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3" r:id="rId15"/>
    <p:sldId id="271" r:id="rId16"/>
    <p:sldId id="329" r:id="rId17"/>
    <p:sldId id="330" r:id="rId18"/>
    <p:sldId id="331" r:id="rId19"/>
    <p:sldId id="272" r:id="rId20"/>
    <p:sldId id="273" r:id="rId21"/>
    <p:sldId id="274" r:id="rId22"/>
    <p:sldId id="275" r:id="rId23"/>
    <p:sldId id="276" r:id="rId24"/>
    <p:sldId id="315" r:id="rId25"/>
    <p:sldId id="304" r:id="rId26"/>
    <p:sldId id="332" r:id="rId27"/>
    <p:sldId id="333" r:id="rId28"/>
    <p:sldId id="305" r:id="rId29"/>
    <p:sldId id="306" r:id="rId30"/>
    <p:sldId id="277" r:id="rId31"/>
    <p:sldId id="279" r:id="rId32"/>
    <p:sldId id="278" r:id="rId33"/>
    <p:sldId id="328" r:id="rId34"/>
    <p:sldId id="307" r:id="rId35"/>
    <p:sldId id="280" r:id="rId36"/>
    <p:sldId id="301" r:id="rId37"/>
    <p:sldId id="281" r:id="rId38"/>
    <p:sldId id="308" r:id="rId39"/>
    <p:sldId id="282" r:id="rId40"/>
    <p:sldId id="302" r:id="rId41"/>
    <p:sldId id="318" r:id="rId42"/>
    <p:sldId id="313" r:id="rId43"/>
    <p:sldId id="314" r:id="rId44"/>
    <p:sldId id="316" r:id="rId45"/>
    <p:sldId id="317" r:id="rId46"/>
    <p:sldId id="285" r:id="rId47"/>
    <p:sldId id="286" r:id="rId48"/>
    <p:sldId id="287" r:id="rId49"/>
    <p:sldId id="323" r:id="rId50"/>
    <p:sldId id="288" r:id="rId51"/>
    <p:sldId id="289" r:id="rId52"/>
    <p:sldId id="320" r:id="rId53"/>
    <p:sldId id="322" r:id="rId54"/>
    <p:sldId id="290" r:id="rId55"/>
    <p:sldId id="291" r:id="rId56"/>
    <p:sldId id="292" r:id="rId57"/>
    <p:sldId id="324" r:id="rId58"/>
    <p:sldId id="298" r:id="rId59"/>
    <p:sldId id="295" r:id="rId60"/>
    <p:sldId id="300" r:id="rId61"/>
    <p:sldId id="309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66FF"/>
    <a:srgbClr val="009900"/>
    <a:srgbClr val="CC3300"/>
    <a:srgbClr val="800080"/>
    <a:srgbClr val="339966"/>
    <a:srgbClr val="99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E480-82EC-4904-BAA0-BD7F86682068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97089-306A-46FA-B4B0-8EA863B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1533-D538-474A-B255-53BD35DAA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5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B047EB-3FF8-44B8-B26B-487C8BB7DFA9}" type="datetime1">
              <a:rPr lang="vi-VN" smtClean="0"/>
              <a:pPr/>
              <a:t>8/14/23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8/14/23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C18A56-02AF-4E34-A4B4-7465085C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1CE8-D3B8-43CA-81C2-73EAD8A6C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E666-5980-4488-BF3C-D9BF15694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56B6-077A-4A36-A778-66B152E4D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8974-8525-48C6-8B8B-0CF1E605D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1462C-95F2-4338-9725-C420CDFDE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DE1C-4BDA-440A-A41F-E16C4E2D5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534F-29FB-4919-8BAB-5FEBEEEB8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00A1-4633-4F5B-897C-D8E656B3F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A9772-CA93-4EB4-9EBF-42A5979D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C556-580B-475C-AFB0-CFDBA8156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E771C45-088B-4C6D-8E84-CBEAD851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14" Type="http://schemas.openxmlformats.org/officeDocument/2006/relationships/oleObject" Target="../embeddings/oleObject26.bin"/><Relationship Id="rId15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0" Type="http://schemas.openxmlformats.org/officeDocument/2006/relationships/oleObject" Target="../embeddings/oleObject2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7010400" cy="2209800"/>
          </a:xfrm>
        </p:spPr>
        <p:txBody>
          <a:bodyPr/>
          <a:lstStyle/>
          <a:p>
            <a:r>
              <a:rPr lang="en-US" sz="5400" b="1" dirty="0"/>
              <a:t>CẤU TRÚC RỜI RẠC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C18A56-02AF-4E34-A4B4-7465085CE6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57400" y="41910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Discrete </a:t>
            </a:r>
            <a:r>
              <a:rPr lang="en-US" sz="4000" dirty="0"/>
              <a:t>Mathematics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606925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theo: </a:t>
            </a:r>
            <a:r>
              <a:rPr lang="vi-VN" dirty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mệnh đề, kí hiệu P </a:t>
            </a:r>
            <a:r>
              <a:rPr lang="vi-VN" dirty="0">
                <a:sym typeface="Symbol"/>
              </a:rPr>
              <a:t>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kéo theo Q” hay “Nếu P thì Q” hay “P là điều kiện đủ của Q” hay “Q 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điều kiện cần của P”)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</a:rPr>
              <a:t>NX:</a:t>
            </a:r>
            <a:r>
              <a:rPr lang="en-US" dirty="0"/>
              <a:t> 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</a:t>
            </a:r>
            <a:r>
              <a:rPr lang="vi-VN" dirty="0"/>
              <a:t> Q sai khi và chỉ 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khi P đúng mà Q sai.</a:t>
            </a:r>
            <a:endParaRPr lang="en-US" dirty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/>
              <a:t>&gt;4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5&gt;6</a:t>
            </a:r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0400" y="3429000"/>
          <a:ext cx="3429000" cy="170687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7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5257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 hai chiều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đương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dirty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và ngược lại </a:t>
            </a:r>
            <a:r>
              <a:rPr lang="en-US" dirty="0">
                <a:latin typeface="+mn-lt"/>
                <a:ea typeface="+mn-ea"/>
                <a:cs typeface="+mn-cs"/>
              </a:rPr>
              <a:t>(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P </a:t>
            </a:r>
            <a:r>
              <a:rPr lang="en-US" dirty="0" err="1">
                <a:latin typeface="+mn-lt"/>
                <a:ea typeface="+mn-ea"/>
                <a:cs typeface="+mn-cs"/>
              </a:rPr>
              <a:t>tương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đương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với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Q)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vi-VN" dirty="0">
                <a:latin typeface="+mn-lt"/>
                <a:ea typeface="+mn-ea"/>
                <a:cs typeface="+mn-cs"/>
              </a:rPr>
              <a:t>, ký hiệu 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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nếu và chỉ nếu Q” hay “P khi và chỉ khi Q” hay “P là điều  kiện cần và đủ của Q”)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</a:rPr>
              <a:t>NX:</a:t>
            </a:r>
            <a:r>
              <a:rPr lang="vi-VN" dirty="0"/>
              <a:t> P </a:t>
            </a:r>
            <a:r>
              <a:rPr lang="vi-VN" dirty="0">
                <a:sym typeface="Symbol"/>
              </a:rPr>
              <a:t></a:t>
            </a:r>
            <a:r>
              <a:rPr lang="vi-VN" dirty="0"/>
              <a:t> Q đúng khi và chỉ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 khi P và Q có cùng chân trị</a:t>
            </a:r>
            <a:endParaRPr lang="vi-VN" dirty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it-IT" dirty="0"/>
              <a:t>6 chia hết cho 3 khi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it-IT" dirty="0"/>
              <a:t>và chỉ khi 6 chia hết cho 2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4191000"/>
          <a:ext cx="3276600" cy="203236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9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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0292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 Định nghĩa: </a:t>
            </a:r>
            <a:r>
              <a:rPr lang="en-US" dirty="0"/>
              <a:t>B</a:t>
            </a:r>
            <a:r>
              <a:rPr lang="vi-VN" dirty="0"/>
              <a:t>iểu thức </a:t>
            </a:r>
            <a:r>
              <a:rPr lang="en-US" dirty="0"/>
              <a:t>logic </a:t>
            </a:r>
            <a:r>
              <a:rPr lang="vi-VN" dirty="0"/>
              <a:t>được cấu tạo từ: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 Các mệnh đề (các hằng mệnh đề)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</a:t>
            </a:r>
            <a:r>
              <a:rPr lang="en-US" dirty="0"/>
              <a:t> </a:t>
            </a:r>
            <a:r>
              <a:rPr lang="vi-VN" dirty="0"/>
              <a:t>Các biến mệnh đề p, q, r, …, tức là các biến lấy giá trị là</a:t>
            </a:r>
            <a:r>
              <a:rPr lang="en-US" dirty="0"/>
              <a:t> </a:t>
            </a:r>
            <a:r>
              <a:rPr lang="vi-VN" dirty="0"/>
              <a:t>các mệnh đề nào đó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 Các phép toán </a:t>
            </a:r>
            <a:r>
              <a:rPr lang="en-US" dirty="0"/>
              <a:t>logic 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, </a:t>
            </a:r>
            <a:r>
              <a:rPr lang="vi-VN" dirty="0">
                <a:sym typeface="Symbol"/>
              </a:rPr>
              <a:t></a:t>
            </a:r>
            <a:r>
              <a:rPr lang="en-US" dirty="0">
                <a:sym typeface="Symbol"/>
              </a:rPr>
              <a:t>, </a:t>
            </a:r>
            <a:r>
              <a:rPr lang="vi-VN" dirty="0">
                <a:sym typeface="Symbol"/>
              </a:rPr>
              <a:t></a:t>
            </a:r>
            <a:r>
              <a:rPr lang="en-US" dirty="0">
                <a:sym typeface="Symbol"/>
              </a:rPr>
              <a:t>, , </a:t>
            </a:r>
            <a:r>
              <a:rPr lang="vi-VN" dirty="0"/>
              <a:t> và dấu đóng mở ngoặc 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  <a:endParaRPr lang="vi-VN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E(p,q) =</a:t>
            </a:r>
            <a:r>
              <a:rPr lang="vi-VN" dirty="0">
                <a:sym typeface="Symbol"/>
              </a:rPr>
              <a:t> 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 </a:t>
            </a:r>
            <a:r>
              <a:rPr lang="vi-VN" dirty="0"/>
              <a:t>q)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F(p,q,r) = (p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(q </a:t>
            </a:r>
            <a:r>
              <a:rPr lang="vi-VN" dirty="0">
                <a:sym typeface="Symbol"/>
              </a:rPr>
              <a:t> </a:t>
            </a:r>
            <a:r>
              <a:rPr lang="vi-VN" dirty="0"/>
              <a:t>r)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458200" cy="1143000"/>
          </a:xfrm>
        </p:spPr>
        <p:txBody>
          <a:bodyPr/>
          <a:lstStyle/>
          <a:p>
            <a:r>
              <a:rPr lang="en-US" sz="4400" b="1" dirty="0" smtClean="0"/>
              <a:t>2. </a:t>
            </a:r>
            <a:r>
              <a:rPr lang="en-US" sz="4400" b="1" dirty="0" err="1" smtClean="0"/>
              <a:t>Biểu</a:t>
            </a:r>
            <a:r>
              <a:rPr lang="en-US" sz="4400" b="1" dirty="0" smtClean="0"/>
              <a:t> </a:t>
            </a:r>
            <a:r>
              <a:rPr lang="en-US" sz="4400" b="1" dirty="0" err="1"/>
              <a:t>thức</a:t>
            </a:r>
            <a:r>
              <a:rPr lang="en-US" sz="4400" b="1" dirty="0"/>
              <a:t> logic (</a:t>
            </a:r>
            <a:r>
              <a:rPr lang="en-US" sz="4400" b="1" dirty="0" err="1"/>
              <a:t>Dạng</a:t>
            </a:r>
            <a:r>
              <a:rPr lang="en-US" sz="4400" b="1" dirty="0"/>
              <a:t> </a:t>
            </a:r>
            <a:r>
              <a:rPr lang="en-US" sz="4400" b="1" dirty="0" err="1"/>
              <a:t>mệnh</a:t>
            </a:r>
            <a:r>
              <a:rPr lang="en-US" sz="4400" b="1" dirty="0"/>
              <a:t> </a:t>
            </a:r>
            <a:r>
              <a:rPr lang="en-US" sz="4400" b="1" dirty="0" err="1"/>
              <a:t>đề</a:t>
            </a:r>
            <a:r>
              <a:rPr lang="en-US" sz="4400" b="1" dirty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logic: 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()</a:t>
            </a:r>
          </a:p>
          <a:p>
            <a:pPr>
              <a:buNone/>
            </a:pPr>
            <a:r>
              <a:rPr lang="en-US" sz="2600" dirty="0"/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vi-VN" sz="2600" dirty="0">
                <a:sym typeface="Symbol"/>
              </a:rPr>
              <a:t>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vi-VN" sz="2600" dirty="0">
                <a:sym typeface="Symbol"/>
              </a:rPr>
              <a:t></a:t>
            </a:r>
            <a:r>
              <a:rPr lang="en-US" sz="2600" dirty="0">
                <a:sym typeface="Symbol"/>
              </a:rPr>
              <a:t>, </a:t>
            </a:r>
            <a:r>
              <a:rPr lang="vi-VN" sz="2600" dirty="0">
                <a:sym typeface="Symbol"/>
              </a:rPr>
              <a:t>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4: </a:t>
            </a:r>
            <a:r>
              <a:rPr lang="en-US" sz="2600" dirty="0">
                <a:sym typeface="Symbol"/>
              </a:rPr>
              <a:t>, </a:t>
            </a:r>
            <a:r>
              <a:rPr lang="vi-VN" sz="2600" dirty="0"/>
              <a:t>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>
                <a:solidFill>
                  <a:srgbClr val="FF0000"/>
                </a:solidFill>
              </a:rPr>
              <a:t>một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biểu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thức</a:t>
            </a:r>
            <a:r>
              <a:rPr lang="en-US" sz="2600" dirty="0">
                <a:solidFill>
                  <a:srgbClr val="FF0000"/>
                </a:solidFill>
              </a:rPr>
              <a:t> logic: </a:t>
            </a:r>
            <a:r>
              <a:rPr lang="vi-VN" sz="2600" dirty="0"/>
              <a:t>là bảng </a:t>
            </a:r>
            <a:r>
              <a:rPr lang="en-US" sz="2600" dirty="0" err="1"/>
              <a:t>liệt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vi-VN" sz="2600" dirty="0"/>
              <a:t>chân trị c</a:t>
            </a:r>
            <a:r>
              <a:rPr lang="en-US" sz="2600" dirty="0" err="1"/>
              <a:t>ủa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logic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vi-VN" sz="2600" dirty="0"/>
              <a:t> chân trị của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vi-VN" sz="2600" dirty="0"/>
              <a:t>các biến mệnh đề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logic hay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vi-VN" sz="2600" dirty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>
                <a:solidFill>
                  <a:srgbClr val="FF0000"/>
                </a:solidFill>
              </a:rPr>
              <a:t>một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biểu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thức</a:t>
            </a:r>
            <a:r>
              <a:rPr lang="en-US" sz="2600" dirty="0">
                <a:solidFill>
                  <a:srgbClr val="FF0000"/>
                </a:solidFill>
              </a:rPr>
              <a:t> logic.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</a:rPr>
              <a:t>Ví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dụ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, </a:t>
            </a:r>
            <a:r>
              <a:rPr lang="en-US" sz="2600" dirty="0" err="1"/>
              <a:t>ta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0 </a:t>
            </a:r>
            <a:r>
              <a:rPr lang="en-US" sz="2600" dirty="0" err="1"/>
              <a:t>hoặc</a:t>
            </a:r>
            <a:r>
              <a:rPr lang="en-US" sz="2600" dirty="0"/>
              <a:t> 1.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p,q</a:t>
            </a:r>
            <a:r>
              <a:rPr lang="en-US" sz="2600" dirty="0"/>
              <a:t> </a:t>
            </a:r>
            <a:r>
              <a:rPr lang="en-US" sz="2600" dirty="0" err="1"/>
              <a:t>ta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bốn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(</a:t>
            </a:r>
            <a:r>
              <a:rPr lang="en-US" sz="2600" dirty="0" err="1"/>
              <a:t>p,q</a:t>
            </a:r>
            <a:r>
              <a:rPr lang="en-US" sz="2600" dirty="0"/>
              <a:t>)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(0,0), (0,1), (1,0) </a:t>
            </a:r>
            <a:r>
              <a:rPr lang="en-US" sz="2600" dirty="0" err="1"/>
              <a:t>và</a:t>
            </a:r>
            <a:r>
              <a:rPr lang="en-US" sz="2600" dirty="0"/>
              <a:t> (1,1).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>
                <a:solidFill>
                  <a:schemeClr val="accent2"/>
                </a:solidFill>
              </a:rPr>
              <a:t>NX: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quát</a:t>
            </a:r>
            <a:r>
              <a:rPr lang="en-US" sz="2600" dirty="0"/>
              <a:t>, n</a:t>
            </a:r>
            <a:r>
              <a:rPr lang="vi-VN" sz="2600" dirty="0"/>
              <a:t>ếu có n 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ta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   </a:t>
            </a:r>
            <a:r>
              <a:rPr lang="vi-VN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vi-VN" sz="2600" dirty="0"/>
              <a:t>b</a:t>
            </a:r>
            <a:r>
              <a:rPr lang="en-US" sz="2600" dirty="0"/>
              <a:t>ộ n </a:t>
            </a:r>
            <a:r>
              <a:rPr lang="en-US" sz="2600" dirty="0" err="1"/>
              <a:t>biến</a:t>
            </a:r>
            <a:r>
              <a:rPr lang="en-US" sz="2600" dirty="0"/>
              <a:t>.</a:t>
            </a:r>
            <a:r>
              <a:rPr lang="vi-VN" sz="2600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71900" y="50927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5" name="Equation" r:id="rId3" imgW="304560" imgH="380880" progId="Equation.DSMT4">
                  <p:embed/>
                </p:oleObj>
              </mc:Choice>
              <mc:Fallback>
                <p:oleObj name="Equation" r:id="rId3" imgW="30456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927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>
                <a:latin typeface="+mn-lt"/>
                <a:ea typeface="+mn-ea"/>
                <a:cs typeface="+mn-cs"/>
              </a:rPr>
              <a:t>Cho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E(</a:t>
            </a:r>
            <a:r>
              <a:rPr lang="en-US" dirty="0" err="1">
                <a:latin typeface="+mn-lt"/>
                <a:ea typeface="+mn-ea"/>
                <a:cs typeface="+mn-cs"/>
              </a:rPr>
              <a:t>p,q,r</a:t>
            </a:r>
            <a:r>
              <a:rPr lang="en-US" dirty="0">
                <a:latin typeface="+mn-lt"/>
                <a:ea typeface="+mn-ea"/>
                <a:cs typeface="+mn-cs"/>
              </a:rPr>
              <a:t>) =(p </a:t>
            </a:r>
            <a:r>
              <a:rPr lang="vi-VN" dirty="0">
                <a:sym typeface="Symbol"/>
              </a:rPr>
              <a:t> </a:t>
            </a:r>
            <a:r>
              <a:rPr lang="en-US" dirty="0">
                <a:latin typeface="+mn-lt"/>
                <a:ea typeface="+mn-ea"/>
                <a:cs typeface="+mn-cs"/>
              </a:rPr>
              <a:t>q) </a:t>
            </a:r>
            <a:r>
              <a:rPr lang="en-US" dirty="0">
                <a:sym typeface="Symbol"/>
              </a:rPr>
              <a:t> </a:t>
            </a:r>
            <a:r>
              <a:rPr lang="en-US" dirty="0">
                <a:latin typeface="+mn-lt"/>
                <a:ea typeface="+mn-ea"/>
                <a:cs typeface="+mn-cs"/>
              </a:rPr>
              <a:t>r . 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Ta </a:t>
            </a:r>
            <a:r>
              <a:rPr lang="en-US" dirty="0" err="1">
                <a:latin typeface="+mn-lt"/>
                <a:ea typeface="+mn-ea"/>
                <a:cs typeface="+mn-cs"/>
              </a:rPr>
              <a:t>có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bảng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chân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trị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sau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43203"/>
          <a:ext cx="6781800" cy="351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3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vi-VN" dirty="0"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(p </a:t>
                      </a:r>
                      <a:r>
                        <a:rPr lang="vi-VN" dirty="0"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q) </a:t>
                      </a:r>
                      <a:r>
                        <a:rPr lang="en-US" dirty="0">
                          <a:sym typeface="Symbol"/>
                        </a:rPr>
                        <a:t>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7391400" cy="11430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tập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1: </a:t>
            </a:r>
            <a:r>
              <a:rPr lang="en-US" sz="2800" dirty="0" smtClean="0"/>
              <a:t>Cho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mệnh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P: x&lt;0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Q: y&gt;0.</a:t>
            </a:r>
            <a:r>
              <a:rPr lang="en-US" sz="2800" dirty="0" smtClean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chân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đây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34F-29FB-4919-8BAB-5FEBEEEB81F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7653"/>
              </p:ext>
            </p:extLst>
          </p:nvPr>
        </p:nvGraphicFramePr>
        <p:xfrm>
          <a:off x="762000" y="1752600"/>
          <a:ext cx="7924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2000"/>
                <a:gridCol w="1143000"/>
                <a:gridCol w="1066800"/>
                <a:gridCol w="838200"/>
                <a:gridCol w="990600"/>
                <a:gridCol w="1066800"/>
                <a:gridCol w="15240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P(x&lt;0)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Q(y&gt;0)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ea typeface="ＭＳ ゴシック"/>
                          <a:cs typeface="Times New Roman"/>
                        </a:rPr>
                        <a:t>∨Q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ea typeface="ＭＳ ゴシック"/>
                          <a:cs typeface="Times New Roman"/>
                        </a:rPr>
                        <a:t>∧Q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Wingdings"/>
                          <a:cs typeface="Times New Roman"/>
                          <a:sym typeface="Wingdings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ea typeface="Wingdings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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4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algn="just"/>
            <a:r>
              <a:rPr lang="en-US" sz="2800" b="1" dirty="0" err="1" smtClean="0">
                <a:solidFill>
                  <a:srgbClr val="FF0000"/>
                </a:solidFill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tập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2: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biểu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thức</a:t>
            </a:r>
            <a:r>
              <a:rPr lang="en-US" sz="2800" b="1" dirty="0" smtClean="0">
                <a:solidFill>
                  <a:schemeClr val="tx1"/>
                </a:solidFill>
              </a:rPr>
              <a:t> logic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dưới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đây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34F-29FB-4919-8BAB-5FEBEEEB81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 algn="just"/>
            <a:r>
              <a:rPr lang="en-US" sz="2400" b="1" dirty="0" smtClean="0">
                <a:solidFill>
                  <a:schemeClr val="accent2"/>
                </a:solidFill>
              </a:rPr>
              <a:t>1.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(m)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rgbClr val="0000FF"/>
                </a:solidFill>
              </a:rPr>
              <a:t>2.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m </a:t>
            </a:r>
            <a:r>
              <a:rPr lang="en-US" sz="2400" dirty="0" err="1" smtClean="0"/>
              <a:t>có</a:t>
            </a:r>
            <a:r>
              <a:rPr lang="en-US" sz="2400" dirty="0" smtClean="0"/>
              <a:t> 30 </a:t>
            </a:r>
            <a:r>
              <a:rPr lang="en-US" sz="2400" dirty="0" err="1" smtClean="0"/>
              <a:t>ngày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chemeClr val="accent6"/>
                </a:solidFill>
              </a:rPr>
              <a:t>3.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2 </a:t>
            </a:r>
            <a:r>
              <a:rPr lang="en-US" sz="2400" dirty="0" err="1" smtClean="0"/>
              <a:t>có</a:t>
            </a:r>
            <a:r>
              <a:rPr lang="en-US" sz="2400" dirty="0" smtClean="0"/>
              <a:t> 29 </a:t>
            </a:r>
            <a:r>
              <a:rPr lang="en-US" sz="2400" dirty="0" err="1" smtClean="0"/>
              <a:t>ngày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rgbClr val="0000FF"/>
                </a:solidFill>
              </a:rPr>
              <a:t>4.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A, B, C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tam </a:t>
            </a:r>
            <a:r>
              <a:rPr lang="en-US" sz="2400" dirty="0" err="1" smtClean="0"/>
              <a:t>giác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rgbClr val="E70000"/>
                </a:solidFill>
              </a:rPr>
              <a:t>5.</a:t>
            </a:r>
            <a:r>
              <a:rPr lang="en-US" sz="2400" dirty="0" smtClean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A, B, 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vuông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rgbClr val="0000FF"/>
                </a:solidFill>
              </a:rPr>
              <a:t>6.</a:t>
            </a:r>
            <a:r>
              <a:rPr lang="en-US" sz="2400" dirty="0" smtClean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A, B, 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cân</a:t>
            </a:r>
            <a:endParaRPr lang="en-US" sz="2400" dirty="0" smtClean="0"/>
          </a:p>
          <a:p>
            <a:pPr marL="406400" indent="-406400" algn="just"/>
            <a:r>
              <a:rPr lang="en-US" sz="2400" b="1" dirty="0" smtClean="0">
                <a:solidFill>
                  <a:srgbClr val="E70000"/>
                </a:solidFill>
              </a:rPr>
              <a:t>7.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A, B, 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.</a:t>
            </a:r>
          </a:p>
          <a:p>
            <a:pPr marL="406400" indent="-406400" algn="just"/>
            <a:r>
              <a:rPr lang="en-US" sz="2400" b="1" dirty="0" smtClean="0">
                <a:solidFill>
                  <a:srgbClr val="0000FF"/>
                </a:solidFill>
              </a:rPr>
              <a:t>8.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A0 </a:t>
            </a:r>
            <a:r>
              <a:rPr lang="en-US" sz="2400" dirty="0" err="1" smtClean="0"/>
              <a:t>đậu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khoa</a:t>
            </a:r>
            <a:r>
              <a:rPr lang="en-US" sz="2400" dirty="0" smtClean="0"/>
              <a:t> CNTT IUH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2019</a:t>
            </a:r>
          </a:p>
          <a:p>
            <a:pPr marL="406400" indent="-406400" algn="just"/>
            <a:r>
              <a:rPr lang="en-US" sz="2400" b="1" dirty="0" smtClean="0">
                <a:solidFill>
                  <a:srgbClr val="E70000"/>
                </a:solidFill>
              </a:rPr>
              <a:t>9.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bổng</a:t>
            </a:r>
            <a:r>
              <a:rPr lang="en-US" sz="2400" dirty="0" smtClean="0"/>
              <a:t> 100%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1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2020-2021.</a:t>
            </a:r>
          </a:p>
          <a:p>
            <a:pPr marL="406400" indent="-406400" algn="just"/>
            <a:r>
              <a:rPr lang="en-US" sz="2400" b="1" dirty="0" smtClean="0">
                <a:solidFill>
                  <a:srgbClr val="0000FF"/>
                </a:solidFill>
              </a:rPr>
              <a:t>10.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3</a:t>
            </a:r>
            <a:r>
              <a:rPr lang="en-US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91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34F-29FB-4919-8BAB-5FEBEEEB81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229600" cy="1447800"/>
          </a:xfrm>
        </p:spPr>
        <p:txBody>
          <a:bodyPr/>
          <a:lstStyle/>
          <a:p>
            <a:pPr algn="just"/>
            <a:r>
              <a:rPr lang="en-US" sz="2800" b="1" dirty="0" err="1" smtClean="0">
                <a:solidFill>
                  <a:srgbClr val="FF0000"/>
                </a:solidFill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tập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3: </a:t>
            </a:r>
            <a:r>
              <a:rPr lang="en-US" sz="2400" dirty="0" err="1" smtClean="0">
                <a:solidFill>
                  <a:schemeClr val="tx1"/>
                </a:solidFill>
              </a:rPr>
              <a:t>Hàm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eq</a:t>
            </a:r>
            <a:r>
              <a:rPr lang="en-US" sz="2400" dirty="0" smtClean="0">
                <a:solidFill>
                  <a:schemeClr val="tx1"/>
                </a:solidFill>
              </a:rPr>
              <a:t>(X,Y) </a:t>
            </a:r>
            <a:r>
              <a:rPr lang="en-US" sz="2400" dirty="0" err="1" smtClean="0">
                <a:solidFill>
                  <a:schemeClr val="tx1"/>
                </a:solidFill>
              </a:rPr>
              <a:t>trả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X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Y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như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trả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0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còn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lại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Biểu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dưới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đây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đủ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nhận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eq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eq</a:t>
            </a:r>
            <a:r>
              <a:rPr lang="en-US" sz="2400" dirty="0" smtClean="0">
                <a:solidFill>
                  <a:schemeClr val="tx1"/>
                </a:solidFill>
              </a:rPr>
              <a:t>(A,B), </a:t>
            </a:r>
            <a:r>
              <a:rPr lang="en-US" sz="2400" dirty="0" err="1" smtClean="0">
                <a:solidFill>
                  <a:schemeClr val="tx1"/>
                </a:solidFill>
              </a:rPr>
              <a:t>eq</a:t>
            </a:r>
            <a:r>
              <a:rPr lang="en-US" sz="2400" dirty="0" smtClean="0">
                <a:solidFill>
                  <a:schemeClr val="tx1"/>
                </a:solidFill>
              </a:rPr>
              <a:t>(B,C))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gọi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2766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 smtClean="0"/>
              <a:t>(A=B </a:t>
            </a:r>
            <a:r>
              <a:rPr lang="en-US" sz="2400" dirty="0" err="1" smtClean="0"/>
              <a:t>và</a:t>
            </a:r>
            <a:r>
              <a:rPr lang="en-US" sz="2400" dirty="0" smtClean="0"/>
              <a:t> B=C)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(A#B </a:t>
            </a:r>
            <a:r>
              <a:rPr lang="en-US" sz="2400" dirty="0" err="1" smtClean="0"/>
              <a:t>và</a:t>
            </a:r>
            <a:r>
              <a:rPr lang="en-US" sz="2400" dirty="0" smtClean="0"/>
              <a:t> B#C)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 smtClean="0"/>
              <a:t>(</a:t>
            </a:r>
            <a:r>
              <a:rPr lang="en-US" sz="2400" dirty="0"/>
              <a:t>A=B </a:t>
            </a:r>
            <a:r>
              <a:rPr lang="en-US" sz="2400" dirty="0" err="1"/>
              <a:t>và</a:t>
            </a:r>
            <a:r>
              <a:rPr lang="en-US" sz="2400" dirty="0"/>
              <a:t> B=C) </a:t>
            </a:r>
            <a:r>
              <a:rPr lang="en-US" sz="2400" dirty="0" err="1"/>
              <a:t>hoặc</a:t>
            </a:r>
            <a:r>
              <a:rPr lang="en-US" sz="2400" dirty="0"/>
              <a:t> (A#B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/>
              <a:t>B#C</a:t>
            </a:r>
            <a:r>
              <a:rPr lang="en-US" sz="2400" dirty="0" smtClean="0"/>
              <a:t>)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 smtClean="0"/>
              <a:t>(</a:t>
            </a:r>
            <a:r>
              <a:rPr lang="en-US" sz="2400" dirty="0"/>
              <a:t>A=B </a:t>
            </a:r>
            <a:r>
              <a:rPr lang="en-US" sz="2400" dirty="0" err="1"/>
              <a:t>và</a:t>
            </a:r>
            <a:r>
              <a:rPr lang="en-US" sz="2400" dirty="0"/>
              <a:t> B=C) </a:t>
            </a:r>
            <a:r>
              <a:rPr lang="en-US" sz="2400" dirty="0" err="1"/>
              <a:t>hoặc</a:t>
            </a:r>
            <a:r>
              <a:rPr lang="en-US" sz="2400" dirty="0"/>
              <a:t> (</a:t>
            </a:r>
            <a:r>
              <a:rPr lang="en-US" sz="2400" dirty="0" smtClean="0"/>
              <a:t>A=C)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/>
              <a:t>(A=B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/>
              <a:t>B=C) </a:t>
            </a:r>
            <a:r>
              <a:rPr lang="en-US" sz="2400" dirty="0" err="1"/>
              <a:t>hoặc</a:t>
            </a:r>
            <a:r>
              <a:rPr lang="en-US" sz="2400" dirty="0"/>
              <a:t> (A=C)</a:t>
            </a:r>
          </a:p>
          <a:p>
            <a:endParaRPr lang="en-US" dirty="0"/>
          </a:p>
          <a:p>
            <a:pPr marL="342900" indent="-342900">
              <a:buFontTx/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Tương đương logic: </a:t>
            </a:r>
            <a:r>
              <a:rPr lang="vi-VN" dirty="0"/>
              <a:t>Hai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vi-VN" dirty="0"/>
              <a:t>E và F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vi-VN" dirty="0"/>
              <a:t> được gọi là</a:t>
            </a:r>
            <a:r>
              <a:rPr lang="en-US" dirty="0"/>
              <a:t> </a:t>
            </a:r>
            <a:r>
              <a:rPr lang="vi-VN" dirty="0"/>
              <a:t>tương đương logic nếu chúng có cùng bảng chân trị.</a:t>
            </a:r>
          </a:p>
          <a:p>
            <a:pPr>
              <a:buNone/>
            </a:pPr>
            <a:r>
              <a:rPr lang="vi-VN" dirty="0"/>
              <a:t>Ký hiệu</a:t>
            </a:r>
            <a:r>
              <a:rPr lang="en-US" dirty="0"/>
              <a:t>:</a:t>
            </a:r>
            <a:r>
              <a:rPr lang="vi-VN" dirty="0"/>
              <a:t> 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</a:t>
            </a:r>
            <a:r>
              <a:rPr lang="en-US" dirty="0"/>
              <a:t>  (E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F).</a:t>
            </a:r>
            <a:endParaRPr lang="vi-VN" dirty="0"/>
          </a:p>
          <a:p>
            <a:pPr>
              <a:buNone/>
            </a:pPr>
            <a:r>
              <a:rPr lang="vi-VN" dirty="0">
                <a:solidFill>
                  <a:srgbClr val="FF0000"/>
                </a:solidFill>
              </a:rPr>
              <a:t>Ví dụ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vi-VN" dirty="0">
                <a:sym typeface="Symbol"/>
              </a:rPr>
              <a:t>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 smtClean="0"/>
              <a:t>q</a:t>
            </a:r>
          </a:p>
          <a:p>
            <a:pPr marL="0" indent="0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logic E </a:t>
            </a:r>
            <a:r>
              <a:rPr lang="vi-VN" dirty="0"/>
              <a:t>được gọi là </a:t>
            </a:r>
            <a:r>
              <a:rPr lang="vi-VN" dirty="0">
                <a:solidFill>
                  <a:schemeClr val="accent2"/>
                </a:solidFill>
              </a:rPr>
              <a:t>hằng đúng </a:t>
            </a:r>
            <a:r>
              <a:rPr lang="vi-VN" dirty="0"/>
              <a:t>nếu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 </a:t>
            </a:r>
            <a:r>
              <a:rPr lang="vi-VN" dirty="0"/>
              <a:t>luôn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vi-VN" dirty="0"/>
              <a:t>1</a:t>
            </a:r>
            <a:r>
              <a:rPr lang="en-US" dirty="0"/>
              <a:t>(</a:t>
            </a:r>
            <a:r>
              <a:rPr lang="en-US" dirty="0" err="1"/>
              <a:t>đúng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E.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1.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CHƯƠNG I: CƠ SỞ LÔGIC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Clr>
                <a:schemeClr val="accent2"/>
              </a:buClr>
              <a:buFont typeface="+mj-ea"/>
              <a:buAutoNum type="circleNumDbPlain"/>
            </a:pPr>
            <a:r>
              <a:rPr lang="vi-VN" sz="3600" dirty="0">
                <a:solidFill>
                  <a:srgbClr val="800000"/>
                </a:solidFill>
              </a:rPr>
              <a:t>Mệnh đề</a:t>
            </a:r>
          </a:p>
          <a:p>
            <a:pPr marL="742950" indent="-742950">
              <a:buClr>
                <a:schemeClr val="accent2"/>
              </a:buClr>
              <a:buFont typeface="+mj-ea"/>
              <a:buAutoNum type="circleNumDbPlain"/>
            </a:pPr>
            <a:r>
              <a:rPr lang="en-US" sz="3600" dirty="0" err="1">
                <a:solidFill>
                  <a:srgbClr val="800000"/>
                </a:solidFill>
              </a:rPr>
              <a:t>Biểu</a:t>
            </a:r>
            <a:r>
              <a:rPr lang="en-US" sz="3600" dirty="0">
                <a:solidFill>
                  <a:srgbClr val="800000"/>
                </a:solidFill>
              </a:rPr>
              <a:t> </a:t>
            </a:r>
            <a:r>
              <a:rPr lang="en-US" sz="3600" dirty="0" err="1">
                <a:solidFill>
                  <a:srgbClr val="800000"/>
                </a:solidFill>
              </a:rPr>
              <a:t>thức</a:t>
            </a:r>
            <a:r>
              <a:rPr lang="en-US" sz="3600" dirty="0">
                <a:solidFill>
                  <a:srgbClr val="800000"/>
                </a:solidFill>
              </a:rPr>
              <a:t> logic (</a:t>
            </a:r>
            <a:r>
              <a:rPr lang="en-US" sz="3600" dirty="0" err="1">
                <a:solidFill>
                  <a:srgbClr val="E70000"/>
                </a:solidFill>
              </a:rPr>
              <a:t>Dạng</a:t>
            </a:r>
            <a:r>
              <a:rPr lang="en-US" sz="3600" dirty="0">
                <a:solidFill>
                  <a:srgbClr val="E70000"/>
                </a:solidFill>
              </a:rPr>
              <a:t> </a:t>
            </a:r>
            <a:r>
              <a:rPr lang="en-US" sz="3600" dirty="0" err="1">
                <a:solidFill>
                  <a:srgbClr val="E70000"/>
                </a:solidFill>
              </a:rPr>
              <a:t>mệnh</a:t>
            </a:r>
            <a:r>
              <a:rPr lang="en-US" sz="3600" dirty="0">
                <a:solidFill>
                  <a:srgbClr val="E70000"/>
                </a:solidFill>
              </a:rPr>
              <a:t> </a:t>
            </a:r>
            <a:r>
              <a:rPr lang="en-US" sz="3600" dirty="0" err="1">
                <a:solidFill>
                  <a:srgbClr val="E70000"/>
                </a:solidFill>
              </a:rPr>
              <a:t>đề</a:t>
            </a:r>
            <a:r>
              <a:rPr lang="en-US" sz="3600" dirty="0">
                <a:solidFill>
                  <a:srgbClr val="800000"/>
                </a:solidFill>
              </a:rPr>
              <a:t>)</a:t>
            </a:r>
            <a:endParaRPr lang="vi-VN" sz="3600" dirty="0">
              <a:solidFill>
                <a:srgbClr val="800000"/>
              </a:solidFill>
            </a:endParaRPr>
          </a:p>
          <a:p>
            <a:pPr marL="742950" indent="-742950">
              <a:buClr>
                <a:schemeClr val="accent2"/>
              </a:buClr>
              <a:buFont typeface="+mj-ea"/>
              <a:buAutoNum type="circleNumDbPlain"/>
            </a:pPr>
            <a:r>
              <a:rPr lang="vi-VN" sz="3600" dirty="0">
                <a:solidFill>
                  <a:srgbClr val="800000"/>
                </a:solidFill>
              </a:rPr>
              <a:t>Qui tắc suy diễn</a:t>
            </a:r>
          </a:p>
          <a:p>
            <a:pPr marL="742950" indent="-742950">
              <a:buClr>
                <a:schemeClr val="accent2"/>
              </a:buClr>
              <a:buFont typeface="+mj-ea"/>
              <a:buAutoNum type="circleNumDbPlain"/>
            </a:pPr>
            <a:r>
              <a:rPr lang="vi-VN" sz="3600" dirty="0">
                <a:solidFill>
                  <a:srgbClr val="800000"/>
                </a:solidFill>
              </a:rPr>
              <a:t>Vị từ, lượng từ</a:t>
            </a:r>
          </a:p>
          <a:p>
            <a:pPr marL="742950" indent="-742950">
              <a:buClr>
                <a:schemeClr val="accent2"/>
              </a:buClr>
              <a:buFont typeface="+mj-ea"/>
              <a:buAutoNum type="circleNumDbPlain"/>
            </a:pPr>
            <a:r>
              <a:rPr lang="vi-VN" sz="3600" dirty="0">
                <a:solidFill>
                  <a:srgbClr val="800000"/>
                </a:solidFill>
              </a:rPr>
              <a:t>Quy nạp toán học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E </a:t>
            </a:r>
            <a:r>
              <a:rPr lang="vi-VN" dirty="0"/>
              <a:t>là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>
                <a:solidFill>
                  <a:schemeClr val="accent2"/>
                </a:solidFill>
              </a:rPr>
              <a:t>hằng sai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vi-VN" dirty="0"/>
              <a:t> 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0.</a:t>
            </a:r>
          </a:p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>
                <a:sym typeface="Symbol"/>
              </a:rPr>
              <a:t>E(</a:t>
            </a:r>
            <a:r>
              <a:rPr lang="en-US" dirty="0" err="1">
                <a:sym typeface="Symbol"/>
              </a:rPr>
              <a:t>p,q</a:t>
            </a:r>
            <a:r>
              <a:rPr lang="en-US" dirty="0">
                <a:sym typeface="Symbol"/>
              </a:rPr>
              <a:t>) =</a:t>
            </a:r>
            <a:r>
              <a:rPr lang="vi-VN" dirty="0"/>
              <a:t> 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sai</a:t>
            </a:r>
            <a:r>
              <a:rPr lang="en-US" dirty="0">
                <a:sym typeface="Symbol"/>
              </a:rPr>
              <a:t>.</a:t>
            </a:r>
          </a:p>
          <a:p>
            <a:pPr marL="0" indent="165100" algn="just">
              <a:buNone/>
            </a:pPr>
            <a:r>
              <a:rPr lang="en-US" dirty="0"/>
              <a:t>	   F(</a:t>
            </a:r>
            <a:r>
              <a:rPr lang="en-US" dirty="0" err="1"/>
              <a:t>p,q</a:t>
            </a:r>
            <a:r>
              <a:rPr lang="en-US" dirty="0"/>
              <a:t>) =(p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q)</a:t>
            </a:r>
            <a:r>
              <a:rPr lang="vi-VN" dirty="0">
                <a:sym typeface="Symbol"/>
              </a:rPr>
              <a:t> </a:t>
            </a:r>
            <a:r>
              <a:rPr lang="en-US" dirty="0">
                <a:sym typeface="Symbol"/>
              </a:rPr>
              <a:t> (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Định lý: </a:t>
            </a:r>
            <a:r>
              <a:rPr lang="vi-VN" dirty="0"/>
              <a:t>Hai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vi-VN" dirty="0"/>
              <a:t>E và F tương đương với nhau khi</a:t>
            </a:r>
            <a:r>
              <a:rPr lang="en-US" dirty="0"/>
              <a:t> </a:t>
            </a:r>
            <a:r>
              <a:rPr lang="vi-VN" dirty="0"/>
              <a:t>và chỉ khi 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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 là hằng đúng.</a:t>
            </a:r>
            <a:endParaRPr lang="en-US" dirty="0"/>
          </a:p>
          <a:p>
            <a:pPr marL="0" indent="165100" algn="just">
              <a:buNone/>
            </a:pPr>
            <a:r>
              <a:rPr lang="en-US" dirty="0" err="1">
                <a:solidFill>
                  <a:schemeClr val="accent2"/>
                </a:solidFill>
              </a:rPr>
              <a:t>Ví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dụ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(p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q)</a:t>
            </a:r>
            <a:r>
              <a:rPr lang="vi-VN" dirty="0">
                <a:sym typeface="Symbol"/>
              </a:rPr>
              <a:t> </a:t>
            </a:r>
            <a:r>
              <a:rPr lang="en-US" dirty="0">
                <a:sym typeface="Symbol"/>
              </a:rPr>
              <a:t> (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</a:t>
            </a:r>
            <a:r>
              <a:rPr lang="en-US" dirty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Hệ quả logic: </a:t>
            </a:r>
            <a:r>
              <a:rPr lang="vi-VN" dirty="0"/>
              <a:t>F được gọi là hệ quả logic của E nếu 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 là</a:t>
            </a:r>
            <a:r>
              <a:rPr lang="en-US" dirty="0"/>
              <a:t> </a:t>
            </a:r>
            <a:r>
              <a:rPr lang="vi-VN" dirty="0"/>
              <a:t>hằng đúng.</a:t>
            </a:r>
          </a:p>
          <a:p>
            <a:pPr marL="0" indent="165100" algn="just">
              <a:buNone/>
            </a:pPr>
            <a:r>
              <a:rPr lang="vi-VN" dirty="0"/>
              <a:t>Ký hiệu</a:t>
            </a:r>
            <a:r>
              <a:rPr lang="en-US" dirty="0"/>
              <a:t>: </a:t>
            </a:r>
            <a:r>
              <a:rPr lang="vi-VN" dirty="0"/>
              <a:t>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</a:t>
            </a: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Ví dụ: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vi-VN" dirty="0">
                <a:sym typeface="Symbol"/>
              </a:rPr>
              <a:t>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</a:t>
            </a:r>
            <a:endParaRPr lang="en-US" dirty="0"/>
          </a:p>
          <a:p>
            <a:pPr marL="0" indent="16510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810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Phủ định của phủ định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ym typeface="Symbol"/>
              </a:rPr>
              <a:t>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p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De Morgan: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 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q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hoán</a:t>
            </a:r>
            <a:r>
              <a:rPr lang="en-US" dirty="0">
                <a:solidFill>
                  <a:srgbClr val="FF0000"/>
                </a:solidFill>
              </a:rPr>
              <a:t>: 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/>
              <a:t>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(p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r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(q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 startAt="5"/>
            </a:pPr>
            <a:r>
              <a:rPr lang="vi-VN" dirty="0">
                <a:solidFill>
                  <a:srgbClr val="FF0000"/>
                </a:solidFill>
              </a:rPr>
              <a:t>Luật phân phối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(q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r)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6"/>
            </a:pPr>
            <a:r>
              <a:rPr lang="vi-VN" dirty="0">
                <a:solidFill>
                  <a:srgbClr val="FF0000"/>
                </a:solidFill>
              </a:rPr>
              <a:t>Luật lũy đẳng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 	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p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7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hòa</a:t>
            </a:r>
            <a:r>
              <a:rPr lang="en-US" dirty="0">
                <a:solidFill>
                  <a:srgbClr val="FF0000"/>
                </a:solidFill>
              </a:rPr>
              <a:t>: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0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1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8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 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0 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9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: 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0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0 </a:t>
            </a:r>
          </a:p>
          <a:p>
            <a:pPr marL="0" indent="165100" algn="just"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1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1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</a:t>
            </a:r>
            <a:r>
              <a:rPr lang="en-US" dirty="0">
                <a:solidFill>
                  <a:srgbClr val="FF0000"/>
                </a:solidFill>
              </a:rPr>
              <a:t>: 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 p</a:t>
            </a:r>
          </a:p>
          <a:p>
            <a:pPr marL="0" indent="165100" algn="just"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1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kéo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</a:t>
            </a:r>
          </a:p>
          <a:p>
            <a:pPr marL="0" indent="165100" algn="just">
              <a:buNone/>
            </a:pPr>
            <a:r>
              <a:rPr lang="en-US" dirty="0"/>
              <a:t>					</a:t>
            </a:r>
            <a:r>
              <a:rPr lang="en-US" dirty="0">
                <a:sym typeface="Symbol"/>
              </a:rPr>
              <a:t> 	 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 </a:t>
            </a:r>
            <a:r>
              <a:rPr lang="en-US" dirty="0"/>
              <a:t>q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p</a:t>
            </a:r>
          </a:p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Cho p, q, r là các biến mệnh đề. Ch</a:t>
            </a:r>
            <a:r>
              <a:rPr lang="en-US" dirty="0" err="1"/>
              <a:t>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: 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</a:t>
            </a:r>
            <a:r>
              <a:rPr lang="en-US" dirty="0">
                <a:sym typeface="Symbol"/>
              </a:rPr>
              <a:t> 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Các</a:t>
            </a:r>
            <a:r>
              <a:rPr lang="en-US" sz="4400" b="1" dirty="0"/>
              <a:t> </a:t>
            </a:r>
            <a:r>
              <a:rPr lang="en-US" sz="4400" b="1" dirty="0" err="1"/>
              <a:t>luật</a:t>
            </a:r>
            <a:r>
              <a:rPr lang="en-US" sz="4400" b="1" dirty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28836"/>
            <a:ext cx="8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4488" algn="just">
              <a:buClr>
                <a:srgbClr val="FF0000"/>
              </a:buClr>
            </a:pPr>
            <a:r>
              <a:rPr lang="en-US" sz="2800" dirty="0">
                <a:solidFill>
                  <a:srgbClr val="FF0000"/>
                </a:solidFill>
              </a:rPr>
              <a:t>Qui </a:t>
            </a:r>
            <a:r>
              <a:rPr lang="en-US" sz="2800" dirty="0" err="1">
                <a:solidFill>
                  <a:srgbClr val="FF0000"/>
                </a:solidFill>
              </a:rPr>
              <a:t>tắc</a:t>
            </a:r>
            <a:r>
              <a:rPr lang="en-US" sz="2800" dirty="0">
                <a:solidFill>
                  <a:srgbClr val="FF0000"/>
                </a:solidFill>
              </a:rPr>
              <a:t> De Morgan:</a:t>
            </a:r>
            <a:r>
              <a:rPr lang="en-US" sz="2800" dirty="0"/>
              <a:t>	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(p </a:t>
            </a:r>
            <a:r>
              <a:rPr lang="en-US" sz="2800" dirty="0">
                <a:sym typeface="Symbol"/>
              </a:rPr>
              <a:t> </a:t>
            </a:r>
            <a:r>
              <a:rPr lang="en-US" sz="2800" dirty="0"/>
              <a:t>q) </a:t>
            </a:r>
            <a:r>
              <a:rPr lang="en-US" sz="2800" dirty="0">
                <a:sym typeface="Symbol"/>
              </a:rPr>
              <a:t>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p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sz="2800" dirty="0">
                <a:sym typeface="Symbol"/>
              </a:rPr>
              <a:t>                                  </a:t>
            </a:r>
            <a:r>
              <a:rPr lang="en-US" sz="2800" dirty="0"/>
              <a:t> (p </a:t>
            </a:r>
            <a:r>
              <a:rPr lang="en-US" sz="2800" dirty="0">
                <a:sym typeface="Symbol"/>
              </a:rPr>
              <a:t> </a:t>
            </a:r>
            <a:r>
              <a:rPr lang="en-US" sz="2800" dirty="0"/>
              <a:t>q) </a:t>
            </a:r>
            <a:r>
              <a:rPr lang="en-US" sz="2800" dirty="0">
                <a:sym typeface="Symbol"/>
              </a:rPr>
              <a:t>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q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828800"/>
            <a:ext cx="624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VD: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minh qui </a:t>
            </a:r>
            <a:r>
              <a:rPr lang="en-US" sz="2800" dirty="0" err="1"/>
              <a:t>tắc</a:t>
            </a:r>
            <a:r>
              <a:rPr lang="en-US" sz="2800" dirty="0"/>
              <a:t> De Morgan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Cho p, q, r là các biến mệnh đề. Ch</a:t>
            </a:r>
            <a:r>
              <a:rPr lang="en-US" dirty="0" err="1"/>
              <a:t>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: 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</a:t>
            </a:r>
            <a:r>
              <a:rPr lang="en-US" dirty="0">
                <a:sym typeface="Symbol"/>
              </a:rPr>
              <a:t> 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 </a:t>
            </a:r>
            <a:r>
              <a:rPr lang="en-US" dirty="0"/>
              <a:t>.</a:t>
            </a:r>
          </a:p>
          <a:p>
            <a:pPr marL="0" indent="165100" algn="just">
              <a:buNone/>
            </a:pP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0" indent="165100" algn="just"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5280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(</a:t>
            </a:r>
            <a:r>
              <a:rPr lang="en-US" sz="2800" dirty="0">
                <a:sym typeface="Symbol"/>
              </a:rPr>
              <a:t> 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r)</a:t>
            </a:r>
            <a:r>
              <a:rPr lang="en-US" sz="2800" dirty="0">
                <a:sym typeface="Symbol"/>
              </a:rPr>
              <a:t> </a:t>
            </a:r>
            <a:r>
              <a:rPr lang="en-US" sz="2800" dirty="0"/>
              <a:t>  (q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r)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</a:t>
            </a:r>
            <a:r>
              <a:rPr lang="en-US" sz="2800" dirty="0"/>
              <a:t>  ( 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r )</a:t>
            </a:r>
            <a:r>
              <a:rPr lang="en-US" sz="2800" dirty="0">
                <a:sym typeface="Symbol"/>
              </a:rPr>
              <a:t> </a:t>
            </a:r>
            <a:r>
              <a:rPr lang="en-US" sz="2800" dirty="0"/>
              <a:t>  (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q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r</a:t>
            </a:r>
            <a:r>
              <a:rPr lang="en-US" sz="2800" dirty="0" smtClean="0"/>
              <a:t>) //</a:t>
            </a:r>
            <a:r>
              <a:rPr lang="en-US" sz="2800" dirty="0" err="1" smtClean="0"/>
              <a:t>kéo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Symbol"/>
              </a:rPr>
              <a:t>  </a:t>
            </a:r>
            <a:r>
              <a:rPr lang="en-US" sz="2800" dirty="0"/>
              <a:t>( p </a:t>
            </a:r>
            <a:r>
              <a:rPr lang="en-US" sz="2800" dirty="0">
                <a:sym typeface="Symbol"/>
              </a:rPr>
              <a:t> </a:t>
            </a:r>
            <a:r>
              <a:rPr lang="en-US" sz="2800" dirty="0"/>
              <a:t> q )</a:t>
            </a:r>
            <a:r>
              <a:rPr lang="en-US" sz="2800" dirty="0">
                <a:sym typeface="Symbol"/>
              </a:rPr>
              <a:t> </a:t>
            </a:r>
            <a:r>
              <a:rPr lang="en-US" sz="2800" dirty="0"/>
              <a:t> </a:t>
            </a:r>
            <a:r>
              <a:rPr lang="en-US" sz="2800" dirty="0" smtClean="0"/>
              <a:t>r //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Symbol"/>
              </a:rPr>
              <a:t>  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 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q )</a:t>
            </a:r>
            <a:r>
              <a:rPr lang="en-US" sz="2800" dirty="0">
                <a:sym typeface="Symbol"/>
              </a:rPr>
              <a:t> </a:t>
            </a:r>
            <a:r>
              <a:rPr lang="en-US" sz="2800" dirty="0"/>
              <a:t> </a:t>
            </a:r>
            <a:r>
              <a:rPr lang="en-US" sz="2800" dirty="0" smtClean="0"/>
              <a:t>r // de </a:t>
            </a:r>
            <a:r>
              <a:rPr lang="en-US" sz="2800" dirty="0" err="1" smtClean="0"/>
              <a:t>morgan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Symbol"/>
              </a:rPr>
              <a:t>  </a:t>
            </a:r>
            <a:r>
              <a:rPr lang="en-US" sz="2800" dirty="0"/>
              <a:t>( p</a:t>
            </a:r>
            <a:r>
              <a:rPr lang="en-US" sz="2800" dirty="0">
                <a:sym typeface="Symbol"/>
              </a:rPr>
              <a:t> </a:t>
            </a:r>
            <a:r>
              <a:rPr lang="en-US" sz="2800" dirty="0"/>
              <a:t>  q 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r //</a:t>
            </a:r>
            <a:r>
              <a:rPr lang="en-US" sz="2800" dirty="0" err="1" smtClean="0"/>
              <a:t>kéo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ym typeface="Symbol"/>
              </a:rPr>
              <a:t>  (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q )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r //</a:t>
            </a:r>
            <a:r>
              <a:rPr lang="en-US" sz="2800" dirty="0" err="1" smtClean="0"/>
              <a:t>kéo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Bài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tập</a:t>
            </a:r>
            <a:r>
              <a:rPr lang="en-US" sz="3600" dirty="0" smtClean="0">
                <a:solidFill>
                  <a:schemeClr val="accent2"/>
                </a:solidFill>
              </a:rPr>
              <a:t> 4: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sơ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khối</a:t>
            </a:r>
            <a:r>
              <a:rPr lang="en-US" sz="3600" dirty="0" smtClean="0"/>
              <a:t> </a:t>
            </a:r>
            <a:r>
              <a:rPr lang="en-US" sz="3600" dirty="0" err="1" smtClean="0"/>
              <a:t>tương</a:t>
            </a:r>
            <a:r>
              <a:rPr lang="en-US" sz="3600" dirty="0" smtClean="0"/>
              <a:t> </a:t>
            </a:r>
            <a:r>
              <a:rPr lang="en-US" sz="3600" dirty="0" err="1" smtClean="0"/>
              <a:t>đương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Bài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tập</a:t>
            </a:r>
            <a:r>
              <a:rPr lang="en-US" sz="3600" dirty="0" smtClean="0">
                <a:solidFill>
                  <a:schemeClr val="accent2"/>
                </a:solidFill>
              </a:rPr>
              <a:t> 5: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r>
              <a:rPr lang="en-US" sz="3200" dirty="0" smtClean="0"/>
              <a:t> </a:t>
            </a:r>
            <a:r>
              <a:rPr lang="en-US" sz="3200" dirty="0" err="1" smtClean="0"/>
              <a:t>chân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biểu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Z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0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9530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 err="1">
                <a:solidFill>
                  <a:schemeClr val="accent2"/>
                </a:solidFill>
              </a:rPr>
              <a:t>Định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nghĩa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   </a:t>
            </a:r>
            <a:r>
              <a:rPr lang="en-US" dirty="0" err="1" smtClean="0"/>
              <a:t>và</a:t>
            </a:r>
            <a:r>
              <a:rPr lang="en-US" dirty="0" smtClean="0"/>
              <a:t>     </a:t>
            </a:r>
            <a:r>
              <a:rPr lang="en-US" dirty="0" err="1" smtClean="0"/>
              <a:t>và</a:t>
            </a:r>
            <a:r>
              <a:rPr lang="en-US" dirty="0" smtClean="0"/>
              <a:t>    </a:t>
            </a:r>
            <a:r>
              <a:rPr lang="en-US" dirty="0" err="1" smtClean="0"/>
              <a:t>thì</a:t>
            </a:r>
            <a:r>
              <a:rPr lang="en-US" dirty="0" smtClean="0"/>
              <a:t> q.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                                   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r>
              <a:rPr lang="en-US" dirty="0">
                <a:sym typeface="Symbol"/>
              </a:rPr>
              <a:t>.</a:t>
            </a:r>
          </a:p>
          <a:p>
            <a:pPr marL="0" indent="52388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Ta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dạng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lý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trên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một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quy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tắc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và</a:t>
            </a:r>
            <a:r>
              <a:rPr lang="en-US" dirty="0">
                <a:sym typeface="Symbol"/>
              </a:rPr>
              <a:t>  </a:t>
            </a:r>
            <a:r>
              <a:rPr lang="en-US" dirty="0" err="1">
                <a:sym typeface="Symbol"/>
              </a:rPr>
              <a:t>thường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viết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theo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các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cách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đây</a:t>
            </a:r>
            <a:r>
              <a:rPr lang="en-US" dirty="0">
                <a:sym typeface="Symbol"/>
              </a:rPr>
              <a:t>: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>
                <a:solidFill>
                  <a:srgbClr val="00B0F0"/>
                </a:solidFill>
                <a:sym typeface="Symbol"/>
              </a:rPr>
              <a:t> 1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6521450" y="25527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6" name="Equation" r:id="rId3" imgW="304560" imgH="507960" progId="Equation.DSMT4">
                  <p:embed/>
                </p:oleObj>
              </mc:Choice>
              <mc:Fallback>
                <p:oleObj name="Equation" r:id="rId3" imgW="3045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52700"/>
                        <a:ext cx="30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7302500" y="2552700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7" name="Equation" r:id="rId5" imgW="330120" imgH="507960" progId="Equation.DSMT4">
                  <p:embed/>
                </p:oleObj>
              </mc:Choice>
              <mc:Fallback>
                <p:oleObj name="Equation" r:id="rId5" imgW="3301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552700"/>
                        <a:ext cx="33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8166100" y="2540000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8" name="Equation" r:id="rId7" imgW="355320" imgH="507960" progId="Equation.DSMT4">
                  <p:embed/>
                </p:oleObj>
              </mc:Choice>
              <mc:Fallback>
                <p:oleObj name="Equation" r:id="rId7" imgW="3553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2540000"/>
                        <a:ext cx="35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914400" y="39878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9" name="Equation" r:id="rId9" imgW="3352680" imgH="507960" progId="Equation.DSMT4">
                  <p:embed/>
                </p:oleObj>
              </mc:Choice>
              <mc:Fallback>
                <p:oleObj name="Equation" r:id="rId9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878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806700" y="6057900"/>
          <a:ext cx="424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0" name="Equation" r:id="rId11" imgW="4241520" imgH="507960" progId="Equation.DSMT4">
                  <p:embed/>
                </p:oleObj>
              </mc:Choice>
              <mc:Fallback>
                <p:oleObj name="Equation" r:id="rId11" imgW="42415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6057900"/>
                        <a:ext cx="424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chemeClr val="accent2"/>
                </a:solidFill>
              </a:rPr>
              <a:t>Định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nghĩa</a:t>
            </a:r>
            <a:r>
              <a:rPr lang="en-US" dirty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>
                <a:solidFill>
                  <a:srgbClr val="00B0F0"/>
                </a:solidFill>
                <a:sym typeface="Symbol"/>
              </a:rPr>
              <a:t> 2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Dòng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olidFill>
                  <a:srgbClr val="00B0F0"/>
                </a:solidFill>
                <a:sym typeface="Symbol"/>
              </a:rPr>
              <a:t>Cách</a:t>
            </a:r>
            <a:r>
              <a:rPr lang="en-US" dirty="0">
                <a:solidFill>
                  <a:srgbClr val="00B0F0"/>
                </a:solidFill>
                <a:sym typeface="Symbol"/>
              </a:rPr>
              <a:t> 3: </a:t>
            </a:r>
            <a:r>
              <a:rPr lang="en-US" dirty="0" err="1">
                <a:sym typeface="Symbol"/>
              </a:rPr>
              <a:t>Mô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hình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Các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logic                 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giả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thiết</a:t>
            </a:r>
            <a:r>
              <a:rPr lang="en-US" dirty="0">
                <a:sym typeface="Symbol"/>
              </a:rPr>
              <a:t> (hay </a:t>
            </a:r>
            <a:r>
              <a:rPr lang="en-US" dirty="0" err="1">
                <a:sym typeface="Symbol"/>
              </a:rPr>
              <a:t>tiên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đề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q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kết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819400" y="26670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4" name="Equation" r:id="rId3" imgW="3352680" imgH="507960" progId="Equation.DSMT4">
                  <p:embed/>
                </p:oleObj>
              </mc:Choice>
              <mc:Fallback>
                <p:oleObj name="Equation" r:id="rId3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721100" y="3581400"/>
          <a:ext cx="1066800" cy="20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5" name="Equation" r:id="rId5" imgW="177480" imgH="545760" progId="Equation.3">
                  <p:embed/>
                </p:oleObj>
              </mc:Choice>
              <mc:Fallback>
                <p:oleObj name="Equation" r:id="rId5" imgW="177480" imgH="545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581400"/>
                        <a:ext cx="1066800" cy="2057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930650" y="5689600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6" name="Equation" r:id="rId7" imgW="1638000" imgH="507960" progId="Equation.DSMT4">
                  <p:embed/>
                </p:oleObj>
              </mc:Choice>
              <mc:Fallback>
                <p:oleObj name="Equation" r:id="rId7" imgW="16380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89600"/>
                        <a:ext cx="1638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1. </a:t>
            </a:r>
            <a:r>
              <a:rPr lang="en-US" sz="4400" b="1" dirty="0" err="1" smtClean="0"/>
              <a:t>Mệnh</a:t>
            </a:r>
            <a:r>
              <a:rPr lang="en-US" sz="4400" b="1" dirty="0" smtClean="0"/>
              <a:t> </a:t>
            </a:r>
            <a:r>
              <a:rPr lang="en-US" sz="4400" b="1" dirty="0" err="1"/>
              <a:t>đề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vi-VN" b="1" dirty="0" smtClean="0">
                <a:solidFill>
                  <a:srgbClr val="0070C0"/>
                </a:solidFill>
              </a:rPr>
              <a:t>Định </a:t>
            </a:r>
            <a:r>
              <a:rPr lang="vi-VN" b="1" dirty="0">
                <a:solidFill>
                  <a:srgbClr val="0070C0"/>
                </a:solidFill>
              </a:rPr>
              <a:t>nghĩa: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vi-VN" dirty="0"/>
              <a:t>Mệnh đề là một khẳng </a:t>
            </a:r>
            <a:r>
              <a:rPr lang="vi-VN" dirty="0" smtClean="0"/>
              <a:t>định/phát biểu </a:t>
            </a:r>
            <a:r>
              <a:rPr lang="vi-VN" dirty="0"/>
              <a:t>có giá trị chân lý</a:t>
            </a:r>
            <a:r>
              <a:rPr lang="en-US" dirty="0"/>
              <a:t> </a:t>
            </a:r>
            <a:r>
              <a:rPr lang="vi-VN" dirty="0"/>
              <a:t>xác </a:t>
            </a:r>
            <a:r>
              <a:rPr lang="vi-VN" dirty="0" smtClean="0"/>
              <a:t>định; </a:t>
            </a:r>
            <a:r>
              <a:rPr lang="vi-VN" dirty="0"/>
              <a:t>đúng hoặc sai.</a:t>
            </a:r>
          </a:p>
          <a:p>
            <a:pPr marL="0" indent="0">
              <a:buNone/>
            </a:pPr>
            <a:r>
              <a:rPr lang="vi-VN" dirty="0" smtClean="0"/>
              <a:t>Câu </a:t>
            </a:r>
            <a:r>
              <a:rPr lang="vi-VN" dirty="0"/>
              <a:t>hỏi, câu cảm thán, mệnh lệnh… không là mệnh đề.</a:t>
            </a:r>
            <a:endParaRPr lang="en-US" dirty="0"/>
          </a:p>
          <a:p>
            <a:pPr>
              <a:buNone/>
            </a:pPr>
            <a:r>
              <a:rPr lang="vi-VN" dirty="0">
                <a:solidFill>
                  <a:srgbClr val="CC3300"/>
                </a:solidFill>
              </a:rPr>
              <a:t>Ví dụ: </a:t>
            </a:r>
          </a:p>
          <a:p>
            <a:pPr>
              <a:buFont typeface="Arial"/>
              <a:buChar char="•"/>
            </a:pPr>
            <a:r>
              <a:rPr lang="vi-VN" dirty="0" smtClean="0"/>
              <a:t>1</a:t>
            </a:r>
            <a:r>
              <a:rPr lang="vi-VN" dirty="0"/>
              <a:t>+</a:t>
            </a:r>
            <a:r>
              <a:rPr lang="en-US" dirty="0" smtClean="0"/>
              <a:t>7</a:t>
            </a:r>
            <a:r>
              <a:rPr lang="vi-VN" dirty="0" smtClean="0"/>
              <a:t>=</a:t>
            </a:r>
            <a:r>
              <a:rPr lang="en-US" dirty="0" smtClean="0"/>
              <a:t>8</a:t>
            </a:r>
            <a:endParaRPr lang="vi-VN" dirty="0"/>
          </a:p>
          <a:p>
            <a:pPr>
              <a:buFont typeface="Arial"/>
              <a:buChar char="•"/>
            </a:pPr>
            <a:r>
              <a:rPr lang="vi-VN" dirty="0" smtClean="0"/>
              <a:t>Hôm </a:t>
            </a:r>
            <a:r>
              <a:rPr lang="vi-VN" dirty="0"/>
              <a:t>nay </a:t>
            </a:r>
            <a:r>
              <a:rPr lang="en-US" dirty="0" err="1" smtClean="0"/>
              <a:t>bạn</a:t>
            </a:r>
            <a:r>
              <a:rPr lang="vi-VN" dirty="0" smtClean="0"/>
              <a:t> </a:t>
            </a:r>
            <a:r>
              <a:rPr lang="vi-VN" dirty="0"/>
              <a:t>đẹp quá!  (k</a:t>
            </a:r>
            <a:r>
              <a:rPr lang="en-US" dirty="0" err="1"/>
              <a:t>hông</a:t>
            </a:r>
            <a:r>
              <a:rPr lang="vi-VN" dirty="0"/>
              <a:t> là mệnh đề)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Hôm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?</a:t>
            </a:r>
            <a:r>
              <a:rPr lang="vi-VN" dirty="0"/>
              <a:t> (k</a:t>
            </a:r>
            <a:r>
              <a:rPr lang="en-US" dirty="0" err="1"/>
              <a:t>hông</a:t>
            </a:r>
            <a:r>
              <a:rPr lang="vi-VN" dirty="0"/>
              <a:t> là mệnh đề)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Qui tắc khẳng định (Modus Ponens)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	[(p </a:t>
            </a:r>
            <a:r>
              <a:rPr lang="en-US" dirty="0">
                <a:sym typeface="Symbol"/>
              </a:rPr>
              <a:t> q)  p]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 		     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/>
              <a:t>SV A 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SV A 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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chuồn</a:t>
            </a:r>
            <a:r>
              <a:rPr lang="en-US" dirty="0"/>
              <a:t> </a:t>
            </a:r>
            <a:r>
              <a:rPr lang="en-US" dirty="0" err="1"/>
              <a:t>chuồn</a:t>
            </a:r>
            <a:r>
              <a:rPr lang="en-US" dirty="0"/>
              <a:t> bay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	 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 </a:t>
            </a:r>
            <a:r>
              <a:rPr lang="en-US" dirty="0" err="1">
                <a:sym typeface="Symbol"/>
              </a:rPr>
              <a:t>Thấy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chuồn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chuồn</a:t>
            </a:r>
            <a:r>
              <a:rPr lang="en-US" dirty="0">
                <a:sym typeface="Symbol"/>
              </a:rPr>
              <a:t> bay </a:t>
            </a:r>
            <a:r>
              <a:rPr lang="en-US" dirty="0" err="1">
                <a:sym typeface="Symbol"/>
              </a:rPr>
              <a:t>thấp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mưa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r>
              <a:rPr lang="en-US" sz="4800" b="1" dirty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133600"/>
          <a:ext cx="12954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2. 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phủ định</a:t>
            </a:r>
            <a:r>
              <a:rPr lang="en-US" dirty="0">
                <a:solidFill>
                  <a:srgbClr val="FF0000"/>
                </a:solidFill>
              </a:rPr>
              <a:t> (Modus </a:t>
            </a:r>
            <a:r>
              <a:rPr lang="en-US" dirty="0" err="1">
                <a:solidFill>
                  <a:srgbClr val="FF0000"/>
                </a:solidFill>
              </a:rPr>
              <a:t>Tollens</a:t>
            </a:r>
            <a:r>
              <a:rPr lang="en-US" dirty="0">
                <a:solidFill>
                  <a:srgbClr val="FF0000"/>
                </a:solidFill>
              </a:rPr>
              <a:t>):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[(p </a:t>
            </a:r>
            <a:r>
              <a:rPr lang="en-US" dirty="0">
                <a:sym typeface="Symbol"/>
              </a:rPr>
              <a:t> q)  q 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 p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đi học đầy đủ thì </a:t>
            </a:r>
            <a:r>
              <a:rPr lang="en-US" dirty="0">
                <a:sym typeface="Symbol"/>
              </a:rPr>
              <a:t>A </a:t>
            </a:r>
            <a:r>
              <a:rPr lang="vi-VN" dirty="0">
                <a:sym typeface="Symbol"/>
              </a:rPr>
              <a:t>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không 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Suy ra: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không đi học đầy đủ.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981200"/>
          <a:ext cx="152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q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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vi-VN" dirty="0">
                <a:solidFill>
                  <a:srgbClr val="FF0000"/>
                </a:solidFill>
              </a:rPr>
              <a:t>Qui tắc tam đoạn luận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[(p </a:t>
            </a:r>
            <a:r>
              <a:rPr lang="en-US" dirty="0">
                <a:sym typeface="Symbol"/>
              </a:rPr>
              <a:t> q)  (q  r)]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(p  r)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trời mưa thì đường ướt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đường ướt thì đường trơn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Suy ra</a:t>
            </a:r>
            <a:r>
              <a:rPr lang="en-US" dirty="0">
                <a:sym typeface="Symbol"/>
              </a:rPr>
              <a:t>:</a:t>
            </a:r>
            <a:r>
              <a:rPr lang="vi-VN" dirty="0">
                <a:sym typeface="Symbol"/>
              </a:rPr>
              <a:t> nếu trời mưa thì đường trơn.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828800"/>
          <a:ext cx="14478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q 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ctr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88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55775"/>
            <a:ext cx="7887226" cy="41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>
                <a:solidFill>
                  <a:srgbClr val="FF0000"/>
                </a:solidFill>
              </a:rPr>
              <a:t> 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33240"/>
              </p:ext>
            </p:extLst>
          </p:nvPr>
        </p:nvGraphicFramePr>
        <p:xfrm>
          <a:off x="711200" y="3352800"/>
          <a:ext cx="8280400" cy="49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0" name="Equation" r:id="rId3" imgW="8432640" imgH="507960" progId="Equation.DSMT4">
                  <p:embed/>
                </p:oleObj>
              </mc:Choice>
              <mc:Fallback>
                <p:oleObj name="Equation" r:id="rId3" imgW="84326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352800"/>
                        <a:ext cx="8280400" cy="4988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3124200" y="2209800"/>
          <a:ext cx="370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Equation" r:id="rId5" imgW="3708360" imgH="406080" progId="Equation.DSMT4">
                  <p:embed/>
                </p:oleObj>
              </mc:Choice>
              <mc:Fallback>
                <p:oleObj name="Equation" r:id="rId5" imgW="3708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370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4419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minh </a:t>
            </a:r>
            <a:r>
              <a:rPr lang="en-US" sz="2800" dirty="0" err="1"/>
              <a:t>vế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, </a:t>
            </a:r>
            <a:r>
              <a:rPr lang="en-US" sz="2800" dirty="0" err="1"/>
              <a:t>ta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minh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q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mâu</a:t>
            </a:r>
            <a:r>
              <a:rPr lang="en-US" sz="2800" dirty="0"/>
              <a:t> </a:t>
            </a:r>
            <a:r>
              <a:rPr lang="en-US" sz="2800" dirty="0" err="1"/>
              <a:t>thuẫn</a:t>
            </a:r>
            <a:r>
              <a:rPr lang="en-US" sz="2800" dirty="0"/>
              <a:t>.</a:t>
            </a:r>
            <a:endParaRPr lang="vi-V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>
                <a:solidFill>
                  <a:srgbClr val="FF0000"/>
                </a:solidFill>
              </a:rPr>
              <a:t> 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4048"/>
              </p:ext>
            </p:extLst>
          </p:nvPr>
        </p:nvGraphicFramePr>
        <p:xfrm>
          <a:off x="5257800" y="2819400"/>
          <a:ext cx="3429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suy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r  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83614"/>
              </p:ext>
            </p:extLst>
          </p:nvPr>
        </p:nvGraphicFramePr>
        <p:xfrm>
          <a:off x="762000" y="2743200"/>
          <a:ext cx="4114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198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4811">
                <a:tc>
                  <a:txBody>
                    <a:bodyPr/>
                    <a:lstStyle/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r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7006">
                <a:tc>
                  <a:txBody>
                    <a:bodyPr/>
                    <a:lstStyle/>
                    <a:p>
                      <a:pPr marL="11398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Qui tắc chứng minh theo trường hợp 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         [(p </a:t>
            </a:r>
            <a:r>
              <a:rPr lang="en-US" dirty="0">
                <a:sym typeface="Symbol"/>
              </a:rPr>
              <a:t> r)  (q  r)]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[(p  q)r]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546350" y="3276600"/>
          <a:ext cx="505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9" name="Equation" r:id="rId3" imgW="5054400" imgH="1041120" progId="Equation.DSMT4">
                  <p:embed/>
                </p:oleObj>
              </mc:Choice>
              <mc:Fallback>
                <p:oleObj name="Equation" r:id="rId3" imgW="505440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276600"/>
                        <a:ext cx="505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6.Phản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Để </a:t>
            </a:r>
            <a:r>
              <a:rPr lang="vi-VN" dirty="0">
                <a:sym typeface="Symbol"/>
              </a:rPr>
              <a:t>chứng minh một phép suy luận là sai hay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không là một hằng đúng</a:t>
            </a:r>
            <a:r>
              <a:rPr lang="en-US" dirty="0">
                <a:sym typeface="Symbol"/>
              </a:rPr>
              <a:t>, t</a:t>
            </a:r>
            <a:r>
              <a:rPr lang="vi-VN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chỉ cần chỉ ra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một phản ví dụ</a:t>
            </a:r>
            <a:r>
              <a:rPr lang="en-US" dirty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57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800" dirty="0" err="1">
                <a:sym typeface="Symbol"/>
              </a:rPr>
              <a:t>Để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tìm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một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phản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ví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dụ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chỉ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cần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chỉ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ra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một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trường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hợp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về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chân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trị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của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các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biến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mệnh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đề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sao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các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tiên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đề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trong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phép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suy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luận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là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đúng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còn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kết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luận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là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sai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6.Phản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>
                <a:sym typeface="Symbol"/>
              </a:rPr>
              <a:t>Hãy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kiểm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tra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  <a:sym typeface="Symbol"/>
              </a:rPr>
              <a:t>NX: </a:t>
            </a:r>
            <a:r>
              <a:rPr lang="en-US" dirty="0">
                <a:sym typeface="Symbol"/>
              </a:rPr>
              <a:t>Ta </a:t>
            </a:r>
            <a:r>
              <a:rPr lang="en-US" dirty="0" err="1">
                <a:sym typeface="Symbol"/>
              </a:rPr>
              <a:t>sẽ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tìm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p,q,r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thỏa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Dễ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dàng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tìm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thấy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một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dụ</a:t>
            </a:r>
            <a:r>
              <a:rPr lang="en-US" dirty="0">
                <a:sym typeface="Symbol"/>
              </a:rPr>
              <a:t>:  p=1,q=0,r=1.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Vậy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đã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cho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không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/>
        </p:nvGraphicFramePr>
        <p:xfrm>
          <a:off x="5562600" y="1423988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4" name="Equation" r:id="rId3" imgW="317160" imgH="495000" progId="Equation.3">
                  <p:embed/>
                </p:oleObj>
              </mc:Choice>
              <mc:Fallback>
                <p:oleObj name="Equation" r:id="rId3" imgW="3171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23988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4800600" y="32766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5" name="Equation" r:id="rId5" imgW="406080" imgH="495000" progId="Equation.3">
                  <p:embed/>
                </p:oleObj>
              </mc:Choice>
              <mc:Fallback>
                <p:oleObj name="Equation" r:id="rId5" imgW="4060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olidFill>
                  <a:srgbClr val="FF0000"/>
                </a:solidFill>
                <a:sym typeface="Symbol"/>
              </a:rPr>
              <a:t>6.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Phản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dụ</a:t>
            </a:r>
            <a:endParaRPr lang="en-US" sz="2200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: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Ông Minh nói rằng nếu không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được tăng lương thì ông ta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sẽ nghỉ việc. Mặt khác, nếu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ông ấy nghỉ việc và vợ 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ấy bị mất việc thì phải bán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xe.Biết rằng nếu vợ 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Minh hay  đi làm trễ thì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trước sau gì cũng sẽ bị mất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việc và cuối cùng ông Minh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đã được tăng lương.</a:t>
            </a:r>
            <a:endParaRPr lang="en-US" sz="2200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olidFill>
                  <a:srgbClr val="FF0000"/>
                </a:solidFill>
                <a:sym typeface="Symbol"/>
              </a:rPr>
              <a:t>Suy ra </a:t>
            </a:r>
            <a:r>
              <a:rPr lang="vi-VN" sz="2200" dirty="0">
                <a:sym typeface="Symbol"/>
              </a:rPr>
              <a:t>nếu ông Minh không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bán xe thì vợ ông ta đã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không đi làm trễ</a:t>
            </a:r>
            <a:r>
              <a:rPr lang="en-US" sz="2200" dirty="0">
                <a:sym typeface="Symbol"/>
              </a:rPr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sz="2200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676400"/>
            <a:ext cx="3733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p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ông Minh được tăng</a:t>
            </a:r>
            <a:r>
              <a:rPr lang="en-US" sz="2000" kern="0" dirty="0">
                <a:solidFill>
                  <a:srgbClr val="009900"/>
                </a:solidFill>
                <a:latin typeface="+mn-lt"/>
                <a:sym typeface="Symbol"/>
              </a:rPr>
              <a:t> 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lương.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q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ông Minh nghỉ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r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vợ ông Minh mất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s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gia đình phải bán xe.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t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vợ ông hay đi làm trể.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4796"/>
              </p:ext>
            </p:extLst>
          </p:nvPr>
        </p:nvGraphicFramePr>
        <p:xfrm>
          <a:off x="5105400" y="3733800"/>
          <a:ext cx="2133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4869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q  r  s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t  r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st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vi-VN" dirty="0">
                <a:solidFill>
                  <a:srgbClr val="CC3300"/>
                </a:solidFill>
              </a:rPr>
              <a:t>Ký hiệu: </a:t>
            </a:r>
            <a:r>
              <a:rPr lang="vi-VN" dirty="0" smtClean="0"/>
              <a:t>Người </a:t>
            </a:r>
            <a:r>
              <a:rPr lang="vi-VN" dirty="0"/>
              <a:t>ta dùng các ký hiệu P, Q, R… </a:t>
            </a:r>
            <a:r>
              <a:rPr lang="en-US" dirty="0"/>
              <a:t>(</a:t>
            </a:r>
            <a:r>
              <a:rPr lang="en-US" dirty="0" err="1"/>
              <a:t>p,q,r</a:t>
            </a:r>
            <a:r>
              <a:rPr lang="en-US" dirty="0"/>
              <a:t>,…) </a:t>
            </a:r>
            <a:r>
              <a:rPr lang="vi-VN" dirty="0"/>
              <a:t>để chỉ mệnh đề.</a:t>
            </a:r>
          </a:p>
          <a:p>
            <a:pPr algn="just">
              <a:buFont typeface="Arial"/>
              <a:buChar char="•"/>
            </a:pPr>
            <a:r>
              <a:rPr lang="vi-VN" dirty="0">
                <a:solidFill>
                  <a:srgbClr val="CC3300"/>
                </a:solidFill>
              </a:rPr>
              <a:t>Chân trị của mệnh đề: </a:t>
            </a:r>
            <a:r>
              <a:rPr lang="vi-VN" dirty="0"/>
              <a:t>Một mệnh đề chỉ có thể đúng hoặc sai, không thể</a:t>
            </a:r>
            <a:r>
              <a:rPr lang="en-US" dirty="0"/>
              <a:t> </a:t>
            </a:r>
            <a:r>
              <a:rPr lang="vi-VN" dirty="0"/>
              <a:t>đồng thời vừa đúng vừa sai. Khi mệnh đề P đúng ta nói P có chân trị đúng, ngược lại ta nói P có chân</a:t>
            </a:r>
            <a:r>
              <a:rPr lang="en-US" dirty="0"/>
              <a:t> </a:t>
            </a:r>
            <a:r>
              <a:rPr lang="vi-VN" dirty="0"/>
              <a:t>trị sai. </a:t>
            </a:r>
          </a:p>
          <a:p>
            <a:pPr algn="just">
              <a:buFont typeface="Arial"/>
              <a:buChar char="•"/>
            </a:pPr>
            <a:r>
              <a:rPr lang="vi-VN" dirty="0"/>
              <a:t>Chân trị đúng và chân trị sai sẽ được ký hiệu lần lượt là </a:t>
            </a:r>
            <a:r>
              <a:rPr lang="vi-VN" dirty="0" smtClean="0"/>
              <a:t>1 (</a:t>
            </a:r>
            <a:r>
              <a:rPr lang="vi-VN" dirty="0"/>
              <a:t>hay Đ,T) và </a:t>
            </a:r>
            <a:r>
              <a:rPr lang="vi-VN" dirty="0" smtClean="0"/>
              <a:t>0 (</a:t>
            </a:r>
            <a:r>
              <a:rPr lang="vi-VN" dirty="0"/>
              <a:t>hay S,F)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hay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sai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67630"/>
              </p:ext>
            </p:extLst>
          </p:nvPr>
        </p:nvGraphicFramePr>
        <p:xfrm>
          <a:off x="2438400" y="2438400"/>
          <a:ext cx="2133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3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2133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dụ:Suy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hay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sai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HD: </a:t>
            </a:r>
            <a:r>
              <a:rPr lang="en-US" dirty="0" err="1">
                <a:sym typeface="Symbol"/>
              </a:rPr>
              <a:t>Dùng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dụ</a:t>
            </a:r>
            <a:r>
              <a:rPr lang="en-US" dirty="0">
                <a:sym typeface="Symbol"/>
              </a:rPr>
              <a:t>: </a:t>
            </a:r>
            <a:r>
              <a:rPr lang="en-US" dirty="0" err="1">
                <a:sym typeface="Symbol"/>
              </a:rPr>
              <a:t>Chọn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E56B6-077A-4A36-A778-66B152E4D6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334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p=1, q=0, r=1, s=0, t=1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352800" y="2057400"/>
          <a:ext cx="2489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7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489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382000" cy="1143000"/>
          </a:xfrm>
        </p:spPr>
        <p:txBody>
          <a:bodyPr/>
          <a:lstStyle/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 cstate="print"/>
          <a:srcRect r="52148"/>
          <a:stretch>
            <a:fillRect/>
          </a:stretch>
        </p:blipFill>
        <p:spPr bwMode="auto">
          <a:xfrm>
            <a:off x="990600" y="1600200"/>
            <a:ext cx="5257800" cy="40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460" y="1600200"/>
            <a:ext cx="811087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tắc</a:t>
            </a:r>
            <a:r>
              <a:rPr lang="en-US" dirty="0"/>
              <a:t> 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9871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66" r="1842"/>
          <a:stretch/>
        </p:blipFill>
        <p:spPr bwMode="auto">
          <a:xfrm>
            <a:off x="4114800" y="1600200"/>
            <a:ext cx="4739757" cy="42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3751" r="14436"/>
          <a:stretch>
            <a:fillRect/>
          </a:stretch>
        </p:blipFill>
        <p:spPr bwMode="auto">
          <a:xfrm>
            <a:off x="457200" y="1524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Định nghĩa: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6666FF"/>
                </a:solidFill>
                <a:sym typeface="Symbol"/>
              </a:rPr>
              <a:t>Vị từ </a:t>
            </a:r>
            <a:r>
              <a:rPr lang="vi-VN" dirty="0">
                <a:sym typeface="Symbol"/>
              </a:rPr>
              <a:t>là một khẳng định p(x,y,..), trong đó x,y...là các biến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thuộc tập hợp A, B,.. cho trước sao cho: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Bản thân p(x,y,..) không phải là mệnh đề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Nếu thay x,y,.. thành giá trị cụ thể thì p(x,y,..) là mệnh đề.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p(n) =  “n +1 là số nguyên tố”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q(x,y) = “x + y = 1” 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Các phép toán trên vị từ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trước các vị từ p(x), q(x) theo một biến xA. Khi ấy, ta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cũng c</a:t>
            </a:r>
            <a:r>
              <a:rPr lang="en-US" dirty="0">
                <a:sym typeface="Symbol"/>
              </a:rPr>
              <a:t>ó</a:t>
            </a:r>
            <a:r>
              <a:rPr lang="vi-VN" dirty="0">
                <a:sym typeface="Symbol"/>
              </a:rPr>
              <a:t> các phép toán tương ứng như trên mệnh đề: </a:t>
            </a: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Phủ định: p(x)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Phép nối liền (hội, giao): p(x)  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nối rời (tuyển, hợp): p(x)  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kéo theo: p(x)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kéo theo hai chiều:  p(x)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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q(x)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p(x) là một vị từ theo một biến xác định trên A.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Các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mệnh đề lượng từ hóa của p(x) </a:t>
            </a:r>
            <a:r>
              <a:rPr lang="vi-VN" dirty="0">
                <a:sym typeface="Symbol"/>
              </a:rPr>
              <a:t>được định nghĩa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- </a:t>
            </a:r>
            <a:r>
              <a:rPr lang="vi-VN" dirty="0">
                <a:sym typeface="Symbol"/>
              </a:rPr>
              <a:t>Mệnh đề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“Với mọi x thuộc A, p(x) ”</a:t>
            </a:r>
            <a:r>
              <a:rPr lang="vi-VN" dirty="0">
                <a:sym typeface="Symbol"/>
              </a:rPr>
              <a:t>, kí hiệu: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“x  A, p(x)”</a:t>
            </a:r>
            <a:r>
              <a:rPr lang="en-US" dirty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>
                <a:sym typeface="Symbol"/>
              </a:rPr>
              <a:t>là mđ đúng khi và chỉ khi p(a) luôn đúng với mọi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giá trị a  A.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</a:t>
            </a:r>
            <a:r>
              <a:rPr lang="en-US" dirty="0">
                <a:solidFill>
                  <a:srgbClr val="00B0F0"/>
                </a:solidFill>
                <a:sym typeface="Symbol"/>
              </a:rPr>
              <a:t>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đgl lượng từ phổ dụng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Mệnh đề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“Tồn tại (có ít nhất một) x thuộc A, p(x)” </a:t>
            </a:r>
            <a:r>
              <a:rPr lang="vi-VN" dirty="0">
                <a:sym typeface="Symbol"/>
              </a:rPr>
              <a:t>kí hiệu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“x  A, p(x)”</a:t>
            </a:r>
            <a:r>
              <a:rPr lang="en-US" dirty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>
                <a:sym typeface="Symbol"/>
              </a:rPr>
              <a:t>là mệnh đề đúng khi và chỉ khi có ít nhất một giá trị x= a</a:t>
            </a:r>
            <a:r>
              <a:rPr lang="en-US" dirty="0">
                <a:sym typeface="Symbol"/>
              </a:rPr>
              <a:t>’</a:t>
            </a:r>
            <a:r>
              <a:rPr lang="vi-VN" dirty="0">
                <a:sym typeface="Symbol"/>
              </a:rPr>
              <a:t> 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nào đó sao cho mệnh đề p(a</a:t>
            </a:r>
            <a:r>
              <a:rPr lang="en-US" dirty="0">
                <a:sym typeface="Symbol"/>
              </a:rPr>
              <a:t>’</a:t>
            </a:r>
            <a:r>
              <a:rPr lang="vi-VN" dirty="0">
                <a:sym typeface="Symbol"/>
              </a:rPr>
              <a:t>) đúng.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 đgl lượng từ tồn tại</a:t>
            </a:r>
            <a:endParaRPr lang="en-US" dirty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687" t="1" r="2714" b="-2507"/>
          <a:stretch/>
        </p:blipFill>
        <p:spPr bwMode="auto">
          <a:xfrm>
            <a:off x="762000" y="381000"/>
            <a:ext cx="8013071" cy="54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>
                <a:solidFill>
                  <a:srgbClr val="0070C0"/>
                </a:solidFill>
              </a:rPr>
              <a:t>Phân loại: </a:t>
            </a:r>
            <a:r>
              <a:rPr lang="vi-VN" dirty="0"/>
              <a:t>G</a:t>
            </a:r>
            <a:r>
              <a:rPr lang="vi-VN" dirty="0" smtClean="0"/>
              <a:t>ồm </a:t>
            </a:r>
            <a:r>
              <a:rPr lang="vi-VN" dirty="0"/>
              <a:t>2 loại</a:t>
            </a:r>
          </a:p>
          <a:p>
            <a:pPr algn="just">
              <a:buFont typeface="Arial"/>
              <a:buChar char="•"/>
            </a:pPr>
            <a:r>
              <a:rPr lang="vi-VN" dirty="0">
                <a:solidFill>
                  <a:srgbClr val="CC3300"/>
                </a:solidFill>
              </a:rPr>
              <a:t>Mệnh đề sơ cấp (nguyên thủy): </a:t>
            </a:r>
            <a:r>
              <a:rPr lang="vi-VN" dirty="0"/>
              <a:t>Là mệnh đề không thể</a:t>
            </a:r>
            <a:r>
              <a:rPr lang="en-US" dirty="0"/>
              <a:t> </a:t>
            </a:r>
            <a:r>
              <a:rPr lang="vi-VN" dirty="0"/>
              <a:t>xây dựng từ các mệnh đề khác thông qua liên từ hoặc</a:t>
            </a:r>
            <a:r>
              <a:rPr lang="en-US" dirty="0"/>
              <a:t> </a:t>
            </a:r>
            <a:r>
              <a:rPr lang="vi-VN" dirty="0"/>
              <a:t>trạng từ “không</a:t>
            </a:r>
            <a:r>
              <a:rPr lang="vi-VN" dirty="0" smtClean="0"/>
              <a:t>”</a:t>
            </a:r>
            <a:endParaRPr lang="vi-VN" dirty="0" smtClean="0">
              <a:solidFill>
                <a:srgbClr val="CC3300"/>
              </a:solidFill>
            </a:endParaRPr>
          </a:p>
          <a:p>
            <a:pPr algn="just">
              <a:buFont typeface="Arial"/>
              <a:buChar char="•"/>
            </a:pPr>
            <a:r>
              <a:rPr lang="vi-VN" dirty="0" smtClean="0">
                <a:solidFill>
                  <a:srgbClr val="CC3300"/>
                </a:solidFill>
              </a:rPr>
              <a:t>Mệnh </a:t>
            </a:r>
            <a:r>
              <a:rPr lang="vi-VN" dirty="0">
                <a:solidFill>
                  <a:srgbClr val="CC3300"/>
                </a:solidFill>
              </a:rPr>
              <a:t>đề phức hợp: </a:t>
            </a:r>
            <a:r>
              <a:rPr lang="vi-VN" dirty="0"/>
              <a:t>là mệnh đề được xây dựng từ các</a:t>
            </a:r>
            <a:r>
              <a:rPr lang="en-US" dirty="0"/>
              <a:t> </a:t>
            </a:r>
            <a:r>
              <a:rPr lang="vi-VN" dirty="0"/>
              <a:t>mệnh đề khác nhờ liên kết bằng các liên từ (và, hay, khi</a:t>
            </a:r>
            <a:r>
              <a:rPr lang="en-US" dirty="0"/>
              <a:t> </a:t>
            </a:r>
            <a:r>
              <a:rPr lang="vi-VN" dirty="0"/>
              <a:t>và chỉ khi,…) hoặc trạng từ “không</a:t>
            </a:r>
            <a:r>
              <a:rPr lang="vi-VN" dirty="0" smtClean="0"/>
              <a:t>”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p(x, y) là một vị từ theo hai biến x, y xác định trên AB. Ta định nghĩa các mệnh đề lượng từ hóa của p(x, y)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“xA,yB, p(x, y)”  “xA,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“xA, yB, p(x, y)”  “xA, (yB,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“xA, yB, p(x, y)”  “xA,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“xA, yB, p(x, y)”  “xA, (yB, p(x, y))”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>
                <a:sym typeface="Symbol"/>
              </a:rPr>
              <a:t>Các mệnh đề sau đúng hay sai?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“x  R,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 </a:t>
            </a:r>
            <a:r>
              <a:rPr lang="en-US" dirty="0">
                <a:sym typeface="Symbol"/>
              </a:rPr>
              <a:t>                       </a:t>
            </a:r>
            <a:r>
              <a:rPr lang="vi-VN" dirty="0">
                <a:sym typeface="Symbol"/>
              </a:rPr>
              <a:t>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“x  R,</a:t>
            </a:r>
            <a:r>
              <a:rPr lang="en-US" dirty="0">
                <a:sym typeface="Symbol"/>
              </a:rPr>
              <a:t>                          </a:t>
            </a:r>
            <a:r>
              <a:rPr lang="vi-VN" dirty="0">
                <a:sym typeface="Symbol"/>
              </a:rPr>
              <a:t>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“x  R, y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“x  R, y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“x  R, y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“x  R, y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5088" y="2038350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0" name="Equation" r:id="rId4" imgW="2234880" imgH="444240" progId="Equation.DSMT4">
                  <p:embed/>
                </p:oleObj>
              </mc:Choice>
              <mc:Fallback>
                <p:oleObj name="Equation" r:id="rId4" imgW="22348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038350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4138" y="2509838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1" name="Equation" r:id="rId6" imgW="2234880" imgH="444240" progId="Equation.DSMT4">
                  <p:embed/>
                </p:oleObj>
              </mc:Choice>
              <mc:Fallback>
                <p:oleObj name="Equation" r:id="rId6" imgW="22348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09838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8001000" cy="382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08616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Định lý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p(x, y) là một vị từ theo hai biến x, y xác định trên AB. Khi đó: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“xA, yB, p(x, y)”  “yB, xA,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>
                <a:sym typeface="Symbol"/>
              </a:rPr>
              <a:t> “xA, yB, p(x, y)”  “yB, xA,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>
                <a:sym typeface="Symbol"/>
              </a:rPr>
              <a:t> “xA, yB, p(x, y)”  “yB, xA,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00B0F0"/>
                </a:solidFill>
                <a:sym typeface="Symbol"/>
              </a:rPr>
              <a:t>Phủ định</a:t>
            </a:r>
            <a:r>
              <a:rPr lang="vi-VN" dirty="0">
                <a:sym typeface="Symbol"/>
              </a:rPr>
              <a:t> của mệnh đề lượng từ hóa vị từ p(x,y,..)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có được bằng cách: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thay  thành ,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thay  thành ,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và p(x,y,..) thành  p(x,y,..).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Với vị từ theo 1 biến ta có :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Với vị từ theo 2 biến 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4275" y="211931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0" name="Equation" r:id="rId4" imgW="4051080" imgH="533160" progId="Equation.DSMT4">
                  <p:embed/>
                </p:oleObj>
              </mc:Choice>
              <mc:Fallback>
                <p:oleObj name="Equation" r:id="rId4" imgW="4051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11931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54275" y="268446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1" name="Equation" r:id="rId6" imgW="4051080" imgH="533160" progId="Equation.DSMT4">
                  <p:embed/>
                </p:oleObj>
              </mc:Choice>
              <mc:Fallback>
                <p:oleObj name="Equation" r:id="rId6" imgW="40510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8446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1250" y="3627438"/>
          <a:ext cx="753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2" name="Equation" r:id="rId8" imgW="7213320" imgH="533160" progId="Equation.DSMT4">
                  <p:embed/>
                </p:oleObj>
              </mc:Choice>
              <mc:Fallback>
                <p:oleObj name="Equation" r:id="rId8" imgW="721332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27438"/>
                        <a:ext cx="753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4588" y="4314825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3" name="Equation" r:id="rId10" imgW="7213320" imgH="533160" progId="Equation.DSMT4">
                  <p:embed/>
                </p:oleObj>
              </mc:Choice>
              <mc:Fallback>
                <p:oleObj name="Equation" r:id="rId10" imgW="72133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14825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90625" y="4926013"/>
          <a:ext cx="753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4" name="Equation" r:id="rId12" imgW="7213320" imgH="533160" progId="Equation.DSMT4">
                  <p:embed/>
                </p:oleObj>
              </mc:Choice>
              <mc:Fallback>
                <p:oleObj name="Equation" r:id="rId12" imgW="72133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6013"/>
                        <a:ext cx="7539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04913" y="5473700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5" name="Equation" r:id="rId14" imgW="7213320" imgH="533160" progId="Equation.DSMT4">
                  <p:embed/>
                </p:oleObj>
              </mc:Choice>
              <mc:Fallback>
                <p:oleObj name="Equation" r:id="rId14" imgW="721332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73700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 </a:t>
            </a:r>
            <a:r>
              <a:rPr lang="vi-VN" dirty="0">
                <a:sym typeface="Symbol"/>
              </a:rPr>
              <a:t>phủ định các mệnh đề sau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-</a:t>
            </a:r>
            <a:r>
              <a:rPr lang="vi-VN" dirty="0">
                <a:sym typeface="Symbol"/>
              </a:rPr>
              <a:t> “x  A, 2x + 1  0”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- </a:t>
            </a:r>
            <a:r>
              <a:rPr lang="vi-VN" dirty="0">
                <a:sym typeface="Symbol"/>
              </a:rPr>
              <a:t>“&gt;0,  &gt; 0</a:t>
            </a:r>
            <a:r>
              <a:rPr lang="en-US" dirty="0">
                <a:sym typeface="Symbol"/>
              </a:rPr>
              <a:t>:(</a:t>
            </a:r>
            <a:r>
              <a:rPr lang="vi-VN" dirty="0">
                <a:sym typeface="Symbol"/>
              </a:rPr>
              <a:t>xR</a:t>
            </a:r>
            <a:r>
              <a:rPr lang="en-US" dirty="0">
                <a:sym typeface="Symbol"/>
              </a:rPr>
              <a:t>:</a:t>
            </a:r>
            <a:r>
              <a:rPr lang="vi-VN" dirty="0">
                <a:sym typeface="Symbol"/>
              </a:rPr>
              <a:t> x – a&lt;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 f(x)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–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f(a)&lt;</a:t>
            </a:r>
            <a:r>
              <a:rPr lang="en-US" dirty="0">
                <a:sym typeface="Symbol"/>
              </a:rPr>
              <a:t>)</a:t>
            </a:r>
            <a:r>
              <a:rPr lang="vi-VN" dirty="0">
                <a:sym typeface="Symbo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30109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j-lt"/>
                <a:sym typeface="Symbol" panose="05050102010706020507" pitchFamily="18" charset="2"/>
              </a:rPr>
              <a:t>Cho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N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p(n)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một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vị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từ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theo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biến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tự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nhiên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n 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dirty="0" err="1">
                <a:latin typeface="+mj-lt"/>
                <a:sym typeface="Symbol" panose="05050102010706020507" pitchFamily="18" charset="2"/>
              </a:rPr>
              <a:t>Để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chứng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minh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tính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đắn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mệnh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đề</a:t>
            </a:r>
            <a:r>
              <a:rPr lang="en-US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>
                <a:latin typeface="+mj-lt"/>
                <a:sym typeface="Symbol" panose="05050102010706020507" pitchFamily="18" charset="2"/>
              </a:rPr>
              <a:t>				n 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, p(n)</a:t>
            </a:r>
          </a:p>
          <a:p>
            <a:pPr>
              <a:buNone/>
            </a:pPr>
            <a:r>
              <a:rPr lang="en-US" dirty="0" err="1">
                <a:latin typeface="+mj-lt"/>
                <a:sym typeface="Symbol" panose="05050102010706020507" pitchFamily="18" charset="2"/>
              </a:rPr>
              <a:t>ta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thể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dùng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các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dạng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như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sau</a:t>
            </a:r>
            <a:r>
              <a:rPr lang="en-US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yếu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với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581400" y="46482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1" name="Equation" r:id="rId4" imgW="901440" imgH="368280" progId="Equation.3">
                  <p:embed/>
                </p:oleObj>
              </mc:Choice>
              <mc:Fallback>
                <p:oleObj name="Equation" r:id="rId4" imgW="9014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800600"/>
            <a:ext cx="144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>
                <a:sym typeface="Symbol"/>
              </a:rPr>
              <a:t>(</a:t>
            </a:r>
            <a:r>
              <a:rPr lang="en-US" sz="2000" dirty="0" err="1">
                <a:sym typeface="Symbol"/>
              </a:rPr>
              <a:t>cơ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sở</a:t>
            </a:r>
            <a:r>
              <a:rPr lang="en-US" sz="2000" dirty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>
                <a:sym typeface="Symbol"/>
              </a:rPr>
              <a:t>(GTQN)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mạnh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>
                <a:sym typeface="Symbol"/>
              </a:rPr>
              <a:t>(</a:t>
            </a:r>
            <a:r>
              <a:rPr lang="en-US" sz="2400" dirty="0" err="1">
                <a:sym typeface="Symbol"/>
              </a:rPr>
              <a:t>cơ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sở</a:t>
            </a:r>
            <a:r>
              <a:rPr lang="en-US" sz="2400" dirty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>
                <a:sym typeface="Symbol"/>
              </a:rPr>
              <a:t>(GTQN)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878239" y="3091542"/>
          <a:ext cx="7280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0" name="Equation" r:id="rId4" imgW="1688760" imgH="368280" progId="Equation.3">
                  <p:embed/>
                </p:oleObj>
              </mc:Choice>
              <mc:Fallback>
                <p:oleObj name="Equation" r:id="rId4" imgW="16887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39" y="3091542"/>
                        <a:ext cx="7280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>
                <a:solidFill>
                  <a:schemeClr val="accent2"/>
                </a:solidFill>
              </a:rPr>
              <a:t>Ví dụ:</a:t>
            </a:r>
          </a:p>
          <a:p>
            <a:pPr algn="just">
              <a:buFont typeface="Arial"/>
              <a:buChar char="•"/>
            </a:pPr>
            <a:r>
              <a:rPr lang="vi-VN" dirty="0" smtClean="0"/>
              <a:t>2 là </a:t>
            </a:r>
            <a:r>
              <a:rPr lang="vi-VN" dirty="0"/>
              <a:t>số nguyên tố</a:t>
            </a:r>
            <a:r>
              <a:rPr lang="en-US" dirty="0"/>
              <a:t>.</a:t>
            </a:r>
            <a:endParaRPr lang="vi-VN" dirty="0"/>
          </a:p>
          <a:p>
            <a:pPr algn="just">
              <a:buFont typeface="Arial"/>
              <a:buChar char="•"/>
            </a:pPr>
            <a:r>
              <a:rPr lang="vi-VN" dirty="0" smtClean="0"/>
              <a:t>2 </a:t>
            </a:r>
            <a:r>
              <a:rPr lang="en-US" dirty="0" err="1"/>
              <a:t>không</a:t>
            </a:r>
            <a:r>
              <a:rPr lang="en-US" dirty="0"/>
              <a:t> l</a:t>
            </a:r>
            <a:r>
              <a:rPr lang="vi-VN" dirty="0"/>
              <a:t>à số nguyên tố</a:t>
            </a:r>
            <a:r>
              <a:rPr lang="en-US" dirty="0"/>
              <a:t>.</a:t>
            </a:r>
            <a:endParaRPr lang="vi-VN" dirty="0"/>
          </a:p>
          <a:p>
            <a:pPr algn="just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  <a:endParaRPr lang="vi-VN" dirty="0"/>
          </a:p>
          <a:p>
            <a:pPr algn="just">
              <a:buFont typeface="Arial"/>
              <a:buChar char="•"/>
            </a:pPr>
            <a:r>
              <a:rPr lang="en-US" dirty="0" smtClean="0"/>
              <a:t>An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vi hay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Chứng minh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Chứng minh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1610" y="208738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1" name="Equation" r:id="rId4" imgW="4102100" imgH="609600" progId="Equation.DSMT4">
                  <p:embed/>
                </p:oleObj>
              </mc:Choice>
              <mc:Fallback>
                <p:oleObj name="Equation" r:id="rId4" imgW="41021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2087380"/>
                        <a:ext cx="4102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429000" y="4114800"/>
          <a:ext cx="413710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2" name="Equation" r:id="rId6" imgW="1511300" imgH="393700" progId="Equation.DSMT4">
                  <p:embed/>
                </p:oleObj>
              </mc:Choice>
              <mc:Fallback>
                <p:oleObj name="Equation" r:id="rId6" imgW="15113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13710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81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57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79665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algn="just">
              <a:buNone/>
            </a:pPr>
            <a:r>
              <a:rPr lang="vi-VN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Các phép toán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có 5 phép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 cơ bản</a:t>
            </a:r>
            <a:endParaRPr lang="vi-V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763" indent="40005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phủ định: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/>
              <a:t>P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hủ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 của mệnh đề P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 là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ymbol"/>
              </a:rPr>
              <a:t>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hay    (đọc là “không” P hay “phủ định</a:t>
            </a:r>
            <a:r>
              <a:rPr lang="en-US" dirty="0"/>
              <a:t> c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ủa” 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vi-V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 chân trị : </a:t>
            </a:r>
          </a:p>
          <a:p>
            <a:pPr algn="just">
              <a:buNone/>
            </a:pP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Font typeface="Arial"/>
              <a:buChar char="•"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 số nguyên tố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00050" lvl="1" indent="0" algn="just">
              <a:buNone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2 không là số nguyên tố</a:t>
            </a:r>
          </a:p>
          <a:p>
            <a:pPr algn="just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5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/>
              <a:t>p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hủ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định: </a:t>
            </a:r>
            <a:r>
              <a:rPr lang="vi-VN" dirty="0"/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≤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3505200"/>
          <a:ext cx="2438400" cy="125983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75281" y="3519268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Equation" r:id="rId3" imgW="241200" imgH="406080" progId="Equation.DSMT4">
                  <p:embed/>
                </p:oleObj>
              </mc:Choice>
              <mc:Fallback>
                <p:oleObj name="Equation" r:id="rId3" imgW="2412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1" y="3519268"/>
                        <a:ext cx="306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934200" y="2514600"/>
          <a:ext cx="306387" cy="45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3" name="Equation" r:id="rId5" imgW="241200" imgH="406080" progId="Equation.DSMT4">
                  <p:embed/>
                </p:oleObj>
              </mc:Choice>
              <mc:Fallback>
                <p:oleObj name="Equation" r:id="rId5" imgW="24120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306387" cy="45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2"/>
            </a:pP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hội (nối liền, giao): </a:t>
            </a:r>
            <a:r>
              <a:rPr lang="vi-VN" dirty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</a:t>
            </a:r>
            <a:r>
              <a:rPr lang="vi-VN" dirty="0">
                <a:latin typeface="+mn-lt"/>
                <a:ea typeface="+mn-ea"/>
                <a:cs typeface="+mn-cs"/>
              </a:rPr>
              <a:t> kí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hiệu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P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và Q</a:t>
            </a:r>
            <a:r>
              <a:rPr lang="en-US" dirty="0" smtClean="0">
                <a:latin typeface="+mn-lt"/>
                <a:ea typeface="+mn-ea"/>
                <a:cs typeface="+mn-cs"/>
              </a:rPr>
              <a:t>)</a:t>
            </a:r>
            <a:r>
              <a:rPr lang="vi-VN" dirty="0"/>
              <a:t> </a:t>
            </a:r>
            <a:r>
              <a:rPr lang="vi-VN" dirty="0" smtClean="0"/>
              <a:t>và có </a:t>
            </a:r>
            <a:r>
              <a:rPr lang="vi-VN" dirty="0"/>
              <a:t>b</a:t>
            </a:r>
            <a:r>
              <a:rPr lang="vi-VN" dirty="0" smtClean="0">
                <a:latin typeface="+mn-lt"/>
                <a:ea typeface="+mn-ea"/>
                <a:cs typeface="+mn-cs"/>
              </a:rPr>
              <a:t>ảng </a:t>
            </a:r>
            <a:r>
              <a:rPr lang="vi-VN" dirty="0">
                <a:latin typeface="+mn-lt"/>
                <a:ea typeface="+mn-ea"/>
                <a:cs typeface="+mn-cs"/>
              </a:rPr>
              <a:t>chân </a:t>
            </a:r>
            <a:r>
              <a:rPr lang="vi-VN" dirty="0" smtClean="0">
                <a:latin typeface="+mn-lt"/>
                <a:ea typeface="+mn-ea"/>
                <a:cs typeface="+mn-cs"/>
              </a:rPr>
              <a:t>trị</a:t>
            </a:r>
            <a:r>
              <a:rPr lang="en-US" dirty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.</a:t>
            </a:r>
            <a:endParaRPr lang="en-US" dirty="0">
              <a:latin typeface="+mn-lt"/>
              <a:ea typeface="+mn-ea"/>
              <a:cs typeface="+mn-cs"/>
            </a:endParaRPr>
          </a:p>
          <a:p>
            <a:pPr marL="1651000" indent="-1651000" algn="just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Nhận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xét</a:t>
            </a:r>
            <a:r>
              <a:rPr lang="en-US" dirty="0" smtClean="0"/>
              <a:t>: </a:t>
            </a:r>
            <a:r>
              <a:rPr lang="vi-VN" dirty="0"/>
              <a:t>P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Q đúng khi và chỉ khi </a:t>
            </a:r>
            <a:r>
              <a:rPr lang="vi-VN" dirty="0" smtClean="0"/>
              <a:t>P </a:t>
            </a:r>
            <a:r>
              <a:rPr lang="vi-VN" dirty="0"/>
              <a:t>và Q</a:t>
            </a:r>
            <a:r>
              <a:rPr lang="en-US" dirty="0"/>
              <a:t> </a:t>
            </a:r>
            <a:r>
              <a:rPr lang="vi-VN" dirty="0"/>
              <a:t>đồng thời đúng.</a:t>
            </a:r>
            <a:endParaRPr lang="vi-VN" dirty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indent="-231775" algn="just">
              <a:buFont typeface="Arial"/>
              <a:buChar char="•"/>
            </a:pPr>
            <a:r>
              <a:rPr lang="en-US" dirty="0"/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P: “</a:t>
            </a:r>
            <a:r>
              <a:rPr lang="en-US" dirty="0" err="1">
                <a:latin typeface="+mn-lt"/>
                <a:ea typeface="+mn-ea"/>
                <a:cs typeface="+mn-cs"/>
              </a:rPr>
              <a:t>Hôm</a:t>
            </a:r>
            <a:r>
              <a:rPr lang="en-US" dirty="0">
                <a:latin typeface="+mn-lt"/>
                <a:ea typeface="+mn-ea"/>
                <a:cs typeface="+mn-cs"/>
              </a:rPr>
              <a:t> nay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chủ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nhật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  <a:endParaRPr lang="vi-VN" dirty="0">
              <a:latin typeface="+mn-lt"/>
              <a:ea typeface="+mn-ea"/>
              <a:cs typeface="+mn-cs"/>
            </a:endParaRPr>
          </a:p>
          <a:p>
            <a:pPr indent="-231775" algn="just">
              <a:buFont typeface="Arial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  Q: “</a:t>
            </a:r>
            <a:r>
              <a:rPr lang="en-US" dirty="0" err="1">
                <a:latin typeface="+mn-lt"/>
                <a:ea typeface="+mn-ea"/>
                <a:cs typeface="+mn-cs"/>
              </a:rPr>
              <a:t>Hôm</a:t>
            </a:r>
            <a:r>
              <a:rPr lang="en-US" dirty="0">
                <a:latin typeface="+mn-lt"/>
                <a:ea typeface="+mn-ea"/>
                <a:cs typeface="+mn-cs"/>
              </a:rPr>
              <a:t> nay </a:t>
            </a:r>
            <a:r>
              <a:rPr lang="en-US" dirty="0" err="1">
                <a:latin typeface="+mn-lt"/>
                <a:ea typeface="+mn-ea"/>
                <a:cs typeface="+mn-cs"/>
              </a:rPr>
              <a:t>trời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mưa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</a:p>
          <a:p>
            <a:pPr indent="-231775" algn="just">
              <a:buFont typeface="Arial"/>
              <a:buChar char="•"/>
            </a:pPr>
            <a:r>
              <a:rPr lang="en-US" dirty="0"/>
              <a:t>  </a:t>
            </a:r>
            <a:r>
              <a:rPr lang="vi-VN" dirty="0">
                <a:latin typeface="+mn-lt"/>
                <a:ea typeface="+mn-ea"/>
                <a:cs typeface="+mn-cs"/>
              </a:rPr>
              <a:t>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>
                <a:latin typeface="+mn-lt"/>
                <a:ea typeface="+mn-ea"/>
                <a:cs typeface="+mn-cs"/>
              </a:rPr>
              <a:t> Q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latin typeface="+mn-lt"/>
                <a:ea typeface="+mn-ea"/>
                <a:cs typeface="+mn-cs"/>
              </a:rPr>
              <a:t>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nay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chủ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nhật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và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trời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mưa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178"/>
              </p:ext>
            </p:extLst>
          </p:nvPr>
        </p:nvGraphicFramePr>
        <p:xfrm>
          <a:off x="5715000" y="3733800"/>
          <a:ext cx="2755245" cy="170687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8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8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876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3"/>
            </a:pP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tuyển (nối rời,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hợp): </a:t>
            </a:r>
            <a:r>
              <a:rPr lang="vi-VN" dirty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</a:t>
            </a:r>
            <a:r>
              <a:rPr lang="vi-VN" dirty="0">
                <a:latin typeface="+mn-lt"/>
                <a:ea typeface="+mn-ea"/>
                <a:cs typeface="+mn-cs"/>
              </a:rPr>
              <a:t> kí hiệu 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</a:t>
            </a:r>
            <a:r>
              <a:rPr lang="en-US" dirty="0"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(đọc là “P hay Q”)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Bảng </a:t>
            </a:r>
            <a:r>
              <a:rPr lang="vi-VN" dirty="0">
                <a:latin typeface="+mn-lt"/>
                <a:ea typeface="+mn-ea"/>
                <a:cs typeface="+mn-cs"/>
              </a:rPr>
              <a:t>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xét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/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P</a:t>
            </a:r>
            <a:r>
              <a:rPr lang="en-US" dirty="0" smtClean="0"/>
              <a:t> </a:t>
            </a:r>
            <a:r>
              <a:rPr lang="vi-VN" dirty="0">
                <a:sym typeface="Symbol"/>
              </a:rPr>
              <a:t>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Q sai khi và chỉ khi </a:t>
            </a:r>
            <a:r>
              <a:rPr lang="vi-VN" dirty="0" smtClean="0"/>
              <a:t>P </a:t>
            </a:r>
            <a:r>
              <a:rPr lang="vi-VN" dirty="0"/>
              <a:t>và Q đồng thời sai.</a:t>
            </a:r>
            <a:endParaRPr lang="en-US" dirty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Clr>
                <a:srgbClr val="FF0000"/>
              </a:buClr>
              <a:buFont typeface="Arial"/>
              <a:buChar char="•"/>
            </a:pPr>
            <a:r>
              <a:rPr lang="en-US" dirty="0" smtClean="0"/>
              <a:t>e </a:t>
            </a:r>
            <a:r>
              <a:rPr lang="vi-VN" dirty="0"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4 hay </a:t>
            </a:r>
            <a:r>
              <a:rPr lang="en-US" dirty="0"/>
              <a:t>e </a:t>
            </a:r>
            <a:r>
              <a:rPr lang="vi-VN" dirty="0"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5 (S)</a:t>
            </a:r>
          </a:p>
          <a:p>
            <a:pPr algn="just">
              <a:buClr>
                <a:srgbClr val="FF0000"/>
              </a:buClr>
              <a:buFont typeface="Arial"/>
              <a:buChar char="•"/>
            </a:pPr>
            <a:r>
              <a:rPr lang="vi-VN" dirty="0" smtClean="0">
                <a:latin typeface="+mn-lt"/>
                <a:ea typeface="+mn-ea"/>
                <a:cs typeface="+mn-cs"/>
              </a:rPr>
              <a:t>2 </a:t>
            </a:r>
            <a:r>
              <a:rPr lang="vi-VN" dirty="0">
                <a:latin typeface="+mn-lt"/>
                <a:ea typeface="+mn-ea"/>
                <a:cs typeface="+mn-cs"/>
              </a:rPr>
              <a:t>là số nguyên tố hay là số </a:t>
            </a:r>
            <a:r>
              <a:rPr lang="en-US" dirty="0" err="1">
                <a:latin typeface="+mn-lt"/>
                <a:ea typeface="+mn-ea"/>
                <a:cs typeface="+mn-cs"/>
              </a:rPr>
              <a:t>lẻ</a:t>
            </a:r>
            <a:r>
              <a:rPr lang="vi-VN" dirty="0">
                <a:latin typeface="+mn-lt"/>
                <a:ea typeface="+mn-ea"/>
                <a:cs typeface="+mn-cs"/>
              </a:rPr>
              <a:t> (Đ)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019"/>
              </p:ext>
            </p:extLst>
          </p:nvPr>
        </p:nvGraphicFramePr>
        <p:xfrm>
          <a:off x="5715000" y="2590800"/>
          <a:ext cx="2755245" cy="170687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8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8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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7113</TotalTime>
  <Words>3986</Words>
  <Application>Microsoft Macintosh PowerPoint</Application>
  <PresentationFormat>On-screen Show (4:3)</PresentationFormat>
  <Paragraphs>577</Paragraphs>
  <Slides>61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Layers</vt:lpstr>
      <vt:lpstr>Equation</vt:lpstr>
      <vt:lpstr>CẤU TRÚC RỜI RẠC</vt:lpstr>
      <vt:lpstr>CHƯƠNG I: CƠ SỞ LÔGIC</vt:lpstr>
      <vt:lpstr>1. 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2. Biểu thức logic (Dạng mệnh đề)</vt:lpstr>
      <vt:lpstr>Biểu thức logic</vt:lpstr>
      <vt:lpstr>Biểu thức logic</vt:lpstr>
      <vt:lpstr>Biểu thức logic</vt:lpstr>
      <vt:lpstr>Bài tập 1: Cho các mệnh đề tham biến P: x&lt;0 và Q: y&gt;0. Hoàn thành bảng chân trị dưới đây:</vt:lpstr>
      <vt:lpstr>Bài tập 2: Viết biểu thức logic mệnh đề cho các mô tả dưới đây:</vt:lpstr>
      <vt:lpstr>Bài tập 3: Hàm eq(X,Y) trả về 1 khi giá trị của X và Y là như nhau, trả về 0 trong các trường hợp còn lại. Biểu thức nào dưới đây là điều kiện cần và đủ để nhận về 1 khi hàm eq(eq(A,B), eq(B,C)) được gọi?</vt:lpstr>
      <vt:lpstr>Biểu thức logic</vt:lpstr>
      <vt:lpstr>Biểu thức logic</vt:lpstr>
      <vt:lpstr>Các luật logic</vt:lpstr>
      <vt:lpstr>Các luật logic</vt:lpstr>
      <vt:lpstr>Các luật logic</vt:lpstr>
      <vt:lpstr>Các luật logic</vt:lpstr>
      <vt:lpstr>Các luật logic</vt:lpstr>
      <vt:lpstr>Bài tập 4: Tìm sơ đồ khối tương đương</vt:lpstr>
      <vt:lpstr>Bài tập 5: Tìm bảng chân trị của biểu thức Z </vt:lpstr>
      <vt:lpstr>Qui tắc suy diễn</vt:lpstr>
      <vt:lpstr>Qui tắc suy diễn</vt:lpstr>
      <vt:lpstr>Qui tắc suy diễn 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Suy luận (lập luận) sau đúng hay sai?</vt:lpstr>
      <vt:lpstr>PowerPoint Presentation</vt:lpstr>
      <vt:lpstr>Qui tắc  suy diễn</vt:lpstr>
      <vt:lpstr>Giải</vt:lpstr>
      <vt:lpstr>Vị từ - Lượng từ</vt:lpstr>
      <vt:lpstr>Vị từ - Lượng từ</vt:lpstr>
      <vt:lpstr>Vị từ - Lượng từ</vt:lpstr>
      <vt:lpstr>PowerPoint Presentation</vt:lpstr>
      <vt:lpstr>Vị từ - Lượng từ</vt:lpstr>
      <vt:lpstr>Vị từ - Lượng từ</vt:lpstr>
      <vt:lpstr>PowerPoint Presentation</vt:lpstr>
      <vt:lpstr>PowerPoint Presentation</vt:lpstr>
      <vt:lpstr>Vị từ - Lượng từ</vt:lpstr>
      <vt:lpstr>Vị từ - Lượng từ</vt:lpstr>
      <vt:lpstr>Vị từ - Lượng từ</vt:lpstr>
      <vt:lpstr>PowerPoint Presentation</vt:lpstr>
      <vt:lpstr>Qui nạp</vt:lpstr>
      <vt:lpstr>Qui nạp</vt:lpstr>
      <vt:lpstr>Qui nạp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rời rạc</dc:title>
  <dc:creator>MOP</dc:creator>
  <cp:lastModifiedBy>Thanh Chuong Nguyen</cp:lastModifiedBy>
  <cp:revision>282</cp:revision>
  <cp:lastPrinted>1601-01-01T00:00:00Z</cp:lastPrinted>
  <dcterms:created xsi:type="dcterms:W3CDTF">2011-10-02T12:41:29Z</dcterms:created>
  <dcterms:modified xsi:type="dcterms:W3CDTF">2023-08-14T02:06:56Z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