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3.xml" ContentType="application/vnd.openxmlformats-officedocument.theme+xml"/>
  <Override PartName="/ppt/theme/theme2.xml" ContentType="application/vnd.openxmlformats-officedocument.them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7" r:id="rId2"/>
  </p:sldMasterIdLst>
  <p:notesMasterIdLst>
    <p:notesMasterId r:id="rId23"/>
  </p:notesMasterIdLst>
  <p:sldIdLst>
    <p:sldId id="328" r:id="rId3"/>
    <p:sldId id="437" r:id="rId4"/>
    <p:sldId id="438" r:id="rId5"/>
    <p:sldId id="456" r:id="rId6"/>
    <p:sldId id="458" r:id="rId7"/>
    <p:sldId id="459" r:id="rId8"/>
    <p:sldId id="442" r:id="rId9"/>
    <p:sldId id="443" r:id="rId10"/>
    <p:sldId id="444" r:id="rId11"/>
    <p:sldId id="445" r:id="rId12"/>
    <p:sldId id="446" r:id="rId13"/>
    <p:sldId id="447" r:id="rId14"/>
    <p:sldId id="455" r:id="rId15"/>
    <p:sldId id="448" r:id="rId16"/>
    <p:sldId id="449" r:id="rId17"/>
    <p:sldId id="450" r:id="rId18"/>
    <p:sldId id="451" r:id="rId19"/>
    <p:sldId id="452" r:id="rId20"/>
    <p:sldId id="460" r:id="rId21"/>
    <p:sldId id="45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7" autoAdjust="0"/>
    <p:restoredTop sz="94680" autoAdjust="0"/>
  </p:normalViewPr>
  <p:slideViewPr>
    <p:cSldViewPr showGuides="1">
      <p:cViewPr varScale="1">
        <p:scale>
          <a:sx n="69" d="100"/>
          <a:sy n="69" d="100"/>
        </p:scale>
        <p:origin x="696" y="66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0525A-6461-417D-913A-62822940DB57}" type="doc">
      <dgm:prSet loTypeId="urn:microsoft.com/office/officeart/2005/8/layout/radial3" loCatId="cycl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47AD9877-F4F4-4DB4-A24C-EEF34FC14680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dirty="0" smtClean="0"/>
            <a:t>Technical Skills</a:t>
          </a:r>
          <a:endParaRPr lang="en-US" dirty="0"/>
        </a:p>
      </dgm:t>
    </dgm:pt>
    <dgm:pt modelId="{B166B453-59F3-4C8E-968E-4E6623D19B51}" type="parTrans" cxnId="{4CE1DC70-4DD6-4986-9D54-072C8C77EA54}">
      <dgm:prSet/>
      <dgm:spPr/>
      <dgm:t>
        <a:bodyPr/>
        <a:lstStyle/>
        <a:p>
          <a:endParaRPr lang="en-US"/>
        </a:p>
      </dgm:t>
    </dgm:pt>
    <dgm:pt modelId="{17311E24-4D6F-4D19-A1D9-7363F2848EFF}" type="sibTrans" cxnId="{4CE1DC70-4DD6-4986-9D54-072C8C77EA54}">
      <dgm:prSet/>
      <dgm:spPr/>
      <dgm:t>
        <a:bodyPr/>
        <a:lstStyle/>
        <a:p>
          <a:endParaRPr lang="en-US"/>
        </a:p>
      </dgm:t>
    </dgm:pt>
    <dgm:pt modelId="{C9EFAB6C-448A-4452-B8A4-CDD92479B2A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baseline="0" dirty="0" smtClean="0">
              <a:solidFill>
                <a:schemeClr val="bg1"/>
              </a:solidFill>
            </a:rPr>
            <a:t>Programming</a:t>
          </a:r>
          <a:endParaRPr lang="en-US" b="1" i="0" baseline="0" dirty="0">
            <a:solidFill>
              <a:schemeClr val="bg1"/>
            </a:solidFill>
          </a:endParaRPr>
        </a:p>
      </dgm:t>
    </dgm:pt>
    <dgm:pt modelId="{CE966871-F42D-440C-863F-667BFC5B4954}" type="parTrans" cxnId="{965DD2D0-5305-4374-86B3-37393A3573FD}">
      <dgm:prSet/>
      <dgm:spPr/>
      <dgm:t>
        <a:bodyPr/>
        <a:lstStyle/>
        <a:p>
          <a:endParaRPr lang="en-US"/>
        </a:p>
      </dgm:t>
    </dgm:pt>
    <dgm:pt modelId="{62B41D56-7CE9-46AC-8B67-C2301CE5FA2D}" type="sibTrans" cxnId="{965DD2D0-5305-4374-86B3-37393A3573FD}">
      <dgm:prSet/>
      <dgm:spPr/>
      <dgm:t>
        <a:bodyPr/>
        <a:lstStyle/>
        <a:p>
          <a:endParaRPr lang="en-US"/>
        </a:p>
      </dgm:t>
    </dgm:pt>
    <dgm:pt modelId="{1BF41BD5-84F5-47A4-8E19-840C22DD92C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baseline="0" dirty="0" smtClean="0">
              <a:solidFill>
                <a:schemeClr val="bg1"/>
              </a:solidFill>
            </a:rPr>
            <a:t>Development Environment</a:t>
          </a:r>
          <a:endParaRPr lang="en-US" b="1" i="0" baseline="0" dirty="0">
            <a:solidFill>
              <a:schemeClr val="bg1"/>
            </a:solidFill>
          </a:endParaRPr>
        </a:p>
      </dgm:t>
    </dgm:pt>
    <dgm:pt modelId="{209B78EA-5E87-424A-8AD0-162BE96F8CBC}" type="parTrans" cxnId="{B5698D7C-ECAF-401F-A4DE-A25B54DB2BC6}">
      <dgm:prSet/>
      <dgm:spPr/>
      <dgm:t>
        <a:bodyPr/>
        <a:lstStyle/>
        <a:p>
          <a:endParaRPr lang="en-US"/>
        </a:p>
      </dgm:t>
    </dgm:pt>
    <dgm:pt modelId="{C24359B7-8911-4EED-A4D1-F41E8DDCF929}" type="sibTrans" cxnId="{B5698D7C-ECAF-401F-A4DE-A25B54DB2BC6}">
      <dgm:prSet/>
      <dgm:spPr/>
      <dgm:t>
        <a:bodyPr/>
        <a:lstStyle/>
        <a:p>
          <a:endParaRPr lang="en-US"/>
        </a:p>
      </dgm:t>
    </dgm:pt>
    <dgm:pt modelId="{DB4ACEB1-9FE2-456A-8D24-4DC1F36BA0E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baseline="0" dirty="0" smtClean="0">
              <a:solidFill>
                <a:schemeClr val="bg1"/>
              </a:solidFill>
            </a:rPr>
            <a:t>Operating System</a:t>
          </a:r>
          <a:endParaRPr lang="en-US" b="1" i="0" baseline="0" dirty="0">
            <a:solidFill>
              <a:schemeClr val="bg1"/>
            </a:solidFill>
          </a:endParaRPr>
        </a:p>
      </dgm:t>
    </dgm:pt>
    <dgm:pt modelId="{2CDD4CAF-FD9C-4BE6-938D-32F2C22C921C}" type="parTrans" cxnId="{AEBDD84C-003A-4534-A323-A47712E36FBE}">
      <dgm:prSet/>
      <dgm:spPr/>
      <dgm:t>
        <a:bodyPr/>
        <a:lstStyle/>
        <a:p>
          <a:endParaRPr lang="en-US"/>
        </a:p>
      </dgm:t>
    </dgm:pt>
    <dgm:pt modelId="{6676C367-C87F-4F21-BC3E-AA5CA4D00FA0}" type="sibTrans" cxnId="{AEBDD84C-003A-4534-A323-A47712E36FBE}">
      <dgm:prSet/>
      <dgm:spPr/>
      <dgm:t>
        <a:bodyPr/>
        <a:lstStyle/>
        <a:p>
          <a:endParaRPr lang="en-US"/>
        </a:p>
      </dgm:t>
    </dgm:pt>
    <dgm:pt modelId="{CC1FD7E6-5098-4A79-B151-E40A61F9B23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baseline="0" dirty="0" smtClean="0">
              <a:solidFill>
                <a:schemeClr val="bg1"/>
              </a:solidFill>
            </a:rPr>
            <a:t>Development Process</a:t>
          </a:r>
          <a:endParaRPr lang="en-US" b="1" i="0" baseline="0" dirty="0">
            <a:solidFill>
              <a:schemeClr val="bg1"/>
            </a:solidFill>
          </a:endParaRPr>
        </a:p>
      </dgm:t>
    </dgm:pt>
    <dgm:pt modelId="{18B22AA5-5CB3-40C6-AEA9-4CEA31C7B522}" type="parTrans" cxnId="{580325E3-7402-4634-92BE-295A6F2AD08C}">
      <dgm:prSet/>
      <dgm:spPr/>
      <dgm:t>
        <a:bodyPr/>
        <a:lstStyle/>
        <a:p>
          <a:endParaRPr lang="en-US"/>
        </a:p>
      </dgm:t>
    </dgm:pt>
    <dgm:pt modelId="{0B1CB5E7-C120-421B-BB21-0F810CBDC389}" type="sibTrans" cxnId="{580325E3-7402-4634-92BE-295A6F2AD08C}">
      <dgm:prSet/>
      <dgm:spPr/>
      <dgm:t>
        <a:bodyPr/>
        <a:lstStyle/>
        <a:p>
          <a:endParaRPr lang="en-US"/>
        </a:p>
      </dgm:t>
    </dgm:pt>
    <dgm:pt modelId="{642327FF-9FA1-495D-A034-1D4FD72B376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baseline="0" dirty="0" smtClean="0">
              <a:solidFill>
                <a:schemeClr val="bg1"/>
              </a:solidFill>
            </a:rPr>
            <a:t>Software Development Methodology</a:t>
          </a:r>
          <a:endParaRPr lang="en-US" b="1" i="0" baseline="0" dirty="0">
            <a:solidFill>
              <a:schemeClr val="bg1"/>
            </a:solidFill>
          </a:endParaRPr>
        </a:p>
      </dgm:t>
    </dgm:pt>
    <dgm:pt modelId="{8DAE9E8D-E229-4033-9148-FEF42081CE96}" type="parTrans" cxnId="{83C7A6BC-9C8D-4313-8B0C-FCF16FD4C772}">
      <dgm:prSet/>
      <dgm:spPr/>
      <dgm:t>
        <a:bodyPr/>
        <a:lstStyle/>
        <a:p>
          <a:endParaRPr lang="en-US"/>
        </a:p>
      </dgm:t>
    </dgm:pt>
    <dgm:pt modelId="{25B4A600-CA3D-4F1D-B027-3D72F954CDBD}" type="sibTrans" cxnId="{83C7A6BC-9C8D-4313-8B0C-FCF16FD4C772}">
      <dgm:prSet/>
      <dgm:spPr/>
      <dgm:t>
        <a:bodyPr/>
        <a:lstStyle/>
        <a:p>
          <a:endParaRPr lang="en-US"/>
        </a:p>
      </dgm:t>
    </dgm:pt>
    <dgm:pt modelId="{9A085B4A-42B7-4BEF-B304-504BCB379DD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baseline="0" dirty="0" smtClean="0">
              <a:solidFill>
                <a:schemeClr val="bg1"/>
              </a:solidFill>
            </a:rPr>
            <a:t>Readability</a:t>
          </a:r>
          <a:endParaRPr lang="en-US" b="1" i="0" baseline="0" dirty="0">
            <a:solidFill>
              <a:schemeClr val="bg1"/>
            </a:solidFill>
          </a:endParaRPr>
        </a:p>
      </dgm:t>
    </dgm:pt>
    <dgm:pt modelId="{7AFFA7E2-E363-482B-9B30-22F433C9F007}" type="parTrans" cxnId="{57B33E3E-BA0E-4D5E-BDD4-6FC7DAB31CC8}">
      <dgm:prSet/>
      <dgm:spPr/>
      <dgm:t>
        <a:bodyPr/>
        <a:lstStyle/>
        <a:p>
          <a:endParaRPr lang="en-US"/>
        </a:p>
      </dgm:t>
    </dgm:pt>
    <dgm:pt modelId="{38931748-6BDE-4F58-A510-75BB5F449F9A}" type="sibTrans" cxnId="{57B33E3E-BA0E-4D5E-BDD4-6FC7DAB31CC8}">
      <dgm:prSet/>
      <dgm:spPr/>
      <dgm:t>
        <a:bodyPr/>
        <a:lstStyle/>
        <a:p>
          <a:endParaRPr lang="en-US"/>
        </a:p>
      </dgm:t>
    </dgm:pt>
    <dgm:pt modelId="{129A0776-30E0-4614-A98A-E4DB73DB64D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baseline="0" dirty="0" err="1" smtClean="0">
              <a:solidFill>
                <a:schemeClr val="bg1"/>
              </a:solidFill>
            </a:rPr>
            <a:t>SoC</a:t>
          </a:r>
          <a:r>
            <a:rPr lang="en-US" b="1" i="0" baseline="0" dirty="0" smtClean="0">
              <a:solidFill>
                <a:schemeClr val="bg1"/>
              </a:solidFill>
            </a:rPr>
            <a:t> architecture</a:t>
          </a:r>
          <a:endParaRPr lang="en-US" b="1" i="0" baseline="0" dirty="0">
            <a:solidFill>
              <a:schemeClr val="bg1"/>
            </a:solidFill>
          </a:endParaRPr>
        </a:p>
      </dgm:t>
    </dgm:pt>
    <dgm:pt modelId="{CB608219-9934-4793-B488-A49A4F154674}" type="sibTrans" cxnId="{64DDDB65-D27D-4A9F-B7D7-1241C994DA11}">
      <dgm:prSet/>
      <dgm:spPr/>
      <dgm:t>
        <a:bodyPr/>
        <a:lstStyle/>
        <a:p>
          <a:endParaRPr lang="en-US"/>
        </a:p>
      </dgm:t>
    </dgm:pt>
    <dgm:pt modelId="{3E1B5385-8472-44D0-8DC9-C336B853027B}" type="parTrans" cxnId="{64DDDB65-D27D-4A9F-B7D7-1241C994DA11}">
      <dgm:prSet/>
      <dgm:spPr/>
      <dgm:t>
        <a:bodyPr/>
        <a:lstStyle/>
        <a:p>
          <a:endParaRPr lang="en-US"/>
        </a:p>
      </dgm:t>
    </dgm:pt>
    <dgm:pt modelId="{4B2F48DB-ABDA-45B2-9C66-6C35B2F1FF1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baseline="0" dirty="0" smtClean="0">
              <a:solidFill>
                <a:schemeClr val="bg1"/>
              </a:solidFill>
            </a:rPr>
            <a:t>Verification</a:t>
          </a:r>
          <a:endParaRPr lang="en-US" b="1" i="0" baseline="0" dirty="0">
            <a:solidFill>
              <a:schemeClr val="bg1"/>
            </a:solidFill>
          </a:endParaRPr>
        </a:p>
      </dgm:t>
    </dgm:pt>
    <dgm:pt modelId="{6A3666DC-53F1-4969-88F4-6474175EC789}" type="sibTrans" cxnId="{675BE3D9-C166-473B-8BD2-0969A1B6935F}">
      <dgm:prSet/>
      <dgm:spPr/>
      <dgm:t>
        <a:bodyPr/>
        <a:lstStyle/>
        <a:p>
          <a:endParaRPr lang="en-US"/>
        </a:p>
      </dgm:t>
    </dgm:pt>
    <dgm:pt modelId="{D494392B-887D-4BE0-A3FD-D5C1CA5D5202}" type="parTrans" cxnId="{675BE3D9-C166-473B-8BD2-0969A1B6935F}">
      <dgm:prSet/>
      <dgm:spPr/>
      <dgm:t>
        <a:bodyPr/>
        <a:lstStyle/>
        <a:p>
          <a:endParaRPr lang="en-US"/>
        </a:p>
      </dgm:t>
    </dgm:pt>
    <dgm:pt modelId="{8E0DC80C-BFE5-4EE0-B3F9-6CA92374F969}" type="pres">
      <dgm:prSet presAssocID="{0E60525A-6461-417D-913A-62822940DB5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9CF6FC-83AC-4DFA-8FA2-114724DDD16F}" type="pres">
      <dgm:prSet presAssocID="{0E60525A-6461-417D-913A-62822940DB57}" presName="radial" presStyleCnt="0">
        <dgm:presLayoutVars>
          <dgm:animLvl val="ctr"/>
        </dgm:presLayoutVars>
      </dgm:prSet>
      <dgm:spPr/>
    </dgm:pt>
    <dgm:pt modelId="{4FB1A00C-AE37-4054-AE16-E3D450C39087}" type="pres">
      <dgm:prSet presAssocID="{47AD9877-F4F4-4DB4-A24C-EEF34FC14680}" presName="centerShape" presStyleLbl="vennNode1" presStyleIdx="0" presStyleCnt="9"/>
      <dgm:spPr/>
      <dgm:t>
        <a:bodyPr/>
        <a:lstStyle/>
        <a:p>
          <a:endParaRPr lang="en-US"/>
        </a:p>
      </dgm:t>
    </dgm:pt>
    <dgm:pt modelId="{6DCD249F-24B7-4A35-925D-C4575101A2CF}" type="pres">
      <dgm:prSet presAssocID="{C9EFAB6C-448A-4452-B8A4-CDD92479B2AD}" presName="node" presStyleLbl="venn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96795-EE40-413E-A778-113D1D01792B}" type="pres">
      <dgm:prSet presAssocID="{1BF41BD5-84F5-47A4-8E19-840C22DD92C5}" presName="node" presStyleLbl="venn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0051F-9BEB-4B0B-BBDC-A95115E4C690}" type="pres">
      <dgm:prSet presAssocID="{9A085B4A-42B7-4BEF-B304-504BCB379DD2}" presName="node" presStyleLbl="venn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F0939-48C8-4C7E-B548-B5D063ED7B01}" type="pres">
      <dgm:prSet presAssocID="{4B2F48DB-ABDA-45B2-9C66-6C35B2F1FF10}" presName="node" presStyleLbl="venn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A6A6A-754D-47D3-BB7F-C345A27A98CD}" type="pres">
      <dgm:prSet presAssocID="{129A0776-30E0-4614-A98A-E4DB73DB64D0}" presName="node" presStyleLbl="venn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A2F21-C016-4157-9A38-0C7CE861D8CB}" type="pres">
      <dgm:prSet presAssocID="{DB4ACEB1-9FE2-456A-8D24-4DC1F36BA0E7}" presName="node" presStyleLbl="venn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EE070-824A-435B-AA16-AB8F5545DA60}" type="pres">
      <dgm:prSet presAssocID="{CC1FD7E6-5098-4A79-B151-E40A61F9B235}" presName="node" presStyleLbl="venn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94706-098E-4ACF-9CE4-C9C6BBAC699B}" type="pres">
      <dgm:prSet presAssocID="{642327FF-9FA1-495D-A034-1D4FD72B3761}" presName="node" presStyleLbl="venn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B33E3E-BA0E-4D5E-BDD4-6FC7DAB31CC8}" srcId="{47AD9877-F4F4-4DB4-A24C-EEF34FC14680}" destId="{9A085B4A-42B7-4BEF-B304-504BCB379DD2}" srcOrd="2" destOrd="0" parTransId="{7AFFA7E2-E363-482B-9B30-22F433C9F007}" sibTransId="{38931748-6BDE-4F58-A510-75BB5F449F9A}"/>
    <dgm:cxn modelId="{93A8C2A5-DAE3-4597-8C8D-EDC0E5F1115B}" type="presOf" srcId="{C9EFAB6C-448A-4452-B8A4-CDD92479B2AD}" destId="{6DCD249F-24B7-4A35-925D-C4575101A2CF}" srcOrd="0" destOrd="0" presId="urn:microsoft.com/office/officeart/2005/8/layout/radial3"/>
    <dgm:cxn modelId="{64DDDB65-D27D-4A9F-B7D7-1241C994DA11}" srcId="{47AD9877-F4F4-4DB4-A24C-EEF34FC14680}" destId="{129A0776-30E0-4614-A98A-E4DB73DB64D0}" srcOrd="4" destOrd="0" parTransId="{3E1B5385-8472-44D0-8DC9-C336B853027B}" sibTransId="{CB608219-9934-4793-B488-A49A4F154674}"/>
    <dgm:cxn modelId="{EBDE7AD2-0B15-4C04-B1A1-E87081140A42}" type="presOf" srcId="{129A0776-30E0-4614-A98A-E4DB73DB64D0}" destId="{4E4A6A6A-754D-47D3-BB7F-C345A27A98CD}" srcOrd="0" destOrd="0" presId="urn:microsoft.com/office/officeart/2005/8/layout/radial3"/>
    <dgm:cxn modelId="{4CE1DC70-4DD6-4986-9D54-072C8C77EA54}" srcId="{0E60525A-6461-417D-913A-62822940DB57}" destId="{47AD9877-F4F4-4DB4-A24C-EEF34FC14680}" srcOrd="0" destOrd="0" parTransId="{B166B453-59F3-4C8E-968E-4E6623D19B51}" sibTransId="{17311E24-4D6F-4D19-A1D9-7363F2848EFF}"/>
    <dgm:cxn modelId="{B484A0A9-3167-479F-B391-63D909AE99F6}" type="presOf" srcId="{DB4ACEB1-9FE2-456A-8D24-4DC1F36BA0E7}" destId="{109A2F21-C016-4157-9A38-0C7CE861D8CB}" srcOrd="0" destOrd="0" presId="urn:microsoft.com/office/officeart/2005/8/layout/radial3"/>
    <dgm:cxn modelId="{8F740490-DF3A-4C47-814E-C55C2B70B32E}" type="presOf" srcId="{CC1FD7E6-5098-4A79-B151-E40A61F9B235}" destId="{55FEE070-824A-435B-AA16-AB8F5545DA60}" srcOrd="0" destOrd="0" presId="urn:microsoft.com/office/officeart/2005/8/layout/radial3"/>
    <dgm:cxn modelId="{70A35179-F611-4A65-9B81-83BA91F9BE79}" type="presOf" srcId="{9A085B4A-42B7-4BEF-B304-504BCB379DD2}" destId="{8610051F-9BEB-4B0B-BBDC-A95115E4C690}" srcOrd="0" destOrd="0" presId="urn:microsoft.com/office/officeart/2005/8/layout/radial3"/>
    <dgm:cxn modelId="{B5698D7C-ECAF-401F-A4DE-A25B54DB2BC6}" srcId="{47AD9877-F4F4-4DB4-A24C-EEF34FC14680}" destId="{1BF41BD5-84F5-47A4-8E19-840C22DD92C5}" srcOrd="1" destOrd="0" parTransId="{209B78EA-5E87-424A-8AD0-162BE96F8CBC}" sibTransId="{C24359B7-8911-4EED-A4D1-F41E8DDCF929}"/>
    <dgm:cxn modelId="{4EEFCDB7-E270-4B27-9620-B4F258BD363C}" type="presOf" srcId="{1BF41BD5-84F5-47A4-8E19-840C22DD92C5}" destId="{E5596795-EE40-413E-A778-113D1D01792B}" srcOrd="0" destOrd="0" presId="urn:microsoft.com/office/officeart/2005/8/layout/radial3"/>
    <dgm:cxn modelId="{580325E3-7402-4634-92BE-295A6F2AD08C}" srcId="{47AD9877-F4F4-4DB4-A24C-EEF34FC14680}" destId="{CC1FD7E6-5098-4A79-B151-E40A61F9B235}" srcOrd="6" destOrd="0" parTransId="{18B22AA5-5CB3-40C6-AEA9-4CEA31C7B522}" sibTransId="{0B1CB5E7-C120-421B-BB21-0F810CBDC389}"/>
    <dgm:cxn modelId="{0FFA84DF-DF4D-40B9-AEF2-92D6AE6B1E6E}" type="presOf" srcId="{4B2F48DB-ABDA-45B2-9C66-6C35B2F1FF10}" destId="{ED7F0939-48C8-4C7E-B548-B5D063ED7B01}" srcOrd="0" destOrd="0" presId="urn:microsoft.com/office/officeart/2005/8/layout/radial3"/>
    <dgm:cxn modelId="{E99DB9D3-5273-4A57-967A-B4BA38D2BA05}" type="presOf" srcId="{642327FF-9FA1-495D-A034-1D4FD72B3761}" destId="{B3F94706-098E-4ACF-9CE4-C9C6BBAC699B}" srcOrd="0" destOrd="0" presId="urn:microsoft.com/office/officeart/2005/8/layout/radial3"/>
    <dgm:cxn modelId="{0B928007-662E-43AA-BB26-7252127A79CE}" type="presOf" srcId="{47AD9877-F4F4-4DB4-A24C-EEF34FC14680}" destId="{4FB1A00C-AE37-4054-AE16-E3D450C39087}" srcOrd="0" destOrd="0" presId="urn:microsoft.com/office/officeart/2005/8/layout/radial3"/>
    <dgm:cxn modelId="{83C7A6BC-9C8D-4313-8B0C-FCF16FD4C772}" srcId="{47AD9877-F4F4-4DB4-A24C-EEF34FC14680}" destId="{642327FF-9FA1-495D-A034-1D4FD72B3761}" srcOrd="7" destOrd="0" parTransId="{8DAE9E8D-E229-4033-9148-FEF42081CE96}" sibTransId="{25B4A600-CA3D-4F1D-B027-3D72F954CDBD}"/>
    <dgm:cxn modelId="{675BE3D9-C166-473B-8BD2-0969A1B6935F}" srcId="{47AD9877-F4F4-4DB4-A24C-EEF34FC14680}" destId="{4B2F48DB-ABDA-45B2-9C66-6C35B2F1FF10}" srcOrd="3" destOrd="0" parTransId="{D494392B-887D-4BE0-A3FD-D5C1CA5D5202}" sibTransId="{6A3666DC-53F1-4969-88F4-6474175EC789}"/>
    <dgm:cxn modelId="{965DD2D0-5305-4374-86B3-37393A3573FD}" srcId="{47AD9877-F4F4-4DB4-A24C-EEF34FC14680}" destId="{C9EFAB6C-448A-4452-B8A4-CDD92479B2AD}" srcOrd="0" destOrd="0" parTransId="{CE966871-F42D-440C-863F-667BFC5B4954}" sibTransId="{62B41D56-7CE9-46AC-8B67-C2301CE5FA2D}"/>
    <dgm:cxn modelId="{AAF648A8-C63D-4F0B-94D0-4E9AB3F006BF}" type="presOf" srcId="{0E60525A-6461-417D-913A-62822940DB57}" destId="{8E0DC80C-BFE5-4EE0-B3F9-6CA92374F969}" srcOrd="0" destOrd="0" presId="urn:microsoft.com/office/officeart/2005/8/layout/radial3"/>
    <dgm:cxn modelId="{AEBDD84C-003A-4534-A323-A47712E36FBE}" srcId="{47AD9877-F4F4-4DB4-A24C-EEF34FC14680}" destId="{DB4ACEB1-9FE2-456A-8D24-4DC1F36BA0E7}" srcOrd="5" destOrd="0" parTransId="{2CDD4CAF-FD9C-4BE6-938D-32F2C22C921C}" sibTransId="{6676C367-C87F-4F21-BC3E-AA5CA4D00FA0}"/>
    <dgm:cxn modelId="{25AF2535-C322-4E82-B690-272F9B59D48A}" type="presParOf" srcId="{8E0DC80C-BFE5-4EE0-B3F9-6CA92374F969}" destId="{D49CF6FC-83AC-4DFA-8FA2-114724DDD16F}" srcOrd="0" destOrd="0" presId="urn:microsoft.com/office/officeart/2005/8/layout/radial3"/>
    <dgm:cxn modelId="{C9CD938A-6D30-408B-998D-0E266A26F9FD}" type="presParOf" srcId="{D49CF6FC-83AC-4DFA-8FA2-114724DDD16F}" destId="{4FB1A00C-AE37-4054-AE16-E3D450C39087}" srcOrd="0" destOrd="0" presId="urn:microsoft.com/office/officeart/2005/8/layout/radial3"/>
    <dgm:cxn modelId="{2E1C92D2-496D-4C06-B65F-DEF4AE4D66A4}" type="presParOf" srcId="{D49CF6FC-83AC-4DFA-8FA2-114724DDD16F}" destId="{6DCD249F-24B7-4A35-925D-C4575101A2CF}" srcOrd="1" destOrd="0" presId="urn:microsoft.com/office/officeart/2005/8/layout/radial3"/>
    <dgm:cxn modelId="{0BE64547-C313-4553-9DDF-2B94E81F2761}" type="presParOf" srcId="{D49CF6FC-83AC-4DFA-8FA2-114724DDD16F}" destId="{E5596795-EE40-413E-A778-113D1D01792B}" srcOrd="2" destOrd="0" presId="urn:microsoft.com/office/officeart/2005/8/layout/radial3"/>
    <dgm:cxn modelId="{6623836A-F57D-48AD-B4F2-72B664153B3D}" type="presParOf" srcId="{D49CF6FC-83AC-4DFA-8FA2-114724DDD16F}" destId="{8610051F-9BEB-4B0B-BBDC-A95115E4C690}" srcOrd="3" destOrd="0" presId="urn:microsoft.com/office/officeart/2005/8/layout/radial3"/>
    <dgm:cxn modelId="{F0296C1B-7899-4540-A9DE-A3F62F2A1CA7}" type="presParOf" srcId="{D49CF6FC-83AC-4DFA-8FA2-114724DDD16F}" destId="{ED7F0939-48C8-4C7E-B548-B5D063ED7B01}" srcOrd="4" destOrd="0" presId="urn:microsoft.com/office/officeart/2005/8/layout/radial3"/>
    <dgm:cxn modelId="{855C4125-202E-4CBC-A51B-117D6443C234}" type="presParOf" srcId="{D49CF6FC-83AC-4DFA-8FA2-114724DDD16F}" destId="{4E4A6A6A-754D-47D3-BB7F-C345A27A98CD}" srcOrd="5" destOrd="0" presId="urn:microsoft.com/office/officeart/2005/8/layout/radial3"/>
    <dgm:cxn modelId="{0E657071-3991-4969-BD82-F5805B87E237}" type="presParOf" srcId="{D49CF6FC-83AC-4DFA-8FA2-114724DDD16F}" destId="{109A2F21-C016-4157-9A38-0C7CE861D8CB}" srcOrd="6" destOrd="0" presId="urn:microsoft.com/office/officeart/2005/8/layout/radial3"/>
    <dgm:cxn modelId="{ACD29D71-F520-46B7-A2B1-79F08EC62044}" type="presParOf" srcId="{D49CF6FC-83AC-4DFA-8FA2-114724DDD16F}" destId="{55FEE070-824A-435B-AA16-AB8F5545DA60}" srcOrd="7" destOrd="0" presId="urn:microsoft.com/office/officeart/2005/8/layout/radial3"/>
    <dgm:cxn modelId="{10DDD60E-C6F6-4A2F-AAA1-89920098E51B}" type="presParOf" srcId="{D49CF6FC-83AC-4DFA-8FA2-114724DDD16F}" destId="{B3F94706-098E-4ACF-9CE4-C9C6BBAC699B}" srcOrd="8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8EAD4D-4314-4134-83DF-32ACE8080561}" type="doc">
      <dgm:prSet loTypeId="urn:microsoft.com/office/officeart/2005/8/layout/venn1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A51C52-801B-44FF-9DFC-70A3BF288968}">
      <dgm:prSet phldrT="[Text]"/>
      <dgm:spPr/>
      <dgm:t>
        <a:bodyPr/>
        <a:lstStyle/>
        <a:p>
          <a:r>
            <a:rPr lang="en-US" dirty="0" smtClean="0"/>
            <a:t>Communication</a:t>
          </a:r>
          <a:endParaRPr lang="en-US" dirty="0"/>
        </a:p>
      </dgm:t>
    </dgm:pt>
    <dgm:pt modelId="{FC840B83-EE42-47F1-B5EA-32DEA273CB93}" type="parTrans" cxnId="{598E0FBF-491F-423E-A186-E7700C4D5F94}">
      <dgm:prSet/>
      <dgm:spPr/>
      <dgm:t>
        <a:bodyPr/>
        <a:lstStyle/>
        <a:p>
          <a:endParaRPr lang="en-US"/>
        </a:p>
      </dgm:t>
    </dgm:pt>
    <dgm:pt modelId="{6C5C0884-6B06-493D-84E8-4C9FCADEE057}" type="sibTrans" cxnId="{598E0FBF-491F-423E-A186-E7700C4D5F94}">
      <dgm:prSet/>
      <dgm:spPr/>
      <dgm:t>
        <a:bodyPr/>
        <a:lstStyle/>
        <a:p>
          <a:endParaRPr lang="en-US"/>
        </a:p>
      </dgm:t>
    </dgm:pt>
    <dgm:pt modelId="{9DA4942C-721A-4556-9E60-906AC9CF609C}">
      <dgm:prSet phldrT="[Text]"/>
      <dgm:spPr/>
      <dgm:t>
        <a:bodyPr/>
        <a:lstStyle/>
        <a:p>
          <a:r>
            <a:rPr lang="en-US" dirty="0" smtClean="0"/>
            <a:t>English</a:t>
          </a:r>
          <a:endParaRPr lang="en-US" dirty="0"/>
        </a:p>
      </dgm:t>
    </dgm:pt>
    <dgm:pt modelId="{6AE521FD-44A4-4C66-A69D-145D5DAD70FE}" type="parTrans" cxnId="{469EFBC8-119E-4ED1-BC37-E16AFCFD07D0}">
      <dgm:prSet/>
      <dgm:spPr/>
      <dgm:t>
        <a:bodyPr/>
        <a:lstStyle/>
        <a:p>
          <a:endParaRPr lang="en-US"/>
        </a:p>
      </dgm:t>
    </dgm:pt>
    <dgm:pt modelId="{DBC9A368-D47C-46FD-98B2-1812B0A4B1F9}" type="sibTrans" cxnId="{469EFBC8-119E-4ED1-BC37-E16AFCFD07D0}">
      <dgm:prSet/>
      <dgm:spPr/>
      <dgm:t>
        <a:bodyPr/>
        <a:lstStyle/>
        <a:p>
          <a:endParaRPr lang="en-US"/>
        </a:p>
      </dgm:t>
    </dgm:pt>
    <dgm:pt modelId="{25A1D521-A737-46E0-97ED-05E7F6D73488}">
      <dgm:prSet phldrT="[Text]"/>
      <dgm:spPr/>
      <dgm:t>
        <a:bodyPr/>
        <a:lstStyle/>
        <a:p>
          <a:r>
            <a:rPr lang="en-US" dirty="0" smtClean="0"/>
            <a:t>Management</a:t>
          </a:r>
          <a:endParaRPr lang="en-US" dirty="0"/>
        </a:p>
      </dgm:t>
    </dgm:pt>
    <dgm:pt modelId="{82745672-DDDC-4A4C-85EC-6DA946B4AED2}" type="parTrans" cxnId="{864CB7E0-2603-4C3A-85EC-7BE423AB63E5}">
      <dgm:prSet/>
      <dgm:spPr/>
      <dgm:t>
        <a:bodyPr/>
        <a:lstStyle/>
        <a:p>
          <a:endParaRPr lang="en-US"/>
        </a:p>
      </dgm:t>
    </dgm:pt>
    <dgm:pt modelId="{B872FE96-A960-4B29-B1B5-B014F4D92A0A}" type="sibTrans" cxnId="{864CB7E0-2603-4C3A-85EC-7BE423AB63E5}">
      <dgm:prSet/>
      <dgm:spPr/>
      <dgm:t>
        <a:bodyPr/>
        <a:lstStyle/>
        <a:p>
          <a:endParaRPr lang="en-US"/>
        </a:p>
      </dgm:t>
    </dgm:pt>
    <dgm:pt modelId="{E153DAD8-8086-4023-AD4F-4E8126F7C937}" type="pres">
      <dgm:prSet presAssocID="{718EAD4D-4314-4134-83DF-32ACE808056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45E11E-76C2-4FD1-9772-993D020F9A52}" type="pres">
      <dgm:prSet presAssocID="{EDA51C52-801B-44FF-9DFC-70A3BF288968}" presName="circ1" presStyleLbl="vennNode1" presStyleIdx="0" presStyleCnt="3"/>
      <dgm:spPr/>
      <dgm:t>
        <a:bodyPr/>
        <a:lstStyle/>
        <a:p>
          <a:endParaRPr lang="en-US"/>
        </a:p>
      </dgm:t>
    </dgm:pt>
    <dgm:pt modelId="{7BE5D30C-2837-448F-AED5-E07AF0BF46C1}" type="pres">
      <dgm:prSet presAssocID="{EDA51C52-801B-44FF-9DFC-70A3BF28896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82E38-9F4A-4E27-BF4D-8E2508A40BE0}" type="pres">
      <dgm:prSet presAssocID="{9DA4942C-721A-4556-9E60-906AC9CF609C}" presName="circ2" presStyleLbl="vennNode1" presStyleIdx="1" presStyleCnt="3"/>
      <dgm:spPr/>
      <dgm:t>
        <a:bodyPr/>
        <a:lstStyle/>
        <a:p>
          <a:endParaRPr lang="en-US"/>
        </a:p>
      </dgm:t>
    </dgm:pt>
    <dgm:pt modelId="{8DD53E8D-9131-4ED4-918F-DAE11294F29B}" type="pres">
      <dgm:prSet presAssocID="{9DA4942C-721A-4556-9E60-906AC9CF609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7C70CC-174E-4A58-9FA5-CDC55229795D}" type="pres">
      <dgm:prSet presAssocID="{25A1D521-A737-46E0-97ED-05E7F6D73488}" presName="circ3" presStyleLbl="vennNode1" presStyleIdx="2" presStyleCnt="3"/>
      <dgm:spPr/>
      <dgm:t>
        <a:bodyPr/>
        <a:lstStyle/>
        <a:p>
          <a:endParaRPr lang="en-US"/>
        </a:p>
      </dgm:t>
    </dgm:pt>
    <dgm:pt modelId="{D9FA07BA-121B-49D1-85C5-0B99A3E240BB}" type="pres">
      <dgm:prSet presAssocID="{25A1D521-A737-46E0-97ED-05E7F6D7348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DC4804-C013-4CE6-B36E-8A408146B694}" type="presOf" srcId="{9DA4942C-721A-4556-9E60-906AC9CF609C}" destId="{E3A82E38-9F4A-4E27-BF4D-8E2508A40BE0}" srcOrd="0" destOrd="0" presId="urn:microsoft.com/office/officeart/2005/8/layout/venn1"/>
    <dgm:cxn modelId="{469EFBC8-119E-4ED1-BC37-E16AFCFD07D0}" srcId="{718EAD4D-4314-4134-83DF-32ACE8080561}" destId="{9DA4942C-721A-4556-9E60-906AC9CF609C}" srcOrd="1" destOrd="0" parTransId="{6AE521FD-44A4-4C66-A69D-145D5DAD70FE}" sibTransId="{DBC9A368-D47C-46FD-98B2-1812B0A4B1F9}"/>
    <dgm:cxn modelId="{864CB7E0-2603-4C3A-85EC-7BE423AB63E5}" srcId="{718EAD4D-4314-4134-83DF-32ACE8080561}" destId="{25A1D521-A737-46E0-97ED-05E7F6D73488}" srcOrd="2" destOrd="0" parTransId="{82745672-DDDC-4A4C-85EC-6DA946B4AED2}" sibTransId="{B872FE96-A960-4B29-B1B5-B014F4D92A0A}"/>
    <dgm:cxn modelId="{B0B2271E-E4FE-4B15-A396-96ABFA706E23}" type="presOf" srcId="{EDA51C52-801B-44FF-9DFC-70A3BF288968}" destId="{1A45E11E-76C2-4FD1-9772-993D020F9A52}" srcOrd="0" destOrd="0" presId="urn:microsoft.com/office/officeart/2005/8/layout/venn1"/>
    <dgm:cxn modelId="{731D5105-3160-4775-9816-A4F5B1D36292}" type="presOf" srcId="{718EAD4D-4314-4134-83DF-32ACE8080561}" destId="{E153DAD8-8086-4023-AD4F-4E8126F7C937}" srcOrd="0" destOrd="0" presId="urn:microsoft.com/office/officeart/2005/8/layout/venn1"/>
    <dgm:cxn modelId="{DCCD6DE4-00F8-4E80-987F-BF071B1C683A}" type="presOf" srcId="{25A1D521-A737-46E0-97ED-05E7F6D73488}" destId="{1A7C70CC-174E-4A58-9FA5-CDC55229795D}" srcOrd="0" destOrd="0" presId="urn:microsoft.com/office/officeart/2005/8/layout/venn1"/>
    <dgm:cxn modelId="{598E0FBF-491F-423E-A186-E7700C4D5F94}" srcId="{718EAD4D-4314-4134-83DF-32ACE8080561}" destId="{EDA51C52-801B-44FF-9DFC-70A3BF288968}" srcOrd="0" destOrd="0" parTransId="{FC840B83-EE42-47F1-B5EA-32DEA273CB93}" sibTransId="{6C5C0884-6B06-493D-84E8-4C9FCADEE057}"/>
    <dgm:cxn modelId="{BB216CCE-F93F-4D67-B0D3-9EA754892018}" type="presOf" srcId="{9DA4942C-721A-4556-9E60-906AC9CF609C}" destId="{8DD53E8D-9131-4ED4-918F-DAE11294F29B}" srcOrd="1" destOrd="0" presId="urn:microsoft.com/office/officeart/2005/8/layout/venn1"/>
    <dgm:cxn modelId="{795D90B3-5E64-4257-940B-109014905DEA}" type="presOf" srcId="{EDA51C52-801B-44FF-9DFC-70A3BF288968}" destId="{7BE5D30C-2837-448F-AED5-E07AF0BF46C1}" srcOrd="1" destOrd="0" presId="urn:microsoft.com/office/officeart/2005/8/layout/venn1"/>
    <dgm:cxn modelId="{BA8DE3F0-FE81-4A59-9A4E-8F8C68F92BB8}" type="presOf" srcId="{25A1D521-A737-46E0-97ED-05E7F6D73488}" destId="{D9FA07BA-121B-49D1-85C5-0B99A3E240BB}" srcOrd="1" destOrd="0" presId="urn:microsoft.com/office/officeart/2005/8/layout/venn1"/>
    <dgm:cxn modelId="{72A83F33-8853-48FF-A7AA-C1393C56CF13}" type="presParOf" srcId="{E153DAD8-8086-4023-AD4F-4E8126F7C937}" destId="{1A45E11E-76C2-4FD1-9772-993D020F9A52}" srcOrd="0" destOrd="0" presId="urn:microsoft.com/office/officeart/2005/8/layout/venn1"/>
    <dgm:cxn modelId="{E6D79854-8BEB-4E74-9F8C-A52913515FC1}" type="presParOf" srcId="{E153DAD8-8086-4023-AD4F-4E8126F7C937}" destId="{7BE5D30C-2837-448F-AED5-E07AF0BF46C1}" srcOrd="1" destOrd="0" presId="urn:microsoft.com/office/officeart/2005/8/layout/venn1"/>
    <dgm:cxn modelId="{E9B103A4-F5DF-4ED0-94E2-FE4AE92BBE5A}" type="presParOf" srcId="{E153DAD8-8086-4023-AD4F-4E8126F7C937}" destId="{E3A82E38-9F4A-4E27-BF4D-8E2508A40BE0}" srcOrd="2" destOrd="0" presId="urn:microsoft.com/office/officeart/2005/8/layout/venn1"/>
    <dgm:cxn modelId="{932781E1-AD8C-4D2D-B71F-EB7E92CE3DA3}" type="presParOf" srcId="{E153DAD8-8086-4023-AD4F-4E8126F7C937}" destId="{8DD53E8D-9131-4ED4-918F-DAE11294F29B}" srcOrd="3" destOrd="0" presId="urn:microsoft.com/office/officeart/2005/8/layout/venn1"/>
    <dgm:cxn modelId="{F521AE95-8F19-4869-A544-3BB46F19AF05}" type="presParOf" srcId="{E153DAD8-8086-4023-AD4F-4E8126F7C937}" destId="{1A7C70CC-174E-4A58-9FA5-CDC55229795D}" srcOrd="4" destOrd="0" presId="urn:microsoft.com/office/officeart/2005/8/layout/venn1"/>
    <dgm:cxn modelId="{795F67DE-79BE-4AE6-AACA-94F59E014EFC}" type="presParOf" srcId="{E153DAD8-8086-4023-AD4F-4E8126F7C937}" destId="{D9FA07BA-121B-49D1-85C5-0B99A3E240B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96CF89-DD91-4FFD-A15F-11D5E0C07F22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B4CB3-2C55-4943-9943-75FC124B30FB}">
      <dgm:prSet phldrT="[Text]" custT="1"/>
      <dgm:spPr/>
      <dgm:t>
        <a:bodyPr/>
        <a:lstStyle/>
        <a:p>
          <a:r>
            <a:rPr lang="en-US" sz="1500" b="1" dirty="0" smtClean="0"/>
            <a:t>Jan</a:t>
          </a:r>
        </a:p>
        <a:p>
          <a:r>
            <a:rPr lang="en-US" sz="1500" b="1" dirty="0" smtClean="0"/>
            <a:t>2019</a:t>
          </a:r>
          <a:endParaRPr lang="en-US" sz="1500" b="1" dirty="0"/>
        </a:p>
      </dgm:t>
    </dgm:pt>
    <dgm:pt modelId="{EB30D989-AEB3-4B35-A5D2-13EF04E180C7}" type="parTrans" cxnId="{786308D9-BA4F-4C4F-A326-496A1F0743BC}">
      <dgm:prSet/>
      <dgm:spPr/>
      <dgm:t>
        <a:bodyPr/>
        <a:lstStyle/>
        <a:p>
          <a:endParaRPr lang="en-US"/>
        </a:p>
      </dgm:t>
    </dgm:pt>
    <dgm:pt modelId="{2E0A807F-EB4D-428F-877E-E2D527E90C76}" type="sibTrans" cxnId="{786308D9-BA4F-4C4F-A326-496A1F0743BC}">
      <dgm:prSet/>
      <dgm:spPr/>
      <dgm:t>
        <a:bodyPr/>
        <a:lstStyle/>
        <a:p>
          <a:endParaRPr lang="en-US"/>
        </a:p>
      </dgm:t>
    </dgm:pt>
    <dgm:pt modelId="{BBEA9FAC-07D3-4636-ACD4-3E4216E8674C}" type="pres">
      <dgm:prSet presAssocID="{C396CF89-DD91-4FFD-A15F-11D5E0C07F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48BBB8-517E-4F9E-B982-A6E5F39EDAF0}" type="pres">
      <dgm:prSet presAssocID="{C396CF89-DD91-4FFD-A15F-11D5E0C07F22}" presName="dummy" presStyleCnt="0"/>
      <dgm:spPr/>
    </dgm:pt>
    <dgm:pt modelId="{7B3AA61E-CBB4-43B2-89F3-CBE91144FE0F}" type="pres">
      <dgm:prSet presAssocID="{C396CF89-DD91-4FFD-A15F-11D5E0C07F22}" presName="linH" presStyleCnt="0"/>
      <dgm:spPr/>
    </dgm:pt>
    <dgm:pt modelId="{FE202EDC-CBFC-47FE-9518-B9D3EA538C79}" type="pres">
      <dgm:prSet presAssocID="{C396CF89-DD91-4FFD-A15F-11D5E0C07F22}" presName="padding1" presStyleCnt="0"/>
      <dgm:spPr/>
    </dgm:pt>
    <dgm:pt modelId="{48792CDD-C09F-4152-9089-8959463E3675}" type="pres">
      <dgm:prSet presAssocID="{545B4CB3-2C55-4943-9943-75FC124B30FB}" presName="linV" presStyleCnt="0"/>
      <dgm:spPr/>
    </dgm:pt>
    <dgm:pt modelId="{3191D0E0-33EE-4974-B3EB-899F92A16DD9}" type="pres">
      <dgm:prSet presAssocID="{545B4CB3-2C55-4943-9943-75FC124B30FB}" presName="spVertical1" presStyleCnt="0"/>
      <dgm:spPr/>
    </dgm:pt>
    <dgm:pt modelId="{27CF4905-CE33-48D9-961F-B8CE47963AA7}" type="pres">
      <dgm:prSet presAssocID="{545B4CB3-2C55-4943-9943-75FC124B30FB}" presName="parTx" presStyleLbl="revTx" presStyleIdx="0" presStyleCnt="1" custFlipHor="1" custScaleX="8003" custLinFactNeighborX="-52288" custLinFactNeighborY="844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AFC2D-A6FD-4452-B880-D45C81D13C59}" type="pres">
      <dgm:prSet presAssocID="{545B4CB3-2C55-4943-9943-75FC124B30FB}" presName="spVertical2" presStyleCnt="0"/>
      <dgm:spPr/>
    </dgm:pt>
    <dgm:pt modelId="{C1029521-C67B-4237-9C36-8D29AF56DC85}" type="pres">
      <dgm:prSet presAssocID="{545B4CB3-2C55-4943-9943-75FC124B30FB}" presName="spVertical3" presStyleCnt="0"/>
      <dgm:spPr/>
    </dgm:pt>
    <dgm:pt modelId="{511DC555-7581-4AA7-80FE-5E3FF0C854AC}" type="pres">
      <dgm:prSet presAssocID="{C396CF89-DD91-4FFD-A15F-11D5E0C07F22}" presName="padding2" presStyleCnt="0"/>
      <dgm:spPr/>
    </dgm:pt>
    <dgm:pt modelId="{165CC4E7-30AB-44AF-8E12-5E9153BCF004}" type="pres">
      <dgm:prSet presAssocID="{C396CF89-DD91-4FFD-A15F-11D5E0C07F22}" presName="negArrow" presStyleCnt="0"/>
      <dgm:spPr/>
    </dgm:pt>
    <dgm:pt modelId="{91057F3B-9DFE-459F-8A62-F6238E02EE0F}" type="pres">
      <dgm:prSet presAssocID="{C396CF89-DD91-4FFD-A15F-11D5E0C07F22}" presName="backgroundArrow" presStyleLbl="node1" presStyleIdx="0" presStyleCnt="1" custScaleY="93025" custLinFactNeighborX="-310" custLinFactNeighborY="65256"/>
      <dgm:spPr/>
    </dgm:pt>
  </dgm:ptLst>
  <dgm:cxnLst>
    <dgm:cxn modelId="{92FC27E2-95BB-4513-A6E9-E5223A697276}" type="presOf" srcId="{545B4CB3-2C55-4943-9943-75FC124B30FB}" destId="{27CF4905-CE33-48D9-961F-B8CE47963AA7}" srcOrd="0" destOrd="0" presId="urn:microsoft.com/office/officeart/2005/8/layout/hProcess3"/>
    <dgm:cxn modelId="{E8B5E18C-7034-4F9C-A043-FE2519CEF62B}" type="presOf" srcId="{C396CF89-DD91-4FFD-A15F-11D5E0C07F22}" destId="{BBEA9FAC-07D3-4636-ACD4-3E4216E8674C}" srcOrd="0" destOrd="0" presId="urn:microsoft.com/office/officeart/2005/8/layout/hProcess3"/>
    <dgm:cxn modelId="{786308D9-BA4F-4C4F-A326-496A1F0743BC}" srcId="{C396CF89-DD91-4FFD-A15F-11D5E0C07F22}" destId="{545B4CB3-2C55-4943-9943-75FC124B30FB}" srcOrd="0" destOrd="0" parTransId="{EB30D989-AEB3-4B35-A5D2-13EF04E180C7}" sibTransId="{2E0A807F-EB4D-428F-877E-E2D527E90C76}"/>
    <dgm:cxn modelId="{6A1251FA-95C1-40DB-AE8C-7A199209B809}" type="presParOf" srcId="{BBEA9FAC-07D3-4636-ACD4-3E4216E8674C}" destId="{5D48BBB8-517E-4F9E-B982-A6E5F39EDAF0}" srcOrd="0" destOrd="0" presId="urn:microsoft.com/office/officeart/2005/8/layout/hProcess3"/>
    <dgm:cxn modelId="{1B06797C-74B2-4D60-8D8D-2A74F0993799}" type="presParOf" srcId="{BBEA9FAC-07D3-4636-ACD4-3E4216E8674C}" destId="{7B3AA61E-CBB4-43B2-89F3-CBE91144FE0F}" srcOrd="1" destOrd="0" presId="urn:microsoft.com/office/officeart/2005/8/layout/hProcess3"/>
    <dgm:cxn modelId="{A3C80AAA-346A-426B-A222-62D6AFBD50DE}" type="presParOf" srcId="{7B3AA61E-CBB4-43B2-89F3-CBE91144FE0F}" destId="{FE202EDC-CBFC-47FE-9518-B9D3EA538C79}" srcOrd="0" destOrd="0" presId="urn:microsoft.com/office/officeart/2005/8/layout/hProcess3"/>
    <dgm:cxn modelId="{BBA76875-871D-47AB-A126-30226430EC65}" type="presParOf" srcId="{7B3AA61E-CBB4-43B2-89F3-CBE91144FE0F}" destId="{48792CDD-C09F-4152-9089-8959463E3675}" srcOrd="1" destOrd="0" presId="urn:microsoft.com/office/officeart/2005/8/layout/hProcess3"/>
    <dgm:cxn modelId="{5E7BECF0-6F03-4F5B-A18E-63B81B6988E1}" type="presParOf" srcId="{48792CDD-C09F-4152-9089-8959463E3675}" destId="{3191D0E0-33EE-4974-B3EB-899F92A16DD9}" srcOrd="0" destOrd="0" presId="urn:microsoft.com/office/officeart/2005/8/layout/hProcess3"/>
    <dgm:cxn modelId="{4F59DAE1-D557-4FEB-A3DD-AD34BAB391AC}" type="presParOf" srcId="{48792CDD-C09F-4152-9089-8959463E3675}" destId="{27CF4905-CE33-48D9-961F-B8CE47963AA7}" srcOrd="1" destOrd="0" presId="urn:microsoft.com/office/officeart/2005/8/layout/hProcess3"/>
    <dgm:cxn modelId="{A4588315-2C47-4B14-98FF-6FBB4B34D3C2}" type="presParOf" srcId="{48792CDD-C09F-4152-9089-8959463E3675}" destId="{B60AFC2D-A6FD-4452-B880-D45C81D13C59}" srcOrd="2" destOrd="0" presId="urn:microsoft.com/office/officeart/2005/8/layout/hProcess3"/>
    <dgm:cxn modelId="{52424DF4-D38E-4D34-9D1E-1516B5813145}" type="presParOf" srcId="{48792CDD-C09F-4152-9089-8959463E3675}" destId="{C1029521-C67B-4237-9C36-8D29AF56DC85}" srcOrd="3" destOrd="0" presId="urn:microsoft.com/office/officeart/2005/8/layout/hProcess3"/>
    <dgm:cxn modelId="{F0F60CF0-0BBB-496B-AD39-5A538E008D54}" type="presParOf" srcId="{7B3AA61E-CBB4-43B2-89F3-CBE91144FE0F}" destId="{511DC555-7581-4AA7-80FE-5E3FF0C854AC}" srcOrd="2" destOrd="0" presId="urn:microsoft.com/office/officeart/2005/8/layout/hProcess3"/>
    <dgm:cxn modelId="{35D6355F-F39A-4922-AEBC-845BF56695C1}" type="presParOf" srcId="{7B3AA61E-CBB4-43B2-89F3-CBE91144FE0F}" destId="{165CC4E7-30AB-44AF-8E12-5E9153BCF004}" srcOrd="3" destOrd="0" presId="urn:microsoft.com/office/officeart/2005/8/layout/hProcess3"/>
    <dgm:cxn modelId="{D9C1BF0C-354D-4DDB-B207-3895BC24ED1E}" type="presParOf" srcId="{7B3AA61E-CBB4-43B2-89F3-CBE91144FE0F}" destId="{91057F3B-9DFE-459F-8A62-F6238E02EE0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1A00C-AE37-4054-AE16-E3D450C39087}">
      <dsp:nvSpPr>
        <dsp:cNvPr id="0" name=""/>
        <dsp:cNvSpPr/>
      </dsp:nvSpPr>
      <dsp:spPr>
        <a:xfrm>
          <a:off x="2114953" y="1394873"/>
          <a:ext cx="3474948" cy="3474948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Technical Skills</a:t>
          </a:r>
          <a:endParaRPr lang="en-US" sz="4400" kern="1200" dirty="0"/>
        </a:p>
      </dsp:txBody>
      <dsp:txXfrm>
        <a:off x="2623847" y="1903767"/>
        <a:ext cx="2457160" cy="2457160"/>
      </dsp:txXfrm>
    </dsp:sp>
    <dsp:sp modelId="{6DCD249F-24B7-4A35-925D-C4575101A2CF}">
      <dsp:nvSpPr>
        <dsp:cNvPr id="0" name=""/>
        <dsp:cNvSpPr/>
      </dsp:nvSpPr>
      <dsp:spPr>
        <a:xfrm>
          <a:off x="2983690" y="620"/>
          <a:ext cx="1737474" cy="17374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>
              <a:solidFill>
                <a:schemeClr val="bg1"/>
              </a:solidFill>
            </a:rPr>
            <a:t>Programming</a:t>
          </a:r>
          <a:endParaRPr lang="en-US" sz="1400" b="1" i="0" kern="1200" baseline="0" dirty="0">
            <a:solidFill>
              <a:schemeClr val="bg1"/>
            </a:solidFill>
          </a:endParaRPr>
        </a:p>
      </dsp:txBody>
      <dsp:txXfrm>
        <a:off x="3238137" y="255067"/>
        <a:ext cx="1228580" cy="1228580"/>
      </dsp:txXfrm>
    </dsp:sp>
    <dsp:sp modelId="{E5596795-EE40-413E-A778-113D1D01792B}">
      <dsp:nvSpPr>
        <dsp:cNvPr id="0" name=""/>
        <dsp:cNvSpPr/>
      </dsp:nvSpPr>
      <dsp:spPr>
        <a:xfrm>
          <a:off x="4583866" y="663434"/>
          <a:ext cx="1737474" cy="17374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>
              <a:solidFill>
                <a:schemeClr val="bg1"/>
              </a:solidFill>
            </a:rPr>
            <a:t>Development Environment</a:t>
          </a:r>
          <a:endParaRPr lang="en-US" sz="1400" b="1" i="0" kern="1200" baseline="0" dirty="0">
            <a:solidFill>
              <a:schemeClr val="bg1"/>
            </a:solidFill>
          </a:endParaRPr>
        </a:p>
      </dsp:txBody>
      <dsp:txXfrm>
        <a:off x="4838313" y="917881"/>
        <a:ext cx="1228580" cy="1228580"/>
      </dsp:txXfrm>
    </dsp:sp>
    <dsp:sp modelId="{8610051F-9BEB-4B0B-BBDC-A95115E4C690}">
      <dsp:nvSpPr>
        <dsp:cNvPr id="0" name=""/>
        <dsp:cNvSpPr/>
      </dsp:nvSpPr>
      <dsp:spPr>
        <a:xfrm>
          <a:off x="5246681" y="2263610"/>
          <a:ext cx="1737474" cy="17374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>
              <a:solidFill>
                <a:schemeClr val="bg1"/>
              </a:solidFill>
            </a:rPr>
            <a:t>Readability</a:t>
          </a:r>
          <a:endParaRPr lang="en-US" sz="1400" b="1" i="0" kern="1200" baseline="0" dirty="0">
            <a:solidFill>
              <a:schemeClr val="bg1"/>
            </a:solidFill>
          </a:endParaRPr>
        </a:p>
      </dsp:txBody>
      <dsp:txXfrm>
        <a:off x="5501128" y="2518057"/>
        <a:ext cx="1228580" cy="1228580"/>
      </dsp:txXfrm>
    </dsp:sp>
    <dsp:sp modelId="{ED7F0939-48C8-4C7E-B548-B5D063ED7B01}">
      <dsp:nvSpPr>
        <dsp:cNvPr id="0" name=""/>
        <dsp:cNvSpPr/>
      </dsp:nvSpPr>
      <dsp:spPr>
        <a:xfrm>
          <a:off x="4583866" y="3863786"/>
          <a:ext cx="1737474" cy="17374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>
              <a:solidFill>
                <a:schemeClr val="bg1"/>
              </a:solidFill>
            </a:rPr>
            <a:t>Verification</a:t>
          </a:r>
          <a:endParaRPr lang="en-US" sz="1400" b="1" i="0" kern="1200" baseline="0" dirty="0">
            <a:solidFill>
              <a:schemeClr val="bg1"/>
            </a:solidFill>
          </a:endParaRPr>
        </a:p>
      </dsp:txBody>
      <dsp:txXfrm>
        <a:off x="4838313" y="4118233"/>
        <a:ext cx="1228580" cy="1228580"/>
      </dsp:txXfrm>
    </dsp:sp>
    <dsp:sp modelId="{4E4A6A6A-754D-47D3-BB7F-C345A27A98CD}">
      <dsp:nvSpPr>
        <dsp:cNvPr id="0" name=""/>
        <dsp:cNvSpPr/>
      </dsp:nvSpPr>
      <dsp:spPr>
        <a:xfrm>
          <a:off x="2983690" y="4526601"/>
          <a:ext cx="1737474" cy="17374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err="1" smtClean="0">
              <a:solidFill>
                <a:schemeClr val="bg1"/>
              </a:solidFill>
            </a:rPr>
            <a:t>SoC</a:t>
          </a:r>
          <a:r>
            <a:rPr lang="en-US" sz="1400" b="1" i="0" kern="1200" baseline="0" dirty="0" smtClean="0">
              <a:solidFill>
                <a:schemeClr val="bg1"/>
              </a:solidFill>
            </a:rPr>
            <a:t> architecture</a:t>
          </a:r>
          <a:endParaRPr lang="en-US" sz="1400" b="1" i="0" kern="1200" baseline="0" dirty="0">
            <a:solidFill>
              <a:schemeClr val="bg1"/>
            </a:solidFill>
          </a:endParaRPr>
        </a:p>
      </dsp:txBody>
      <dsp:txXfrm>
        <a:off x="3238137" y="4781048"/>
        <a:ext cx="1228580" cy="1228580"/>
      </dsp:txXfrm>
    </dsp:sp>
    <dsp:sp modelId="{109A2F21-C016-4157-9A38-0C7CE861D8CB}">
      <dsp:nvSpPr>
        <dsp:cNvPr id="0" name=""/>
        <dsp:cNvSpPr/>
      </dsp:nvSpPr>
      <dsp:spPr>
        <a:xfrm>
          <a:off x="1383514" y="3863786"/>
          <a:ext cx="1737474" cy="17374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>
              <a:solidFill>
                <a:schemeClr val="bg1"/>
              </a:solidFill>
            </a:rPr>
            <a:t>Operating System</a:t>
          </a:r>
          <a:endParaRPr lang="en-US" sz="1400" b="1" i="0" kern="1200" baseline="0" dirty="0">
            <a:solidFill>
              <a:schemeClr val="bg1"/>
            </a:solidFill>
          </a:endParaRPr>
        </a:p>
      </dsp:txBody>
      <dsp:txXfrm>
        <a:off x="1637961" y="4118233"/>
        <a:ext cx="1228580" cy="1228580"/>
      </dsp:txXfrm>
    </dsp:sp>
    <dsp:sp modelId="{55FEE070-824A-435B-AA16-AB8F5545DA60}">
      <dsp:nvSpPr>
        <dsp:cNvPr id="0" name=""/>
        <dsp:cNvSpPr/>
      </dsp:nvSpPr>
      <dsp:spPr>
        <a:xfrm>
          <a:off x="720700" y="2263610"/>
          <a:ext cx="1737474" cy="17374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>
              <a:solidFill>
                <a:schemeClr val="bg1"/>
              </a:solidFill>
            </a:rPr>
            <a:t>Development Process</a:t>
          </a:r>
          <a:endParaRPr lang="en-US" sz="1400" b="1" i="0" kern="1200" baseline="0" dirty="0">
            <a:solidFill>
              <a:schemeClr val="bg1"/>
            </a:solidFill>
          </a:endParaRPr>
        </a:p>
      </dsp:txBody>
      <dsp:txXfrm>
        <a:off x="975147" y="2518057"/>
        <a:ext cx="1228580" cy="1228580"/>
      </dsp:txXfrm>
    </dsp:sp>
    <dsp:sp modelId="{B3F94706-098E-4ACF-9CE4-C9C6BBAC699B}">
      <dsp:nvSpPr>
        <dsp:cNvPr id="0" name=""/>
        <dsp:cNvSpPr/>
      </dsp:nvSpPr>
      <dsp:spPr>
        <a:xfrm>
          <a:off x="1383514" y="663434"/>
          <a:ext cx="1737474" cy="17374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>
              <a:solidFill>
                <a:schemeClr val="bg1"/>
              </a:solidFill>
            </a:rPr>
            <a:t>Software Development Methodology</a:t>
          </a:r>
          <a:endParaRPr lang="en-US" sz="1400" b="1" i="0" kern="1200" baseline="0" dirty="0">
            <a:solidFill>
              <a:schemeClr val="bg1"/>
            </a:solidFill>
          </a:endParaRPr>
        </a:p>
      </dsp:txBody>
      <dsp:txXfrm>
        <a:off x="1637961" y="917881"/>
        <a:ext cx="1228580" cy="1228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5E11E-76C2-4FD1-9772-993D020F9A52}">
      <dsp:nvSpPr>
        <dsp:cNvPr id="0" name=""/>
        <dsp:cNvSpPr/>
      </dsp:nvSpPr>
      <dsp:spPr>
        <a:xfrm>
          <a:off x="2046041" y="75266"/>
          <a:ext cx="3612772" cy="361277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Communication</a:t>
          </a:r>
          <a:endParaRPr lang="en-US" sz="2900" kern="1200" dirty="0"/>
        </a:p>
      </dsp:txBody>
      <dsp:txXfrm>
        <a:off x="2527744" y="707501"/>
        <a:ext cx="2649366" cy="1625747"/>
      </dsp:txXfrm>
    </dsp:sp>
    <dsp:sp modelId="{E3A82E38-9F4A-4E27-BF4D-8E2508A40BE0}">
      <dsp:nvSpPr>
        <dsp:cNvPr id="0" name=""/>
        <dsp:cNvSpPr/>
      </dsp:nvSpPr>
      <dsp:spPr>
        <a:xfrm>
          <a:off x="3349650" y="2333249"/>
          <a:ext cx="3612772" cy="361277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English</a:t>
          </a:r>
          <a:endParaRPr lang="en-US" sz="2900" kern="1200" dirty="0"/>
        </a:p>
      </dsp:txBody>
      <dsp:txXfrm>
        <a:off x="4454556" y="3266548"/>
        <a:ext cx="2167663" cy="1987025"/>
      </dsp:txXfrm>
    </dsp:sp>
    <dsp:sp modelId="{1A7C70CC-174E-4A58-9FA5-CDC55229795D}">
      <dsp:nvSpPr>
        <dsp:cNvPr id="0" name=""/>
        <dsp:cNvSpPr/>
      </dsp:nvSpPr>
      <dsp:spPr>
        <a:xfrm>
          <a:off x="742432" y="2333249"/>
          <a:ext cx="3612772" cy="361277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Management</a:t>
          </a:r>
          <a:endParaRPr lang="en-US" sz="2900" kern="1200" dirty="0"/>
        </a:p>
      </dsp:txBody>
      <dsp:txXfrm>
        <a:off x="1082635" y="3266548"/>
        <a:ext cx="2167663" cy="1987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57F3B-9DFE-459F-8A62-F6238E02EE0F}">
      <dsp:nvSpPr>
        <dsp:cNvPr id="0" name=""/>
        <dsp:cNvSpPr/>
      </dsp:nvSpPr>
      <dsp:spPr>
        <a:xfrm>
          <a:off x="0" y="235582"/>
          <a:ext cx="10028960" cy="33489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CF4905-CE33-48D9-961F-B8CE47963AA7}">
      <dsp:nvSpPr>
        <dsp:cNvPr id="0" name=""/>
        <dsp:cNvSpPr/>
      </dsp:nvSpPr>
      <dsp:spPr>
        <a:xfrm flipH="1">
          <a:off x="260273" y="497161"/>
          <a:ext cx="716399" cy="53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Jan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2019</a:t>
          </a:r>
          <a:endParaRPr lang="en-US" sz="1500" b="1" kern="1200" dirty="0"/>
        </a:p>
      </dsp:txBody>
      <dsp:txXfrm>
        <a:off x="260273" y="497161"/>
        <a:ext cx="716399" cy="538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6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680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699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610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848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35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658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258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90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5972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97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429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14632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50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475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25526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29625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64185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9831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19417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62901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48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443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55077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6570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5733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3663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0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918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91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3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3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3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565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1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0" b="13530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 smtClean="0"/>
              <a:t>28G </a:t>
            </a:r>
            <a:r>
              <a:rPr lang="en-US" altLang="ja-JP" dirty="0"/>
              <a:t>MENTOR-MENTEE</a:t>
            </a:r>
          </a:p>
          <a:p>
            <a:r>
              <a:rPr lang="en-US" altLang="ja-JP" dirty="0"/>
              <a:t>TRAINING </a:t>
            </a:r>
            <a:r>
              <a:rPr lang="en-US" altLang="ja-JP" dirty="0" smtClean="0"/>
              <a:t>PLAN</a:t>
            </a:r>
          </a:p>
          <a:p>
            <a:endParaRPr lang="en-US" altLang="ja-JP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840843"/>
          </a:xfrm>
        </p:spPr>
        <p:txBody>
          <a:bodyPr/>
          <a:lstStyle/>
          <a:p>
            <a:r>
              <a:rPr lang="en-US" dirty="0"/>
              <a:t>Date: </a:t>
            </a:r>
            <a:r>
              <a:rPr lang="en-US" dirty="0" smtClean="0"/>
              <a:t>Feb</a:t>
            </a:r>
            <a:r>
              <a:rPr lang="en-US" dirty="0" smtClean="0"/>
              <a:t> </a:t>
            </a:r>
            <a:r>
              <a:rPr lang="en-US" dirty="0" smtClean="0"/>
              <a:t>22, 2019</a:t>
            </a:r>
          </a:p>
          <a:p>
            <a:r>
              <a:rPr lang="en-US" dirty="0" smtClean="0"/>
              <a:t>Mentee: Nguyen Xuan Thanh (2383)</a:t>
            </a:r>
            <a:endParaRPr lang="en-US" dirty="0"/>
          </a:p>
          <a:p>
            <a:r>
              <a:rPr lang="en-US" dirty="0"/>
              <a:t>Mentor: ANH TRAN (0406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Rcar</a:t>
            </a:r>
            <a:r>
              <a:rPr lang="en-US" dirty="0"/>
              <a:t> Software Solution 3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OA &amp; ICT TEAM, RZ/G PROJECT</a:t>
            </a:r>
            <a:endParaRPr lang="en-US" dirty="0"/>
          </a:p>
          <a:p>
            <a:r>
              <a:rPr lang="en-US" dirty="0" err="1"/>
              <a:t>Renesas</a:t>
            </a:r>
            <a:r>
              <a:rPr lang="en-US" dirty="0"/>
              <a:t> Design Vietnam Co., Ltd.</a:t>
            </a: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9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9413" y="1628800"/>
            <a:ext cx="11233248" cy="2400657"/>
          </a:xfrm>
        </p:spPr>
        <p:txBody>
          <a:bodyPr/>
          <a:lstStyle/>
          <a:p>
            <a:r>
              <a:rPr lang="de-DE" dirty="0"/>
              <a:t>Training Target	Page 04</a:t>
            </a:r>
          </a:p>
          <a:p>
            <a:r>
              <a:rPr lang="de-DE" dirty="0"/>
              <a:t>Current Status	Page </a:t>
            </a:r>
            <a:r>
              <a:rPr lang="de-DE" dirty="0" smtClean="0"/>
              <a:t>07</a:t>
            </a:r>
            <a:endParaRPr lang="de-DE" dirty="0"/>
          </a:p>
          <a:p>
            <a:r>
              <a:rPr lang="de-DE" b="1" dirty="0">
                <a:solidFill>
                  <a:srgbClr val="FF0000"/>
                </a:solidFill>
              </a:rPr>
              <a:t>Gaps Analysis and Solution	Page </a:t>
            </a:r>
            <a:r>
              <a:rPr lang="de-DE" b="1" dirty="0" smtClean="0">
                <a:solidFill>
                  <a:srgbClr val="FF0000"/>
                </a:solidFill>
              </a:rPr>
              <a:t>11</a:t>
            </a:r>
            <a:endParaRPr lang="de-DE" b="1" dirty="0">
              <a:solidFill>
                <a:srgbClr val="FF0000"/>
              </a:solidFill>
            </a:endParaRPr>
          </a:p>
          <a:p>
            <a:r>
              <a:rPr lang="de-DE" dirty="0"/>
              <a:t>Training Plan	Page </a:t>
            </a:r>
            <a:r>
              <a:rPr lang="de-DE" dirty="0" smtClean="0"/>
              <a:t>16</a:t>
            </a:r>
            <a:endParaRPr lang="de-DE" dirty="0"/>
          </a:p>
          <a:p>
            <a:r>
              <a:rPr lang="de-DE" dirty="0"/>
              <a:t>Summary 	Page </a:t>
            </a:r>
            <a:r>
              <a:rPr lang="de-DE" dirty="0" smtClean="0"/>
              <a:t>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15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9376" y="293747"/>
            <a:ext cx="11242224" cy="830997"/>
          </a:xfrm>
        </p:spPr>
        <p:txBody>
          <a:bodyPr/>
          <a:lstStyle/>
          <a:p>
            <a:r>
              <a:rPr lang="en-US" dirty="0"/>
              <a:t>Gaps Analysis and </a:t>
            </a:r>
            <a:r>
              <a:rPr lang="en-US" dirty="0" smtClean="0"/>
              <a:t>Solution(1/4)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Technical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11</a:t>
            </a:fld>
            <a:endParaRPr lang="de-DE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41146"/>
              </p:ext>
            </p:extLst>
          </p:nvPr>
        </p:nvGraphicFramePr>
        <p:xfrm>
          <a:off x="228638" y="1132467"/>
          <a:ext cx="11844026" cy="4881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2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3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ID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Skill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Gap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Root</a:t>
                      </a:r>
                      <a:r>
                        <a:rPr lang="en-US" sz="1500" baseline="0" dirty="0" smtClean="0"/>
                        <a:t> Causes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Mentee’s action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Mentor’s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180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/>
                        <a:t>I’m not clear source code in project.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Timing work and experience is a few.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Not clear some lib and function.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Write and create more code.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Read document</a:t>
                      </a:r>
                      <a:r>
                        <a:rPr lang="en-US" sz="1500" baseline="0" dirty="0" smtClean="0"/>
                        <a:t> and investigate source code in project.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Provide materials, share</a:t>
                      </a:r>
                      <a:r>
                        <a:rPr lang="en-US" sz="1500" baseline="0" dirty="0" smtClean="0"/>
                        <a:t> experience to mentee investigate fast and deeply.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/>
                        <a:t>Check outputs and give feedback.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9294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Development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environment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I’m not clear and understand </a:t>
                      </a:r>
                      <a:r>
                        <a:rPr lang="en-US" sz="1500" dirty="0" err="1" smtClean="0"/>
                        <a:t>Yocto</a:t>
                      </a:r>
                      <a:r>
                        <a:rPr lang="en-US" sz="1500" baseline="0" dirty="0" smtClean="0"/>
                        <a:t> deeply for create recipe or porting.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I haven’t done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Yocto</a:t>
                      </a:r>
                      <a:r>
                        <a:rPr lang="en-US" sz="1500" baseline="0" dirty="0" smtClean="0"/>
                        <a:t> before.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Read more document and,</a:t>
                      </a:r>
                      <a:r>
                        <a:rPr lang="en-US" sz="1500" baseline="0" dirty="0" smtClean="0"/>
                        <a:t> recipe file and porting method.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Provide</a:t>
                      </a:r>
                      <a:r>
                        <a:rPr lang="en-US" sz="1500" baseline="0" dirty="0" smtClean="0"/>
                        <a:t> useful materials and support mentee on unclear point.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3237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Readability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/>
                        <a:t>My code is low readability.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Create code free style and don’t design</a:t>
                      </a:r>
                      <a:r>
                        <a:rPr lang="en-US" sz="1500" baseline="0" dirty="0" smtClean="0"/>
                        <a:t> flow chart.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/>
                        <a:t>Have a little knowledge about coding rule.</a:t>
                      </a:r>
                      <a:endParaRPr lang="en-US" sz="1500" dirty="0" smtClean="0"/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Investigate coding rule of team.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Create code lightly and readability.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Write comment to explant my idea.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Share coding rules materials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in team and also check outputs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, give feedback to mentee can improve.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3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93747"/>
            <a:ext cx="11242224" cy="830997"/>
          </a:xfrm>
        </p:spPr>
        <p:txBody>
          <a:bodyPr/>
          <a:lstStyle/>
          <a:p>
            <a:r>
              <a:rPr lang="en-US" dirty="0"/>
              <a:t>Gaps Analysis and </a:t>
            </a:r>
            <a:r>
              <a:rPr lang="en-US" dirty="0" smtClean="0"/>
              <a:t>Solution(2/4)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Technical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12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69444"/>
              </p:ext>
            </p:extLst>
          </p:nvPr>
        </p:nvGraphicFramePr>
        <p:xfrm>
          <a:off x="190538" y="1124745"/>
          <a:ext cx="11810997" cy="4197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9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59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232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ID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Skill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Gap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Root</a:t>
                      </a:r>
                      <a:r>
                        <a:rPr lang="en-US" sz="1500" baseline="0" dirty="0" smtClean="0"/>
                        <a:t> Causes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Mentee’s action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Mentor’s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5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b="0" i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Verification /</a:t>
                      </a:r>
                      <a:br>
                        <a:rPr lang="en-US" sz="1500" b="0" i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</a:br>
                      <a:r>
                        <a:rPr lang="en-US" sz="1500" b="0" i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Failure analysis</a:t>
                      </a:r>
                      <a:endParaRPr lang="en-US" sz="1500" dirty="0">
                        <a:effectLst/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Need</a:t>
                      </a:r>
                      <a:r>
                        <a:rPr lang="en-US" sz="1500" baseline="0" dirty="0" smtClean="0"/>
                        <a:t> support to debug and understand root cause.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/>
                        <a:t>Have no experience in verification.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baseline="0" dirty="0" smtClean="0">
                          <a:solidFill>
                            <a:schemeClr val="tx1"/>
                          </a:solidFill>
                          <a:latin typeface="Arial (Body)"/>
                          <a:ea typeface="+mn-ea"/>
                          <a:cs typeface="+mn-cs"/>
                        </a:rPr>
                        <a:t>Investigate documents and source code to analyze bug/issue.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baseline="0" dirty="0" smtClean="0">
                          <a:solidFill>
                            <a:schemeClr val="tx1"/>
                          </a:solidFill>
                          <a:latin typeface="Arial (Body)"/>
                          <a:ea typeface="+mn-ea"/>
                          <a:cs typeface="+mn-cs"/>
                        </a:rPr>
                        <a:t>Review results and solution. Feedback to mentee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baseline="0" dirty="0" smtClean="0">
                          <a:solidFill>
                            <a:schemeClr val="tx1"/>
                          </a:solidFill>
                          <a:latin typeface="Arial (Body)"/>
                          <a:ea typeface="+mn-ea"/>
                          <a:cs typeface="+mn-cs"/>
                        </a:rPr>
                        <a:t>Confirm mentee’s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effectLst/>
                          <a:latin typeface="Arial (Body)"/>
                        </a:rPr>
                        <a:t>SoC</a:t>
                      </a:r>
                      <a:r>
                        <a:rPr lang="en-US" sz="1500" dirty="0" smtClean="0">
                          <a:effectLst/>
                          <a:latin typeface="Arial (Body)"/>
                        </a:rPr>
                        <a:t> architecture</a:t>
                      </a:r>
                      <a:endParaRPr lang="en-US" sz="1500" dirty="0">
                        <a:effectLst/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* Not clear structure</a:t>
                      </a:r>
                      <a:r>
                        <a:rPr lang="en-US" sz="1500" baseline="0" dirty="0" smtClean="0"/>
                        <a:t> and operation of R/ZG chip.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I have</a:t>
                      </a:r>
                      <a:r>
                        <a:rPr lang="en-US" sz="1500" baseline="0" dirty="0" smtClean="0"/>
                        <a:t>n’t done embedded system before.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Have a little</a:t>
                      </a:r>
                      <a:r>
                        <a:rPr lang="en-US" sz="1500" baseline="0" dirty="0" smtClean="0"/>
                        <a:t> experience for read hardware manual.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Read hardware</a:t>
                      </a:r>
                      <a:r>
                        <a:rPr lang="en-US" sz="1500" baseline="0" dirty="0" smtClean="0"/>
                        <a:t> manual.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/>
                        <a:t>Investigate hardware knowledge.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baseline="0" dirty="0" smtClean="0">
                          <a:solidFill>
                            <a:schemeClr val="tx1"/>
                          </a:solidFill>
                          <a:latin typeface="Arial (Body)"/>
                          <a:ea typeface="+mn-ea"/>
                          <a:cs typeface="+mn-cs"/>
                        </a:rPr>
                        <a:t>Share experience and confirm mentee’s understanding. Give feedback to mentee.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Operating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Not clear some operation Linux</a:t>
                      </a:r>
                      <a:r>
                        <a:rPr lang="en-US" sz="1500" baseline="0" dirty="0" smtClean="0"/>
                        <a:t>, and Unix.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latin typeface="Arial (Body)"/>
                        </a:rPr>
                        <a:t>Lack of knowledge</a:t>
                      </a:r>
                      <a:r>
                        <a:rPr lang="en-US" sz="1500" baseline="0" dirty="0" smtClean="0">
                          <a:latin typeface="Arial (Body)"/>
                        </a:rPr>
                        <a:t> of Linux and OS.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* Investigate Linux</a:t>
                      </a:r>
                      <a:r>
                        <a:rPr lang="en-US" sz="1500" baseline="0" dirty="0" smtClean="0"/>
                        <a:t> and Linux kernel.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 (Body)"/>
                        </a:rPr>
                        <a:t>Share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 (Body)"/>
                        </a:rPr>
                        <a:t> documents and confirm mentee’s understanding.</a:t>
                      </a:r>
                      <a:endParaRPr lang="en-US" sz="1500" dirty="0" smtClean="0">
                        <a:solidFill>
                          <a:schemeClr val="tx1"/>
                        </a:solidFill>
                        <a:latin typeface="Aria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5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93747"/>
            <a:ext cx="11242224" cy="830997"/>
          </a:xfrm>
        </p:spPr>
        <p:txBody>
          <a:bodyPr/>
          <a:lstStyle/>
          <a:p>
            <a:r>
              <a:rPr lang="en-US" dirty="0"/>
              <a:t>Gaps Analysis and </a:t>
            </a:r>
            <a:r>
              <a:rPr lang="en-US" dirty="0" smtClean="0"/>
              <a:t>Solution(3/4)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Technical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951153"/>
              </p:ext>
            </p:extLst>
          </p:nvPr>
        </p:nvGraphicFramePr>
        <p:xfrm>
          <a:off x="190538" y="1124745"/>
          <a:ext cx="11810997" cy="3151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9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59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232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ID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Skill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Gap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Root</a:t>
                      </a:r>
                      <a:r>
                        <a:rPr lang="en-US" sz="1500" baseline="0" dirty="0" smtClean="0"/>
                        <a:t> Causes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Mentee’s action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Mentor’s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Development</a:t>
                      </a:r>
                      <a:r>
                        <a:rPr lang="en-US" sz="1500" baseline="0" dirty="0" smtClean="0"/>
                        <a:t> process</a:t>
                      </a:r>
                      <a:endParaRPr 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Do not understand clearly development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process of RZ/G product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Never work with</a:t>
                      </a:r>
                      <a:r>
                        <a:rPr lang="en-US" sz="1500" baseline="0" dirty="0" smtClean="0"/>
                        <a:t> RZ/G product before.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Investigate V-Model and apply in tasks.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Guide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and support mentee on unclear points.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effectLst/>
                        </a:rPr>
                        <a:t>Software development</a:t>
                      </a:r>
                      <a:r>
                        <a:rPr lang="en-US" sz="1500" baseline="0" dirty="0" smtClean="0">
                          <a:effectLst/>
                        </a:rPr>
                        <a:t> methodology</a:t>
                      </a:r>
                      <a:endParaRPr lang="en-US" sz="15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Do not understand about structures analysis/design and object-oriented design.</a:t>
                      </a:r>
                      <a:endParaRPr kumimoji="1" lang="en-US" sz="15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/>
                        <a:t>Lack of knowledge in structure analysis and design, object oriented design.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Investigate and practice with object-oriented programming by doing tasks.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materials and support mentee on unclear 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4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93747"/>
            <a:ext cx="11242224" cy="830997"/>
          </a:xfrm>
        </p:spPr>
        <p:txBody>
          <a:bodyPr/>
          <a:lstStyle/>
          <a:p>
            <a:r>
              <a:rPr lang="en-US" dirty="0"/>
              <a:t>Gaps Analysis and </a:t>
            </a:r>
            <a:r>
              <a:rPr lang="en-US" dirty="0" smtClean="0"/>
              <a:t>Solution(4/4)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Soft skills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48232"/>
              </p:ext>
            </p:extLst>
          </p:nvPr>
        </p:nvGraphicFramePr>
        <p:xfrm>
          <a:off x="152400" y="1484784"/>
          <a:ext cx="11887201" cy="357669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5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8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7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12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57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ID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Skill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Gap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Root</a:t>
                      </a:r>
                      <a:r>
                        <a:rPr lang="en-US" sz="1500" baseline="0" dirty="0" smtClean="0"/>
                        <a:t> Causes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Mentee’s action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Mentor’s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427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Communication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Cannot </a:t>
                      </a:r>
                      <a:r>
                        <a:rPr lang="en-US" sz="1500" baseline="0" dirty="0" smtClean="0"/>
                        <a:t>explain idea clearly.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Lack</a:t>
                      </a:r>
                      <a:r>
                        <a:rPr lang="en-US" sz="1500" baseline="0" dirty="0" smtClean="0"/>
                        <a:t> of experience when explaining idea.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/>
                        <a:t>Prepare</a:t>
                      </a:r>
                      <a:r>
                        <a:rPr lang="en-US" sz="1500" baseline="0" dirty="0" smtClean="0"/>
                        <a:t> detail information for idea and try to present more time to improve.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500" kern="1200" baseline="0" dirty="0" smtClean="0"/>
                        <a:t>None action</a:t>
                      </a:r>
                      <a:endParaRPr kumimoji="1" lang="en-US" sz="15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427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English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/>
                        <a:t>Cannot speak English and fluently.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/>
                        <a:t>Cannot</a:t>
                      </a:r>
                      <a:r>
                        <a:rPr lang="en-US" sz="1500" baseline="0" dirty="0" smtClean="0"/>
                        <a:t> explain truly idea.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Lack of</a:t>
                      </a:r>
                      <a:r>
                        <a:rPr lang="en-US" sz="1500" baseline="0" dirty="0" smtClean="0"/>
                        <a:t> using English in working.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Improve English skills by learning vocabulary,</a:t>
                      </a:r>
                      <a:r>
                        <a:rPr lang="en-US" sz="1500" baseline="0" dirty="0" smtClean="0"/>
                        <a:t> practicing Speaking and Listening skills when having free times.</a:t>
                      </a:r>
                      <a:endParaRPr kumimoji="1" lang="en-US" sz="15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500" kern="1200" baseline="0" dirty="0" smtClean="0"/>
                        <a:t>None action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kumimoji="1" lang="en-US" sz="15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4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Management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</a:t>
                      </a:r>
                      <a:r>
                        <a:rPr lang="en-US" sz="1500" baseline="0" dirty="0" smtClean="0"/>
                        <a:t>not</a:t>
                      </a:r>
                      <a:r>
                        <a:rPr lang="en-US" sz="1500" dirty="0" smtClean="0"/>
                        <a:t> define</a:t>
                      </a:r>
                      <a:r>
                        <a:rPr lang="en-US" sz="1500" baseline="0" dirty="0" smtClean="0"/>
                        <a:t> target and estimate time for tasks.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Lack of experience</a:t>
                      </a:r>
                      <a:r>
                        <a:rPr lang="en-US" sz="1500" baseline="0" dirty="0" smtClean="0"/>
                        <a:t> when arrange time for tasks.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500" kern="1200" baseline="0" dirty="0" smtClean="0"/>
                        <a:t>Practice to define target for tasks.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1500" kern="1200" baseline="0" dirty="0" smtClean="0"/>
                        <a:t>Write note and improve through each task.</a:t>
                      </a:r>
                      <a:endParaRPr kumimoji="1" lang="en-US" sz="15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/>
                        <a:t>Share </a:t>
                      </a:r>
                      <a:r>
                        <a:rPr lang="en-US" sz="1500" baseline="0" dirty="0" smtClean="0"/>
                        <a:t>experience to arrange time to do tasks.</a:t>
                      </a:r>
                      <a:endParaRPr lang="en-US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46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9413" y="1628800"/>
            <a:ext cx="11233248" cy="2400657"/>
          </a:xfrm>
        </p:spPr>
        <p:txBody>
          <a:bodyPr/>
          <a:lstStyle/>
          <a:p>
            <a:r>
              <a:rPr lang="de-DE" dirty="0"/>
              <a:t>Training Target	Page 04</a:t>
            </a:r>
          </a:p>
          <a:p>
            <a:r>
              <a:rPr lang="de-DE" dirty="0"/>
              <a:t>Current Status	Page </a:t>
            </a:r>
            <a:r>
              <a:rPr lang="de-DE" dirty="0" smtClean="0"/>
              <a:t>07</a:t>
            </a:r>
            <a:endParaRPr lang="de-DE" dirty="0"/>
          </a:p>
          <a:p>
            <a:r>
              <a:rPr lang="de-DE" dirty="0"/>
              <a:t>Gaps Analysis and Solution	Page </a:t>
            </a:r>
            <a:r>
              <a:rPr lang="de-DE" dirty="0" smtClean="0"/>
              <a:t>11</a:t>
            </a:r>
            <a:endParaRPr lang="de-DE" dirty="0"/>
          </a:p>
          <a:p>
            <a:r>
              <a:rPr lang="de-DE" b="1" dirty="0">
                <a:solidFill>
                  <a:srgbClr val="FF0000"/>
                </a:solidFill>
              </a:rPr>
              <a:t>Training Plan	Page </a:t>
            </a:r>
            <a:r>
              <a:rPr lang="de-DE" b="1" dirty="0" smtClean="0">
                <a:solidFill>
                  <a:srgbClr val="FF0000"/>
                </a:solidFill>
              </a:rPr>
              <a:t>16</a:t>
            </a:r>
            <a:endParaRPr lang="de-DE" b="1" dirty="0">
              <a:solidFill>
                <a:srgbClr val="FF0000"/>
              </a:solidFill>
            </a:endParaRPr>
          </a:p>
          <a:p>
            <a:r>
              <a:rPr lang="de-DE" dirty="0"/>
              <a:t>Summary 	Page </a:t>
            </a:r>
            <a:r>
              <a:rPr lang="de-DE" dirty="0" smtClean="0"/>
              <a:t>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7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de-DE" dirty="0"/>
              <a:t>Training </a:t>
            </a:r>
            <a:r>
              <a:rPr lang="de-DE" dirty="0" smtClean="0"/>
              <a:t>Plan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369467815"/>
              </p:ext>
            </p:extLst>
          </p:nvPr>
        </p:nvGraphicFramePr>
        <p:xfrm>
          <a:off x="1828800" y="5209140"/>
          <a:ext cx="10058400" cy="1078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Rectangle 35"/>
          <p:cNvSpPr/>
          <p:nvPr/>
        </p:nvSpPr>
        <p:spPr>
          <a:xfrm flipH="1">
            <a:off x="2895600" y="5666340"/>
            <a:ext cx="716399" cy="53902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" name="Group 37"/>
          <p:cNvGrpSpPr/>
          <p:nvPr/>
        </p:nvGrpSpPr>
        <p:grpSpPr>
          <a:xfrm>
            <a:off x="10123318" y="5710860"/>
            <a:ext cx="821773" cy="550615"/>
            <a:chOff x="260273" y="485521"/>
            <a:chExt cx="821773" cy="550615"/>
          </a:xfrm>
        </p:grpSpPr>
        <p:sp>
          <p:nvSpPr>
            <p:cNvPr id="39" name="Rectangle 38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ectangle 39"/>
            <p:cNvSpPr/>
            <p:nvPr/>
          </p:nvSpPr>
          <p:spPr>
            <a:xfrm>
              <a:off x="365647" y="485521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b="1" kern="1200" dirty="0" smtClean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96900" y="5706320"/>
            <a:ext cx="889219" cy="576296"/>
            <a:chOff x="260273" y="459840"/>
            <a:chExt cx="889219" cy="576296"/>
          </a:xfrm>
        </p:grpSpPr>
        <p:sp>
          <p:nvSpPr>
            <p:cNvPr id="42" name="Rectangle 41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433093" y="459840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b="1" dirty="0" smtClean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82667" y="5706320"/>
            <a:ext cx="901106" cy="603611"/>
            <a:chOff x="260273" y="432525"/>
            <a:chExt cx="901106" cy="603611"/>
          </a:xfrm>
        </p:grpSpPr>
        <p:sp>
          <p:nvSpPr>
            <p:cNvPr id="47" name="Rectangle 46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ectangle 47"/>
            <p:cNvSpPr/>
            <p:nvPr/>
          </p:nvSpPr>
          <p:spPr>
            <a:xfrm>
              <a:off x="444980" y="432525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b="1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471826" y="5721267"/>
            <a:ext cx="756121" cy="617493"/>
            <a:chOff x="260273" y="418643"/>
            <a:chExt cx="756121" cy="617493"/>
          </a:xfrm>
        </p:grpSpPr>
        <p:sp>
          <p:nvSpPr>
            <p:cNvPr id="50" name="Rectangle 49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Rectangle 50"/>
            <p:cNvSpPr/>
            <p:nvPr/>
          </p:nvSpPr>
          <p:spPr>
            <a:xfrm>
              <a:off x="299995" y="418643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537278" y="5713782"/>
            <a:ext cx="1615965" cy="629044"/>
            <a:chOff x="260273" y="407092"/>
            <a:chExt cx="1615965" cy="629044"/>
          </a:xfrm>
        </p:grpSpPr>
        <p:sp>
          <p:nvSpPr>
            <p:cNvPr id="53" name="Rectangle 52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Rectangle 53"/>
            <p:cNvSpPr/>
            <p:nvPr/>
          </p:nvSpPr>
          <p:spPr>
            <a:xfrm>
              <a:off x="1159839" y="407092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b="1" dirty="0" smtClean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882665" y="5706320"/>
            <a:ext cx="789860" cy="628861"/>
            <a:chOff x="260273" y="407275"/>
            <a:chExt cx="789860" cy="628861"/>
          </a:xfrm>
        </p:grpSpPr>
        <p:sp>
          <p:nvSpPr>
            <p:cNvPr id="59" name="Rectangle 58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ectangle 59"/>
            <p:cNvSpPr/>
            <p:nvPr/>
          </p:nvSpPr>
          <p:spPr>
            <a:xfrm>
              <a:off x="333734" y="407275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/>
                <a:t>Sep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2021</a:t>
              </a:r>
              <a:endParaRPr lang="en-US" sz="1500" b="1" kern="12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084839" y="5770300"/>
            <a:ext cx="2175832" cy="564881"/>
            <a:chOff x="260273" y="471255"/>
            <a:chExt cx="2175832" cy="564881"/>
          </a:xfrm>
        </p:grpSpPr>
        <p:sp>
          <p:nvSpPr>
            <p:cNvPr id="79" name="Rectangle 78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Rectangle 79"/>
            <p:cNvSpPr/>
            <p:nvPr/>
          </p:nvSpPr>
          <p:spPr>
            <a:xfrm>
              <a:off x="1719706" y="471255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b="1" kern="1200" dirty="0"/>
            </a:p>
          </p:txBody>
        </p:sp>
      </p:grpSp>
      <p:sp>
        <p:nvSpPr>
          <p:cNvPr id="63" name="Rectangle 62"/>
          <p:cNvSpPr/>
          <p:nvPr/>
        </p:nvSpPr>
        <p:spPr>
          <a:xfrm flipH="1">
            <a:off x="5767374" y="977986"/>
            <a:ext cx="1059534" cy="50921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46109"/>
              </p:ext>
            </p:extLst>
          </p:nvPr>
        </p:nvGraphicFramePr>
        <p:xfrm>
          <a:off x="7661396" y="627898"/>
          <a:ext cx="35861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Level 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Level 1.5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1" name="Straight Connector 120"/>
          <p:cNvCxnSpPr/>
          <p:nvPr/>
        </p:nvCxnSpPr>
        <p:spPr>
          <a:xfrm flipV="1">
            <a:off x="2406774" y="1511151"/>
            <a:ext cx="31828" cy="3947202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10985"/>
              </p:ext>
            </p:extLst>
          </p:nvPr>
        </p:nvGraphicFramePr>
        <p:xfrm>
          <a:off x="2513891" y="2058106"/>
          <a:ext cx="87583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9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 flipH="1" flipV="1">
            <a:off x="11307338" y="1525274"/>
            <a:ext cx="1504" cy="3933079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85071"/>
              </p:ext>
            </p:extLst>
          </p:nvPr>
        </p:nvGraphicFramePr>
        <p:xfrm>
          <a:off x="2527236" y="1559232"/>
          <a:ext cx="8754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767748"/>
              </p:ext>
            </p:extLst>
          </p:nvPr>
        </p:nvGraphicFramePr>
        <p:xfrm>
          <a:off x="2510003" y="2572430"/>
          <a:ext cx="8758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9710"/>
              </p:ext>
            </p:extLst>
          </p:nvPr>
        </p:nvGraphicFramePr>
        <p:xfrm>
          <a:off x="2515056" y="3069523"/>
          <a:ext cx="87667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546388"/>
              </p:ext>
            </p:extLst>
          </p:nvPr>
        </p:nvGraphicFramePr>
        <p:xfrm>
          <a:off x="2523464" y="3566434"/>
          <a:ext cx="87487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55688"/>
              </p:ext>
            </p:extLst>
          </p:nvPr>
        </p:nvGraphicFramePr>
        <p:xfrm>
          <a:off x="2510003" y="4092386"/>
          <a:ext cx="87551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2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62740"/>
              </p:ext>
            </p:extLst>
          </p:nvPr>
        </p:nvGraphicFramePr>
        <p:xfrm>
          <a:off x="2505467" y="4587135"/>
          <a:ext cx="8759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56137"/>
              </p:ext>
            </p:extLst>
          </p:nvPr>
        </p:nvGraphicFramePr>
        <p:xfrm>
          <a:off x="479376" y="1602589"/>
          <a:ext cx="1884621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72395"/>
              </p:ext>
            </p:extLst>
          </p:nvPr>
        </p:nvGraphicFramePr>
        <p:xfrm>
          <a:off x="249831" y="1993399"/>
          <a:ext cx="214605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Development environment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74362"/>
              </p:ext>
            </p:extLst>
          </p:nvPr>
        </p:nvGraphicFramePr>
        <p:xfrm>
          <a:off x="76200" y="2595104"/>
          <a:ext cx="2146057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Readability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20413"/>
              </p:ext>
            </p:extLst>
          </p:nvPr>
        </p:nvGraphicFramePr>
        <p:xfrm>
          <a:off x="236566" y="3091753"/>
          <a:ext cx="2146057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Verification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00917"/>
              </p:ext>
            </p:extLst>
          </p:nvPr>
        </p:nvGraphicFramePr>
        <p:xfrm>
          <a:off x="100351" y="3566433"/>
          <a:ext cx="2264277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err="1" smtClean="0">
                          <a:solidFill>
                            <a:schemeClr val="tx1"/>
                          </a:solidFill>
                        </a:rPr>
                        <a:t>SoC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 architecture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82503"/>
              </p:ext>
            </p:extLst>
          </p:nvPr>
        </p:nvGraphicFramePr>
        <p:xfrm>
          <a:off x="753119" y="3958978"/>
          <a:ext cx="156091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Operating system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28075"/>
              </p:ext>
            </p:extLst>
          </p:nvPr>
        </p:nvGraphicFramePr>
        <p:xfrm>
          <a:off x="249832" y="4529322"/>
          <a:ext cx="208491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Development process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92620"/>
              </p:ext>
            </p:extLst>
          </p:nvPr>
        </p:nvGraphicFramePr>
        <p:xfrm>
          <a:off x="2513294" y="5087513"/>
          <a:ext cx="8759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9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0" name="Straight Connector 99"/>
          <p:cNvCxnSpPr/>
          <p:nvPr/>
        </p:nvCxnSpPr>
        <p:spPr>
          <a:xfrm flipV="1">
            <a:off x="6869747" y="1417704"/>
            <a:ext cx="0" cy="40298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8895477" y="1417704"/>
            <a:ext cx="0" cy="404064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9795043" y="1351977"/>
            <a:ext cx="0" cy="41063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10534149" y="1487200"/>
            <a:ext cx="26347" cy="361953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44159"/>
              </p:ext>
            </p:extLst>
          </p:nvPr>
        </p:nvGraphicFramePr>
        <p:xfrm>
          <a:off x="135556" y="5077962"/>
          <a:ext cx="2178481" cy="38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392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SW development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Straight Connector 60"/>
          <p:cNvCxnSpPr/>
          <p:nvPr/>
        </p:nvCxnSpPr>
        <p:spPr>
          <a:xfrm flipH="1" flipV="1">
            <a:off x="5280432" y="1474362"/>
            <a:ext cx="17719" cy="41063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277811" y="1111639"/>
            <a:ext cx="1247484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Mid-term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1674" y="5706002"/>
            <a:ext cx="1133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Jan</a:t>
            </a:r>
          </a:p>
          <a:p>
            <a:pPr algn="ctr"/>
            <a:r>
              <a:rPr lang="en-US" sz="1500" b="1" dirty="0" smtClean="0"/>
              <a:t>2021</a:t>
            </a:r>
            <a:endParaRPr 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89459" y="5713778"/>
            <a:ext cx="697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May</a:t>
            </a:r>
          </a:p>
          <a:p>
            <a:pPr algn="ctr"/>
            <a:r>
              <a:rPr lang="en-US" sz="1500" b="1" dirty="0" smtClean="0"/>
              <a:t>2019</a:t>
            </a:r>
            <a:endParaRPr lang="en-US" sz="15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904464" y="5713778"/>
            <a:ext cx="697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Jul</a:t>
            </a:r>
          </a:p>
          <a:p>
            <a:pPr algn="ctr"/>
            <a:r>
              <a:rPr lang="en-US" sz="1500" b="1" dirty="0" smtClean="0"/>
              <a:t>2019</a:t>
            </a:r>
            <a:endParaRPr lang="en-US" sz="15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508485" y="5727930"/>
            <a:ext cx="697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Jan</a:t>
            </a:r>
          </a:p>
          <a:p>
            <a:pPr algn="ctr"/>
            <a:r>
              <a:rPr lang="en-US" sz="1500" b="1" dirty="0" smtClean="0"/>
              <a:t>2020</a:t>
            </a:r>
            <a:endParaRPr lang="en-US" sz="15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556023" y="5685514"/>
            <a:ext cx="697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Jul</a:t>
            </a:r>
          </a:p>
          <a:p>
            <a:pPr algn="ctr"/>
            <a:r>
              <a:rPr lang="en-US" sz="1500" b="1" dirty="0" smtClean="0"/>
              <a:t>2019</a:t>
            </a:r>
            <a:endParaRPr lang="en-US" sz="15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0245702" y="5685514"/>
            <a:ext cx="697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Jul</a:t>
            </a:r>
          </a:p>
          <a:p>
            <a:pPr algn="ctr"/>
            <a:r>
              <a:rPr lang="en-US" sz="1500" b="1" dirty="0" smtClean="0"/>
              <a:t>2021</a:t>
            </a:r>
            <a:endParaRPr lang="en-US" sz="1500" b="1" dirty="0"/>
          </a:p>
        </p:txBody>
      </p:sp>
      <p:cxnSp>
        <p:nvCxnSpPr>
          <p:cNvPr id="69" name="Straight Connector 68"/>
          <p:cNvCxnSpPr/>
          <p:nvPr/>
        </p:nvCxnSpPr>
        <p:spPr>
          <a:xfrm flipH="1" flipV="1">
            <a:off x="4368947" y="1514480"/>
            <a:ext cx="17719" cy="41063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6140268" y="1628728"/>
            <a:ext cx="17719" cy="41063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77585" y="5685514"/>
            <a:ext cx="697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Nov</a:t>
            </a:r>
          </a:p>
          <a:p>
            <a:pPr algn="ctr"/>
            <a:r>
              <a:rPr lang="en-US" sz="1500" b="1" dirty="0" smtClean="0"/>
              <a:t>2019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596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9413" y="1628800"/>
            <a:ext cx="11233248" cy="2400657"/>
          </a:xfrm>
        </p:spPr>
        <p:txBody>
          <a:bodyPr/>
          <a:lstStyle/>
          <a:p>
            <a:r>
              <a:rPr lang="de-DE" dirty="0"/>
              <a:t>Training Target	Page 04</a:t>
            </a:r>
          </a:p>
          <a:p>
            <a:r>
              <a:rPr lang="de-DE" dirty="0"/>
              <a:t>Current Status	Page </a:t>
            </a:r>
            <a:r>
              <a:rPr lang="de-DE" dirty="0" smtClean="0"/>
              <a:t>07</a:t>
            </a:r>
            <a:endParaRPr lang="de-DE" dirty="0"/>
          </a:p>
          <a:p>
            <a:r>
              <a:rPr lang="de-DE" dirty="0"/>
              <a:t>Gaps Analysis and Solution	Page </a:t>
            </a:r>
            <a:r>
              <a:rPr lang="de-DE" dirty="0" smtClean="0"/>
              <a:t>11</a:t>
            </a:r>
            <a:endParaRPr lang="de-DE" dirty="0"/>
          </a:p>
          <a:p>
            <a:r>
              <a:rPr lang="de-DE" dirty="0"/>
              <a:t>Training Plan	Page </a:t>
            </a:r>
            <a:r>
              <a:rPr lang="de-DE" dirty="0" smtClean="0"/>
              <a:t>16</a:t>
            </a:r>
            <a:endParaRPr lang="de-DE" dirty="0"/>
          </a:p>
          <a:p>
            <a:r>
              <a:rPr lang="de-DE" b="1" dirty="0">
                <a:solidFill>
                  <a:srgbClr val="FF0000"/>
                </a:solidFill>
              </a:rPr>
              <a:t>Summary 	Page </a:t>
            </a:r>
            <a:r>
              <a:rPr lang="de-DE" b="1" dirty="0" smtClean="0">
                <a:solidFill>
                  <a:srgbClr val="FF0000"/>
                </a:solidFill>
              </a:rPr>
              <a:t>18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Text Placeholder 5"/>
          <p:cNvSpPr>
            <a:spLocks noGrp="1"/>
          </p:cNvSpPr>
          <p:nvPr>
            <p:ph idx="1"/>
          </p:nvPr>
        </p:nvSpPr>
        <p:spPr>
          <a:xfrm>
            <a:off x="480438" y="1556792"/>
            <a:ext cx="11231197" cy="4366324"/>
          </a:xfrm>
          <a:prstGeom prst="rect">
            <a:avLst/>
          </a:prstGeom>
        </p:spPr>
        <p:txBody>
          <a:bodyPr/>
          <a:lstStyle/>
          <a:p>
            <a:pPr marL="569913" lvl="1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2"/>
                </a:solidFill>
              </a:rPr>
              <a:t>TARGET</a:t>
            </a:r>
            <a:endParaRPr lang="en-US" sz="2400" b="1" dirty="0">
              <a:solidFill>
                <a:schemeClr val="accent2"/>
              </a:solidFill>
            </a:endParaRPr>
          </a:p>
          <a:p>
            <a:pPr marL="88265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Become coding engineer </a:t>
            </a:r>
            <a:r>
              <a:rPr lang="en-US" sz="2000" b="1" dirty="0" smtClean="0">
                <a:solidFill>
                  <a:srgbClr val="FF0000"/>
                </a:solidFill>
              </a:rPr>
              <a:t>level 2 </a:t>
            </a:r>
            <a:r>
              <a:rPr lang="en-US" sz="2000" dirty="0" smtClean="0"/>
              <a:t>by </a:t>
            </a:r>
            <a:r>
              <a:rPr lang="en-US" sz="2000" dirty="0" smtClean="0">
                <a:solidFill>
                  <a:srgbClr val="FF0000"/>
                </a:solidFill>
              </a:rPr>
              <a:t>Sep 2021</a:t>
            </a:r>
            <a:r>
              <a:rPr lang="en-US" sz="2000" dirty="0" smtClean="0"/>
              <a:t>.</a:t>
            </a:r>
          </a:p>
          <a:p>
            <a:pPr marL="569913" lvl="1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3"/>
                </a:solidFill>
              </a:rPr>
              <a:t>ABILITIES AFTER 2 YEARS</a:t>
            </a:r>
          </a:p>
          <a:p>
            <a:pPr marL="88265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Can </a:t>
            </a:r>
            <a:r>
              <a:rPr lang="en-US" sz="2000" dirty="0"/>
              <a:t>do the job without any </a:t>
            </a:r>
            <a:r>
              <a:rPr lang="en-US" sz="2000" dirty="0" smtClean="0"/>
              <a:t>help.</a:t>
            </a:r>
            <a:endParaRPr lang="en-US" sz="2000" dirty="0"/>
          </a:p>
          <a:p>
            <a:pPr marL="88265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Be able to manage work and communicate with team effectively.</a:t>
            </a:r>
          </a:p>
          <a:p>
            <a:pPr marL="88265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Can suggest solutions for any tasks.</a:t>
            </a:r>
          </a:p>
          <a:p>
            <a:pPr marL="569913" lvl="1" indent="-3429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4"/>
                </a:solidFill>
              </a:rPr>
              <a:t>ACTION ITEMS</a:t>
            </a:r>
          </a:p>
          <a:p>
            <a:pPr marL="88265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Improve technical skills and soft skills.</a:t>
            </a:r>
          </a:p>
          <a:p>
            <a:pPr marL="88265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Do task on time.</a:t>
            </a:r>
          </a:p>
        </p:txBody>
      </p:sp>
    </p:spTree>
    <p:extLst>
      <p:ext uri="{BB962C8B-B14F-4D97-AF65-F5344CB8AC3E}">
        <p14:creationId xmlns:p14="http://schemas.microsoft.com/office/powerpoint/2010/main" val="21392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951358"/>
            <a:ext cx="4896544" cy="32504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99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9413" y="1628800"/>
            <a:ext cx="11233248" cy="2400657"/>
          </a:xfrm>
        </p:spPr>
        <p:txBody>
          <a:bodyPr/>
          <a:lstStyle/>
          <a:p>
            <a:r>
              <a:rPr lang="de-DE" dirty="0"/>
              <a:t>Training Target	Page 04</a:t>
            </a:r>
          </a:p>
          <a:p>
            <a:r>
              <a:rPr lang="de-DE" dirty="0"/>
              <a:t>Current Status	Page </a:t>
            </a:r>
            <a:r>
              <a:rPr lang="de-DE" dirty="0" smtClean="0"/>
              <a:t>07</a:t>
            </a:r>
            <a:endParaRPr lang="de-DE" dirty="0"/>
          </a:p>
          <a:p>
            <a:r>
              <a:rPr lang="de-DE" dirty="0"/>
              <a:t>Gaps Analysis and Solution	Page </a:t>
            </a:r>
            <a:r>
              <a:rPr lang="de-DE" dirty="0" smtClean="0"/>
              <a:t>11</a:t>
            </a:r>
            <a:endParaRPr lang="de-DE" dirty="0"/>
          </a:p>
          <a:p>
            <a:r>
              <a:rPr lang="de-DE" dirty="0"/>
              <a:t>Training Plan	Page </a:t>
            </a:r>
            <a:r>
              <a:rPr lang="de-DE" dirty="0" smtClean="0"/>
              <a:t>16</a:t>
            </a:r>
            <a:endParaRPr lang="de-DE" dirty="0"/>
          </a:p>
          <a:p>
            <a:r>
              <a:rPr lang="de-DE" dirty="0"/>
              <a:t>Summary 	Page </a:t>
            </a:r>
            <a:r>
              <a:rPr lang="de-DE" dirty="0" smtClean="0"/>
              <a:t>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0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69" b="12569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7742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9413" y="1628800"/>
            <a:ext cx="11233248" cy="2400657"/>
          </a:xfrm>
        </p:spPr>
        <p:txBody>
          <a:bodyPr/>
          <a:lstStyle/>
          <a:p>
            <a:r>
              <a:rPr lang="de-DE" b="1" dirty="0" smtClean="0">
                <a:solidFill>
                  <a:srgbClr val="FF0000"/>
                </a:solidFill>
              </a:rPr>
              <a:t>Training Target	Page 04</a:t>
            </a:r>
            <a:endParaRPr lang="de-DE" b="1" dirty="0">
              <a:solidFill>
                <a:srgbClr val="FF0000"/>
              </a:solidFill>
            </a:endParaRPr>
          </a:p>
          <a:p>
            <a:r>
              <a:rPr lang="de-DE" dirty="0" smtClean="0"/>
              <a:t>Current Status	Page 07</a:t>
            </a:r>
          </a:p>
          <a:p>
            <a:r>
              <a:rPr lang="de-DE" dirty="0" smtClean="0"/>
              <a:t>Gaps </a:t>
            </a:r>
            <a:r>
              <a:rPr lang="de-DE" dirty="0"/>
              <a:t>Analysis and Solution</a:t>
            </a:r>
            <a:r>
              <a:rPr lang="de-DE" dirty="0" smtClean="0"/>
              <a:t>	Page 11</a:t>
            </a:r>
          </a:p>
          <a:p>
            <a:r>
              <a:rPr lang="de-DE" dirty="0"/>
              <a:t>Training Plan</a:t>
            </a:r>
            <a:r>
              <a:rPr lang="de-DE" dirty="0" smtClean="0"/>
              <a:t>	Page 16</a:t>
            </a:r>
          </a:p>
          <a:p>
            <a:r>
              <a:rPr lang="de-DE" dirty="0" smtClean="0"/>
              <a:t>Summary 	Page 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4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</p:spPr>
        <p:txBody>
          <a:bodyPr/>
          <a:lstStyle/>
          <a:p>
            <a:r>
              <a:rPr lang="en-US" dirty="0" smtClean="0"/>
              <a:t>Training target</a:t>
            </a:r>
            <a:br>
              <a:rPr lang="en-US" dirty="0" smtClean="0"/>
            </a:b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528292"/>
              </p:ext>
            </p:extLst>
          </p:nvPr>
        </p:nvGraphicFramePr>
        <p:xfrm>
          <a:off x="3863752" y="0"/>
          <a:ext cx="7704856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21"/>
          <p:cNvSpPr/>
          <p:nvPr/>
        </p:nvSpPr>
        <p:spPr>
          <a:xfrm>
            <a:off x="623392" y="1772816"/>
            <a:ext cx="4392488" cy="679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target: Become </a:t>
            </a:r>
            <a:r>
              <a:rPr lang="en-US" b="1" dirty="0" smtClean="0">
                <a:solidFill>
                  <a:srgbClr val="FF0000"/>
                </a:solidFill>
              </a:rPr>
              <a:t>Coding Engineer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2661" y="3429000"/>
            <a:ext cx="3251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22225" cap="flat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0070C0"/>
                </a:solidFill>
              </a:rPr>
              <a:t>TECHNICAL</a:t>
            </a:r>
          </a:p>
          <a:p>
            <a:pPr algn="ctr"/>
            <a:r>
              <a:rPr lang="en-US" sz="4000" b="1" dirty="0" smtClean="0">
                <a:ln w="22225" cap="flat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0070C0"/>
                </a:solidFill>
              </a:rPr>
              <a:t>SKILLS</a:t>
            </a:r>
            <a:endParaRPr lang="en-US" sz="4000" b="1" dirty="0">
              <a:ln w="22225" cap="flat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4600" y="4712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TRAINING TARGET</a:t>
            </a:r>
          </a:p>
          <a:p>
            <a:r>
              <a:rPr lang="en-US" dirty="0" smtClean="0"/>
              <a:t>(2/2)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76269582"/>
              </p:ext>
            </p:extLst>
          </p:nvPr>
        </p:nvGraphicFramePr>
        <p:xfrm>
          <a:off x="4367808" y="1"/>
          <a:ext cx="7704856" cy="602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00456" y="-15577"/>
            <a:ext cx="1991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22225" cap="flat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0070C0"/>
                </a:solidFill>
              </a:rPr>
              <a:t>SOFT</a:t>
            </a:r>
          </a:p>
          <a:p>
            <a:pPr algn="ctr"/>
            <a:r>
              <a:rPr lang="en-US" sz="4000" b="1" dirty="0" smtClean="0">
                <a:ln w="22225" cap="flat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0070C0"/>
                </a:solidFill>
              </a:rPr>
              <a:t>SKILLS</a:t>
            </a:r>
            <a:endParaRPr lang="en-US" sz="4000" b="1" dirty="0">
              <a:ln w="22225" cap="flat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345021"/>
            <a:ext cx="54455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465138" indent="-465138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Effective </a:t>
            </a:r>
            <a:r>
              <a:rPr lang="en-US" sz="2000" b="1" dirty="0">
                <a:solidFill>
                  <a:srgbClr val="00B050"/>
                </a:solidFill>
              </a:rPr>
              <a:t>communication</a:t>
            </a:r>
            <a:r>
              <a:rPr lang="en-US" sz="2000" dirty="0"/>
              <a:t> at work.</a:t>
            </a:r>
          </a:p>
          <a:p>
            <a:pPr marL="465138" indent="-465138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English reached </a:t>
            </a:r>
            <a:r>
              <a:rPr lang="en-US" sz="2000" b="1" dirty="0" smtClean="0">
                <a:solidFill>
                  <a:srgbClr val="00B050"/>
                </a:solidFill>
              </a:rPr>
              <a:t>650+</a:t>
            </a:r>
            <a:r>
              <a:rPr lang="en-US" sz="2000" b="1" dirty="0" smtClean="0"/>
              <a:t> </a:t>
            </a:r>
            <a:r>
              <a:rPr lang="en-US" sz="2000" dirty="0" smtClean="0"/>
              <a:t>TOEIC.</a:t>
            </a:r>
            <a:endParaRPr lang="en-US" sz="2000" dirty="0"/>
          </a:p>
          <a:p>
            <a:pPr marL="465138" indent="-465138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Effective </a:t>
            </a:r>
            <a:r>
              <a:rPr lang="en-US" sz="2000" dirty="0"/>
              <a:t>workflow </a:t>
            </a:r>
            <a:r>
              <a:rPr lang="en-US" sz="2000" b="1" dirty="0" smtClean="0">
                <a:solidFill>
                  <a:srgbClr val="00B050"/>
                </a:solidFill>
              </a:rPr>
              <a:t>management</a:t>
            </a:r>
            <a:r>
              <a:rPr lang="en-US" sz="2000" dirty="0" smtClean="0"/>
              <a:t>.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97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9413" y="1628800"/>
            <a:ext cx="11233248" cy="2400657"/>
          </a:xfrm>
        </p:spPr>
        <p:txBody>
          <a:bodyPr/>
          <a:lstStyle/>
          <a:p>
            <a:r>
              <a:rPr lang="de-DE" dirty="0" smtClean="0"/>
              <a:t>Training Target	Page 04</a:t>
            </a:r>
            <a:endParaRPr lang="de-DE" dirty="0"/>
          </a:p>
          <a:p>
            <a:r>
              <a:rPr lang="de-DE" b="1" dirty="0" smtClean="0">
                <a:solidFill>
                  <a:srgbClr val="FF0000"/>
                </a:solidFill>
              </a:rPr>
              <a:t>Current Status	Page 07</a:t>
            </a:r>
          </a:p>
          <a:p>
            <a:r>
              <a:rPr lang="de-DE" dirty="0" smtClean="0"/>
              <a:t>Gaps </a:t>
            </a:r>
            <a:r>
              <a:rPr lang="de-DE" dirty="0"/>
              <a:t>Analysis and Solution</a:t>
            </a:r>
            <a:r>
              <a:rPr lang="de-DE" dirty="0" smtClean="0"/>
              <a:t>	Page 11</a:t>
            </a:r>
          </a:p>
          <a:p>
            <a:r>
              <a:rPr lang="de-DE" dirty="0"/>
              <a:t>Training Plan</a:t>
            </a:r>
            <a:r>
              <a:rPr lang="de-DE" dirty="0" smtClean="0"/>
              <a:t>	Page 16</a:t>
            </a:r>
          </a:p>
          <a:p>
            <a:r>
              <a:rPr lang="de-DE" dirty="0" smtClean="0"/>
              <a:t>Summary 	Page 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7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9376" y="266047"/>
            <a:ext cx="11242224" cy="858697"/>
          </a:xfrm>
        </p:spPr>
        <p:txBody>
          <a:bodyPr/>
          <a:lstStyle/>
          <a:p>
            <a:r>
              <a:rPr lang="en-US" dirty="0" smtClean="0"/>
              <a:t>Current Status(1/3)</a:t>
            </a:r>
            <a:br>
              <a:rPr lang="en-US" dirty="0" smtClean="0"/>
            </a:br>
            <a:r>
              <a:rPr lang="en-US" sz="2800" dirty="0" smtClean="0"/>
              <a:t>Technical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245536"/>
              </p:ext>
            </p:extLst>
          </p:nvPr>
        </p:nvGraphicFramePr>
        <p:xfrm>
          <a:off x="479376" y="1269699"/>
          <a:ext cx="10831760" cy="4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8455"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u="none" strike="noStrike" kern="1200" baseline="0" dirty="0" smtClean="0">
                          <a:latin typeface="Arial (Body)"/>
                        </a:rPr>
                        <a:t>ID</a:t>
                      </a:r>
                      <a:endParaRPr kumimoji="1" lang="en-US" sz="1500" b="1" i="0" u="none" strike="noStrike" kern="1200" baseline="0" dirty="0" smtClean="0">
                        <a:solidFill>
                          <a:schemeClr val="bg1"/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u="none" strike="noStrike" kern="1200" baseline="0" dirty="0" smtClean="0">
                          <a:latin typeface="Arial (Body)"/>
                        </a:rPr>
                        <a:t>Skill </a:t>
                      </a:r>
                      <a:endParaRPr kumimoji="1" lang="en-US" sz="1500" b="1" i="0" u="none" strike="noStrike" kern="1200" baseline="0" dirty="0" smtClean="0">
                        <a:solidFill>
                          <a:schemeClr val="bg1"/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u="none" strike="noStrike" kern="1200" baseline="0" dirty="0" smtClean="0">
                          <a:latin typeface="Arial (Body)"/>
                        </a:rPr>
                        <a:t>Current status </a:t>
                      </a:r>
                      <a:endParaRPr kumimoji="1" lang="en-US" sz="1500" b="1" i="0" u="none" strike="noStrike" kern="1200" baseline="0" dirty="0" smtClean="0">
                        <a:solidFill>
                          <a:schemeClr val="bg1"/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u="none" strike="noStrike" kern="1200" baseline="0" dirty="0" smtClean="0">
                          <a:latin typeface="Arial (Body)"/>
                        </a:rPr>
                        <a:t>Current </a:t>
                      </a:r>
                    </a:p>
                    <a:p>
                      <a:pPr algn="l"/>
                      <a:r>
                        <a:rPr kumimoji="1" lang="en-US" sz="1500" u="none" strike="noStrike" kern="1200" baseline="0" dirty="0" smtClean="0">
                          <a:latin typeface="Arial (Body)"/>
                        </a:rPr>
                        <a:t>Level</a:t>
                      </a:r>
                      <a:endParaRPr kumimoji="1" lang="en-US" sz="1500" b="1" i="0" u="none" strike="noStrike" kern="1200" baseline="0" dirty="0" smtClean="0">
                        <a:solidFill>
                          <a:schemeClr val="bg1"/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u="none" strike="noStrike" kern="1200" baseline="0" dirty="0" smtClean="0">
                          <a:latin typeface="Arial (Body)"/>
                        </a:rPr>
                        <a:t>Target</a:t>
                      </a:r>
                      <a:endParaRPr kumimoji="1" lang="en-US" sz="1500" b="1" i="0" u="none" strike="noStrike" kern="1200" baseline="0" dirty="0" smtClean="0">
                        <a:solidFill>
                          <a:schemeClr val="bg1"/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b="1" i="0" u="none" strike="noStrike" kern="1200" baseline="0" dirty="0" smtClean="0">
                          <a:solidFill>
                            <a:schemeClr val="bg1"/>
                          </a:solidFill>
                          <a:latin typeface="Arial (Body)"/>
                          <a:ea typeface="+mn-ea"/>
                          <a:cs typeface="+mn-cs"/>
                        </a:rPr>
                        <a:t>Target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45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 (Body)"/>
                        </a:rPr>
                        <a:t>1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 (Body)"/>
                        </a:rPr>
                        <a:t>Programming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Have basic</a:t>
                      </a:r>
                      <a:r>
                        <a:rPr lang="en-US" sz="1500" baseline="0" dirty="0" smtClean="0"/>
                        <a:t> knowledge 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C, Shell script.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 (Body)"/>
                        </a:rPr>
                        <a:t>1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 create code on detail document.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</a:t>
                      </a:r>
                      <a:r>
                        <a:rPr lang="en-US" sz="1500" baseline="0" dirty="0" smtClean="0"/>
                        <a:t> review and modify source code.</a:t>
                      </a:r>
                      <a:endParaRPr 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dirty="0" smtClean="0">
                          <a:latin typeface="Arial (Body)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017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 (Body)"/>
                        </a:rPr>
                        <a:t>2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 (Body)"/>
                        </a:rPr>
                        <a:t>Development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 (Body)"/>
                        </a:rPr>
                        <a:t> environment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Have</a:t>
                      </a:r>
                      <a:r>
                        <a:rPr lang="en-US" sz="1500" baseline="0" dirty="0" smtClean="0"/>
                        <a:t> b</a:t>
                      </a:r>
                      <a:r>
                        <a:rPr lang="en-US" sz="1500" dirty="0" smtClean="0"/>
                        <a:t>asic knowledge </a:t>
                      </a:r>
                      <a:r>
                        <a:rPr lang="en-US" sz="1500" dirty="0" err="1" smtClean="0">
                          <a:solidFill>
                            <a:srgbClr val="FF0000"/>
                          </a:solidFill>
                        </a:rPr>
                        <a:t>Yocto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 project, </a:t>
                      </a:r>
                      <a:r>
                        <a:rPr lang="en-US" sz="1500" baseline="0" dirty="0" err="1" smtClean="0">
                          <a:solidFill>
                            <a:srgbClr val="FF0000"/>
                          </a:solidFill>
                        </a:rPr>
                        <a:t>Gstreamer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1</a:t>
                      </a:r>
                      <a:endParaRPr lang="en-US" sz="1500" dirty="0" smtClean="0">
                        <a:solidFill>
                          <a:schemeClr val="tx1"/>
                        </a:solidFill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Understand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Yocto</a:t>
                      </a:r>
                      <a:r>
                        <a:rPr lang="en-US" sz="1500" baseline="0" dirty="0" smtClean="0"/>
                        <a:t> deeply.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/>
                        <a:t>Can create recipe file.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/>
                        <a:t>Can porting simple module.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/>
                        <a:t>Can complete </a:t>
                      </a:r>
                      <a:r>
                        <a:rPr lang="en-US" sz="1500" baseline="0" dirty="0" err="1" smtClean="0"/>
                        <a:t>Gstreamer</a:t>
                      </a:r>
                      <a:r>
                        <a:rPr lang="en-US" sz="1500" baseline="0" dirty="0" smtClean="0"/>
                        <a:t> task.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3</a:t>
                      </a:r>
                      <a:endParaRPr lang="en-US" sz="1500" dirty="0" smtClean="0">
                        <a:solidFill>
                          <a:schemeClr val="tx1"/>
                        </a:solidFill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Readability</a:t>
                      </a:r>
                      <a:endParaRPr lang="en-US" sz="1500" dirty="0" smtClean="0">
                        <a:solidFill>
                          <a:schemeClr val="tx1"/>
                        </a:solidFill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My source code is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difficult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 to understand.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1</a:t>
                      </a:r>
                      <a:endParaRPr lang="en-US" sz="1500" dirty="0" smtClean="0">
                        <a:solidFill>
                          <a:schemeClr val="tx1"/>
                        </a:solidFill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 write code lightly and readability,</a:t>
                      </a:r>
                      <a:r>
                        <a:rPr lang="en-US" sz="1500" baseline="0" dirty="0" smtClean="0"/>
                        <a:t> and easy to maintain. </a:t>
                      </a:r>
                      <a:endParaRPr lang="en-US" sz="15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 (Body)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63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Verification /</a:t>
                      </a:r>
                      <a:br>
                        <a:rPr lang="en-US" sz="1500" b="0" i="0" dirty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</a:br>
                      <a:r>
                        <a:rPr lang="en-US" sz="1500" b="0" i="0" dirty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Failure analysis</a:t>
                      </a:r>
                      <a:endParaRPr lang="en-US" sz="1500" dirty="0">
                        <a:effectLst/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Can</a:t>
                      </a:r>
                      <a:r>
                        <a:rPr lang="en-US" sz="1500" baseline="0" dirty="0" smtClean="0"/>
                        <a:t> verify and debug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 simple code.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 debug</a:t>
                      </a:r>
                      <a:r>
                        <a:rPr lang="en-US" sz="1500" baseline="0" dirty="0" smtClean="0"/>
                        <a:t> and understand root cause.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latin typeface="Arial (Body)"/>
                        </a:rPr>
                        <a:t>Can analyze</a:t>
                      </a:r>
                      <a:r>
                        <a:rPr lang="en-US" sz="1500" baseline="0" dirty="0" smtClean="0">
                          <a:latin typeface="Arial (Body)"/>
                        </a:rPr>
                        <a:t> root causes of bugs and fix it.</a:t>
                      </a:r>
                      <a:endParaRPr lang="en-US" sz="15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 (Body)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988154" y="411002"/>
            <a:ext cx="510335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6"/>
                </a:solidFill>
              </a:rPr>
              <a:t>CODING ENGNEER</a:t>
            </a:r>
            <a:endParaRPr lang="en-US" sz="3500" dirty="0">
              <a:ln w="0"/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0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9376" y="293747"/>
            <a:ext cx="11242224" cy="830997"/>
          </a:xfrm>
        </p:spPr>
        <p:txBody>
          <a:bodyPr/>
          <a:lstStyle/>
          <a:p>
            <a:r>
              <a:rPr lang="en-US" dirty="0" smtClean="0"/>
              <a:t>Current Status(2/3)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Technical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71247"/>
              </p:ext>
            </p:extLst>
          </p:nvPr>
        </p:nvGraphicFramePr>
        <p:xfrm>
          <a:off x="342936" y="1241999"/>
          <a:ext cx="11369688" cy="4387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6516"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u="none" strike="noStrike" kern="1200" baseline="0" dirty="0" smtClean="0">
                          <a:latin typeface="Arial (Body)"/>
                        </a:rPr>
                        <a:t>ID</a:t>
                      </a:r>
                      <a:endParaRPr kumimoji="1" lang="en-US" sz="1500" b="1" i="0" u="none" strike="noStrike" kern="1200" baseline="0" dirty="0" smtClean="0">
                        <a:solidFill>
                          <a:schemeClr val="lt1"/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u="none" strike="noStrike" kern="1200" baseline="0" dirty="0" smtClean="0">
                          <a:latin typeface="Arial (Body)"/>
                        </a:rPr>
                        <a:t>Skill </a:t>
                      </a:r>
                      <a:endParaRPr kumimoji="1" lang="en-US" sz="1500" b="1" i="0" u="none" strike="noStrike" kern="1200" baseline="0" dirty="0" smtClean="0">
                        <a:solidFill>
                          <a:schemeClr val="lt1"/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u="none" strike="noStrike" kern="1200" baseline="0" dirty="0" smtClean="0">
                          <a:latin typeface="Arial (Body)"/>
                        </a:rPr>
                        <a:t>Current status </a:t>
                      </a:r>
                      <a:endParaRPr kumimoji="1" lang="en-US" sz="1500" b="1" i="0" u="none" strike="noStrike" kern="1200" baseline="0" dirty="0" smtClean="0">
                        <a:solidFill>
                          <a:schemeClr val="lt1"/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u="none" strike="noStrike" kern="1200" baseline="0" dirty="0" smtClean="0">
                          <a:latin typeface="Arial (Body)"/>
                        </a:rPr>
                        <a:t>Current </a:t>
                      </a:r>
                    </a:p>
                    <a:p>
                      <a:pPr algn="l"/>
                      <a:r>
                        <a:rPr kumimoji="1" lang="en-US" sz="1500" u="none" strike="noStrike" kern="1200" baseline="0" dirty="0" smtClean="0">
                          <a:latin typeface="Arial (Body)"/>
                        </a:rPr>
                        <a:t>Level</a:t>
                      </a:r>
                      <a:endParaRPr kumimoji="1" lang="en-US" sz="1500" b="1" i="0" u="none" strike="noStrike" kern="1200" baseline="0" dirty="0" smtClean="0">
                        <a:solidFill>
                          <a:schemeClr val="lt1"/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u="none" strike="noStrike" kern="1200" baseline="0" dirty="0" smtClean="0">
                          <a:latin typeface="Arial (Body)"/>
                        </a:rPr>
                        <a:t>Target</a:t>
                      </a:r>
                      <a:endParaRPr kumimoji="1" lang="en-US" sz="1500" b="1" i="0" u="none" strike="noStrike" kern="1200" baseline="0" dirty="0" smtClean="0">
                        <a:solidFill>
                          <a:schemeClr val="lt1"/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Arial (Body)"/>
                          <a:ea typeface="+mn-ea"/>
                          <a:cs typeface="+mn-cs"/>
                        </a:rPr>
                        <a:t>Target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 smtClean="0">
                          <a:latin typeface="Arial (Body)"/>
                        </a:rPr>
                        <a:t>SoC</a:t>
                      </a:r>
                      <a:r>
                        <a:rPr lang="en-US" sz="1500" dirty="0" smtClean="0">
                          <a:latin typeface="Arial (Body)"/>
                        </a:rPr>
                        <a:t> </a:t>
                      </a:r>
                      <a:r>
                        <a:rPr lang="en-US" sz="1500" baseline="0" dirty="0" smtClean="0">
                          <a:latin typeface="Arial (Body)"/>
                        </a:rPr>
                        <a:t>architecture</a:t>
                      </a:r>
                      <a:endParaRPr lang="en-US" sz="1500" dirty="0" smtClean="0"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Have an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overview</a:t>
                      </a:r>
                      <a:r>
                        <a:rPr lang="en-US" sz="1500" dirty="0" smtClean="0"/>
                        <a:t> structure and operation of R/ZG chip and board.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 understand structure and</a:t>
                      </a:r>
                      <a:r>
                        <a:rPr lang="en-US" sz="1500" baseline="0" dirty="0" smtClean="0"/>
                        <a:t> operation of R/ZG chip, and board.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Operating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Have basic knowledge about 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</a:rPr>
                        <a:t>Linux,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</a:rPr>
                        <a:t> Unix, and Kernel.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Understand Linux OS, and Linux kernel deeply.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Development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Have a</a:t>
                      </a:r>
                      <a:r>
                        <a:rPr lang="en-US" sz="1500" baseline="0" dirty="0" smtClean="0">
                          <a:latin typeface="Arial (Body)"/>
                        </a:rPr>
                        <a:t> 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  <a:latin typeface="Arial (Body)"/>
                        </a:rPr>
                        <a:t>little knowledge</a:t>
                      </a:r>
                      <a:r>
                        <a:rPr lang="en-US" sz="1500" baseline="0" dirty="0" smtClean="0">
                          <a:latin typeface="Arial (Body)"/>
                        </a:rPr>
                        <a:t> of RZ/G series development process.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>
                          <a:latin typeface="Arial (Body)"/>
                        </a:rPr>
                        <a:t>Have only experienced Agile.</a:t>
                      </a:r>
                      <a:endParaRPr lang="en-US" sz="1500" dirty="0"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effectLst/>
                          <a:latin typeface="Arial (Body)"/>
                        </a:rPr>
                        <a:t>Can observe and follow working</a:t>
                      </a:r>
                      <a:r>
                        <a:rPr lang="en-US" sz="1500" baseline="0" dirty="0" smtClean="0">
                          <a:effectLst/>
                          <a:latin typeface="Arial (Body)"/>
                        </a:rPr>
                        <a:t> result in team.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>
                          <a:effectLst/>
                          <a:latin typeface="Arial (Body)"/>
                        </a:rPr>
                        <a:t>Can apply development process(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  <a:effectLst/>
                          <a:latin typeface="Arial (Body)"/>
                        </a:rPr>
                        <a:t>V-Model</a:t>
                      </a:r>
                      <a:r>
                        <a:rPr lang="en-US" sz="1500" baseline="0" dirty="0" smtClean="0">
                          <a:effectLst/>
                          <a:latin typeface="Arial (Body)"/>
                        </a:rPr>
                        <a:t>) to my work, and also follow the world-wide software development.</a:t>
                      </a:r>
                      <a:endParaRPr lang="en-US" sz="1500" dirty="0">
                        <a:effectLst/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dirty="0" smtClean="0">
                          <a:effectLst/>
                          <a:latin typeface="Arial (Body)"/>
                        </a:rPr>
                        <a:t>2</a:t>
                      </a:r>
                      <a:endParaRPr lang="en-US" sz="1500" dirty="0">
                        <a:effectLst/>
                        <a:latin typeface="Arial (Body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3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Software development</a:t>
                      </a:r>
                      <a:r>
                        <a:rPr lang="en-US" sz="1500" baseline="0" dirty="0" smtClean="0">
                          <a:latin typeface="Arial (Body)"/>
                        </a:rPr>
                        <a:t> methodology</a:t>
                      </a:r>
                      <a:endParaRPr lang="en-US" sz="1500" dirty="0" smtClean="0"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Lack of knowledge</a:t>
                      </a:r>
                      <a:r>
                        <a:rPr lang="en-US" sz="1500" baseline="0" dirty="0" smtClean="0">
                          <a:latin typeface="Arial (Body)"/>
                        </a:rPr>
                        <a:t> of </a:t>
                      </a:r>
                      <a:r>
                        <a:rPr lang="en-US" sz="1500" baseline="0" dirty="0" smtClean="0">
                          <a:solidFill>
                            <a:srgbClr val="FF0000"/>
                          </a:solidFill>
                          <a:latin typeface="Arial (Body)"/>
                        </a:rPr>
                        <a:t>object-oriented programming.</a:t>
                      </a:r>
                      <a:endParaRPr lang="en-US" sz="1500" dirty="0">
                        <a:solidFill>
                          <a:srgbClr val="FF0000"/>
                        </a:solidFill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 (Body)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i="0" dirty="0" smtClean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Can </a:t>
                      </a:r>
                      <a:r>
                        <a:rPr lang="en-US" sz="1500" b="0" i="0" dirty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make structure analysis/design and</a:t>
                      </a:r>
                      <a:br>
                        <a:rPr lang="en-US" sz="1500" b="0" i="0" dirty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</a:br>
                      <a:r>
                        <a:rPr lang="en-US" sz="1500" b="0" i="0" dirty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object-oriented design as an application of</a:t>
                      </a:r>
                      <a:br>
                        <a:rPr lang="en-US" sz="1500" b="0" i="0" dirty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</a:br>
                      <a:r>
                        <a:rPr lang="en-US" sz="1500" b="0" i="0" dirty="0">
                          <a:solidFill>
                            <a:srgbClr val="3C3C3B"/>
                          </a:solidFill>
                          <a:effectLst/>
                          <a:latin typeface="Arial (Body)"/>
                        </a:rPr>
                        <a:t>software development methodology.</a:t>
                      </a:r>
                      <a:endParaRPr lang="en-US" sz="1500" dirty="0">
                        <a:effectLst/>
                        <a:latin typeface="Arial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dirty="0" smtClean="0">
                          <a:effectLst/>
                          <a:latin typeface="Arial (Body)"/>
                        </a:rPr>
                        <a:t>2</a:t>
                      </a:r>
                      <a:endParaRPr lang="en-US" sz="1500" dirty="0">
                        <a:effectLst/>
                        <a:latin typeface="Arial (Body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988154" y="411002"/>
            <a:ext cx="510335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6"/>
                </a:solidFill>
              </a:rPr>
              <a:t>CODING ENGNEER</a:t>
            </a:r>
            <a:endParaRPr lang="en-US" sz="3500" dirty="0">
              <a:ln w="0"/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93747"/>
            <a:ext cx="11242224" cy="830997"/>
          </a:xfrm>
        </p:spPr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Status(3/3</a:t>
            </a:r>
            <a:r>
              <a:rPr lang="en-US" dirty="0"/>
              <a:t>)</a:t>
            </a:r>
            <a:br>
              <a:rPr lang="en-US" dirty="0"/>
            </a:br>
            <a:r>
              <a:rPr lang="en-US" sz="2800" dirty="0" smtClean="0"/>
              <a:t>Soft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106113"/>
              </p:ext>
            </p:extLst>
          </p:nvPr>
        </p:nvGraphicFramePr>
        <p:xfrm>
          <a:off x="304800" y="1484784"/>
          <a:ext cx="11407825" cy="35869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4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1"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u="none" strike="noStrike" kern="1200" baseline="0" dirty="0" smtClean="0"/>
                        <a:t>ID</a:t>
                      </a:r>
                      <a:endParaRPr kumimoji="1" lang="en-US" sz="1500" b="1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u="none" strike="noStrike" kern="1200" baseline="0" dirty="0" smtClean="0"/>
                        <a:t>Skill </a:t>
                      </a:r>
                      <a:endParaRPr kumimoji="1" lang="en-US" sz="1500" b="1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u="none" strike="noStrike" kern="1200" baseline="0" dirty="0" smtClean="0"/>
                        <a:t>Current status </a:t>
                      </a:r>
                      <a:endParaRPr kumimoji="1" lang="en-US" sz="1500" b="1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u="none" strike="noStrike" kern="1200" baseline="0" dirty="0" smtClean="0"/>
                        <a:t>Current </a:t>
                      </a:r>
                    </a:p>
                    <a:p>
                      <a:pPr algn="l"/>
                      <a:r>
                        <a:rPr kumimoji="1" lang="en-US" sz="1500" u="none" strike="noStrike" kern="1200" baseline="0" dirty="0" smtClean="0"/>
                        <a:t>Level</a:t>
                      </a:r>
                      <a:endParaRPr kumimoji="1" lang="en-US" sz="1500" b="1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500" u="none" strike="noStrike" kern="1200" baseline="0" dirty="0" smtClean="0"/>
                        <a:t>Target</a:t>
                      </a:r>
                      <a:endParaRPr kumimoji="1" lang="en-US" sz="1500" b="1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45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 make report for</a:t>
                      </a:r>
                      <a:r>
                        <a:rPr lang="en-US" sz="1500" baseline="0" dirty="0" smtClean="0"/>
                        <a:t> my work.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/>
                        <a:t>It’s difficult to explain my idea to others.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Beginner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>
                          <a:effectLst/>
                        </a:rPr>
                        <a:t>Can report</a:t>
                      </a:r>
                      <a:r>
                        <a:rPr lang="en-US" sz="1500" baseline="0" dirty="0" smtClean="0">
                          <a:effectLst/>
                        </a:rPr>
                        <a:t> problem or task status to manager clearly.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smtClean="0">
                          <a:effectLst/>
                        </a:rPr>
                        <a:t>Can explain task clearly to team members.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017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English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>
                          <a:effectLst/>
                        </a:rPr>
                        <a:t>Can use English to read and understand document for</a:t>
                      </a:r>
                      <a:r>
                        <a:rPr lang="en-US" sz="1500" baseline="0" dirty="0" smtClean="0">
                          <a:effectLst/>
                        </a:rPr>
                        <a:t> working. But English skill is not good.</a:t>
                      </a:r>
                      <a:endParaRPr lang="en-US" sz="1500" dirty="0" smtClean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Beginner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 smtClean="0">
                          <a:effectLst/>
                        </a:rPr>
                        <a:t>Reached </a:t>
                      </a:r>
                      <a:r>
                        <a:rPr lang="en-US" sz="1500" baseline="0" dirty="0" smtClean="0">
                          <a:effectLst/>
                        </a:rPr>
                        <a:t>TOEIC 650+</a:t>
                      </a:r>
                      <a:endParaRPr lang="en-US" sz="1500" dirty="0" smtClean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1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 work with assigned task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Beginner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 smtClean="0"/>
                        <a:t>Can</a:t>
                      </a:r>
                      <a:r>
                        <a:rPr lang="en-US" sz="1500" baseline="0" dirty="0" smtClean="0"/>
                        <a:t> make and keep schedule by myself.</a:t>
                      </a:r>
                      <a:endParaRPr lang="en-US" sz="15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0"/>
            <a:ext cx="1261768" cy="1261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395" y="58049"/>
            <a:ext cx="2590800" cy="11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4147FB1-DAE6-4AE8-976A-1D9502EBCD93}" vid="{D1F8C949-6990-4F7E-A752-F27DA72DB7F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A4AEB292C7F940AC7C75BCBC9D5238" ma:contentTypeVersion="10" ma:contentTypeDescription="Create a new document." ma:contentTypeScope="" ma:versionID="b2afb1efd27bd9d1a06b38bac9243d27">
  <xsd:schema xmlns:xsd="http://www.w3.org/2001/XMLSchema" xmlns:xs="http://www.w3.org/2001/XMLSchema" xmlns:p="http://schemas.microsoft.com/office/2006/metadata/properties" xmlns:ns1="http://schemas.microsoft.com/sharepoint/v3" xmlns:ns2="a5cf9098-95d1-4643-bcd4-c3673cd0cbbe" xmlns:ns3="ef34c839-cd0a-494a-bd11-799dc90ee3f6" targetNamespace="http://schemas.microsoft.com/office/2006/metadata/properties" ma:root="true" ma:fieldsID="8e2dc1f41b1791b67cf2c2cef483ebb8" ns1:_="" ns2:_="" ns3:_="">
    <xsd:import namespace="http://schemas.microsoft.com/sharepoint/v3"/>
    <xsd:import namespace="a5cf9098-95d1-4643-bcd4-c3673cd0cbbe"/>
    <xsd:import namespace="ef34c839-cd0a-494a-bd11-799dc90ee3f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cf9098-95d1-4643-bcd4-c3673cd0cb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4c839-cd0a-494a-bd11-799dc90ee3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861E1C5-1B43-4BA2-8EA0-0465C2CB34DE}"/>
</file>

<file path=customXml/itemProps2.xml><?xml version="1.0" encoding="utf-8"?>
<ds:datastoreItem xmlns:ds="http://schemas.openxmlformats.org/officeDocument/2006/customXml" ds:itemID="{77556003-18D8-414B-B96C-73B5F0F47D6C}"/>
</file>

<file path=customXml/itemProps3.xml><?xml version="1.0" encoding="utf-8"?>
<ds:datastoreItem xmlns:ds="http://schemas.openxmlformats.org/officeDocument/2006/customXml" ds:itemID="{F26E6217-77EA-41CC-B3A5-479E63CB0F3A}"/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1249</TotalTime>
  <Words>1133</Words>
  <Application>Microsoft Office PowerPoint</Application>
  <PresentationFormat>Widescreen</PresentationFormat>
  <Paragraphs>332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(Body)</vt:lpstr>
      <vt:lpstr>Arial Narrow</vt:lpstr>
      <vt:lpstr>Calibri</vt:lpstr>
      <vt:lpstr>メイリオ</vt:lpstr>
      <vt:lpstr>Symbol</vt:lpstr>
      <vt:lpstr>Wingdings</vt:lpstr>
      <vt:lpstr>151229_Renesas_Templates_16_9_EN</vt:lpstr>
      <vt:lpstr>1_151229_Renesas_Templates_16_9_EN</vt:lpstr>
      <vt:lpstr>PowerPoint Presentation</vt:lpstr>
      <vt:lpstr>Agenda</vt:lpstr>
      <vt:lpstr>Agenda</vt:lpstr>
      <vt:lpstr>Training target (1/2)</vt:lpstr>
      <vt:lpstr>PowerPoint Presentation</vt:lpstr>
      <vt:lpstr>Agenda</vt:lpstr>
      <vt:lpstr>Current Status(1/3) Technical skills</vt:lpstr>
      <vt:lpstr>Current Status(2/3) Technical skills</vt:lpstr>
      <vt:lpstr>Current Status(3/3) Soft skills</vt:lpstr>
      <vt:lpstr>Agenda</vt:lpstr>
      <vt:lpstr>Gaps Analysis and Solution(1/4) Technical skills</vt:lpstr>
      <vt:lpstr>Gaps Analysis and Solution(2/4) Technical skills</vt:lpstr>
      <vt:lpstr>Gaps Analysis and Solution(3/4) Technical skills</vt:lpstr>
      <vt:lpstr>Gaps Analysis and Solution(4/4) Soft skills</vt:lpstr>
      <vt:lpstr>Agenda</vt:lpstr>
      <vt:lpstr>Training Plan</vt:lpstr>
      <vt:lpstr>Agenda</vt:lpstr>
      <vt:lpstr>Summary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Thanh Xuan. Nguyen</cp:lastModifiedBy>
  <cp:revision>598</cp:revision>
  <dcterms:created xsi:type="dcterms:W3CDTF">2015-08-18T12:30:57Z</dcterms:created>
  <dcterms:modified xsi:type="dcterms:W3CDTF">2019-01-17T06:04:46Z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0x01010016A4AEB292C7F940AC7C75BCBC9D5238</vt:lpwstr>
  </property>
</Properties>
</file>