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72" r:id="rId2"/>
  </p:sldMasterIdLst>
  <p:notesMasterIdLst>
    <p:notesMasterId r:id="rId17"/>
  </p:notesMasterIdLst>
  <p:sldIdLst>
    <p:sldId id="1161" r:id="rId3"/>
    <p:sldId id="399" r:id="rId4"/>
    <p:sldId id="1135" r:id="rId5"/>
    <p:sldId id="1141" r:id="rId6"/>
    <p:sldId id="1137" r:id="rId7"/>
    <p:sldId id="1142" r:id="rId8"/>
    <p:sldId id="1152" r:id="rId9"/>
    <p:sldId id="1151" r:id="rId10"/>
    <p:sldId id="1153" r:id="rId11"/>
    <p:sldId id="1154" r:id="rId12"/>
    <p:sldId id="1148" r:id="rId13"/>
    <p:sldId id="1159" r:id="rId14"/>
    <p:sldId id="1160" r:id="rId15"/>
    <p:sldId id="36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3F9"/>
    <a:srgbClr val="C9D8F6"/>
    <a:srgbClr val="E4ECFB"/>
    <a:srgbClr val="C6D6F6"/>
    <a:srgbClr val="D8E2EF"/>
    <a:srgbClr val="B9D7FC"/>
    <a:srgbClr val="FCA304"/>
    <a:srgbClr val="E75C00"/>
    <a:srgbClr val="FFFAE9"/>
    <a:srgbClr val="FFE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80" autoAdjust="0"/>
  </p:normalViewPr>
  <p:slideViewPr>
    <p:cSldViewPr showGuides="1">
      <p:cViewPr varScale="1">
        <p:scale>
          <a:sx n="69" d="100"/>
          <a:sy n="69" d="100"/>
        </p:scale>
        <p:origin x="738" y="66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48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2/11/2019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skill:</a:t>
            </a:r>
            <a:r>
              <a:rPr lang="en-US" baseline="0" dirty="0" smtClean="0"/>
              <a:t> enough ability to conduct tests, round up test spec understand </a:t>
            </a:r>
            <a:r>
              <a:rPr lang="en-US" baseline="0" dirty="0" err="1" smtClean="0"/>
              <a:t>env</a:t>
            </a:r>
            <a:r>
              <a:rPr lang="en-US" baseline="0" dirty="0" smtClean="0"/>
              <a:t> construction, extract test item and solve issues when bug </a:t>
            </a:r>
            <a:r>
              <a:rPr lang="en-US" baseline="0" dirty="0" err="1" smtClean="0"/>
              <a:t>occured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3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Understand basic knowledge arm architecture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Understand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, android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Follow up </a:t>
            </a:r>
            <a:r>
              <a:rPr lang="en-US" baseline="0" dirty="0" err="1" smtClean="0"/>
              <a:t>ccmi</a:t>
            </a:r>
            <a:r>
              <a:rPr lang="en-US" baseline="0" dirty="0" smtClean="0"/>
              <a:t> 3 and v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Improve self </a:t>
            </a:r>
            <a:r>
              <a:rPr lang="en-US" baseline="0" dirty="0" err="1" smtClean="0"/>
              <a:t>menegentment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8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</p:spTree>
    <p:extLst>
      <p:ext uri="{BB962C8B-B14F-4D97-AF65-F5344CB8AC3E}">
        <p14:creationId xmlns:p14="http://schemas.microsoft.com/office/powerpoint/2010/main" val="189960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2641559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40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Arial Narrow" panose="020B0606020202030204" pitchFamily="34" charset="0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41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655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79376" y="1280512"/>
            <a:ext cx="11233248" cy="307777"/>
          </a:xfrm>
          <a:ln>
            <a:noFill/>
          </a:ln>
        </p:spPr>
        <p:txBody>
          <a:bodyPr wrap="square">
            <a:spAutoFit/>
          </a:bodyPr>
          <a:lstStyle>
            <a:lvl1pPr marL="228600" indent="-228600">
              <a:spcAft>
                <a:spcPts val="1800"/>
              </a:spcAft>
              <a:buClrTx/>
              <a:buSzPct val="80000"/>
              <a:buFont typeface="Wingdings" panose="05000000000000000000" pitchFamily="2" charset="2"/>
              <a:buChar char="q"/>
              <a:tabLst>
                <a:tab pos="6637338" algn="r"/>
              </a:tabLst>
              <a:defRPr sz="2000"/>
            </a:lvl1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95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7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1661993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96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94736" y="1268760"/>
            <a:ext cx="5412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81427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81427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185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5400000" cy="477924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52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268760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268760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814275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814275"/>
            <a:ext cx="2628000" cy="2376264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9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711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336360" y="1268760"/>
            <a:ext cx="2363640" cy="477924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79376" y="1268760"/>
            <a:ext cx="8700624" cy="477924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39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40016" y="1268760"/>
            <a:ext cx="5459984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9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81427" y="1268760"/>
            <a:ext cx="5460624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122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321000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1268760"/>
            <a:ext cx="5400600" cy="467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026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8700624" cy="449124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80376" y="1268760"/>
            <a:ext cx="2232248" cy="449124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370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39750"/>
            <a:ext cx="11252200" cy="5340350"/>
          </a:xfrm>
        </p:spPr>
        <p:txBody>
          <a:bodyPr/>
          <a:lstStyle/>
          <a:p>
            <a:pPr lvl="0"/>
            <a:r>
              <a:rPr kumimoji="1" lang="en-US" altLang="ja-JP" smtClean="0"/>
              <a:t>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113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79376" y="1268760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768408" y="1268760"/>
            <a:ext cx="1931592" cy="49685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11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79376" y="3882993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3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5135776" y="1268760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4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135776" y="3882993"/>
            <a:ext cx="4416608" cy="2376264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16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137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408368" y="1268760"/>
            <a:ext cx="2291632" cy="475252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79376" y="1268760"/>
            <a:ext cx="8700621" cy="477924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445848"/>
            <a:ext cx="11242224" cy="443198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cxnSp>
        <p:nvCxnSpPr>
          <p:cNvPr id="8" name="Gerade Verbindung 4"/>
          <p:cNvCxnSpPr/>
          <p:nvPr userDrawn="1"/>
        </p:nvCxnSpPr>
        <p:spPr>
          <a:xfrm>
            <a:off x="479376" y="992512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294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1996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8593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84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14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952000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9" r:id="rId9"/>
    <p:sldLayoutId id="2147483761" r:id="rId10"/>
    <p:sldLayoutId id="2147483762" r:id="rId11"/>
    <p:sldLayoutId id="2147483770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71" r:id="rId18"/>
    <p:sldLayoutId id="2147483790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79376" y="445075"/>
            <a:ext cx="11242224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9376" y="1309075"/>
            <a:ext cx="11240598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79243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2019 Renesas Design Vietnam Co., Ltd.. All rights reserved. </a:t>
            </a:r>
            <a:endParaRPr lang="en-US" sz="9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3412772" y="6503889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5689395" y="6523209"/>
            <a:ext cx="813211" cy="232032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30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SzPct val="8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Courier New" panose="02070309020205020404" pitchFamily="49" charset="0"/>
        <a:buChar char="o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10654800" cy="2592000"/>
          </a:xfrm>
        </p:spPr>
        <p:txBody>
          <a:bodyPr/>
          <a:lstStyle/>
          <a:p>
            <a:r>
              <a:rPr lang="en-US" altLang="ja-JP" dirty="0" smtClean="0"/>
              <a:t>28G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 smtClean="0"/>
              <a:t>November 2018 </a:t>
            </a:r>
            <a:r>
              <a:rPr lang="en-US" altLang="ja-JP" dirty="0"/>
              <a:t>– November </a:t>
            </a:r>
            <a:r>
              <a:rPr lang="en-US" altLang="ja-JP" dirty="0" smtClean="0"/>
              <a:t>2020</a:t>
            </a:r>
            <a:endParaRPr lang="en-US" altLang="ja-JP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4787400" cy="1840843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February 22, 2019</a:t>
            </a:r>
            <a:endParaRPr lang="en-US" dirty="0"/>
          </a:p>
          <a:p>
            <a:r>
              <a:rPr lang="en-US" dirty="0"/>
              <a:t>Mentee: </a:t>
            </a:r>
            <a:r>
              <a:rPr lang="en-US" dirty="0" smtClean="0"/>
              <a:t>Dong </a:t>
            </a:r>
            <a:r>
              <a:rPr lang="en-US" dirty="0" err="1" smtClean="0"/>
              <a:t>dao</a:t>
            </a:r>
            <a:r>
              <a:rPr lang="en-US" dirty="0" smtClean="0"/>
              <a:t> (2371)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thang </a:t>
            </a:r>
            <a:r>
              <a:rPr lang="en-US" dirty="0" err="1" smtClean="0"/>
              <a:t>pham</a:t>
            </a:r>
            <a:r>
              <a:rPr lang="en-US" dirty="0" smtClean="0"/>
              <a:t> (1457)</a:t>
            </a:r>
            <a:endParaRPr lang="en-US" dirty="0"/>
          </a:p>
          <a:p>
            <a:r>
              <a:rPr lang="en-US" dirty="0" smtClean="0"/>
              <a:t>R-car software solution 2</a:t>
            </a:r>
            <a:endParaRPr lang="en-US" dirty="0"/>
          </a:p>
          <a:p>
            <a:r>
              <a:rPr lang="en-US" dirty="0"/>
              <a:t>Software Engineer Division</a:t>
            </a:r>
          </a:p>
          <a:p>
            <a:r>
              <a:rPr lang="en-US" dirty="0" err="1"/>
              <a:t>Renesas</a:t>
            </a:r>
            <a:r>
              <a:rPr lang="en-US" dirty="0"/>
              <a:t> Design Vietnam Co., Ltd.</a:t>
            </a:r>
          </a:p>
        </p:txBody>
      </p:sp>
    </p:spTree>
    <p:extLst>
      <p:ext uri="{BB962C8B-B14F-4D97-AF65-F5344CB8AC3E}">
        <p14:creationId xmlns:p14="http://schemas.microsoft.com/office/powerpoint/2010/main" val="383131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27303" y="1094572"/>
            <a:ext cx="73691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TRAINING PLAN (2/4) - Action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09505"/>
              </p:ext>
            </p:extLst>
          </p:nvPr>
        </p:nvGraphicFramePr>
        <p:xfrm>
          <a:off x="1102398" y="1944054"/>
          <a:ext cx="9260801" cy="29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651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Mentee’s action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Mentor’s action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Output</a:t>
                      </a: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010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Management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indent="-285750" algn="just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Follow up plan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Make to-do-list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for everyday base on plan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experience if it’s necessary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</a:rPr>
                        <a:t>Mentee’s working report 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508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Communication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Discuss</a:t>
                      </a:r>
                      <a:r>
                        <a:rPr lang="en-US" altLang="en-US" sz="1400" b="1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with everyone often to </a:t>
                      </a: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knowledge</a:t>
                      </a:r>
                      <a:r>
                        <a:rPr lang="en-US" altLang="en-US" sz="1400" b="1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and</a:t>
                      </a:r>
                      <a:r>
                        <a:rPr lang="en-US" altLang="en-US" sz="1400" b="1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solve issues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on project.</a:t>
                      </a:r>
                      <a:endParaRPr lang="en-US" altLang="en-US" sz="1400" dirty="0" smtClean="0">
                        <a:solidFill>
                          <a:srgbClr val="C5000B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Check mentee’s report and confirm if there is any problem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Good interaction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</a:rPr>
                        <a:t>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326032" y="6435180"/>
            <a:ext cx="672075" cy="184666"/>
          </a:xfrm>
        </p:spPr>
        <p:txBody>
          <a:bodyPr/>
          <a:lstStyle/>
          <a:p>
            <a:pPr algn="l"/>
            <a:r>
              <a:rPr lang="de-DE" sz="1200" dirty="0" smtClean="0"/>
              <a:t>Page </a:t>
            </a:r>
            <a:fld id="{3FD030EF-7044-4946-962A-5D7D09BD1B34}" type="slidenum">
              <a:rPr lang="de-DE" sz="1200" smtClean="0"/>
              <a:pPr algn="l"/>
              <a:t>11</a:t>
            </a:fld>
            <a:endParaRPr lang="de-DE" sz="1200" dirty="0"/>
          </a:p>
        </p:txBody>
      </p:sp>
      <p:sp>
        <p:nvSpPr>
          <p:cNvPr id="22" name="Title 18"/>
          <p:cNvSpPr txBox="1">
            <a:spLocks/>
          </p:cNvSpPr>
          <p:nvPr/>
        </p:nvSpPr>
        <p:spPr>
          <a:xfrm>
            <a:off x="892346" y="478699"/>
            <a:ext cx="8520000" cy="443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Training Plan </a:t>
            </a:r>
            <a:r>
              <a:rPr lang="en-US" sz="2400" dirty="0"/>
              <a:t>3</a:t>
            </a:r>
            <a:r>
              <a:rPr lang="en-US" sz="2400" dirty="0" smtClean="0"/>
              <a:t>/4 (Graph) </a:t>
            </a:r>
            <a:endParaRPr lang="en-US" sz="2400" dirty="0"/>
          </a:p>
        </p:txBody>
      </p:sp>
      <p:sp>
        <p:nvSpPr>
          <p:cNvPr id="40" name="TextBox 26"/>
          <p:cNvSpPr/>
          <p:nvPr/>
        </p:nvSpPr>
        <p:spPr>
          <a:xfrm>
            <a:off x="1565204" y="976067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2018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1" name="TextBox 26"/>
          <p:cNvSpPr/>
          <p:nvPr/>
        </p:nvSpPr>
        <p:spPr>
          <a:xfrm>
            <a:off x="2542146" y="992530"/>
            <a:ext cx="1036337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3" name="TextBox 26"/>
          <p:cNvSpPr/>
          <p:nvPr/>
        </p:nvSpPr>
        <p:spPr>
          <a:xfrm>
            <a:off x="3681933" y="1000951"/>
            <a:ext cx="983703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6" name="TextBox 26"/>
          <p:cNvSpPr/>
          <p:nvPr/>
        </p:nvSpPr>
        <p:spPr>
          <a:xfrm>
            <a:off x="4772683" y="98481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7" name="TextBox 26"/>
          <p:cNvSpPr/>
          <p:nvPr/>
        </p:nvSpPr>
        <p:spPr>
          <a:xfrm>
            <a:off x="5690375" y="98481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6638325" y="99314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9" name="TextBox 26"/>
          <p:cNvSpPr/>
          <p:nvPr/>
        </p:nvSpPr>
        <p:spPr>
          <a:xfrm>
            <a:off x="7596365" y="99314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March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0" name="TextBox 26"/>
          <p:cNvSpPr/>
          <p:nvPr/>
        </p:nvSpPr>
        <p:spPr>
          <a:xfrm>
            <a:off x="8538820" y="984819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Jun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1" name="TextBox 26"/>
          <p:cNvSpPr/>
          <p:nvPr/>
        </p:nvSpPr>
        <p:spPr>
          <a:xfrm>
            <a:off x="9468554" y="1001935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2" name="TextBox 26"/>
          <p:cNvSpPr/>
          <p:nvPr/>
        </p:nvSpPr>
        <p:spPr>
          <a:xfrm>
            <a:off x="10411009" y="991124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56182"/>
            <a:ext cx="1130594" cy="56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Failure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1336" y="1653904"/>
            <a:ext cx="2999953" cy="5623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Detect simple failures with supports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4533342" y="1650838"/>
            <a:ext cx="3968394" cy="5654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Detect more complex failures with supports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Describe </a:t>
            </a:r>
            <a:r>
              <a:rPr lang="en-US" sz="1200" dirty="0" smtClean="0"/>
              <a:t>issue </a:t>
            </a:r>
            <a:r>
              <a:rPr lang="en-US" sz="1200" dirty="0"/>
              <a:t>in analysis report and </a:t>
            </a:r>
            <a:r>
              <a:rPr lang="en-US" sz="1200" dirty="0" err="1" smtClean="0"/>
              <a:t>Redmine</a:t>
            </a:r>
            <a:r>
              <a:rPr lang="en-US" sz="1200" dirty="0" smtClean="0"/>
              <a:t> with supports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8523789" y="1650838"/>
            <a:ext cx="2726109" cy="56542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Detect failures without supports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Describe </a:t>
            </a:r>
            <a:r>
              <a:rPr lang="en-US" sz="1200" dirty="0"/>
              <a:t>issue fully and clearly in analysis report and </a:t>
            </a:r>
            <a:r>
              <a:rPr lang="en-US" sz="1200" dirty="0" err="1" smtClean="0"/>
              <a:t>Redmine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228648" y="2458981"/>
            <a:ext cx="1142952" cy="7886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Test Environment Construction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11335" y="2466568"/>
            <a:ext cx="3441666" cy="773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B</a:t>
            </a:r>
            <a:r>
              <a:rPr lang="en-US" sz="1200" dirty="0" smtClean="0"/>
              <a:t>uild</a:t>
            </a:r>
            <a:r>
              <a:rPr lang="en-US" sz="1200" dirty="0"/>
              <a:t>, execute and debug sample </a:t>
            </a:r>
            <a:r>
              <a:rPr lang="en-US" sz="1200" dirty="0" smtClean="0"/>
              <a:t>program with helps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Understand, reuse  simple test scripts.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4953001" y="2464608"/>
            <a:ext cx="3156219" cy="10068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Create, build, execute and debug sample program with </a:t>
            </a:r>
            <a:r>
              <a:rPr lang="en-US" sz="1200" dirty="0" smtClean="0"/>
              <a:t>helps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Understand, reuse </a:t>
            </a:r>
            <a:r>
              <a:rPr lang="en-US" sz="1200" dirty="0"/>
              <a:t>and create new </a:t>
            </a:r>
            <a:r>
              <a:rPr lang="en-US" sz="1200" dirty="0" smtClean="0"/>
              <a:t>simple script </a:t>
            </a:r>
            <a:r>
              <a:rPr lang="en-US" sz="1200" dirty="0"/>
              <a:t>for test </a:t>
            </a:r>
            <a:r>
              <a:rPr lang="en-US" sz="1200" dirty="0" smtClean="0"/>
              <a:t>environment with supports</a:t>
            </a: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8109220" y="2465441"/>
            <a:ext cx="3140678" cy="101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/>
              <a:t>Create, build, execute and debug sample </a:t>
            </a:r>
            <a:r>
              <a:rPr lang="en-US" sz="1200" dirty="0" smtClean="0"/>
              <a:t>program independently.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/>
              <a:t>Understand test script, reuse and create new script for test </a:t>
            </a:r>
            <a:r>
              <a:rPr lang="en-US" sz="1200" dirty="0" smtClean="0"/>
              <a:t>environment without supports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16106" y="3670990"/>
            <a:ext cx="1142952" cy="74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Test Item Extraction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11334" y="3670991"/>
            <a:ext cx="2999955" cy="743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Extract simple test items with supports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524872" y="3670990"/>
            <a:ext cx="3321326" cy="74336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Extract more complex test items with supports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59780" y="3673730"/>
            <a:ext cx="3390118" cy="7433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Extract more complex test items without supports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16104" y="4613896"/>
            <a:ext cx="1142953" cy="74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32078" y="4600042"/>
            <a:ext cx="4310236" cy="7433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Conduct </a:t>
            </a:r>
            <a:r>
              <a:rPr lang="en-US" sz="1200" dirty="0"/>
              <a:t>tests </a:t>
            </a:r>
            <a:r>
              <a:rPr lang="en-US" sz="1200" dirty="0" smtClean="0"/>
              <a:t>with supports.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Round </a:t>
            </a:r>
            <a:r>
              <a:rPr lang="en-US" sz="1200" dirty="0"/>
              <a:t>up the </a:t>
            </a:r>
            <a:r>
              <a:rPr lang="en-US" sz="1200" dirty="0" smtClean="0"/>
              <a:t>results, make </a:t>
            </a:r>
            <a:r>
              <a:rPr lang="en-US" sz="1200" dirty="0"/>
              <a:t>a </a:t>
            </a:r>
            <a:r>
              <a:rPr lang="en-US" sz="1200" dirty="0" smtClean="0"/>
              <a:t>report with helps.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5854856" y="4600042"/>
            <a:ext cx="2971801" cy="7433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Conduct </a:t>
            </a:r>
            <a:r>
              <a:rPr lang="en-US" sz="1200" dirty="0"/>
              <a:t>tests </a:t>
            </a:r>
            <a:r>
              <a:rPr lang="en-US" sz="1200" dirty="0" smtClean="0"/>
              <a:t>more independently.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Round </a:t>
            </a:r>
            <a:r>
              <a:rPr lang="en-US" sz="1200" dirty="0"/>
              <a:t>up </a:t>
            </a:r>
            <a:r>
              <a:rPr lang="en-US" sz="1200" dirty="0" smtClean="0"/>
              <a:t>the </a:t>
            </a:r>
            <a:r>
              <a:rPr lang="en-US" sz="1200" dirty="0"/>
              <a:t>tests and make a </a:t>
            </a:r>
            <a:r>
              <a:rPr lang="en-US" sz="1200" dirty="0" smtClean="0"/>
              <a:t>report more clearly with helps.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8839199" y="4600042"/>
            <a:ext cx="2410698" cy="7433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Conduct </a:t>
            </a:r>
            <a:r>
              <a:rPr lang="en-US" sz="1200" dirty="0"/>
              <a:t>tests </a:t>
            </a:r>
            <a:r>
              <a:rPr lang="en-US" sz="1200" dirty="0" smtClean="0"/>
              <a:t>independently.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Round </a:t>
            </a:r>
            <a:r>
              <a:rPr lang="en-US" sz="1200" dirty="0"/>
              <a:t>up </a:t>
            </a:r>
            <a:r>
              <a:rPr lang="en-US" sz="1200" dirty="0" smtClean="0"/>
              <a:t>the </a:t>
            </a:r>
            <a:r>
              <a:rPr lang="en-US" sz="1200" dirty="0"/>
              <a:t>tests and make a </a:t>
            </a:r>
            <a:r>
              <a:rPr lang="en-US" sz="1200" dirty="0" smtClean="0"/>
              <a:t>report clearly without helps.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228646" y="5517294"/>
            <a:ext cx="1142953" cy="743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Validity </a:t>
            </a:r>
            <a:r>
              <a:rPr lang="en-US" sz="1200" b="1" dirty="0" smtClean="0">
                <a:solidFill>
                  <a:schemeClr val="tx1"/>
                </a:solidFill>
              </a:rPr>
              <a:t>verification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32077" y="5526354"/>
            <a:ext cx="4157121" cy="734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 Create </a:t>
            </a:r>
            <a:r>
              <a:rPr lang="en-US" sz="1200" dirty="0"/>
              <a:t>system verification </a:t>
            </a:r>
            <a:r>
              <a:rPr lang="en-US" sz="1200" dirty="0" smtClean="0"/>
              <a:t>specifications in a simple level with helps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5689197" y="5526354"/>
            <a:ext cx="3150003" cy="7343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 Create </a:t>
            </a:r>
            <a:r>
              <a:rPr lang="en-US" sz="1200" dirty="0"/>
              <a:t>system verification </a:t>
            </a:r>
            <a:r>
              <a:rPr lang="en-US" sz="1200" dirty="0" smtClean="0"/>
              <a:t>specifications more complex with helps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8839199" y="5526354"/>
            <a:ext cx="2410697" cy="73430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- Create </a:t>
            </a:r>
            <a:r>
              <a:rPr lang="en-US" sz="1200" dirty="0"/>
              <a:t>system verification </a:t>
            </a:r>
            <a:r>
              <a:rPr lang="en-US" sz="1200" dirty="0" smtClean="0"/>
              <a:t>specifications clearly without helps</a:t>
            </a:r>
            <a:endParaRPr lang="en-US" sz="1200" dirty="0"/>
          </a:p>
        </p:txBody>
      </p:sp>
      <p:sp>
        <p:nvSpPr>
          <p:cNvPr id="79" name="Flowchart: Decision 27"/>
          <p:cNvSpPr/>
          <p:nvPr/>
        </p:nvSpPr>
        <p:spPr>
          <a:xfrm>
            <a:off x="3245172" y="139894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0" name="Flowchart: Decision 59"/>
          <p:cNvSpPr/>
          <p:nvPr/>
        </p:nvSpPr>
        <p:spPr>
          <a:xfrm>
            <a:off x="6653850" y="139894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1" name="Flowchart: Decision 61"/>
          <p:cNvSpPr/>
          <p:nvPr/>
        </p:nvSpPr>
        <p:spPr>
          <a:xfrm>
            <a:off x="10878452" y="138670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0421" y="249498"/>
            <a:ext cx="600695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/>
          <p:cNvSpPr/>
          <p:nvPr/>
        </p:nvSpPr>
        <p:spPr>
          <a:xfrm>
            <a:off x="7267202" y="251186"/>
            <a:ext cx="722651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/>
          <p:cNvSpPr/>
          <p:nvPr/>
        </p:nvSpPr>
        <p:spPr>
          <a:xfrm>
            <a:off x="8109220" y="245362"/>
            <a:ext cx="600695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7" name="Rectangle 86"/>
          <p:cNvSpPr/>
          <p:nvPr/>
        </p:nvSpPr>
        <p:spPr>
          <a:xfrm>
            <a:off x="8796167" y="240081"/>
            <a:ext cx="600695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432466" y="29539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1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7251780" y="293102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1,5</a:t>
            </a:r>
            <a:endParaRPr 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8080571" y="297362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2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8754737" y="293307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3</a:t>
            </a:r>
            <a:endParaRPr lang="en-US" sz="1200" dirty="0"/>
          </a:p>
        </p:txBody>
      </p:sp>
      <p:sp>
        <p:nvSpPr>
          <p:cNvPr id="11" name="Diamond 10"/>
          <p:cNvSpPr/>
          <p:nvPr/>
        </p:nvSpPr>
        <p:spPr>
          <a:xfrm>
            <a:off x="9608432" y="240081"/>
            <a:ext cx="762000" cy="327979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50188" y="277152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41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326032" y="6435180"/>
            <a:ext cx="672075" cy="184666"/>
          </a:xfrm>
        </p:spPr>
        <p:txBody>
          <a:bodyPr/>
          <a:lstStyle/>
          <a:p>
            <a:pPr algn="l"/>
            <a:r>
              <a:rPr lang="de-DE" sz="1200" dirty="0" smtClean="0"/>
              <a:t>Page </a:t>
            </a:r>
            <a:fld id="{3FD030EF-7044-4946-962A-5D7D09BD1B34}" type="slidenum">
              <a:rPr lang="de-DE" sz="1200" smtClean="0"/>
              <a:pPr algn="l"/>
              <a:t>12</a:t>
            </a:fld>
            <a:endParaRPr lang="de-DE" sz="1200" dirty="0"/>
          </a:p>
        </p:txBody>
      </p:sp>
      <p:sp>
        <p:nvSpPr>
          <p:cNvPr id="22" name="Title 18"/>
          <p:cNvSpPr txBox="1">
            <a:spLocks/>
          </p:cNvSpPr>
          <p:nvPr/>
        </p:nvSpPr>
        <p:spPr>
          <a:xfrm>
            <a:off x="892346" y="478699"/>
            <a:ext cx="8520000" cy="4431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Training Plan 4/4 (Graph) </a:t>
            </a:r>
            <a:endParaRPr lang="en-US" sz="2400" dirty="0"/>
          </a:p>
        </p:txBody>
      </p:sp>
      <p:sp>
        <p:nvSpPr>
          <p:cNvPr id="40" name="TextBox 26"/>
          <p:cNvSpPr/>
          <p:nvPr/>
        </p:nvSpPr>
        <p:spPr>
          <a:xfrm>
            <a:off x="1604048" y="1307597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2018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1" name="TextBox 26"/>
          <p:cNvSpPr/>
          <p:nvPr/>
        </p:nvSpPr>
        <p:spPr>
          <a:xfrm>
            <a:off x="2580990" y="1324060"/>
            <a:ext cx="1036337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3" name="TextBox 26"/>
          <p:cNvSpPr/>
          <p:nvPr/>
        </p:nvSpPr>
        <p:spPr>
          <a:xfrm>
            <a:off x="3720777" y="1332481"/>
            <a:ext cx="983703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46" name="TextBox 26"/>
          <p:cNvSpPr/>
          <p:nvPr/>
        </p:nvSpPr>
        <p:spPr>
          <a:xfrm>
            <a:off x="4811527" y="131634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7" name="TextBox 26"/>
          <p:cNvSpPr/>
          <p:nvPr/>
        </p:nvSpPr>
        <p:spPr>
          <a:xfrm>
            <a:off x="5729219" y="1316348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2019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6677169" y="132467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Jan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59" name="TextBox 26"/>
          <p:cNvSpPr/>
          <p:nvPr/>
        </p:nvSpPr>
        <p:spPr>
          <a:xfrm>
            <a:off x="7635209" y="1324672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March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0" name="TextBox 26"/>
          <p:cNvSpPr/>
          <p:nvPr/>
        </p:nvSpPr>
        <p:spPr>
          <a:xfrm>
            <a:off x="8577664" y="1316349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Jun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1" name="TextBox 26"/>
          <p:cNvSpPr/>
          <p:nvPr/>
        </p:nvSpPr>
        <p:spPr>
          <a:xfrm>
            <a:off x="9507398" y="1333465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Sep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62" name="TextBox 26"/>
          <p:cNvSpPr/>
          <p:nvPr/>
        </p:nvSpPr>
        <p:spPr>
          <a:xfrm>
            <a:off x="10449853" y="1322654"/>
            <a:ext cx="853920" cy="4294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itchFamily="18"/>
                <a:ea typeface="ＭＳ Ｐゴシック" pitchFamily="50"/>
                <a:cs typeface="ＭＳ Ｐゴシック" pitchFamily="50"/>
              </a:rPr>
              <a:t>Nov 2020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79" name="Flowchart: Decision 27"/>
          <p:cNvSpPr/>
          <p:nvPr/>
        </p:nvSpPr>
        <p:spPr>
          <a:xfrm>
            <a:off x="3251560" y="1758508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0" name="Flowchart: Decision 59"/>
          <p:cNvSpPr/>
          <p:nvPr/>
        </p:nvSpPr>
        <p:spPr>
          <a:xfrm>
            <a:off x="6912516" y="1732076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81" name="Flowchart: Decision 61"/>
          <p:cNvSpPr/>
          <p:nvPr/>
        </p:nvSpPr>
        <p:spPr>
          <a:xfrm>
            <a:off x="10856031" y="1745781"/>
            <a:ext cx="406080" cy="22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5" y="f7"/>
                </a:moveTo>
                <a:lnTo>
                  <a:pt x="f7" y="f5"/>
                </a:ln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ＭＳ Ｐゴシック" pitchFamily="50"/>
              <a:cs typeface="ＭＳ Ｐゴシック" pitchFamily="50"/>
            </a:endParaRPr>
          </a:p>
        </p:txBody>
      </p:sp>
      <p:sp>
        <p:nvSpPr>
          <p:cNvPr id="37" name="Rectangle 37"/>
          <p:cNvSpPr/>
          <p:nvPr/>
        </p:nvSpPr>
        <p:spPr>
          <a:xfrm rot="5400">
            <a:off x="1598270" y="3292014"/>
            <a:ext cx="2668584" cy="7122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- Can explain and report issue</a:t>
            </a:r>
            <a:endParaRPr lang="en-US" sz="1200" dirty="0">
              <a:solidFill>
                <a:schemeClr val="bg1"/>
              </a:solidFill>
              <a:latin typeface="Arial" pitchFamily="18"/>
              <a:ea typeface="MS Gothic" pitchFamily="49"/>
              <a:cs typeface="MS Gothic" pitchFamily="49"/>
            </a:endParaRP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200" b="0" i="0" u="none" strike="noStrike" baseline="0" dirty="0">
              <a:ln>
                <a:noFill/>
              </a:ln>
              <a:solidFill>
                <a:schemeClr val="bg1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38" name="Rectangle 60"/>
          <p:cNvSpPr/>
          <p:nvPr/>
        </p:nvSpPr>
        <p:spPr>
          <a:xfrm>
            <a:off x="1583555" y="4445918"/>
            <a:ext cx="3692678" cy="12719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marR="0" lvl="0" indent="-28575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Base on schedule assigned by mentor</a:t>
            </a:r>
          </a:p>
          <a:p>
            <a:pPr marL="285750" marR="0" lvl="0" indent="-28575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Sometimes try to self estimate schedule </a:t>
            </a:r>
          </a:p>
          <a:p>
            <a:pPr marL="285750" marR="0" lvl="0" indent="-28575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chemeClr val="bg1"/>
                </a:solidFill>
                <a:latin typeface="Arial" pitchFamily="18"/>
                <a:ea typeface="MS Gothic" pitchFamily="49"/>
                <a:cs typeface="MS Gothic" pitchFamily="49"/>
              </a:rPr>
              <a:t>Sometimes can delay but not much and must report reason</a:t>
            </a:r>
          </a:p>
        </p:txBody>
      </p:sp>
      <p:sp>
        <p:nvSpPr>
          <p:cNvPr id="39" name="Rectangle 60"/>
          <p:cNvSpPr/>
          <p:nvPr/>
        </p:nvSpPr>
        <p:spPr>
          <a:xfrm>
            <a:off x="5276233" y="4449193"/>
            <a:ext cx="3391146" cy="12687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Self </a:t>
            </a: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estimate </a:t>
            </a: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schedule with support of mentor</a:t>
            </a: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Keep schedule, try to avoid delay as much as possible 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 </a:t>
            </a:r>
            <a:endParaRPr lang="en-US" sz="1300" dirty="0">
              <a:solidFill>
                <a:srgbClr val="000000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sp>
        <p:nvSpPr>
          <p:cNvPr id="42" name="Rectangle 60"/>
          <p:cNvSpPr/>
          <p:nvPr/>
        </p:nvSpPr>
        <p:spPr>
          <a:xfrm>
            <a:off x="8667115" y="4445917"/>
            <a:ext cx="2597814" cy="12719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Self </a:t>
            </a: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estimate </a:t>
            </a: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schedule with support</a:t>
            </a: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Follow schedule strictly </a:t>
            </a:r>
          </a:p>
        </p:txBody>
      </p:sp>
      <p:sp>
        <p:nvSpPr>
          <p:cNvPr id="44" name="Rectangle 60"/>
          <p:cNvSpPr/>
          <p:nvPr/>
        </p:nvSpPr>
        <p:spPr>
          <a:xfrm>
            <a:off x="4038601" y="3289918"/>
            <a:ext cx="3024984" cy="714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- Can explain and report issue clearly  </a:t>
            </a:r>
          </a:p>
        </p:txBody>
      </p:sp>
      <p:sp>
        <p:nvSpPr>
          <p:cNvPr id="45" name="Rectangle 60"/>
          <p:cNvSpPr/>
          <p:nvPr/>
        </p:nvSpPr>
        <p:spPr>
          <a:xfrm>
            <a:off x="7063584" y="3289918"/>
            <a:ext cx="4201345" cy="71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- </a:t>
            </a:r>
            <a:r>
              <a:rPr lang="en-US" sz="1300" dirty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Can explain and report issue clearly  </a:t>
            </a:r>
            <a:endParaRPr lang="en-US" sz="1300" dirty="0" smtClean="0">
              <a:solidFill>
                <a:srgbClr val="000000"/>
              </a:solidFill>
              <a:latin typeface="Arial" pitchFamily="18"/>
              <a:ea typeface="MS Gothic" pitchFamily="49"/>
              <a:cs typeface="MS Gothic" pitchFamily="49"/>
            </a:endParaRPr>
          </a:p>
          <a:p>
            <a:pPr marR="0" lvl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300" dirty="0" smtClean="0">
                <a:solidFill>
                  <a:srgbClr val="000000"/>
                </a:solidFill>
                <a:latin typeface="Arial" pitchFamily="18"/>
                <a:ea typeface="MS Gothic" pitchFamily="49"/>
                <a:cs typeface="MS Gothic" pitchFamily="49"/>
              </a:rPr>
              <a:t>- Can communicate well with other peoples</a:t>
            </a:r>
            <a:endParaRPr lang="en-US" sz="1300" b="0" i="0" u="none" strike="noStrike" baseline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S Gothic" pitchFamily="49"/>
              <a:cs typeface="MS Gothic" pitchFamily="49"/>
            </a:endParaRPr>
          </a:p>
        </p:txBody>
      </p:sp>
      <p:sp>
        <p:nvSpPr>
          <p:cNvPr id="48" name="Rectangle 37"/>
          <p:cNvSpPr/>
          <p:nvPr/>
        </p:nvSpPr>
        <p:spPr>
          <a:xfrm rot="5400">
            <a:off x="1618690" y="1978445"/>
            <a:ext cx="3854801" cy="10041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171450" lvl="0" indent="-1714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0" i="0" u="none" strike="noStrike" dirty="0" smtClean="0">
                <a:ln>
                  <a:noFill/>
                </a:ln>
                <a:solidFill>
                  <a:schemeClr val="bg1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use English in writing mail or report</a:t>
            </a:r>
          </a:p>
          <a:p>
            <a:pPr marL="171450" lvl="0" indent="-1714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understand main content when people taking in English</a:t>
            </a:r>
            <a:endParaRPr lang="en-US" sz="1200" b="0" i="0" u="none" strike="noStrike" baseline="0" dirty="0">
              <a:ln>
                <a:noFill/>
              </a:ln>
              <a:solidFill>
                <a:schemeClr val="bg1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52" name="Rectangle 60"/>
          <p:cNvSpPr/>
          <p:nvPr/>
        </p:nvSpPr>
        <p:spPr>
          <a:xfrm>
            <a:off x="5476091" y="1964223"/>
            <a:ext cx="3955493" cy="10188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4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use English in writing or report fluently </a:t>
            </a: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Speak English if possible</a:t>
            </a:r>
          </a:p>
          <a:p>
            <a:pPr marL="28575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Can understand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content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when people taking in English</a:t>
            </a:r>
          </a:p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 smtClean="0">
              <a:solidFill>
                <a:srgbClr val="000000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400" dirty="0">
              <a:solidFill>
                <a:srgbClr val="000000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53" name="Rectangle 60"/>
          <p:cNvSpPr/>
          <p:nvPr/>
        </p:nvSpPr>
        <p:spPr>
          <a:xfrm>
            <a:off x="9412345" y="1970529"/>
            <a:ext cx="1852583" cy="10125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5"/>
          </a:solidFill>
          <a:ln w="936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285750" lvl="0" indent="-285750">
              <a:buFontTx/>
              <a:buChar char="-"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ea typeface="MS Gothic" pitchFamily="49"/>
                <a:cs typeface="Arial" pitchFamily="34" charset="0"/>
              </a:rPr>
              <a:t>Confident when using English</a:t>
            </a:r>
            <a:endParaRPr lang="en-US" sz="1200" dirty="0">
              <a:solidFill>
                <a:srgbClr val="000000"/>
              </a:solidFill>
              <a:latin typeface="Arial" pitchFamily="34" charset="0"/>
              <a:ea typeface="MS Gothic" pitchFamily="49"/>
              <a:cs typeface="Arial" pitchFamily="34" charset="0"/>
            </a:endParaRPr>
          </a:p>
        </p:txBody>
      </p:sp>
      <p:sp>
        <p:nvSpPr>
          <p:cNvPr id="55" name="TextBox 57"/>
          <p:cNvSpPr/>
          <p:nvPr/>
        </p:nvSpPr>
        <p:spPr>
          <a:xfrm>
            <a:off x="78465" y="4944134"/>
            <a:ext cx="1334257" cy="2755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rPr>
              <a:t>Management</a:t>
            </a:r>
            <a:endParaRPr lang="en-US" sz="1200" b="1" i="0" u="none" strike="noStrike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ゴシック" pitchFamily="49"/>
              <a:cs typeface="ＭＳ ゴシック" pitchFamily="49"/>
            </a:endParaRPr>
          </a:p>
        </p:txBody>
      </p:sp>
      <p:sp>
        <p:nvSpPr>
          <p:cNvPr id="56" name="TextBox 57"/>
          <p:cNvSpPr/>
          <p:nvPr/>
        </p:nvSpPr>
        <p:spPr>
          <a:xfrm>
            <a:off x="78465" y="3473572"/>
            <a:ext cx="1334257" cy="2755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rPr>
              <a:t>Communication</a:t>
            </a:r>
            <a:endParaRPr lang="en-US" sz="1200" b="1" i="0" u="none" strike="noStrike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ゴシック" pitchFamily="49"/>
              <a:cs typeface="ＭＳ ゴシック" pitchFamily="49"/>
            </a:endParaRPr>
          </a:p>
        </p:txBody>
      </p:sp>
      <p:sp>
        <p:nvSpPr>
          <p:cNvPr id="70" name="TextBox 57"/>
          <p:cNvSpPr/>
          <p:nvPr/>
        </p:nvSpPr>
        <p:spPr>
          <a:xfrm>
            <a:off x="78465" y="2344417"/>
            <a:ext cx="1334257" cy="2755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prstDash val="solid"/>
          </a:ln>
        </p:spPr>
        <p:txBody>
          <a:bodyPr vert="horz" wrap="square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i="0" u="none" strike="noStrike" spc="0" baseline="0" dirty="0" smtClean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ＭＳ ゴシック" pitchFamily="49"/>
                <a:cs typeface="ＭＳ ゴシック" pitchFamily="49"/>
              </a:rPr>
              <a:t>English</a:t>
            </a:r>
            <a:endParaRPr lang="en-US" sz="1200" b="1" i="0" u="none" strike="noStrike" spc="0" baseline="0" dirty="0">
              <a:ln>
                <a:noFill/>
              </a:ln>
              <a:solidFill>
                <a:srgbClr val="000000"/>
              </a:solidFill>
              <a:latin typeface="Arial" pitchFamily="34"/>
              <a:ea typeface="ＭＳ ゴシック" pitchFamily="49"/>
              <a:cs typeface="ＭＳ ゴシック" pitchFamily="49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23148" y="568495"/>
            <a:ext cx="600695" cy="381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ectangle 81"/>
          <p:cNvSpPr/>
          <p:nvPr/>
        </p:nvSpPr>
        <p:spPr>
          <a:xfrm>
            <a:off x="7219929" y="570183"/>
            <a:ext cx="722651" cy="381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Rectangle 82"/>
          <p:cNvSpPr/>
          <p:nvPr/>
        </p:nvSpPr>
        <p:spPr>
          <a:xfrm>
            <a:off x="8061947" y="564359"/>
            <a:ext cx="600695" cy="381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/>
          <p:cNvSpPr/>
          <p:nvPr/>
        </p:nvSpPr>
        <p:spPr>
          <a:xfrm>
            <a:off x="8748894" y="559078"/>
            <a:ext cx="600695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TextBox 84"/>
          <p:cNvSpPr txBox="1"/>
          <p:nvPr/>
        </p:nvSpPr>
        <p:spPr>
          <a:xfrm>
            <a:off x="6385193" y="614395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1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7204507" y="61209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1,5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8033298" y="61635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2</a:t>
            </a:r>
            <a:endParaRPr 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8707464" y="612304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Level 3</a:t>
            </a:r>
            <a:endParaRPr lang="en-US" sz="1200" dirty="0"/>
          </a:p>
        </p:txBody>
      </p:sp>
      <p:sp>
        <p:nvSpPr>
          <p:cNvPr id="89" name="Diamond 88"/>
          <p:cNvSpPr/>
          <p:nvPr/>
        </p:nvSpPr>
        <p:spPr>
          <a:xfrm>
            <a:off x="9561159" y="559078"/>
            <a:ext cx="762000" cy="327979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0302915" y="596149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presentation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84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Commitment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81426" y="1268760"/>
            <a:ext cx="11231197" cy="2412968"/>
          </a:xfrm>
        </p:spPr>
        <p:txBody>
          <a:bodyPr/>
          <a:lstStyle/>
          <a:p>
            <a:r>
              <a:rPr lang="en-US" sz="2400" b="1" i="1" dirty="0"/>
              <a:t>Commitment result after 2 year: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Achieve </a:t>
            </a:r>
            <a:r>
              <a:rPr lang="en-US" sz="2400" dirty="0" smtClean="0"/>
              <a:t>target level for </a:t>
            </a:r>
            <a:r>
              <a:rPr lang="en-US" sz="2400" dirty="0"/>
              <a:t>all skills.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handle jobs of Engineer for test/system </a:t>
            </a:r>
            <a:r>
              <a:rPr lang="en-US" sz="2400" dirty="0" smtClean="0"/>
              <a:t>verification independently</a:t>
            </a:r>
          </a:p>
          <a:p>
            <a:pPr marL="56991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Have good communication skill and management skill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850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90_download\28195195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11277600" cy="56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778000" cy="1588127"/>
          </a:xfrm>
          <a:solidFill>
            <a:schemeClr val="tx2">
              <a:alpha val="75000"/>
            </a:schemeClr>
          </a:solidFill>
        </p:spPr>
        <p:txBody>
          <a:bodyPr/>
          <a:lstStyle/>
          <a:p>
            <a:endParaRPr lang="en-US" sz="3600" dirty="0"/>
          </a:p>
          <a:p>
            <a:pPr algn="ctr"/>
            <a:r>
              <a:rPr lang="en-US" sz="3200" dirty="0" smtClean="0"/>
              <a:t>THANKS FOR YOUR 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1038225"/>
            <a:ext cx="9058275" cy="458788"/>
          </a:xfrm>
        </p:spPr>
        <p:txBody>
          <a:bodyPr lIns="0" tIns="0" rIns="0" bIns="0" anchor="ctr"/>
          <a:lstStyle/>
          <a:p>
            <a:pPr eaLnBrk="1">
              <a:lnSpc>
                <a:spcPct val="10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 sz="2800" b="1" dirty="0" smtClean="0">
                <a:solidFill>
                  <a:srgbClr val="000000"/>
                </a:solidFill>
                <a:latin typeface="Calibri (Headings)" charset="0"/>
              </a:rPr>
              <a:t>Agenda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66800" y="1752600"/>
            <a:ext cx="905986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774700" indent="-665163"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Training target</a:t>
            </a:r>
          </a:p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Current status</a:t>
            </a:r>
          </a:p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Analysis and solution</a:t>
            </a:r>
          </a:p>
          <a:p>
            <a:pPr eaLnBrk="1" hangingPunct="1">
              <a:lnSpc>
                <a:spcPct val="101000"/>
              </a:lnSpc>
              <a:spcBef>
                <a:spcPts val="500"/>
              </a:spcBef>
              <a:spcAft>
                <a:spcPct val="0"/>
              </a:spcAft>
              <a:buClr>
                <a:srgbClr val="0033CC"/>
              </a:buClr>
              <a:buFont typeface="Wingdings" panose="05000000000000000000" pitchFamily="2" charset="2"/>
              <a:buChar char=""/>
            </a:pPr>
            <a:r>
              <a:rPr lang="en-GB" altLang="en-US" sz="2800" dirty="0">
                <a:latin typeface="Calibri" panose="020F0502020204030204" pitchFamily="34" charset="0"/>
              </a:rPr>
              <a:t>Training Plan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54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83982"/>
              </p:ext>
            </p:extLst>
          </p:nvPr>
        </p:nvGraphicFramePr>
        <p:xfrm>
          <a:off x="1066800" y="1690499"/>
          <a:ext cx="9982201" cy="406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999">
                  <a:extLst>
                    <a:ext uri="{9D8B030D-6E8A-4147-A177-3AD203B41FA5}">
                      <a16:colId xmlns:a16="http://schemas.microsoft.com/office/drawing/2014/main" val="3685316737"/>
                    </a:ext>
                  </a:extLst>
                </a:gridCol>
                <a:gridCol w="176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19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Skill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867">
                <a:tc rowSpan="5">
                  <a:txBody>
                    <a:bodyPr/>
                    <a:lstStyle/>
                    <a:p>
                      <a:r>
                        <a:rPr lang="en-US" sz="1600" b="1" dirty="0" smtClean="0"/>
                        <a:t>Engineer for testing/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system verification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Testing</a:t>
                      </a:r>
                      <a:endParaRPr lang="en-US" sz="14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Conduct test base on the test specifications. </a:t>
                      </a:r>
                    </a:p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Collect</a:t>
                      </a:r>
                      <a:r>
                        <a:rPr lang="en-US" altLang="en-US" sz="1400" b="0" baseline="0" dirty="0" smtClean="0">
                          <a:solidFill>
                            <a:schemeClr val="tx1"/>
                          </a:solidFill>
                        </a:rPr>
                        <a:t> result </a:t>
                      </a: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and make report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 Level 3</a:t>
                      </a:r>
                      <a:endParaRPr lang="en-US" sz="1400" b="0" dirty="0"/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Test environment construction</a:t>
                      </a:r>
                      <a:endParaRPr lang="en-US" sz="14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Understand environments construction,</a:t>
                      </a:r>
                      <a:r>
                        <a:rPr lang="en-US" alt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setup and conduct test spec for each one.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 Level 3</a:t>
                      </a:r>
                      <a:endParaRPr lang="en-US" sz="1400" b="0" dirty="0"/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Test item Extraction</a:t>
                      </a:r>
                      <a:endParaRPr lang="en-US" sz="14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Extract test items from various specifications.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 Level 2</a:t>
                      </a:r>
                      <a:endParaRPr lang="en-US" sz="1400" b="0" dirty="0"/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Failure Analysis</a:t>
                      </a:r>
                      <a:endParaRPr lang="en-US" sz="1400" b="1" dirty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Understand root cause and evaluate its effect</a:t>
                      </a:r>
                      <a:r>
                        <a:rPr lang="en-US" alt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to other side.</a:t>
                      </a:r>
                    </a:p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Find solution to solve and</a:t>
                      </a:r>
                      <a:r>
                        <a:rPr lang="en-US" alt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keep avoid the similar problems.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 Level 2</a:t>
                      </a:r>
                      <a:endParaRPr lang="en-US" sz="1400" b="0" dirty="0"/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 lang="en-US" sz="1200" b="1" i="0" u="none" strike="noStrike" baseline="0" dirty="0" smtClean="0"/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baseline="0" dirty="0" smtClean="0"/>
                        <a:t>Validity verification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+mj-lt"/>
                        <a:buAutoNum type="arabicPeriod"/>
                      </a:pPr>
                      <a:r>
                        <a:rPr lang="en-US" altLang="en-US" sz="1400" b="0" dirty="0" smtClean="0">
                          <a:solidFill>
                            <a:schemeClr val="tx1"/>
                          </a:solidFill>
                        </a:rPr>
                        <a:t>Create system verification specifications from the use cases as viewed from the user application side and from the view point of uses such as high load environment, and conduct tests</a:t>
                      </a:r>
                    </a:p>
                  </a:txBody>
                  <a:tcPr marT="45723" marB="45723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Level 2</a:t>
                      </a:r>
                      <a:endParaRPr lang="en-US" sz="1400" b="0" dirty="0"/>
                    </a:p>
                  </a:txBody>
                  <a:tcPr marT="45723" marB="45723" anchor="ctr" anchorCtr="1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244309"/>
                  </a:ext>
                </a:extLst>
              </a:tr>
            </a:tbl>
          </a:graphicData>
        </a:graphic>
      </p:graphicFrame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14399" y="1032620"/>
            <a:ext cx="60960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 charset="0"/>
              </a:rPr>
              <a:t>TRAINING TARGET (1/2) - TESTING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5867400"/>
            <a:ext cx="8542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Achieve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Engineer for test/system </a:t>
            </a:r>
            <a:r>
              <a:rPr lang="en-US" dirty="0" smtClean="0">
                <a:solidFill>
                  <a:srgbClr val="FF0000"/>
                </a:solidFill>
              </a:rPr>
              <a:t>verification” with target level by </a:t>
            </a:r>
            <a:r>
              <a:rPr lang="en-US" dirty="0">
                <a:solidFill>
                  <a:srgbClr val="FF0000"/>
                </a:solidFill>
              </a:rPr>
              <a:t>Nov, 2020</a:t>
            </a:r>
          </a:p>
        </p:txBody>
      </p:sp>
    </p:spTree>
    <p:extLst>
      <p:ext uri="{BB962C8B-B14F-4D97-AF65-F5344CB8AC3E}">
        <p14:creationId xmlns:p14="http://schemas.microsoft.com/office/powerpoint/2010/main" val="4211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13243"/>
              </p:ext>
            </p:extLst>
          </p:nvPr>
        </p:nvGraphicFramePr>
        <p:xfrm>
          <a:off x="1060248" y="1817649"/>
          <a:ext cx="9455351" cy="3864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688">
                  <a:extLst>
                    <a:ext uri="{9D8B030D-6E8A-4147-A177-3AD203B41FA5}">
                      <a16:colId xmlns:a16="http://schemas.microsoft.com/office/drawing/2014/main" val="3891140589"/>
                    </a:ext>
                  </a:extLst>
                </a:gridCol>
                <a:gridCol w="212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78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Role</a:t>
                      </a:r>
                      <a:endParaRPr lang="en-US" sz="2000" dirty="0"/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Skill</a:t>
                      </a:r>
                      <a:endParaRPr lang="en-US" sz="2000" dirty="0"/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Target</a:t>
                      </a:r>
                      <a:endParaRPr lang="en-US" sz="2000" dirty="0"/>
                    </a:p>
                  </a:txBody>
                  <a:tcPr marT="45723" marB="45723" anchor="ctr" anchorCtr="1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76">
                <a:tc rowSpan="3">
                  <a:txBody>
                    <a:bodyPr/>
                    <a:lstStyle/>
                    <a:p>
                      <a:r>
                        <a:rPr lang="en-US" sz="1600" b="1" dirty="0" smtClean="0"/>
                        <a:t>Common skill</a:t>
                      </a:r>
                      <a:endParaRPr lang="en-US" sz="1600" b="1" dirty="0"/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Management</a:t>
                      </a:r>
                      <a:endParaRPr lang="en-US" sz="1500" b="1" dirty="0"/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AutoNum type="arabicPeriod"/>
                      </a:pPr>
                      <a:r>
                        <a:rPr lang="en-US" altLang="en-US" sz="1500" b="0" baseline="0" dirty="0" smtClean="0">
                          <a:solidFill>
                            <a:schemeClr val="tx1"/>
                          </a:solidFill>
                        </a:rPr>
                        <a:t>Improve self management skill</a:t>
                      </a:r>
                    </a:p>
                    <a:p>
                      <a:pPr marL="342900" indent="-34290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AutoNum type="arabicPeriod"/>
                      </a:pPr>
                      <a:r>
                        <a:rPr lang="en-US" altLang="en-US" sz="1500" b="0" baseline="0" dirty="0" smtClean="0">
                          <a:solidFill>
                            <a:schemeClr val="tx1"/>
                          </a:solidFill>
                        </a:rPr>
                        <a:t>Keep the deadline of schedule -&gt; Finished task on time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 Level 2</a:t>
                      </a:r>
                      <a:endParaRPr lang="en-US" sz="1400" b="0" dirty="0"/>
                    </a:p>
                  </a:txBody>
                  <a:tcPr marT="45723" marB="45723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125">
                <a:tc vMerge="1"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Communication</a:t>
                      </a:r>
                      <a:endParaRPr lang="en-US" sz="1500" b="1" dirty="0"/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en-US" sz="1500" b="0" dirty="0" smtClean="0">
                          <a:solidFill>
                            <a:schemeClr val="tx1"/>
                          </a:solidFill>
                        </a:rPr>
                        <a:t>Make</a:t>
                      </a:r>
                      <a:r>
                        <a:rPr lang="en-US" altLang="en-US" sz="1500" b="0" baseline="0" dirty="0" smtClean="0">
                          <a:solidFill>
                            <a:schemeClr val="tx1"/>
                          </a:solidFill>
                        </a:rPr>
                        <a:t> clear question and explain.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en-US" sz="1500" b="0" baseline="0" dirty="0" smtClean="0">
                          <a:solidFill>
                            <a:schemeClr val="tx1"/>
                          </a:solidFill>
                        </a:rPr>
                        <a:t>Report issue, suggest solution and support other members.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 Level 2</a:t>
                      </a:r>
                      <a:endParaRPr lang="en-US" sz="1400" b="0" dirty="0"/>
                    </a:p>
                  </a:txBody>
                  <a:tcPr marT="45723" marB="45723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4218">
                <a:tc vMerge="1">
                  <a:txBody>
                    <a:bodyPr/>
                    <a:lstStyle/>
                    <a:p>
                      <a:endParaRPr lang="en-US" sz="1500" b="1" dirty="0"/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English</a:t>
                      </a:r>
                      <a:endParaRPr lang="en-US" sz="1500" b="1" dirty="0"/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Communicate fluently.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5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Improve listening and writing skill.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Gain TOEIC 600+</a:t>
                      </a:r>
                    </a:p>
                  </a:txBody>
                  <a:tcPr marT="45723" marB="45723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Level 2</a:t>
                      </a:r>
                      <a:endParaRPr lang="en-US" sz="1400" b="0" dirty="0"/>
                    </a:p>
                  </a:txBody>
                  <a:tcPr marT="45723" marB="45723" anchor="ctr" anchorCtr="1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14398" y="1032620"/>
            <a:ext cx="9982201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 charset="0"/>
              </a:rPr>
              <a:t>TRAINING TARGET (1/2) – COMMON TECHNICAL AND SOFT SKILL</a:t>
            </a:r>
          </a:p>
        </p:txBody>
      </p:sp>
    </p:spTree>
    <p:extLst>
      <p:ext uri="{BB962C8B-B14F-4D97-AF65-F5344CB8AC3E}">
        <p14:creationId xmlns:p14="http://schemas.microsoft.com/office/powerpoint/2010/main" val="8689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563880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 charset="0"/>
              </a:rPr>
              <a:t>CURRENT STATUS (1/2) - TESTING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36058"/>
              </p:ext>
            </p:extLst>
          </p:nvPr>
        </p:nvGraphicFramePr>
        <p:xfrm>
          <a:off x="990600" y="2057400"/>
          <a:ext cx="9829799" cy="382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9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487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901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Testing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 execute system test with support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812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environment construction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 prepare some test environments with guideline.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379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item Extraction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Don't know how to extract test item from design specification.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Need supports to create PCL/test spec.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Failure Analysis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Still confused when analyze issues, don’t know where the start point of issues is.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Validity verification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Don’t know how to c</a:t>
                      </a:r>
                      <a:r>
                        <a:rPr lang="en-US" sz="1400" b="0" i="0" u="none" strike="noStrike" baseline="0" dirty="0" smtClean="0"/>
                        <a:t>reate system verification specifications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1108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88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990600" y="1066800"/>
            <a:ext cx="990600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>
              <a:lnSpc>
                <a:spcPct val="101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>
              <a:lnSpc>
                <a:spcPct val="101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>
              <a:lnSpc>
                <a:spcPct val="101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1000"/>
              </a:lnSpc>
              <a:spcAft>
                <a:spcPct val="0"/>
              </a:spcAft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 charset="0"/>
              </a:rPr>
              <a:t>CURRENT STATUS (2/2) - </a:t>
            </a:r>
            <a:r>
              <a:rPr lang="en-US" altLang="en-US" sz="2400" b="1" dirty="0">
                <a:solidFill>
                  <a:schemeClr val="tx2"/>
                </a:solidFill>
                <a:latin typeface="Calibri (Headings)" charset="0"/>
              </a:rPr>
              <a:t>COMMON TECHNICAL AND SOFT SKILL </a:t>
            </a:r>
            <a:endParaRPr lang="en-US" altLang="en-US" sz="2400" b="1" dirty="0" smtClean="0">
              <a:solidFill>
                <a:schemeClr val="tx2"/>
              </a:solidFill>
              <a:latin typeface="Calibri (Headings)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83452"/>
              </p:ext>
            </p:extLst>
          </p:nvPr>
        </p:nvGraphicFramePr>
        <p:xfrm>
          <a:off x="1191492" y="2057400"/>
          <a:ext cx="9677399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0792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Level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77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Management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Need support to make and follow up plan.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16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Communication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Level 1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Can use </a:t>
                      </a:r>
                      <a:r>
                        <a:rPr kumimoji="0" lang="en-US" altLang="en-US" sz="15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Redmine</a:t>
                      </a:r>
                      <a:r>
                        <a:rPr kumimoji="0" lang="en-US" altLang="en-US" sz="1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, report status and issues.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Still have mistake when making report.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English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Level 1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Can use English in communication.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0" lang="en-US" alt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Difficult to explain ideal.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5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72865"/>
              </p:ext>
            </p:extLst>
          </p:nvPr>
        </p:nvGraphicFramePr>
        <p:xfrm>
          <a:off x="1066800" y="1676400"/>
          <a:ext cx="105918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4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44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Root cause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45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Testing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Testing</a:t>
                      </a:r>
                      <a:r>
                        <a:rPr lang="en-US" altLang="en-US" sz="1400" b="1" dirty="0" smtClean="0">
                          <a:solidFill>
                            <a:srgbClr val="FF950E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b="1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experience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is not enough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Implement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test program.</a:t>
                      </a:r>
                      <a:endParaRPr lang="en-US" altLang="en-US" sz="1500" dirty="0"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737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environment construction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indent="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Have not enough knowledge about</a:t>
                      </a:r>
                      <a:r>
                        <a:rPr lang="en-US" altLang="en-US" sz="1400" baseline="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Wayland project, Linux kernel.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algn="just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more</a:t>
                      </a:r>
                      <a:r>
                        <a:rPr lang="en-US" altLang="en-US" sz="1500" baseline="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about 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Linux OS, Wayland project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086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item Extraction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indent="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en-US" sz="1400" b="1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Have not extracted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test specification according to design specification before.</a:t>
                      </a:r>
                      <a:endParaRPr lang="en-US" altLang="en-US" sz="1400" dirty="0"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lang="en-US" altLang="en-US" sz="15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document of test specification with Mentor's support.</a:t>
                      </a:r>
                      <a:endParaRPr lang="en-US" altLang="en-US" sz="1500" dirty="0"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959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Failure Analysis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Not enough knowledge </a:t>
                      </a:r>
                      <a:r>
                        <a:rPr kumimoji="0" lang="en-US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  <a:cs typeface="+mn-cs"/>
                        </a:rPr>
                        <a:t>and experience about Linux system, script debugging to find the root cause. 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Enlarge</a:t>
                      </a:r>
                      <a:r>
                        <a:rPr lang="en-US" altLang="en-US" sz="1500" b="1" dirty="0" smtClean="0">
                          <a:solidFill>
                            <a:srgbClr val="FF950E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5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knowledge about Linux system, driver to analyze root cause.</a:t>
                      </a:r>
                      <a:endParaRPr lang="en-US" altLang="en-US" sz="1500" dirty="0"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719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Validity Verification</a:t>
                      </a:r>
                      <a:endParaRPr kumimoji="0" lang="en-US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US" altLang="en-US" sz="1400" b="1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Lack of knowledge</a:t>
                      </a:r>
                      <a:r>
                        <a:rPr lang="en-US" altLang="en-US" sz="1400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about the project</a:t>
                      </a:r>
                      <a:r>
                        <a:rPr lang="en-US" altLang="en-US" sz="1400" baseline="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library.</a:t>
                      </a:r>
                      <a:r>
                        <a:rPr lang="en-US" altLang="en-US" sz="14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endParaRPr kumimoji="0" lang="en-US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algn="just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kumimoji="1" lang="en-US" altLang="en-US" sz="15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kumimoji="1" lang="en-US" altLang="en-US" sz="1500" kern="1200" dirty="0" smtClean="0">
                          <a:solidFill>
                            <a:srgbClr val="00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testing targets and testing methods for </a:t>
                      </a:r>
                      <a:r>
                        <a:rPr kumimoji="1" lang="en-US" altLang="en-US" sz="15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Wayland/Weston library</a:t>
                      </a:r>
                      <a:r>
                        <a:rPr kumimoji="1" lang="en-US" altLang="en-US" sz="1500" b="1" kern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  <a:endParaRPr kumimoji="1" lang="en-US" altLang="en-US" sz="1500" b="1" kern="1200" dirty="0">
                        <a:solidFill>
                          <a:schemeClr val="tx1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6018" y="791332"/>
            <a:ext cx="4494212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/>
                <a:ea typeface="ＭＳ Ｐゴシック" panose="020B0600070205080204" pitchFamily="34" charset="-128"/>
              </a:rPr>
              <a:t>ANALYSIS &amp; SOLUTION (1/2) </a:t>
            </a:r>
          </a:p>
        </p:txBody>
      </p:sp>
    </p:spTree>
    <p:extLst>
      <p:ext uri="{BB962C8B-B14F-4D97-AF65-F5344CB8AC3E}">
        <p14:creationId xmlns:p14="http://schemas.microsoft.com/office/powerpoint/2010/main" val="9734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04905"/>
              </p:ext>
            </p:extLst>
          </p:nvPr>
        </p:nvGraphicFramePr>
        <p:xfrm>
          <a:off x="1000702" y="2057400"/>
          <a:ext cx="10338582" cy="3237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3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Root cause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771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Management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altLang="en-US" sz="1500" b="1" dirty="0" smtClean="0">
                          <a:solidFill>
                            <a:srgbClr val="C0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Cannot cover issues </a:t>
                      </a: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may be </a:t>
                      </a:r>
                      <a:r>
                        <a:rPr lang="en-US" altLang="en-US" sz="1500" b="1" dirty="0" smtClean="0">
                          <a:solidFill>
                            <a:srgbClr val="C0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happen</a:t>
                      </a: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in the plan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Plan is not clearly and need to be modified more time.</a:t>
                      </a:r>
                      <a:endParaRPr kumimoji="0" lang="en-US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285750" indent="-2857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5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Try to cover issues </a:t>
                      </a: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could be happen when making plan. </a:t>
                      </a:r>
                    </a:p>
                    <a:p>
                      <a:pPr marL="285750" indent="-2857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Breaking project, tasks into small terms.</a:t>
                      </a:r>
                      <a:endParaRPr lang="en-US" alt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01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Communication</a:t>
                      </a: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Writing report is </a:t>
                      </a:r>
                      <a:r>
                        <a:rPr lang="en-US" altLang="en-US" sz="1500" dirty="0" smtClean="0">
                          <a:solidFill>
                            <a:srgbClr val="FF0000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not frequent</a:t>
                      </a:r>
                      <a:r>
                        <a:rPr lang="en-US" alt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 </a:t>
                      </a:r>
                      <a:endParaRPr kumimoji="0" lang="en-US" altLang="en-US" sz="15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algn="just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kumimoji="1" lang="en-US" altLang="en-US" sz="15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Try to make clearly, fully and concise when making report</a:t>
                      </a:r>
                      <a:endParaRPr kumimoji="1" lang="en-US" altLang="en-US" sz="15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00702" y="1066800"/>
            <a:ext cx="4494212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Calibri (Headings)"/>
                <a:ea typeface="ＭＳ Ｐゴシック" panose="020B0600070205080204" pitchFamily="34" charset="-128"/>
              </a:rPr>
              <a:t>ANALYSIS &amp; SOLUTION (2/2) </a:t>
            </a:r>
          </a:p>
        </p:txBody>
      </p:sp>
    </p:spTree>
    <p:extLst>
      <p:ext uri="{BB962C8B-B14F-4D97-AF65-F5344CB8AC3E}">
        <p14:creationId xmlns:p14="http://schemas.microsoft.com/office/powerpoint/2010/main" val="1485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34537"/>
              </p:ext>
            </p:extLst>
          </p:nvPr>
        </p:nvGraphicFramePr>
        <p:xfrm>
          <a:off x="1098073" y="1600201"/>
          <a:ext cx="10027126" cy="4608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4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914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Skill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Mentee’s action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Mentor’s action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Output</a:t>
                      </a:r>
                    </a:p>
                  </a:txBody>
                  <a:tcPr anchor="ctr" anchorCtr="1" horzOverflow="overflow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28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Testing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Conduct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make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report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to remember the steps.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Assign task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with guideline document.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demo application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for investigation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Bug report.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Fault report.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Test result summary table.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22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environment construction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 document to review 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when investigation a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new environment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build, execute,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 sample program on evaluation board.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necessary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document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and </a:t>
                      </a:r>
                      <a:r>
                        <a:rPr lang="en-US" altLang="en-US" sz="12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demo app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to investigation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experience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if it's necessary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Mentor confirm mentee's 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understanding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by review meeting 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22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Test item extraction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 PCL</a:t>
                      </a:r>
                      <a:r>
                        <a:rPr lang="en-US" altLang="en-US" sz="1200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  <a:endParaRPr lang="en-US" altLang="en-US" sz="1200" b="0" baseline="0" dirty="0" smtClean="0">
                        <a:solidFill>
                          <a:srgbClr val="000000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Create material about the essential parts in a test specification.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Provide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the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sample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ST to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reference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Check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test specification, test report.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Mentee can 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extract</a:t>
                      </a:r>
                      <a:b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</a:b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all test items from specifications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225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Failure Analysis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Investigate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old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failure-analysis reports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to study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how to </a:t>
                      </a:r>
                      <a:r>
                        <a:rPr lang="en-US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analyze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the</a:t>
                      </a:r>
                      <a:r>
                        <a:rPr lang="en-US" altLang="en-US" sz="1200" baseline="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cause, phenomenon, 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solution</a:t>
                      </a:r>
                      <a:endParaRPr kumimoji="0" lang="en-US" altLang="en-US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Conduct peer review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as</a:t>
                      </a:r>
                      <a:b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</a:b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working procedure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Share experience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if it's </a:t>
                      </a:r>
                      <a:b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</a:b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necessary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Mentee can 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analyze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 all similar failures in new project.</a:t>
                      </a:r>
                    </a:p>
                    <a:p>
                      <a:pPr marL="171450" indent="-17145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Review doc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512"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Validity Verification</a:t>
                      </a: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Study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the process for analyzing</a:t>
                      </a:r>
                    </a:p>
                    <a:p>
                      <a:pPr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the requirement by investigate</a:t>
                      </a:r>
                    </a:p>
                    <a:p>
                      <a:pPr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Wayland/</a:t>
                      </a:r>
                      <a:r>
                        <a:rPr lang="en-US" altLang="en-US" sz="12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weston</a:t>
                      </a: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library</a:t>
                      </a:r>
                      <a:r>
                        <a:rPr lang="en-US" altLang="en-US" sz="1200" b="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2000"/>
                        </a:lnSpc>
                        <a:spcAft>
                          <a:spcPts val="14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457200">
                        <a:lnSpc>
                          <a:spcPct val="101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914400">
                        <a:lnSpc>
                          <a:spcPct val="101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371600">
                        <a:lnSpc>
                          <a:spcPct val="101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1828800"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indent="-228600" eaLnBrk="0" fontAlgn="base" hangingPunct="0"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en-US" sz="12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Make working procedure</a:t>
                      </a:r>
                      <a:r>
                        <a:rPr lang="en-US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  <a:cs typeface="Segoe UI" panose="020B0502040204020203" pitchFamily="34" charset="0"/>
                        </a:rPr>
                        <a:t>and guideline document so that mentee can follow the work correctly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Microsoft YaHei" panose="020B0503020204020204" pitchFamily="34" charset="-122"/>
                        </a:rPr>
                        <a:t>Investigate document.</a:t>
                      </a:r>
                    </a:p>
                    <a:p>
                      <a:pPr marL="171450" indent="-171450" algn="l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altLang="en-US" sz="1200" dirty="0" smtClean="0">
                          <a:latin typeface="+mn-lt"/>
                          <a:ea typeface="Microsoft YaHei" panose="020B0503020204020204" pitchFamily="34" charset="-122"/>
                        </a:rPr>
                        <a:t>Test result.</a:t>
                      </a:r>
                      <a:endParaRPr kumimoji="1" lang="en-US" altLang="en-US" sz="1200" b="1" kern="1200" dirty="0">
                        <a:solidFill>
                          <a:schemeClr val="tx1"/>
                        </a:solidFill>
                        <a:latin typeface="+mn-lt"/>
                        <a:ea typeface="Microsoft YaHei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60000" y="6510509"/>
            <a:ext cx="672075" cy="161583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27303" y="1094572"/>
            <a:ext cx="73691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Verdan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en-U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TRAINING PLAN (1/4) –Action </a:t>
            </a:r>
          </a:p>
        </p:txBody>
      </p:sp>
    </p:spTree>
    <p:extLst>
      <p:ext uri="{BB962C8B-B14F-4D97-AF65-F5344CB8AC3E}">
        <p14:creationId xmlns:p14="http://schemas.microsoft.com/office/powerpoint/2010/main" val="23505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C_RSS2_OMX_OpenCL_CMS_WR_45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2.xml><?xml version="1.0" encoding="utf-8"?>
<a:theme xmlns:a="http://schemas.openxmlformats.org/drawingml/2006/main" name="151002_Renesas_Templates_16_9_conf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23027CC0-E0AE-4831-839B-2A054B8942D5}" vid="{7A092532-8C16-4104-92EA-537B4E973A3C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RVC_RSS2_OMX_OpenCL_CMS_WR_45</Template>
  <TotalTime>11663</TotalTime>
  <Words>1353</Words>
  <Application>Microsoft Office PowerPoint</Application>
  <PresentationFormat>Widescreen</PresentationFormat>
  <Paragraphs>286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Microsoft YaHei</vt:lpstr>
      <vt:lpstr>ＭＳ ゴシック</vt:lpstr>
      <vt:lpstr>ＭＳ ゴシック</vt:lpstr>
      <vt:lpstr>ＭＳ Ｐゴシック</vt:lpstr>
      <vt:lpstr>Arial</vt:lpstr>
      <vt:lpstr>Arial Narrow</vt:lpstr>
      <vt:lpstr>Calibri</vt:lpstr>
      <vt:lpstr>Calibri (Headings)</vt:lpstr>
      <vt:lpstr>Courier New</vt:lpstr>
      <vt:lpstr>Segoe UI</vt:lpstr>
      <vt:lpstr>Symbol</vt:lpstr>
      <vt:lpstr>Times New Roman</vt:lpstr>
      <vt:lpstr>Verdana</vt:lpstr>
      <vt:lpstr>Wingdings</vt:lpstr>
      <vt:lpstr>RVC_RSS2_OMX_OpenCL_CMS_WR_45</vt:lpstr>
      <vt:lpstr>151002_Renesas_Templates_16_9_conf_EN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Commitment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minhnhattran</dc:creator>
  <cp:lastModifiedBy>Dong Van. Dao</cp:lastModifiedBy>
  <cp:revision>893</cp:revision>
  <dcterms:created xsi:type="dcterms:W3CDTF">2015-11-06T01:16:58Z</dcterms:created>
  <dcterms:modified xsi:type="dcterms:W3CDTF">2019-02-11T02:16:44Z</dcterms:modified>
</cp:coreProperties>
</file>