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3295650" cx="5854700"/>
  <p:notesSz cx="5854700" cy="32956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85450" y="1565425"/>
            <a:ext cx="4683750" cy="14830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p:nvPr/>
        </p:nvSpPr>
        <p:spPr>
          <a:xfrm>
            <a:off x="1512" y="8"/>
            <a:ext cx="5845810" cy="3288029"/>
          </a:xfrm>
          <a:custGeom>
            <a:rect b="b" l="l" r="r" t="t"/>
            <a:pathLst>
              <a:path extrusionOk="0" h="3288029" w="5845810">
                <a:moveTo>
                  <a:pt x="5845240" y="0"/>
                </a:moveTo>
                <a:lnTo>
                  <a:pt x="0" y="0"/>
                </a:lnTo>
                <a:lnTo>
                  <a:pt x="0" y="3287938"/>
                </a:lnTo>
                <a:lnTo>
                  <a:pt x="5845240" y="3287938"/>
                </a:lnTo>
                <a:lnTo>
                  <a:pt x="5845240"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2"/>
          <p:cNvSpPr/>
          <p:nvPr/>
        </p:nvSpPr>
        <p:spPr>
          <a:xfrm>
            <a:off x="1052800" y="0"/>
            <a:ext cx="1083310" cy="541655"/>
          </a:xfrm>
          <a:custGeom>
            <a:rect b="b" l="l" r="r" t="t"/>
            <a:pathLst>
              <a:path extrusionOk="0" h="541655" w="1083310">
                <a:moveTo>
                  <a:pt x="1082975" y="0"/>
                </a:moveTo>
                <a:lnTo>
                  <a:pt x="0" y="0"/>
                </a:lnTo>
                <a:lnTo>
                  <a:pt x="541483" y="541483"/>
                </a:lnTo>
                <a:lnTo>
                  <a:pt x="108297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2"/>
          <p:cNvSpPr/>
          <p:nvPr/>
        </p:nvSpPr>
        <p:spPr>
          <a:xfrm>
            <a:off x="1512" y="1181075"/>
            <a:ext cx="571500" cy="939800"/>
          </a:xfrm>
          <a:custGeom>
            <a:rect b="b" l="l" r="r" t="t"/>
            <a:pathLst>
              <a:path extrusionOk="0" h="939800" w="571500">
                <a:moveTo>
                  <a:pt x="187320" y="0"/>
                </a:moveTo>
                <a:lnTo>
                  <a:pt x="0" y="187320"/>
                </a:lnTo>
                <a:lnTo>
                  <a:pt x="0" y="923890"/>
                </a:lnTo>
                <a:lnTo>
                  <a:pt x="15442" y="939332"/>
                </a:lnTo>
                <a:lnTo>
                  <a:pt x="571048" y="383727"/>
                </a:lnTo>
                <a:lnTo>
                  <a:pt x="187320"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2"/>
          <p:cNvSpPr/>
          <p:nvPr/>
        </p:nvSpPr>
        <p:spPr>
          <a:xfrm>
            <a:off x="1512" y="1009211"/>
            <a:ext cx="217804" cy="420370"/>
          </a:xfrm>
          <a:custGeom>
            <a:rect b="b" l="l" r="r" t="t"/>
            <a:pathLst>
              <a:path extrusionOk="0" h="420369" w="217804">
                <a:moveTo>
                  <a:pt x="15439" y="0"/>
                </a:moveTo>
                <a:lnTo>
                  <a:pt x="0" y="15439"/>
                </a:lnTo>
                <a:lnTo>
                  <a:pt x="0" y="419948"/>
                </a:lnTo>
                <a:lnTo>
                  <a:pt x="217693" y="202250"/>
                </a:lnTo>
                <a:lnTo>
                  <a:pt x="15439"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 name="Google Shape;17;p2"/>
          <p:cNvSpPr/>
          <p:nvPr/>
        </p:nvSpPr>
        <p:spPr>
          <a:xfrm>
            <a:off x="662333" y="548152"/>
            <a:ext cx="2061210" cy="2061210"/>
          </a:xfrm>
          <a:custGeom>
            <a:rect b="b" l="l" r="r" t="t"/>
            <a:pathLst>
              <a:path extrusionOk="0" h="2061210" w="2061210">
                <a:moveTo>
                  <a:pt x="1030519" y="0"/>
                </a:moveTo>
                <a:lnTo>
                  <a:pt x="0" y="1030925"/>
                </a:lnTo>
                <a:lnTo>
                  <a:pt x="1030519" y="2061054"/>
                </a:lnTo>
                <a:lnTo>
                  <a:pt x="2061054" y="1030925"/>
                </a:lnTo>
                <a:lnTo>
                  <a:pt x="103051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 name="Google Shape;18;p2"/>
          <p:cNvSpPr/>
          <p:nvPr/>
        </p:nvSpPr>
        <p:spPr>
          <a:xfrm>
            <a:off x="1752243" y="1761911"/>
            <a:ext cx="956310" cy="956310"/>
          </a:xfrm>
          <a:custGeom>
            <a:rect b="b" l="l" r="r" t="t"/>
            <a:pathLst>
              <a:path extrusionOk="0" h="956310" w="956310">
                <a:moveTo>
                  <a:pt x="894493" y="0"/>
                </a:moveTo>
                <a:lnTo>
                  <a:pt x="0" y="893694"/>
                </a:lnTo>
                <a:lnTo>
                  <a:pt x="62234" y="955941"/>
                </a:lnTo>
                <a:lnTo>
                  <a:pt x="955941" y="61447"/>
                </a:lnTo>
                <a:lnTo>
                  <a:pt x="89449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 name="Google Shape;19;p2"/>
          <p:cNvSpPr txBox="1"/>
          <p:nvPr>
            <p:ph type="title"/>
          </p:nvPr>
        </p:nvSpPr>
        <p:spPr>
          <a:xfrm>
            <a:off x="3022025" y="328325"/>
            <a:ext cx="1316354" cy="2520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5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body"/>
          </p:nvPr>
        </p:nvSpPr>
        <p:spPr>
          <a:xfrm>
            <a:off x="2924202" y="903682"/>
            <a:ext cx="2816860" cy="189674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850">
                <a:solidFill>
                  <a:schemeClr val="lt1"/>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2"/>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3"/>
          <p:cNvSpPr txBox="1"/>
          <p:nvPr>
            <p:ph type="title"/>
          </p:nvPr>
        </p:nvSpPr>
        <p:spPr>
          <a:xfrm>
            <a:off x="3022025" y="328325"/>
            <a:ext cx="1316354" cy="2520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5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1512" y="8"/>
            <a:ext cx="5845810" cy="3288029"/>
          </a:xfrm>
          <a:custGeom>
            <a:rect b="b" l="l" r="r" t="t"/>
            <a:pathLst>
              <a:path extrusionOk="0" h="3288029" w="5845810">
                <a:moveTo>
                  <a:pt x="5845240" y="0"/>
                </a:moveTo>
                <a:lnTo>
                  <a:pt x="0" y="0"/>
                </a:lnTo>
                <a:lnTo>
                  <a:pt x="0" y="3287938"/>
                </a:lnTo>
                <a:lnTo>
                  <a:pt x="5845240" y="3287938"/>
                </a:lnTo>
                <a:lnTo>
                  <a:pt x="5845240"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 name="Google Shape;31;p4"/>
          <p:cNvSpPr/>
          <p:nvPr/>
        </p:nvSpPr>
        <p:spPr>
          <a:xfrm>
            <a:off x="3582949" y="12"/>
            <a:ext cx="2264410" cy="1628139"/>
          </a:xfrm>
          <a:custGeom>
            <a:rect b="b" l="l" r="r" t="t"/>
            <a:pathLst>
              <a:path extrusionOk="0" h="1628139" w="2264410">
                <a:moveTo>
                  <a:pt x="939330" y="1012659"/>
                </a:moveTo>
                <a:lnTo>
                  <a:pt x="555586" y="628129"/>
                </a:lnTo>
                <a:lnTo>
                  <a:pt x="0" y="1183741"/>
                </a:lnTo>
                <a:lnTo>
                  <a:pt x="383717" y="1568259"/>
                </a:lnTo>
                <a:lnTo>
                  <a:pt x="939330" y="1012659"/>
                </a:lnTo>
                <a:close/>
              </a:path>
              <a:path extrusionOk="0" h="1628139" w="2264410">
                <a:moveTo>
                  <a:pt x="2263787" y="178587"/>
                </a:moveTo>
                <a:lnTo>
                  <a:pt x="2085187" y="0"/>
                </a:lnTo>
                <a:lnTo>
                  <a:pt x="1219022" y="0"/>
                </a:lnTo>
                <a:lnTo>
                  <a:pt x="621576" y="597433"/>
                </a:lnTo>
                <a:lnTo>
                  <a:pt x="1652104" y="1627962"/>
                </a:lnTo>
                <a:lnTo>
                  <a:pt x="2263787" y="1016292"/>
                </a:lnTo>
                <a:lnTo>
                  <a:pt x="2263787" y="178587"/>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 name="Google Shape;32;p4"/>
          <p:cNvSpPr/>
          <p:nvPr/>
        </p:nvSpPr>
        <p:spPr>
          <a:xfrm>
            <a:off x="3411077" y="457056"/>
            <a:ext cx="758190" cy="758190"/>
          </a:xfrm>
          <a:custGeom>
            <a:rect b="b" l="l" r="r" t="t"/>
            <a:pathLst>
              <a:path extrusionOk="0" h="758190" w="758189">
                <a:moveTo>
                  <a:pt x="555589" y="0"/>
                </a:moveTo>
                <a:lnTo>
                  <a:pt x="0" y="555604"/>
                </a:lnTo>
                <a:lnTo>
                  <a:pt x="202265" y="757857"/>
                </a:lnTo>
                <a:lnTo>
                  <a:pt x="757854" y="201454"/>
                </a:lnTo>
                <a:lnTo>
                  <a:pt x="55558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 name="Google Shape;33;p4"/>
          <p:cNvSpPr/>
          <p:nvPr/>
        </p:nvSpPr>
        <p:spPr>
          <a:xfrm>
            <a:off x="5286451" y="1110580"/>
            <a:ext cx="560705" cy="622300"/>
          </a:xfrm>
          <a:custGeom>
            <a:rect b="b" l="l" r="r" t="t"/>
            <a:pathLst>
              <a:path extrusionOk="0" h="622300" w="560704">
                <a:moveTo>
                  <a:pt x="560295" y="0"/>
                </a:moveTo>
                <a:lnTo>
                  <a:pt x="0" y="559793"/>
                </a:lnTo>
                <a:lnTo>
                  <a:pt x="62240" y="622039"/>
                </a:lnTo>
                <a:lnTo>
                  <a:pt x="560295" y="123539"/>
                </a:lnTo>
                <a:lnTo>
                  <a:pt x="56029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 name="Google Shape;34;p4"/>
          <p:cNvSpPr/>
          <p:nvPr/>
        </p:nvSpPr>
        <p:spPr>
          <a:xfrm>
            <a:off x="1512" y="2174022"/>
            <a:ext cx="1475740" cy="1114425"/>
          </a:xfrm>
          <a:custGeom>
            <a:rect b="b" l="l" r="r" t="t"/>
            <a:pathLst>
              <a:path extrusionOk="0" h="1114425" w="1475740">
                <a:moveTo>
                  <a:pt x="445032" y="0"/>
                </a:moveTo>
                <a:lnTo>
                  <a:pt x="0" y="444856"/>
                </a:lnTo>
                <a:lnTo>
                  <a:pt x="0" y="1113924"/>
                </a:lnTo>
                <a:lnTo>
                  <a:pt x="1391791" y="1113924"/>
                </a:lnTo>
                <a:lnTo>
                  <a:pt x="1475551" y="1030125"/>
                </a:lnTo>
                <a:lnTo>
                  <a:pt x="445032"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 name="Google Shape;35;p4"/>
          <p:cNvSpPr/>
          <p:nvPr/>
        </p:nvSpPr>
        <p:spPr>
          <a:xfrm>
            <a:off x="1512" y="1298544"/>
            <a:ext cx="615950" cy="1231265"/>
          </a:xfrm>
          <a:custGeom>
            <a:rect b="b" l="l" r="r" t="t"/>
            <a:pathLst>
              <a:path extrusionOk="0" h="1231264" w="615950">
                <a:moveTo>
                  <a:pt x="0" y="0"/>
                </a:moveTo>
                <a:lnTo>
                  <a:pt x="0" y="1231134"/>
                </a:lnTo>
                <a:lnTo>
                  <a:pt x="615564" y="615562"/>
                </a:lnTo>
                <a:lnTo>
                  <a:pt x="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 name="Google Shape;36;p4"/>
          <p:cNvSpPr txBox="1"/>
          <p:nvPr>
            <p:ph type="ctrTitle"/>
          </p:nvPr>
        </p:nvSpPr>
        <p:spPr>
          <a:xfrm>
            <a:off x="2522260" y="69791"/>
            <a:ext cx="751839" cy="3289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5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subTitle"/>
          </p:nvPr>
        </p:nvSpPr>
        <p:spPr>
          <a:xfrm>
            <a:off x="878205" y="1845564"/>
            <a:ext cx="4098290" cy="82391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5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1" name="Shape 41"/>
        <p:cNvGrpSpPr/>
        <p:nvPr/>
      </p:nvGrpSpPr>
      <p:grpSpPr>
        <a:xfrm>
          <a:off x="0" y="0"/>
          <a:ext cx="0" cy="0"/>
          <a:chOff x="0" y="0"/>
          <a:chExt cx="0" cy="0"/>
        </a:xfrm>
      </p:grpSpPr>
      <p:sp>
        <p:nvSpPr>
          <p:cNvPr id="42" name="Google Shape;42;p5"/>
          <p:cNvSpPr txBox="1"/>
          <p:nvPr>
            <p:ph type="title"/>
          </p:nvPr>
        </p:nvSpPr>
        <p:spPr>
          <a:xfrm>
            <a:off x="3022025" y="328325"/>
            <a:ext cx="1316354" cy="2520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5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292735" y="757999"/>
            <a:ext cx="2546794" cy="21751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5"/>
          <p:cNvSpPr txBox="1"/>
          <p:nvPr>
            <p:ph idx="2" type="body"/>
          </p:nvPr>
        </p:nvSpPr>
        <p:spPr>
          <a:xfrm>
            <a:off x="3015170" y="757999"/>
            <a:ext cx="2546794" cy="21751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8" name="Shape 48"/>
        <p:cNvGrpSpPr/>
        <p:nvPr/>
      </p:nvGrpSpPr>
      <p:grpSpPr>
        <a:xfrm>
          <a:off x="0" y="0"/>
          <a:ext cx="0" cy="0"/>
          <a:chOff x="0" y="0"/>
          <a:chExt cx="0" cy="0"/>
        </a:xfrm>
      </p:grpSpPr>
      <p:sp>
        <p:nvSpPr>
          <p:cNvPr id="49" name="Google Shape;49;p6"/>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512" y="8"/>
            <a:ext cx="5845810" cy="3288029"/>
          </a:xfrm>
          <a:custGeom>
            <a:rect b="b" l="l" r="r" t="t"/>
            <a:pathLst>
              <a:path extrusionOk="0" h="3288029" w="5845810">
                <a:moveTo>
                  <a:pt x="5845240" y="0"/>
                </a:moveTo>
                <a:lnTo>
                  <a:pt x="0" y="0"/>
                </a:lnTo>
                <a:lnTo>
                  <a:pt x="0" y="3287938"/>
                </a:lnTo>
                <a:lnTo>
                  <a:pt x="5845240" y="3287938"/>
                </a:lnTo>
                <a:lnTo>
                  <a:pt x="5845240"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022025" y="328325"/>
            <a:ext cx="1316354" cy="25209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5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2924202" y="903682"/>
            <a:ext cx="2816860" cy="189674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8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arxiv.org/abs/2201.05G13" TargetMode="External"/><Relationship Id="rId4" Type="http://schemas.openxmlformats.org/officeDocument/2006/relationships/hyperlink" Target="https://doi.org/10.18G53/v1/n19-1423" TargetMode="External"/><Relationship Id="rId5" Type="http://schemas.openxmlformats.org/officeDocument/2006/relationships/hyperlink" Target="https://doi.org/10.18G53/v1/p19-1419" TargetMode="External"/><Relationship Id="rId6" Type="http://schemas.openxmlformats.org/officeDocument/2006/relationships/hyperlink" Target="https://arxiv.org/abs/1907.11G92" TargetMode="External"/><Relationship Id="rId7" Type="http://schemas.openxmlformats.org/officeDocument/2006/relationships/hyperlink" Target="https://doi.org/10.1145/3308558.3313551" TargetMode="External"/><Relationship Id="rId8" Type="http://schemas.openxmlformats.org/officeDocument/2006/relationships/hyperlink" Target="https://doi.org/10.1145/3322G45.3322G9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7"/>
          <p:cNvSpPr/>
          <p:nvPr/>
        </p:nvSpPr>
        <p:spPr>
          <a:xfrm>
            <a:off x="1512" y="8"/>
            <a:ext cx="5845810" cy="3288029"/>
          </a:xfrm>
          <a:custGeom>
            <a:rect b="b" l="l" r="r" t="t"/>
            <a:pathLst>
              <a:path extrusionOk="0" h="3288029" w="5845810">
                <a:moveTo>
                  <a:pt x="5845240" y="0"/>
                </a:moveTo>
                <a:lnTo>
                  <a:pt x="0" y="0"/>
                </a:lnTo>
                <a:lnTo>
                  <a:pt x="0" y="3287938"/>
                </a:lnTo>
                <a:lnTo>
                  <a:pt x="5845240" y="3287938"/>
                </a:lnTo>
                <a:lnTo>
                  <a:pt x="5845240"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5069098" y="1888166"/>
            <a:ext cx="777875" cy="1111250"/>
          </a:xfrm>
          <a:custGeom>
            <a:rect b="b" l="l" r="r" t="t"/>
            <a:pathLst>
              <a:path extrusionOk="0" h="1111250" w="777875">
                <a:moveTo>
                  <a:pt x="555619" y="0"/>
                </a:moveTo>
                <a:lnTo>
                  <a:pt x="0" y="555604"/>
                </a:lnTo>
                <a:lnTo>
                  <a:pt x="555619" y="1111197"/>
                </a:lnTo>
                <a:lnTo>
                  <a:pt x="777633" y="889182"/>
                </a:lnTo>
                <a:lnTo>
                  <a:pt x="777633" y="222019"/>
                </a:lnTo>
                <a:lnTo>
                  <a:pt x="55561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58" name="Google Shape;58;p7"/>
          <p:cNvGrpSpPr/>
          <p:nvPr/>
        </p:nvGrpSpPr>
        <p:grpSpPr>
          <a:xfrm>
            <a:off x="2600836" y="2575346"/>
            <a:ext cx="1111322" cy="713105"/>
            <a:chOff x="2600836" y="2575346"/>
            <a:chExt cx="1111322" cy="713105"/>
          </a:xfrm>
        </p:grpSpPr>
        <p:sp>
          <p:nvSpPr>
            <p:cNvPr id="59" name="Google Shape;59;p7"/>
            <p:cNvSpPr/>
            <p:nvPr/>
          </p:nvSpPr>
          <p:spPr>
            <a:xfrm>
              <a:off x="2787598" y="2747223"/>
              <a:ext cx="924560" cy="541020"/>
            </a:xfrm>
            <a:custGeom>
              <a:rect b="b" l="l" r="r" t="t"/>
              <a:pathLst>
                <a:path extrusionOk="0" h="541020" w="924560">
                  <a:moveTo>
                    <a:pt x="540695" y="0"/>
                  </a:moveTo>
                  <a:lnTo>
                    <a:pt x="0" y="540723"/>
                  </a:lnTo>
                  <a:lnTo>
                    <a:pt x="767438" y="540723"/>
                  </a:lnTo>
                  <a:lnTo>
                    <a:pt x="924435" y="383724"/>
                  </a:lnTo>
                  <a:lnTo>
                    <a:pt x="540695"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 name="Google Shape;60;p7"/>
            <p:cNvSpPr/>
            <p:nvPr/>
          </p:nvSpPr>
          <p:spPr>
            <a:xfrm>
              <a:off x="2600836" y="2575346"/>
              <a:ext cx="758190" cy="713105"/>
            </a:xfrm>
            <a:custGeom>
              <a:rect b="b" l="l" r="r" t="t"/>
              <a:pathLst>
                <a:path extrusionOk="0" h="713104" w="758189">
                  <a:moveTo>
                    <a:pt x="555580" y="0"/>
                  </a:moveTo>
                  <a:lnTo>
                    <a:pt x="0" y="556402"/>
                  </a:lnTo>
                  <a:lnTo>
                    <a:pt x="156815" y="712600"/>
                  </a:lnTo>
                  <a:lnTo>
                    <a:pt x="247504" y="712600"/>
                  </a:lnTo>
                  <a:lnTo>
                    <a:pt x="757845" y="202250"/>
                  </a:lnTo>
                  <a:lnTo>
                    <a:pt x="55558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1" name="Google Shape;61;p7"/>
          <p:cNvSpPr/>
          <p:nvPr/>
        </p:nvSpPr>
        <p:spPr>
          <a:xfrm>
            <a:off x="3805001" y="2205383"/>
            <a:ext cx="1845310" cy="1082675"/>
          </a:xfrm>
          <a:custGeom>
            <a:rect b="b" l="l" r="r" t="t"/>
            <a:pathLst>
              <a:path extrusionOk="0" h="1082675" w="1845310">
                <a:moveTo>
                  <a:pt x="922842" y="0"/>
                </a:moveTo>
                <a:lnTo>
                  <a:pt x="0" y="922447"/>
                </a:lnTo>
                <a:lnTo>
                  <a:pt x="160181" y="1082563"/>
                </a:lnTo>
                <a:lnTo>
                  <a:pt x="1684849" y="1082563"/>
                </a:lnTo>
                <a:lnTo>
                  <a:pt x="1844893" y="922447"/>
                </a:lnTo>
                <a:lnTo>
                  <a:pt x="922842"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 name="Google Shape;62;p7"/>
          <p:cNvSpPr/>
          <p:nvPr/>
        </p:nvSpPr>
        <p:spPr>
          <a:xfrm>
            <a:off x="1512" y="0"/>
            <a:ext cx="749300" cy="801370"/>
          </a:xfrm>
          <a:custGeom>
            <a:rect b="b" l="l" r="r" t="t"/>
            <a:pathLst>
              <a:path extrusionOk="0" h="801370" w="749300">
                <a:moveTo>
                  <a:pt x="610284" y="0"/>
                </a:moveTo>
                <a:lnTo>
                  <a:pt x="0" y="0"/>
                </a:lnTo>
                <a:lnTo>
                  <a:pt x="0" y="714296"/>
                </a:lnTo>
                <a:lnTo>
                  <a:pt x="86618" y="800968"/>
                </a:lnTo>
                <a:lnTo>
                  <a:pt x="749176" y="138805"/>
                </a:lnTo>
                <a:lnTo>
                  <a:pt x="610284"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 name="Google Shape;63;p7"/>
          <p:cNvSpPr txBox="1"/>
          <p:nvPr>
            <p:ph type="title"/>
          </p:nvPr>
        </p:nvSpPr>
        <p:spPr>
          <a:xfrm>
            <a:off x="1122561" y="27141"/>
            <a:ext cx="2361565" cy="1086485"/>
          </a:xfrm>
          <a:prstGeom prst="rect">
            <a:avLst/>
          </a:prstGeom>
          <a:noFill/>
          <a:ln>
            <a:noFill/>
          </a:ln>
        </p:spPr>
        <p:txBody>
          <a:bodyPr anchorCtr="0" anchor="t" bIns="0" lIns="0" spcFirstLastPara="1" rIns="0" wrap="square" tIns="62850">
            <a:spAutoFit/>
          </a:bodyPr>
          <a:lstStyle/>
          <a:p>
            <a:pPr indent="0" lvl="0" marL="12700" marR="5080" rtl="0" algn="l">
              <a:lnSpc>
                <a:spcPct val="102000"/>
              </a:lnSpc>
              <a:spcBef>
                <a:spcPts val="0"/>
              </a:spcBef>
              <a:spcAft>
                <a:spcPts val="0"/>
              </a:spcAft>
              <a:buNone/>
            </a:pPr>
            <a:r>
              <a:rPr lang="en-US" sz="1950"/>
              <a:t>DarkBERT: A </a:t>
            </a:r>
            <a:r>
              <a:rPr lang="en-US" sz="1950">
                <a:latin typeface="Cambria"/>
                <a:ea typeface="Cambria"/>
                <a:cs typeface="Cambria"/>
                <a:sym typeface="Cambria"/>
              </a:rPr>
              <a:t>Language Model for the Dark Side of the Internet</a:t>
            </a:r>
            <a:endParaRPr sz="1950">
              <a:latin typeface="Cambria"/>
              <a:ea typeface="Cambria"/>
              <a:cs typeface="Cambria"/>
              <a:sym typeface="Cambria"/>
            </a:endParaRPr>
          </a:p>
        </p:txBody>
      </p:sp>
      <p:grpSp>
        <p:nvGrpSpPr>
          <p:cNvPr id="64" name="Google Shape;64;p7"/>
          <p:cNvGrpSpPr/>
          <p:nvPr/>
        </p:nvGrpSpPr>
        <p:grpSpPr>
          <a:xfrm>
            <a:off x="2924293" y="0"/>
            <a:ext cx="2924818" cy="2998350"/>
            <a:chOff x="2924293" y="0"/>
            <a:chExt cx="2924818" cy="2998350"/>
          </a:xfrm>
        </p:grpSpPr>
        <p:pic>
          <p:nvPicPr>
            <p:cNvPr id="65" name="Google Shape;65;p7"/>
            <p:cNvPicPr preferRelativeResize="0"/>
            <p:nvPr/>
          </p:nvPicPr>
          <p:blipFill rotWithShape="1">
            <a:blip r:embed="rId3">
              <a:alphaModFix/>
            </a:blip>
            <a:srcRect b="0" l="0" r="0" t="0"/>
            <a:stretch/>
          </p:blipFill>
          <p:spPr>
            <a:xfrm>
              <a:off x="2924293" y="1296567"/>
              <a:ext cx="1701777" cy="1701783"/>
            </a:xfrm>
            <a:prstGeom prst="rect">
              <a:avLst/>
            </a:prstGeom>
            <a:noFill/>
            <a:ln>
              <a:noFill/>
            </a:ln>
          </p:spPr>
        </p:pic>
        <p:pic>
          <p:nvPicPr>
            <p:cNvPr id="66" name="Google Shape;66;p7"/>
            <p:cNvPicPr preferRelativeResize="0"/>
            <p:nvPr/>
          </p:nvPicPr>
          <p:blipFill rotWithShape="1">
            <a:blip r:embed="rId4">
              <a:alphaModFix/>
            </a:blip>
            <a:srcRect b="0" l="0" r="0" t="0"/>
            <a:stretch/>
          </p:blipFill>
          <p:spPr>
            <a:xfrm>
              <a:off x="3776136" y="0"/>
              <a:ext cx="2072975" cy="2367570"/>
            </a:xfrm>
            <a:prstGeom prst="rect">
              <a:avLst/>
            </a:prstGeom>
            <a:noFill/>
            <a:ln>
              <a:noFill/>
            </a:ln>
          </p:spPr>
        </p:pic>
      </p:grpSp>
      <p:sp>
        <p:nvSpPr>
          <p:cNvPr id="67" name="Google Shape;67;p7"/>
          <p:cNvSpPr txBox="1"/>
          <p:nvPr/>
        </p:nvSpPr>
        <p:spPr>
          <a:xfrm>
            <a:off x="374704" y="1283470"/>
            <a:ext cx="2919600" cy="2034900"/>
          </a:xfrm>
          <a:prstGeom prst="rect">
            <a:avLst/>
          </a:prstGeom>
          <a:noFill/>
          <a:ln>
            <a:noFill/>
          </a:ln>
        </p:spPr>
        <p:txBody>
          <a:bodyPr anchorCtr="0" anchor="t" bIns="0" lIns="0" spcFirstLastPara="1" rIns="0" wrap="square" tIns="15875">
            <a:spAutoFit/>
          </a:bodyPr>
          <a:lstStyle/>
          <a:p>
            <a:pPr indent="0" lvl="0" marL="1804035" rtl="0" algn="ctr">
              <a:lnSpc>
                <a:spcPct val="100000"/>
              </a:lnSpc>
              <a:spcBef>
                <a:spcPts val="0"/>
              </a:spcBef>
              <a:spcAft>
                <a:spcPts val="0"/>
              </a:spcAft>
              <a:buNone/>
            </a:pPr>
            <a:r>
              <a:rPr b="1" lang="en-US" sz="1050">
                <a:solidFill>
                  <a:srgbClr val="FFFFFF"/>
                </a:solidFill>
                <a:latin typeface="Cambria"/>
                <a:ea typeface="Cambria"/>
                <a:cs typeface="Cambria"/>
                <a:sym typeface="Cambria"/>
              </a:rPr>
              <a:t>Individual Task 2</a:t>
            </a:r>
            <a:endParaRPr sz="1050">
              <a:latin typeface="Cambria"/>
              <a:ea typeface="Cambria"/>
              <a:cs typeface="Cambria"/>
              <a:sym typeface="Cambria"/>
            </a:endParaRPr>
          </a:p>
          <a:p>
            <a:pPr indent="0" lvl="0" marL="1804035" rtl="0" algn="ctr">
              <a:lnSpc>
                <a:spcPct val="100000"/>
              </a:lnSpc>
              <a:spcBef>
                <a:spcPts val="35"/>
              </a:spcBef>
              <a:spcAft>
                <a:spcPts val="0"/>
              </a:spcAft>
              <a:buNone/>
            </a:pPr>
            <a:r>
              <a:rPr b="1" lang="en-US" sz="1050">
                <a:solidFill>
                  <a:srgbClr val="FFFFFF"/>
                </a:solidFill>
                <a:latin typeface="Cambria"/>
                <a:ea typeface="Cambria"/>
                <a:cs typeface="Cambria"/>
                <a:sym typeface="Cambria"/>
              </a:rPr>
              <a:t>Group 5</a:t>
            </a:r>
            <a:endParaRPr sz="1050">
              <a:latin typeface="Cambria"/>
              <a:ea typeface="Cambria"/>
              <a:cs typeface="Cambria"/>
              <a:sym typeface="Cambria"/>
            </a:endParaRPr>
          </a:p>
          <a:p>
            <a:pPr indent="-635" lvl="0" marL="163195" marR="1482090" rtl="0" algn="ctr">
              <a:lnSpc>
                <a:spcPct val="103899"/>
              </a:lnSpc>
              <a:spcBef>
                <a:spcPts val="425"/>
              </a:spcBef>
              <a:spcAft>
                <a:spcPts val="0"/>
              </a:spcAft>
              <a:buNone/>
            </a:pPr>
            <a:r>
              <a:rPr lang="en-US" sz="1000">
                <a:solidFill>
                  <a:srgbClr val="6FB0DA"/>
                </a:solidFill>
                <a:latin typeface="Cambria"/>
                <a:ea typeface="Cambria"/>
                <a:cs typeface="Cambria"/>
                <a:sym typeface="Cambria"/>
              </a:rPr>
              <a:t>Submitted by: </a:t>
            </a:r>
            <a:endParaRPr sz="1000">
              <a:solidFill>
                <a:srgbClr val="6FB0DA"/>
              </a:solidFill>
              <a:latin typeface="Cambria"/>
              <a:ea typeface="Cambria"/>
              <a:cs typeface="Cambria"/>
              <a:sym typeface="Cambria"/>
            </a:endParaRPr>
          </a:p>
          <a:p>
            <a:pPr indent="-635" lvl="0" marL="163195" marR="1482090" rtl="0" algn="ctr">
              <a:lnSpc>
                <a:spcPct val="103899"/>
              </a:lnSpc>
              <a:spcBef>
                <a:spcPts val="425"/>
              </a:spcBef>
              <a:spcAft>
                <a:spcPts val="0"/>
              </a:spcAft>
              <a:buNone/>
            </a:pPr>
            <a:r>
              <a:rPr lang="en-US" sz="1000">
                <a:solidFill>
                  <a:srgbClr val="6FB0DA"/>
                </a:solidFill>
                <a:latin typeface="Cambria"/>
                <a:ea typeface="Cambria"/>
                <a:cs typeface="Cambria"/>
                <a:sym typeface="Cambria"/>
              </a:rPr>
              <a:t>Name: Taslima Islam </a:t>
            </a:r>
            <a:endParaRPr sz="1000">
              <a:solidFill>
                <a:srgbClr val="6FB0DA"/>
              </a:solidFill>
              <a:latin typeface="Cambria"/>
              <a:ea typeface="Cambria"/>
              <a:cs typeface="Cambria"/>
              <a:sym typeface="Cambria"/>
            </a:endParaRPr>
          </a:p>
          <a:p>
            <a:pPr indent="-635" lvl="0" marL="163195" marR="1482090" rtl="0" algn="ctr">
              <a:lnSpc>
                <a:spcPct val="103899"/>
              </a:lnSpc>
              <a:spcBef>
                <a:spcPts val="425"/>
              </a:spcBef>
              <a:spcAft>
                <a:spcPts val="0"/>
              </a:spcAft>
              <a:buNone/>
            </a:pPr>
            <a:r>
              <a:rPr lang="en-US" sz="1000">
                <a:solidFill>
                  <a:srgbClr val="6FB0DA"/>
                </a:solidFill>
                <a:latin typeface="Cambria"/>
                <a:ea typeface="Cambria"/>
                <a:cs typeface="Cambria"/>
                <a:sym typeface="Cambria"/>
              </a:rPr>
              <a:t>ID: 20101603</a:t>
            </a:r>
            <a:endParaRPr sz="1000">
              <a:latin typeface="Cambria"/>
              <a:ea typeface="Cambria"/>
              <a:cs typeface="Cambria"/>
              <a:sym typeface="Cambria"/>
            </a:endParaRPr>
          </a:p>
          <a:p>
            <a:pPr indent="0" lvl="0" marL="0" marR="1319530" rtl="0" algn="ctr">
              <a:lnSpc>
                <a:spcPct val="100000"/>
              </a:lnSpc>
              <a:spcBef>
                <a:spcPts val="45"/>
              </a:spcBef>
              <a:spcAft>
                <a:spcPts val="0"/>
              </a:spcAft>
              <a:buNone/>
            </a:pPr>
            <a:r>
              <a:rPr lang="en-US" sz="1000">
                <a:solidFill>
                  <a:srgbClr val="6FB0DA"/>
                </a:solidFill>
                <a:latin typeface="Cambria"/>
                <a:ea typeface="Cambria"/>
                <a:cs typeface="Cambria"/>
                <a:sym typeface="Cambria"/>
              </a:rPr>
              <a:t>Section: 1</a:t>
            </a:r>
            <a:endParaRPr sz="1000">
              <a:latin typeface="Cambria"/>
              <a:ea typeface="Cambria"/>
              <a:cs typeface="Cambria"/>
              <a:sym typeface="Cambria"/>
            </a:endParaRPr>
          </a:p>
          <a:p>
            <a:pPr indent="0" lvl="0" marL="0" rtl="0" algn="l">
              <a:lnSpc>
                <a:spcPct val="100000"/>
              </a:lnSpc>
              <a:spcBef>
                <a:spcPts val="475"/>
              </a:spcBef>
              <a:spcAft>
                <a:spcPts val="0"/>
              </a:spcAft>
              <a:buNone/>
            </a:pPr>
            <a:r>
              <a:t/>
            </a:r>
            <a:endParaRPr sz="1000">
              <a:latin typeface="Cambria"/>
              <a:ea typeface="Cambria"/>
              <a:cs typeface="Cambria"/>
              <a:sym typeface="Cambria"/>
            </a:endParaRPr>
          </a:p>
          <a:p>
            <a:pPr indent="361315" lvl="0" marL="12700" marR="1335405" rtl="0" algn="l">
              <a:lnSpc>
                <a:spcPct val="119047"/>
              </a:lnSpc>
              <a:spcBef>
                <a:spcPts val="0"/>
              </a:spcBef>
              <a:spcAft>
                <a:spcPts val="0"/>
              </a:spcAft>
              <a:buNone/>
            </a:pPr>
            <a:r>
              <a:rPr lang="en-US" sz="1050">
                <a:solidFill>
                  <a:srgbClr val="6FB0DA"/>
                </a:solidFill>
                <a:latin typeface="Cambria"/>
                <a:ea typeface="Cambria"/>
                <a:cs typeface="Cambria"/>
                <a:sym typeface="Cambria"/>
              </a:rPr>
              <a:t>Submitted to: Annajiat Alim Rasel (AAR)</a:t>
            </a:r>
            <a:endParaRPr sz="650">
              <a:latin typeface="Cambria"/>
              <a:ea typeface="Cambria"/>
              <a:cs typeface="Cambria"/>
              <a:sym typeface="Cambria"/>
            </a:endParaRPr>
          </a:p>
          <a:p>
            <a:pPr indent="361315" lvl="0" marL="12700" marR="1335405" rtl="0" algn="l">
              <a:lnSpc>
                <a:spcPct val="119047"/>
              </a:lnSpc>
              <a:spcBef>
                <a:spcPts val="0"/>
              </a:spcBef>
              <a:spcAft>
                <a:spcPts val="0"/>
              </a:spcAft>
              <a:buNone/>
            </a:pPr>
            <a:r>
              <a:t/>
            </a:r>
            <a:endParaRPr sz="650">
              <a:latin typeface="Cambria"/>
              <a:ea typeface="Cambria"/>
              <a:cs typeface="Cambria"/>
              <a:sym typeface="Cambria"/>
            </a:endParaRPr>
          </a:p>
          <a:p>
            <a:pPr indent="0" lvl="0" marL="0" marR="1296670" rtl="0" algn="ctr">
              <a:lnSpc>
                <a:spcPct val="100000"/>
              </a:lnSpc>
              <a:spcBef>
                <a:spcPts val="0"/>
              </a:spcBef>
              <a:spcAft>
                <a:spcPts val="0"/>
              </a:spcAft>
              <a:buNone/>
            </a:pPr>
            <a:r>
              <a:rPr lang="en-US" sz="1100">
                <a:solidFill>
                  <a:srgbClr val="6FB0DA"/>
                </a:solidFill>
                <a:latin typeface="Cambria"/>
                <a:ea typeface="Cambria"/>
                <a:cs typeface="Cambria"/>
                <a:sym typeface="Cambria"/>
              </a:rPr>
              <a:t>RA: Mehnaz &amp; Sabbir</a:t>
            </a:r>
            <a:endParaRPr sz="110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16"/>
          <p:cNvSpPr/>
          <p:nvPr/>
        </p:nvSpPr>
        <p:spPr>
          <a:xfrm>
            <a:off x="1512" y="8"/>
            <a:ext cx="5845810" cy="3288029"/>
          </a:xfrm>
          <a:custGeom>
            <a:rect b="b" l="l" r="r" t="t"/>
            <a:pathLst>
              <a:path extrusionOk="0" h="3288029" w="5845810">
                <a:moveTo>
                  <a:pt x="5845240" y="0"/>
                </a:moveTo>
                <a:lnTo>
                  <a:pt x="0" y="0"/>
                </a:lnTo>
                <a:lnTo>
                  <a:pt x="0" y="3287938"/>
                </a:lnTo>
                <a:lnTo>
                  <a:pt x="5845240" y="3287938"/>
                </a:lnTo>
                <a:lnTo>
                  <a:pt x="5845240"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68" name="Google Shape;168;p16"/>
          <p:cNvGrpSpPr/>
          <p:nvPr/>
        </p:nvGrpSpPr>
        <p:grpSpPr>
          <a:xfrm>
            <a:off x="3411077" y="12"/>
            <a:ext cx="2436282" cy="1732868"/>
            <a:chOff x="3411077" y="12"/>
            <a:chExt cx="2436282" cy="1732868"/>
          </a:xfrm>
        </p:grpSpPr>
        <p:sp>
          <p:nvSpPr>
            <p:cNvPr id="169" name="Google Shape;169;p16"/>
            <p:cNvSpPr/>
            <p:nvPr/>
          </p:nvSpPr>
          <p:spPr>
            <a:xfrm>
              <a:off x="3582949" y="12"/>
              <a:ext cx="2264410" cy="1628139"/>
            </a:xfrm>
            <a:custGeom>
              <a:rect b="b" l="l" r="r" t="t"/>
              <a:pathLst>
                <a:path extrusionOk="0" h="1628139" w="2264410">
                  <a:moveTo>
                    <a:pt x="939330" y="1012659"/>
                  </a:moveTo>
                  <a:lnTo>
                    <a:pt x="555586" y="628129"/>
                  </a:lnTo>
                  <a:lnTo>
                    <a:pt x="0" y="1183741"/>
                  </a:lnTo>
                  <a:lnTo>
                    <a:pt x="383717" y="1568259"/>
                  </a:lnTo>
                  <a:lnTo>
                    <a:pt x="939330" y="1012659"/>
                  </a:lnTo>
                  <a:close/>
                </a:path>
                <a:path extrusionOk="0" h="1628139" w="2264410">
                  <a:moveTo>
                    <a:pt x="2263787" y="178587"/>
                  </a:moveTo>
                  <a:lnTo>
                    <a:pt x="2085187" y="0"/>
                  </a:lnTo>
                  <a:lnTo>
                    <a:pt x="1219022" y="0"/>
                  </a:lnTo>
                  <a:lnTo>
                    <a:pt x="621576" y="597433"/>
                  </a:lnTo>
                  <a:lnTo>
                    <a:pt x="1652104" y="1627962"/>
                  </a:lnTo>
                  <a:lnTo>
                    <a:pt x="2263787" y="1016292"/>
                  </a:lnTo>
                  <a:lnTo>
                    <a:pt x="2263787" y="178587"/>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p16"/>
            <p:cNvSpPr/>
            <p:nvPr/>
          </p:nvSpPr>
          <p:spPr>
            <a:xfrm>
              <a:off x="3411077" y="457056"/>
              <a:ext cx="758190" cy="758190"/>
            </a:xfrm>
            <a:custGeom>
              <a:rect b="b" l="l" r="r" t="t"/>
              <a:pathLst>
                <a:path extrusionOk="0" h="758190" w="758189">
                  <a:moveTo>
                    <a:pt x="555589" y="0"/>
                  </a:moveTo>
                  <a:lnTo>
                    <a:pt x="0" y="555604"/>
                  </a:lnTo>
                  <a:lnTo>
                    <a:pt x="202265" y="757857"/>
                  </a:lnTo>
                  <a:lnTo>
                    <a:pt x="757854" y="201454"/>
                  </a:lnTo>
                  <a:lnTo>
                    <a:pt x="55558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p16"/>
            <p:cNvSpPr/>
            <p:nvPr/>
          </p:nvSpPr>
          <p:spPr>
            <a:xfrm>
              <a:off x="5286451" y="1110580"/>
              <a:ext cx="560705" cy="622300"/>
            </a:xfrm>
            <a:custGeom>
              <a:rect b="b" l="l" r="r" t="t"/>
              <a:pathLst>
                <a:path extrusionOk="0" h="622300" w="560704">
                  <a:moveTo>
                    <a:pt x="560295" y="0"/>
                  </a:moveTo>
                  <a:lnTo>
                    <a:pt x="0" y="559793"/>
                  </a:lnTo>
                  <a:lnTo>
                    <a:pt x="62240" y="622039"/>
                  </a:lnTo>
                  <a:lnTo>
                    <a:pt x="560295" y="123539"/>
                  </a:lnTo>
                  <a:lnTo>
                    <a:pt x="56029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72" name="Google Shape;172;p16"/>
          <p:cNvGrpSpPr/>
          <p:nvPr/>
        </p:nvGrpSpPr>
        <p:grpSpPr>
          <a:xfrm>
            <a:off x="1512" y="1298544"/>
            <a:ext cx="1475740" cy="1989903"/>
            <a:chOff x="1512" y="1298544"/>
            <a:chExt cx="1475740" cy="1989903"/>
          </a:xfrm>
        </p:grpSpPr>
        <p:sp>
          <p:nvSpPr>
            <p:cNvPr id="173" name="Google Shape;173;p16"/>
            <p:cNvSpPr/>
            <p:nvPr/>
          </p:nvSpPr>
          <p:spPr>
            <a:xfrm>
              <a:off x="1512" y="2174022"/>
              <a:ext cx="1475740" cy="1114425"/>
            </a:xfrm>
            <a:custGeom>
              <a:rect b="b" l="l" r="r" t="t"/>
              <a:pathLst>
                <a:path extrusionOk="0" h="1114425" w="1475740">
                  <a:moveTo>
                    <a:pt x="445032" y="0"/>
                  </a:moveTo>
                  <a:lnTo>
                    <a:pt x="0" y="444856"/>
                  </a:lnTo>
                  <a:lnTo>
                    <a:pt x="0" y="1113924"/>
                  </a:lnTo>
                  <a:lnTo>
                    <a:pt x="1391791" y="1113924"/>
                  </a:lnTo>
                  <a:lnTo>
                    <a:pt x="1475551" y="1030125"/>
                  </a:lnTo>
                  <a:lnTo>
                    <a:pt x="445032"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6"/>
            <p:cNvSpPr/>
            <p:nvPr/>
          </p:nvSpPr>
          <p:spPr>
            <a:xfrm>
              <a:off x="1512" y="1298544"/>
              <a:ext cx="615950" cy="1231265"/>
            </a:xfrm>
            <a:custGeom>
              <a:rect b="b" l="l" r="r" t="t"/>
              <a:pathLst>
                <a:path extrusionOk="0" h="1231264" w="615950">
                  <a:moveTo>
                    <a:pt x="0" y="0"/>
                  </a:moveTo>
                  <a:lnTo>
                    <a:pt x="0" y="1231134"/>
                  </a:lnTo>
                  <a:lnTo>
                    <a:pt x="615564" y="615562"/>
                  </a:lnTo>
                  <a:lnTo>
                    <a:pt x="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75" name="Google Shape;175;p16"/>
          <p:cNvSpPr txBox="1"/>
          <p:nvPr>
            <p:ph type="title"/>
          </p:nvPr>
        </p:nvSpPr>
        <p:spPr>
          <a:xfrm>
            <a:off x="1312145" y="194721"/>
            <a:ext cx="1626235" cy="3543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150">
                <a:latin typeface="Cambria"/>
                <a:ea typeface="Cambria"/>
                <a:cs typeface="Cambria"/>
                <a:sym typeface="Cambria"/>
              </a:rPr>
              <a:t>Future Work</a:t>
            </a:r>
            <a:endParaRPr sz="2150">
              <a:latin typeface="Cambria"/>
              <a:ea typeface="Cambria"/>
              <a:cs typeface="Cambria"/>
              <a:sym typeface="Cambria"/>
            </a:endParaRPr>
          </a:p>
        </p:txBody>
      </p:sp>
      <p:sp>
        <p:nvSpPr>
          <p:cNvPr id="176" name="Google Shape;176;p16"/>
          <p:cNvSpPr/>
          <p:nvPr/>
        </p:nvSpPr>
        <p:spPr>
          <a:xfrm>
            <a:off x="1647634" y="669836"/>
            <a:ext cx="1294130" cy="30480"/>
          </a:xfrm>
          <a:custGeom>
            <a:rect b="b" l="l" r="r" t="t"/>
            <a:pathLst>
              <a:path extrusionOk="0" h="30479" w="1294130">
                <a:moveTo>
                  <a:pt x="1293863" y="0"/>
                </a:moveTo>
                <a:lnTo>
                  <a:pt x="0" y="0"/>
                </a:lnTo>
                <a:lnTo>
                  <a:pt x="0" y="30441"/>
                </a:lnTo>
                <a:lnTo>
                  <a:pt x="1293863" y="30441"/>
                </a:lnTo>
                <a:lnTo>
                  <a:pt x="129386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7" name="Google Shape;177;p16"/>
          <p:cNvPicPr preferRelativeResize="0"/>
          <p:nvPr/>
        </p:nvPicPr>
        <p:blipFill rotWithShape="1">
          <a:blip r:embed="rId3">
            <a:alphaModFix/>
          </a:blip>
          <a:srcRect b="0" l="0" r="0" t="0"/>
          <a:stretch/>
        </p:blipFill>
        <p:spPr>
          <a:xfrm>
            <a:off x="3546988" y="1061668"/>
            <a:ext cx="2036673" cy="2036671"/>
          </a:xfrm>
          <a:prstGeom prst="rect">
            <a:avLst/>
          </a:prstGeom>
          <a:noFill/>
          <a:ln>
            <a:noFill/>
          </a:ln>
        </p:spPr>
      </p:pic>
      <p:sp>
        <p:nvSpPr>
          <p:cNvPr id="178" name="Google Shape;178;p16"/>
          <p:cNvSpPr txBox="1"/>
          <p:nvPr/>
        </p:nvSpPr>
        <p:spPr>
          <a:xfrm>
            <a:off x="724963" y="895275"/>
            <a:ext cx="2634600" cy="1204800"/>
          </a:xfrm>
          <a:prstGeom prst="rect">
            <a:avLst/>
          </a:prstGeom>
          <a:noFill/>
          <a:ln>
            <a:noFill/>
          </a:ln>
        </p:spPr>
        <p:txBody>
          <a:bodyPr anchorCtr="0" anchor="t" bIns="0" lIns="0" spcFirstLastPara="1" rIns="0" wrap="square" tIns="12700">
            <a:spAutoFit/>
          </a:bodyPr>
          <a:lstStyle/>
          <a:p>
            <a:pPr indent="0" lvl="0" marL="12700" marR="5080" rtl="0" algn="just">
              <a:lnSpc>
                <a:spcPct val="101099"/>
              </a:lnSpc>
              <a:spcBef>
                <a:spcPts val="0"/>
              </a:spcBef>
              <a:spcAft>
                <a:spcPts val="0"/>
              </a:spcAft>
              <a:buNone/>
            </a:pPr>
            <a:r>
              <a:rPr lang="en-US" sz="850">
                <a:solidFill>
                  <a:srgbClr val="FFFFFF"/>
                </a:solidFill>
                <a:latin typeface="Cambria"/>
                <a:ea typeface="Cambria"/>
                <a:cs typeface="Cambria"/>
                <a:sym typeface="Cambria"/>
              </a:rPr>
              <a:t>Future  research  such  as  Refining  DarkBERT's capabilities, to understand and process even more complex and nuanced Dark Web content.</a:t>
            </a:r>
            <a:endParaRPr sz="850">
              <a:solidFill>
                <a:srgbClr val="FFFFFF"/>
              </a:solidFill>
              <a:latin typeface="Cambria"/>
              <a:ea typeface="Cambria"/>
              <a:cs typeface="Cambria"/>
              <a:sym typeface="Cambria"/>
            </a:endParaRPr>
          </a:p>
          <a:p>
            <a:pPr indent="0" lvl="0" marL="12700" marR="5080" rtl="0" algn="just">
              <a:lnSpc>
                <a:spcPct val="101099"/>
              </a:lnSpc>
              <a:spcBef>
                <a:spcPts val="0"/>
              </a:spcBef>
              <a:spcAft>
                <a:spcPts val="0"/>
              </a:spcAft>
              <a:buNone/>
            </a:pPr>
            <a:r>
              <a:t/>
            </a:r>
            <a:endParaRPr sz="850">
              <a:solidFill>
                <a:srgbClr val="FFFFFF"/>
              </a:solidFill>
              <a:latin typeface="Cambria"/>
              <a:ea typeface="Cambria"/>
              <a:cs typeface="Cambria"/>
              <a:sym typeface="Cambria"/>
            </a:endParaRPr>
          </a:p>
          <a:p>
            <a:pPr indent="0" lvl="0" marL="12700" marR="773430" rtl="0" algn="just">
              <a:lnSpc>
                <a:spcPct val="202100"/>
              </a:lnSpc>
              <a:spcBef>
                <a:spcPts val="25"/>
              </a:spcBef>
              <a:spcAft>
                <a:spcPts val="0"/>
              </a:spcAft>
              <a:buNone/>
            </a:pPr>
            <a:r>
              <a:rPr lang="en-US" sz="850">
                <a:solidFill>
                  <a:srgbClr val="FFFFFF"/>
                </a:solidFill>
                <a:latin typeface="Cambria"/>
                <a:ea typeface="Cambria"/>
                <a:cs typeface="Cambria"/>
                <a:sym typeface="Cambria"/>
              </a:rPr>
              <a:t>Expanding DarkBERT's applications.</a:t>
            </a:r>
            <a:r>
              <a:rPr lang="en-US" sz="850">
                <a:solidFill>
                  <a:srgbClr val="FFFFFF"/>
                </a:solidFill>
                <a:latin typeface="Cambria"/>
                <a:ea typeface="Cambria"/>
                <a:cs typeface="Cambria"/>
                <a:sym typeface="Cambria"/>
              </a:rPr>
              <a:t> </a:t>
            </a:r>
            <a:r>
              <a:rPr lang="en-US" sz="850">
                <a:solidFill>
                  <a:srgbClr val="FFFFFF"/>
                </a:solidFill>
                <a:latin typeface="Cambria"/>
                <a:ea typeface="Cambria"/>
                <a:cs typeface="Cambria"/>
                <a:sym typeface="Cambria"/>
              </a:rPr>
              <a:t>Addressing ethical considerations.</a:t>
            </a:r>
            <a:endParaRPr sz="850">
              <a:latin typeface="Cambria"/>
              <a:ea typeface="Cambria"/>
              <a:cs typeface="Cambria"/>
              <a:sym typeface="Cambria"/>
            </a:endParaRPr>
          </a:p>
          <a:p>
            <a:pPr indent="0" lvl="0" marL="12700" marR="5080" rtl="0" algn="just">
              <a:lnSpc>
                <a:spcPct val="101099"/>
              </a:lnSpc>
              <a:spcBef>
                <a:spcPts val="0"/>
              </a:spcBef>
              <a:spcAft>
                <a:spcPts val="0"/>
              </a:spcAft>
              <a:buNone/>
            </a:pPr>
            <a:r>
              <a:rPr lang="en-US" sz="850">
                <a:solidFill>
                  <a:srgbClr val="FFFFFF"/>
                </a:solidFill>
                <a:latin typeface="Cambria"/>
                <a:ea typeface="Cambria"/>
                <a:cs typeface="Cambria"/>
                <a:sym typeface="Cambria"/>
              </a:rPr>
              <a:t>Adapting  DarkBERT  to  evolving  Dark  Web landscapes.</a:t>
            </a:r>
            <a:endParaRPr sz="85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pSp>
        <p:nvGrpSpPr>
          <p:cNvPr id="183" name="Google Shape;183;p17"/>
          <p:cNvGrpSpPr/>
          <p:nvPr/>
        </p:nvGrpSpPr>
        <p:grpSpPr>
          <a:xfrm>
            <a:off x="3636172" y="0"/>
            <a:ext cx="1111519" cy="617220"/>
            <a:chOff x="3636172" y="0"/>
            <a:chExt cx="1111519" cy="617220"/>
          </a:xfrm>
        </p:grpSpPr>
        <p:sp>
          <p:nvSpPr>
            <p:cNvPr id="184" name="Google Shape;184;p17"/>
            <p:cNvSpPr/>
            <p:nvPr/>
          </p:nvSpPr>
          <p:spPr>
            <a:xfrm>
              <a:off x="3807256" y="0"/>
              <a:ext cx="940435" cy="617220"/>
            </a:xfrm>
            <a:custGeom>
              <a:rect b="b" l="l" r="r" t="t"/>
              <a:pathLst>
                <a:path extrusionOk="0" h="617220" w="940435">
                  <a:moveTo>
                    <a:pt x="878825" y="0"/>
                  </a:moveTo>
                  <a:lnTo>
                    <a:pt x="233037" y="0"/>
                  </a:lnTo>
                  <a:lnTo>
                    <a:pt x="0" y="233050"/>
                  </a:lnTo>
                  <a:lnTo>
                    <a:pt x="384505" y="616768"/>
                  </a:lnTo>
                  <a:lnTo>
                    <a:pt x="940112" y="61185"/>
                  </a:lnTo>
                  <a:lnTo>
                    <a:pt x="878825"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p17"/>
            <p:cNvSpPr/>
            <p:nvPr/>
          </p:nvSpPr>
          <p:spPr>
            <a:xfrm>
              <a:off x="3636172" y="0"/>
              <a:ext cx="465455" cy="263525"/>
            </a:xfrm>
            <a:custGeom>
              <a:rect b="b" l="l" r="r" t="t"/>
              <a:pathLst>
                <a:path extrusionOk="0" h="263525" w="465454">
                  <a:moveTo>
                    <a:pt x="464890" y="0"/>
                  </a:moveTo>
                  <a:lnTo>
                    <a:pt x="61173" y="0"/>
                  </a:lnTo>
                  <a:lnTo>
                    <a:pt x="0" y="61173"/>
                  </a:lnTo>
                  <a:lnTo>
                    <a:pt x="201472" y="263426"/>
                  </a:lnTo>
                  <a:lnTo>
                    <a:pt x="46489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86" name="Google Shape;186;p17"/>
          <p:cNvGrpSpPr/>
          <p:nvPr/>
        </p:nvGrpSpPr>
        <p:grpSpPr>
          <a:xfrm>
            <a:off x="1512" y="0"/>
            <a:ext cx="2156434" cy="2384203"/>
            <a:chOff x="1512" y="0"/>
            <a:chExt cx="2156434" cy="2384203"/>
          </a:xfrm>
        </p:grpSpPr>
        <p:sp>
          <p:nvSpPr>
            <p:cNvPr id="187" name="Google Shape;187;p17"/>
            <p:cNvSpPr/>
            <p:nvPr/>
          </p:nvSpPr>
          <p:spPr>
            <a:xfrm>
              <a:off x="1706462" y="0"/>
              <a:ext cx="451484" cy="389890"/>
            </a:xfrm>
            <a:custGeom>
              <a:rect b="b" l="l" r="r" t="t"/>
              <a:pathLst>
                <a:path extrusionOk="0" h="389890" w="451485">
                  <a:moveTo>
                    <a:pt x="451375" y="0"/>
                  </a:moveTo>
                  <a:lnTo>
                    <a:pt x="327853" y="0"/>
                  </a:lnTo>
                  <a:lnTo>
                    <a:pt x="0" y="328147"/>
                  </a:lnTo>
                  <a:lnTo>
                    <a:pt x="61438" y="389583"/>
                  </a:lnTo>
                  <a:lnTo>
                    <a:pt x="45137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8" name="Google Shape;188;p17"/>
            <p:cNvSpPr/>
            <p:nvPr/>
          </p:nvSpPr>
          <p:spPr>
            <a:xfrm>
              <a:off x="922592" y="193548"/>
              <a:ext cx="1111250" cy="1111250"/>
            </a:xfrm>
            <a:custGeom>
              <a:rect b="b" l="l" r="r" t="t"/>
              <a:pathLst>
                <a:path extrusionOk="0" h="1111250" w="1111250">
                  <a:moveTo>
                    <a:pt x="555997" y="0"/>
                  </a:moveTo>
                  <a:lnTo>
                    <a:pt x="0" y="555604"/>
                  </a:lnTo>
                  <a:lnTo>
                    <a:pt x="555997" y="1111209"/>
                  </a:lnTo>
                  <a:lnTo>
                    <a:pt x="1111197" y="555604"/>
                  </a:lnTo>
                  <a:lnTo>
                    <a:pt x="555997"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9" name="Google Shape;189;p17"/>
            <p:cNvSpPr/>
            <p:nvPr/>
          </p:nvSpPr>
          <p:spPr>
            <a:xfrm>
              <a:off x="1512" y="322993"/>
              <a:ext cx="1429385" cy="2061210"/>
            </a:xfrm>
            <a:custGeom>
              <a:rect b="b" l="l" r="r" t="t"/>
              <a:pathLst>
                <a:path extrusionOk="0" h="2061210" w="1429385">
                  <a:moveTo>
                    <a:pt x="398644" y="0"/>
                  </a:moveTo>
                  <a:lnTo>
                    <a:pt x="0" y="398644"/>
                  </a:lnTo>
                  <a:lnTo>
                    <a:pt x="0" y="1662717"/>
                  </a:lnTo>
                  <a:lnTo>
                    <a:pt x="398644" y="2061054"/>
                  </a:lnTo>
                  <a:lnTo>
                    <a:pt x="1428774" y="1030925"/>
                  </a:lnTo>
                  <a:lnTo>
                    <a:pt x="398644"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90" name="Google Shape;190;p17"/>
          <p:cNvSpPr/>
          <p:nvPr/>
        </p:nvSpPr>
        <p:spPr>
          <a:xfrm>
            <a:off x="4247448" y="0"/>
            <a:ext cx="1599565" cy="1703705"/>
          </a:xfrm>
          <a:custGeom>
            <a:rect b="b" l="l" r="r" t="t"/>
            <a:pathLst>
              <a:path extrusionOk="0" h="1703705" w="1599564">
                <a:moveTo>
                  <a:pt x="1388727" y="0"/>
                </a:moveTo>
                <a:lnTo>
                  <a:pt x="672847" y="0"/>
                </a:lnTo>
                <a:lnTo>
                  <a:pt x="0" y="672334"/>
                </a:lnTo>
                <a:lnTo>
                  <a:pt x="1030925" y="1703259"/>
                </a:lnTo>
                <a:lnTo>
                  <a:pt x="1599294" y="1134452"/>
                </a:lnTo>
                <a:lnTo>
                  <a:pt x="1599294" y="210568"/>
                </a:lnTo>
                <a:lnTo>
                  <a:pt x="1388727"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17"/>
          <p:cNvSpPr/>
          <p:nvPr/>
        </p:nvSpPr>
        <p:spPr>
          <a:xfrm>
            <a:off x="182482" y="0"/>
            <a:ext cx="1385570" cy="692785"/>
          </a:xfrm>
          <a:custGeom>
            <a:rect b="b" l="l" r="r" t="t"/>
            <a:pathLst>
              <a:path extrusionOk="0" h="692785" w="1385570">
                <a:moveTo>
                  <a:pt x="1385427" y="0"/>
                </a:moveTo>
                <a:lnTo>
                  <a:pt x="0" y="0"/>
                </a:lnTo>
                <a:lnTo>
                  <a:pt x="692710" y="692456"/>
                </a:lnTo>
                <a:lnTo>
                  <a:pt x="1385427"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17"/>
          <p:cNvSpPr txBox="1"/>
          <p:nvPr/>
        </p:nvSpPr>
        <p:spPr>
          <a:xfrm>
            <a:off x="1285707" y="1222612"/>
            <a:ext cx="3272790" cy="1180465"/>
          </a:xfrm>
          <a:prstGeom prst="rect">
            <a:avLst/>
          </a:prstGeom>
          <a:noFill/>
          <a:ln>
            <a:noFill/>
          </a:ln>
        </p:spPr>
        <p:txBody>
          <a:bodyPr anchorCtr="0" anchor="t" bIns="0" lIns="0" spcFirstLastPara="1" rIns="0" wrap="square" tIns="10775">
            <a:spAutoFit/>
          </a:bodyPr>
          <a:lstStyle/>
          <a:p>
            <a:pPr indent="-1269" lvl="0" marL="12065" marR="5080" rtl="0" algn="ctr">
              <a:lnSpc>
                <a:spcPct val="101800"/>
              </a:lnSpc>
              <a:spcBef>
                <a:spcPts val="0"/>
              </a:spcBef>
              <a:spcAft>
                <a:spcPts val="0"/>
              </a:spcAft>
              <a:buNone/>
            </a:pPr>
            <a:r>
              <a:rPr lang="en-US" sz="1050">
                <a:solidFill>
                  <a:srgbClr val="FFFFFF"/>
                </a:solidFill>
                <a:latin typeface="Lucida Sans"/>
                <a:ea typeface="Lucida Sans"/>
                <a:cs typeface="Lucida Sans"/>
                <a:sym typeface="Lucida Sans"/>
              </a:rPr>
              <a:t>In conclusion, the unveiling of </a:t>
            </a:r>
            <a:r>
              <a:rPr i="1" lang="en-US" sz="1100">
                <a:solidFill>
                  <a:srgbClr val="FFFFFF"/>
                </a:solidFill>
                <a:latin typeface="Trebuchet MS"/>
                <a:ea typeface="Trebuchet MS"/>
                <a:cs typeface="Trebuchet MS"/>
                <a:sym typeface="Trebuchet MS"/>
              </a:rPr>
              <a:t>DarkBERT </a:t>
            </a:r>
            <a:r>
              <a:rPr lang="en-US" sz="1050">
                <a:solidFill>
                  <a:srgbClr val="FFFFFF"/>
                </a:solidFill>
                <a:latin typeface="Lucida Sans"/>
                <a:ea typeface="Lucida Sans"/>
                <a:cs typeface="Lucida Sans"/>
                <a:sym typeface="Lucida Sans"/>
              </a:rPr>
              <a:t>represents a significant milestone in illuminating the </a:t>
            </a:r>
            <a:r>
              <a:rPr i="1" lang="en-US" sz="1100">
                <a:solidFill>
                  <a:srgbClr val="FFFFFF"/>
                </a:solidFill>
                <a:latin typeface="Trebuchet MS"/>
                <a:ea typeface="Trebuchet MS"/>
                <a:cs typeface="Trebuchet MS"/>
                <a:sym typeface="Trebuchet MS"/>
              </a:rPr>
              <a:t>unseen </a:t>
            </a:r>
            <a:r>
              <a:rPr lang="en-US" sz="1050">
                <a:solidFill>
                  <a:srgbClr val="FFFFFF"/>
                </a:solidFill>
                <a:latin typeface="Lucida Sans"/>
                <a:ea typeface="Lucida Sans"/>
                <a:cs typeface="Lucida Sans"/>
                <a:sym typeface="Lucida Sans"/>
              </a:rPr>
              <a:t>depths of the internet. This groundbreaking language model has the potential to transform our understanding and interpretation of online content, paving the way for a more informed and comprehensive digital landscape.</a:t>
            </a:r>
            <a:endParaRPr sz="1050">
              <a:latin typeface="Lucida Sans"/>
              <a:ea typeface="Lucida Sans"/>
              <a:cs typeface="Lucida Sans"/>
              <a:sym typeface="Lucida Sans"/>
            </a:endParaRPr>
          </a:p>
        </p:txBody>
      </p:sp>
      <p:sp>
        <p:nvSpPr>
          <p:cNvPr id="193" name="Google Shape;193;p17"/>
          <p:cNvSpPr txBox="1"/>
          <p:nvPr>
            <p:ph type="title"/>
          </p:nvPr>
        </p:nvSpPr>
        <p:spPr>
          <a:xfrm>
            <a:off x="2231948" y="617232"/>
            <a:ext cx="1630800" cy="381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400"/>
              <a:t>Conclusion</a:t>
            </a:r>
            <a:endParaRPr sz="2400"/>
          </a:p>
        </p:txBody>
      </p:sp>
      <p:sp>
        <p:nvSpPr>
          <p:cNvPr id="194" name="Google Shape;194;p17"/>
          <p:cNvSpPr/>
          <p:nvPr/>
        </p:nvSpPr>
        <p:spPr>
          <a:xfrm>
            <a:off x="2296310" y="1067747"/>
            <a:ext cx="1251585" cy="30480"/>
          </a:xfrm>
          <a:custGeom>
            <a:rect b="b" l="l" r="r" t="t"/>
            <a:pathLst>
              <a:path extrusionOk="0" h="30480" w="1251585">
                <a:moveTo>
                  <a:pt x="1251242" y="0"/>
                </a:moveTo>
                <a:lnTo>
                  <a:pt x="0" y="0"/>
                </a:lnTo>
                <a:lnTo>
                  <a:pt x="0" y="30454"/>
                </a:lnTo>
                <a:lnTo>
                  <a:pt x="1251242" y="30454"/>
                </a:lnTo>
                <a:lnTo>
                  <a:pt x="1251242"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18"/>
          <p:cNvSpPr/>
          <p:nvPr/>
        </p:nvSpPr>
        <p:spPr>
          <a:xfrm>
            <a:off x="1512" y="8"/>
            <a:ext cx="5845810" cy="3288029"/>
          </a:xfrm>
          <a:custGeom>
            <a:rect b="b" l="l" r="r" t="t"/>
            <a:pathLst>
              <a:path extrusionOk="0" h="3288029" w="5845810">
                <a:moveTo>
                  <a:pt x="5845240" y="0"/>
                </a:moveTo>
                <a:lnTo>
                  <a:pt x="0" y="0"/>
                </a:lnTo>
                <a:lnTo>
                  <a:pt x="0" y="3287938"/>
                </a:lnTo>
                <a:lnTo>
                  <a:pt x="5845240" y="3287938"/>
                </a:lnTo>
                <a:lnTo>
                  <a:pt x="5845240"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0" name="Google Shape;200;p18"/>
          <p:cNvSpPr txBox="1"/>
          <p:nvPr>
            <p:ph type="title"/>
          </p:nvPr>
        </p:nvSpPr>
        <p:spPr>
          <a:xfrm>
            <a:off x="1843115" y="205374"/>
            <a:ext cx="1574165" cy="3911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400">
                <a:latin typeface="Cambria"/>
                <a:ea typeface="Cambria"/>
                <a:cs typeface="Cambria"/>
                <a:sym typeface="Cambria"/>
              </a:rPr>
              <a:t>References</a:t>
            </a:r>
            <a:endParaRPr sz="2400">
              <a:latin typeface="Cambria"/>
              <a:ea typeface="Cambria"/>
              <a:cs typeface="Cambria"/>
              <a:sym typeface="Cambria"/>
            </a:endParaRPr>
          </a:p>
        </p:txBody>
      </p:sp>
      <p:sp>
        <p:nvSpPr>
          <p:cNvPr id="201" name="Google Shape;201;p18"/>
          <p:cNvSpPr/>
          <p:nvPr/>
        </p:nvSpPr>
        <p:spPr>
          <a:xfrm>
            <a:off x="1843124" y="648977"/>
            <a:ext cx="1251585" cy="30479"/>
          </a:xfrm>
          <a:custGeom>
            <a:rect b="b" l="l" r="r" t="t"/>
            <a:pathLst>
              <a:path extrusionOk="0" h="30479" w="1251585">
                <a:moveTo>
                  <a:pt x="1251242" y="0"/>
                </a:moveTo>
                <a:lnTo>
                  <a:pt x="0" y="0"/>
                </a:lnTo>
                <a:lnTo>
                  <a:pt x="0" y="30441"/>
                </a:lnTo>
                <a:lnTo>
                  <a:pt x="1251242" y="30441"/>
                </a:lnTo>
                <a:lnTo>
                  <a:pt x="1251242"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2" name="Google Shape;202;p18"/>
          <p:cNvSpPr txBox="1"/>
          <p:nvPr/>
        </p:nvSpPr>
        <p:spPr>
          <a:xfrm>
            <a:off x="433844" y="877560"/>
            <a:ext cx="4991700" cy="2224500"/>
          </a:xfrm>
          <a:prstGeom prst="rect">
            <a:avLst/>
          </a:prstGeom>
          <a:noFill/>
          <a:ln>
            <a:noFill/>
          </a:ln>
        </p:spPr>
        <p:txBody>
          <a:bodyPr anchorCtr="0" anchor="t" bIns="0" lIns="0" spcFirstLastPara="1" rIns="0" wrap="square" tIns="12050">
            <a:spAutoFit/>
          </a:bodyPr>
          <a:lstStyle/>
          <a:p>
            <a:pPr indent="-104775" lvl="0" marL="142875" marR="5080" rtl="0" algn="just">
              <a:lnSpc>
                <a:spcPct val="100899"/>
              </a:lnSpc>
              <a:spcBef>
                <a:spcPts val="0"/>
              </a:spcBef>
              <a:spcAft>
                <a:spcPts val="0"/>
              </a:spcAft>
              <a:buClr>
                <a:srgbClr val="FFFFFF"/>
              </a:buClr>
              <a:buSzPts val="950"/>
              <a:buFont typeface="Cambria"/>
              <a:buAutoNum type="arabicPeriod"/>
            </a:pPr>
            <a:r>
              <a:rPr lang="en-US" sz="950">
                <a:solidFill>
                  <a:srgbClr val="FFFFFF"/>
                </a:solidFill>
                <a:latin typeface="Cambria"/>
                <a:ea typeface="Cambria"/>
                <a:cs typeface="Cambria"/>
                <a:sym typeface="Cambria"/>
              </a:rPr>
              <a:t>Ranaldi, L. (2022, January 14). The dark side of the language: Pre-trained transformers 	in the DarkNet. arXiv.org. </a:t>
            </a:r>
            <a:r>
              <a:rPr lang="en-US" sz="950" u="sng">
                <a:solidFill>
                  <a:schemeClr val="hlink"/>
                </a:solidFill>
                <a:latin typeface="Cambria"/>
                <a:ea typeface="Cambria"/>
                <a:cs typeface="Cambria"/>
                <a:sym typeface="Cambria"/>
                <a:hlinkClick r:id="rId3"/>
              </a:rPr>
              <a:t>https://arxiv.org/abs/2201.05G13</a:t>
            </a:r>
            <a:r>
              <a:rPr lang="en-US" sz="950">
                <a:solidFill>
                  <a:srgbClr val="FFFFFF"/>
                </a:solidFill>
                <a:latin typeface="Cambria"/>
                <a:ea typeface="Cambria"/>
                <a:cs typeface="Cambria"/>
                <a:sym typeface="Cambria"/>
              </a:rPr>
              <a:t> </a:t>
            </a:r>
            <a:endParaRPr sz="950">
              <a:latin typeface="Cambria"/>
              <a:ea typeface="Cambria"/>
              <a:cs typeface="Cambria"/>
              <a:sym typeface="Cambria"/>
            </a:endParaRPr>
          </a:p>
          <a:p>
            <a:pPr indent="-120650" lvl="0" marL="142875" marR="5080" rtl="0" algn="just">
              <a:lnSpc>
                <a:spcPct val="100899"/>
              </a:lnSpc>
              <a:spcBef>
                <a:spcPts val="5"/>
              </a:spcBef>
              <a:spcAft>
                <a:spcPts val="0"/>
              </a:spcAft>
              <a:buClr>
                <a:srgbClr val="FFFFFF"/>
              </a:buClr>
              <a:buSzPts val="950"/>
              <a:buFont typeface="Cambria"/>
              <a:buAutoNum type="arabicPeriod"/>
            </a:pPr>
            <a:r>
              <a:rPr lang="en-US" sz="950">
                <a:solidFill>
                  <a:srgbClr val="FFFFFF"/>
                </a:solidFill>
                <a:latin typeface="Cambria"/>
                <a:ea typeface="Cambria"/>
                <a:cs typeface="Cambria"/>
                <a:sym typeface="Cambria"/>
              </a:rPr>
              <a:t>Devlin, J., Chang, M., Lee, K., &amp; Toutanova, K. (2019). BERT: Pre-training of Deep 	Bidirectional   Transformers   for   Language   Understanding.   ACL   Anthology. 	</a:t>
            </a:r>
            <a:r>
              <a:rPr lang="en-US" sz="950" u="sng">
                <a:solidFill>
                  <a:schemeClr val="hlink"/>
                </a:solidFill>
                <a:latin typeface="Cambria"/>
                <a:ea typeface="Cambria"/>
                <a:cs typeface="Cambria"/>
                <a:sym typeface="Cambria"/>
                <a:hlinkClick r:id="rId4"/>
              </a:rPr>
              <a:t>https://doi.org/10.18G53/v1/n19-1423</a:t>
            </a:r>
            <a:r>
              <a:rPr lang="en-US" sz="950">
                <a:solidFill>
                  <a:srgbClr val="FFFFFF"/>
                </a:solidFill>
                <a:latin typeface="Cambria"/>
                <a:ea typeface="Cambria"/>
                <a:cs typeface="Cambria"/>
                <a:sym typeface="Cambria"/>
              </a:rPr>
              <a:t> </a:t>
            </a:r>
            <a:endParaRPr sz="950">
              <a:latin typeface="Cambria"/>
              <a:ea typeface="Cambria"/>
              <a:cs typeface="Cambria"/>
              <a:sym typeface="Cambria"/>
            </a:endParaRPr>
          </a:p>
          <a:p>
            <a:pPr indent="-125730" lvl="0" marL="144145" marR="5080" rtl="0" algn="just">
              <a:lnSpc>
                <a:spcPct val="100899"/>
              </a:lnSpc>
              <a:spcBef>
                <a:spcPts val="0"/>
              </a:spcBef>
              <a:spcAft>
                <a:spcPts val="0"/>
              </a:spcAft>
              <a:buClr>
                <a:srgbClr val="FFFFFF"/>
              </a:buClr>
              <a:buSzPts val="950"/>
              <a:buFont typeface="Cambria"/>
              <a:buAutoNum type="arabicPeriod"/>
            </a:pPr>
            <a:r>
              <a:rPr lang="en-US" sz="950">
                <a:solidFill>
                  <a:srgbClr val="FFFFFF"/>
                </a:solidFill>
                <a:latin typeface="Cambria"/>
                <a:ea typeface="Cambria"/>
                <a:cs typeface="Cambria"/>
                <a:sym typeface="Cambria"/>
              </a:rPr>
              <a:t>Choshen, L., Eldad, D., Hershcovich, D., Sulem, E., &amp; Abend, O. (2019). The Language of Legal   and   Illegal   Activity   on   the   Darknet.   ACL   Anthology. </a:t>
            </a:r>
            <a:r>
              <a:rPr lang="en-US" sz="950" u="sng">
                <a:solidFill>
                  <a:schemeClr val="hlink"/>
                </a:solidFill>
                <a:latin typeface="Cambria"/>
                <a:ea typeface="Cambria"/>
                <a:cs typeface="Cambria"/>
                <a:sym typeface="Cambria"/>
                <a:hlinkClick r:id="rId5"/>
              </a:rPr>
              <a:t>https://doi.org/10.18G53/v1/p19-1419</a:t>
            </a:r>
            <a:r>
              <a:rPr lang="en-US" sz="950">
                <a:solidFill>
                  <a:srgbClr val="FFFFFF"/>
                </a:solidFill>
                <a:latin typeface="Cambria"/>
                <a:ea typeface="Cambria"/>
                <a:cs typeface="Cambria"/>
                <a:sym typeface="Cambria"/>
              </a:rPr>
              <a:t> </a:t>
            </a:r>
            <a:endParaRPr sz="950">
              <a:latin typeface="Cambria"/>
              <a:ea typeface="Cambria"/>
              <a:cs typeface="Cambria"/>
              <a:sym typeface="Cambria"/>
            </a:endParaRPr>
          </a:p>
          <a:p>
            <a:pPr indent="-130810" lvl="0" marL="142875" marR="5080" rtl="0" algn="just">
              <a:lnSpc>
                <a:spcPct val="100899"/>
              </a:lnSpc>
              <a:spcBef>
                <a:spcPts val="0"/>
              </a:spcBef>
              <a:spcAft>
                <a:spcPts val="0"/>
              </a:spcAft>
              <a:buClr>
                <a:srgbClr val="FFFFFF"/>
              </a:buClr>
              <a:buSzPts val="950"/>
              <a:buFont typeface="Cambria"/>
              <a:buAutoNum type="arabicPeriod"/>
            </a:pPr>
            <a:r>
              <a:rPr lang="en-US" sz="950">
                <a:solidFill>
                  <a:srgbClr val="FFFFFF"/>
                </a:solidFill>
                <a:latin typeface="Cambria"/>
                <a:ea typeface="Cambria"/>
                <a:cs typeface="Cambria"/>
                <a:sym typeface="Cambria"/>
              </a:rPr>
              <a:t>Liu, Y. (2019, July 2G). ROBERTA: A robustly optimized BERT pretraining approach. 	arXiv.org. </a:t>
            </a:r>
            <a:r>
              <a:rPr lang="en-US" sz="950" u="sng">
                <a:solidFill>
                  <a:schemeClr val="hlink"/>
                </a:solidFill>
                <a:latin typeface="Cambria"/>
                <a:ea typeface="Cambria"/>
                <a:cs typeface="Cambria"/>
                <a:sym typeface="Cambria"/>
                <a:hlinkClick r:id="rId6"/>
              </a:rPr>
              <a:t>https://arxiv.org/abs/1907.11G92</a:t>
            </a:r>
            <a:r>
              <a:rPr lang="en-US" sz="950">
                <a:solidFill>
                  <a:srgbClr val="FFFFFF"/>
                </a:solidFill>
                <a:latin typeface="Cambria"/>
                <a:ea typeface="Cambria"/>
                <a:cs typeface="Cambria"/>
                <a:sym typeface="Cambria"/>
              </a:rPr>
              <a:t> </a:t>
            </a:r>
            <a:endParaRPr sz="950">
              <a:latin typeface="Cambria"/>
              <a:ea typeface="Cambria"/>
              <a:cs typeface="Cambria"/>
              <a:sym typeface="Cambria"/>
            </a:endParaRPr>
          </a:p>
          <a:p>
            <a:pPr indent="-124460" lvl="0" marL="144145" marR="5080" rtl="0" algn="just">
              <a:lnSpc>
                <a:spcPct val="100899"/>
              </a:lnSpc>
              <a:spcBef>
                <a:spcPts val="0"/>
              </a:spcBef>
              <a:spcAft>
                <a:spcPts val="0"/>
              </a:spcAft>
              <a:buClr>
                <a:srgbClr val="FFFFFF"/>
              </a:buClr>
              <a:buSzPts val="950"/>
              <a:buFont typeface="Cambria"/>
              <a:buAutoNum type="arabicPeriod"/>
            </a:pPr>
            <a:r>
              <a:rPr lang="en-US" sz="950">
                <a:solidFill>
                  <a:srgbClr val="FFFFFF"/>
                </a:solidFill>
                <a:latin typeface="Cambria"/>
                <a:ea typeface="Cambria"/>
                <a:cs typeface="Cambria"/>
                <a:sym typeface="Cambria"/>
              </a:rPr>
              <a:t>Yoon, C., Kim, K., Kim, Y., Shin, S., &amp; Son, S. (2019). Doppelgängers on the Dark Web: A Large-scale  Assessment  on  Phishing  Hidden  Web  Services.  ACM  Digital  Library. </a:t>
            </a:r>
            <a:r>
              <a:rPr lang="en-US" sz="950" u="sng">
                <a:solidFill>
                  <a:schemeClr val="hlink"/>
                </a:solidFill>
                <a:latin typeface="Cambria"/>
                <a:ea typeface="Cambria"/>
                <a:cs typeface="Cambria"/>
                <a:sym typeface="Cambria"/>
                <a:hlinkClick r:id="rId7"/>
              </a:rPr>
              <a:t>https://doi.org/10.1145/3308558.3313551</a:t>
            </a:r>
            <a:endParaRPr sz="950">
              <a:solidFill>
                <a:srgbClr val="FFFFFF"/>
              </a:solidFill>
              <a:latin typeface="Cambria"/>
              <a:ea typeface="Cambria"/>
              <a:cs typeface="Cambria"/>
              <a:sym typeface="Cambria"/>
            </a:endParaRPr>
          </a:p>
          <a:p>
            <a:pPr indent="-124460" lvl="0" marL="144145" marR="5080" rtl="0" algn="just">
              <a:lnSpc>
                <a:spcPct val="100899"/>
              </a:lnSpc>
              <a:spcBef>
                <a:spcPts val="0"/>
              </a:spcBef>
              <a:spcAft>
                <a:spcPts val="0"/>
              </a:spcAft>
              <a:buClr>
                <a:srgbClr val="FFFFFF"/>
              </a:buClr>
              <a:buSzPts val="950"/>
              <a:buFont typeface="Cambria"/>
              <a:buAutoNum type="arabicPeriod"/>
            </a:pPr>
            <a:r>
              <a:rPr lang="en-US" sz="950">
                <a:solidFill>
                  <a:srgbClr val="FFFFFF"/>
                </a:solidFill>
                <a:latin typeface="Cambria"/>
                <a:ea typeface="Cambria"/>
                <a:cs typeface="Cambria"/>
                <a:sym typeface="Cambria"/>
              </a:rPr>
              <a:t>He, S., He, Y., &amp; Li, M. (2019). Classification of Illegal Activities on the Dark Web. ACM Digital Library. </a:t>
            </a:r>
            <a:r>
              <a:rPr lang="en-US" sz="950" u="sng">
                <a:solidFill>
                  <a:schemeClr val="hlink"/>
                </a:solidFill>
                <a:latin typeface="Cambria"/>
                <a:ea typeface="Cambria"/>
                <a:cs typeface="Cambria"/>
                <a:sym typeface="Cambria"/>
                <a:hlinkClick r:id="rId8"/>
              </a:rPr>
              <a:t>https://doi.org/10.1145/3322G45.3322G91</a:t>
            </a:r>
            <a:r>
              <a:rPr lang="en-US" sz="950">
                <a:solidFill>
                  <a:srgbClr val="FFFFFF"/>
                </a:solidFill>
                <a:latin typeface="Cambria"/>
                <a:ea typeface="Cambria"/>
                <a:cs typeface="Cambria"/>
                <a:sym typeface="Cambria"/>
              </a:rPr>
              <a:t> </a:t>
            </a:r>
            <a:endParaRPr sz="95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19"/>
          <p:cNvGrpSpPr/>
          <p:nvPr/>
        </p:nvGrpSpPr>
        <p:grpSpPr>
          <a:xfrm>
            <a:off x="2924449" y="346792"/>
            <a:ext cx="2922656" cy="2427980"/>
            <a:chOff x="2924449" y="346792"/>
            <a:chExt cx="2922656" cy="2427980"/>
          </a:xfrm>
        </p:grpSpPr>
        <p:sp>
          <p:nvSpPr>
            <p:cNvPr id="208" name="Google Shape;208;p19"/>
            <p:cNvSpPr/>
            <p:nvPr/>
          </p:nvSpPr>
          <p:spPr>
            <a:xfrm>
              <a:off x="3569360" y="713562"/>
              <a:ext cx="2277745" cy="2061210"/>
            </a:xfrm>
            <a:custGeom>
              <a:rect b="b" l="l" r="r" t="t"/>
              <a:pathLst>
                <a:path extrusionOk="0" h="2061210" w="2277745">
                  <a:moveTo>
                    <a:pt x="940117" y="1208417"/>
                  </a:moveTo>
                  <a:lnTo>
                    <a:pt x="556412" y="824699"/>
                  </a:lnTo>
                  <a:lnTo>
                    <a:pt x="0" y="1380299"/>
                  </a:lnTo>
                  <a:lnTo>
                    <a:pt x="384530" y="1764030"/>
                  </a:lnTo>
                  <a:lnTo>
                    <a:pt x="940117" y="1208417"/>
                  </a:lnTo>
                  <a:close/>
                </a:path>
                <a:path extrusionOk="0" h="2061210" w="2277745">
                  <a:moveTo>
                    <a:pt x="2277376" y="396887"/>
                  </a:moveTo>
                  <a:lnTo>
                    <a:pt x="1880641" y="0"/>
                  </a:lnTo>
                  <a:lnTo>
                    <a:pt x="850112" y="1030922"/>
                  </a:lnTo>
                  <a:lnTo>
                    <a:pt x="1880641" y="2061057"/>
                  </a:lnTo>
                  <a:lnTo>
                    <a:pt x="2277376" y="1664474"/>
                  </a:lnTo>
                  <a:lnTo>
                    <a:pt x="2277376" y="396887"/>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9" name="Google Shape;209;p19"/>
            <p:cNvSpPr/>
            <p:nvPr/>
          </p:nvSpPr>
          <p:spPr>
            <a:xfrm>
              <a:off x="3166567" y="1037983"/>
              <a:ext cx="989965" cy="1086485"/>
            </a:xfrm>
            <a:custGeom>
              <a:rect b="b" l="l" r="r" t="t"/>
              <a:pathLst>
                <a:path extrusionOk="0" h="1086485" w="989964">
                  <a:moveTo>
                    <a:pt x="955941" y="61429"/>
                  </a:moveTo>
                  <a:lnTo>
                    <a:pt x="894486" y="0"/>
                  </a:lnTo>
                  <a:lnTo>
                    <a:pt x="0" y="893686"/>
                  </a:lnTo>
                  <a:lnTo>
                    <a:pt x="62230" y="955929"/>
                  </a:lnTo>
                  <a:lnTo>
                    <a:pt x="955941" y="61429"/>
                  </a:lnTo>
                  <a:close/>
                </a:path>
                <a:path extrusionOk="0" h="1086485" w="989964">
                  <a:moveTo>
                    <a:pt x="989584" y="530656"/>
                  </a:moveTo>
                  <a:lnTo>
                    <a:pt x="787323" y="328409"/>
                  </a:lnTo>
                  <a:lnTo>
                    <a:pt x="231736" y="883996"/>
                  </a:lnTo>
                  <a:lnTo>
                    <a:pt x="433971" y="1086269"/>
                  </a:lnTo>
                  <a:lnTo>
                    <a:pt x="989584" y="530656"/>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0" name="Google Shape;210;p19"/>
            <p:cNvSpPr/>
            <p:nvPr/>
          </p:nvSpPr>
          <p:spPr>
            <a:xfrm>
              <a:off x="2924449" y="346792"/>
              <a:ext cx="566420" cy="566420"/>
            </a:xfrm>
            <a:custGeom>
              <a:rect b="b" l="l" r="r" t="t"/>
              <a:pathLst>
                <a:path extrusionOk="0" h="566419" w="566420">
                  <a:moveTo>
                    <a:pt x="282717" y="0"/>
                  </a:moveTo>
                  <a:lnTo>
                    <a:pt x="0" y="282726"/>
                  </a:lnTo>
                  <a:lnTo>
                    <a:pt x="282717" y="566251"/>
                  </a:lnTo>
                  <a:lnTo>
                    <a:pt x="566272" y="282726"/>
                  </a:lnTo>
                  <a:lnTo>
                    <a:pt x="282717"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19"/>
            <p:cNvSpPr/>
            <p:nvPr/>
          </p:nvSpPr>
          <p:spPr>
            <a:xfrm>
              <a:off x="3078662" y="499408"/>
              <a:ext cx="262255" cy="262255"/>
            </a:xfrm>
            <a:custGeom>
              <a:rect b="b" l="l" r="r" t="t"/>
              <a:pathLst>
                <a:path extrusionOk="0" h="262255" w="262254">
                  <a:moveTo>
                    <a:pt x="223266" y="0"/>
                  </a:moveTo>
                  <a:lnTo>
                    <a:pt x="38557" y="0"/>
                  </a:lnTo>
                  <a:lnTo>
                    <a:pt x="23724" y="2973"/>
                  </a:lnTo>
                  <a:lnTo>
                    <a:pt x="11449" y="11140"/>
                  </a:lnTo>
                  <a:lnTo>
                    <a:pt x="3088" y="23375"/>
                  </a:lnTo>
                  <a:lnTo>
                    <a:pt x="0" y="38551"/>
                  </a:lnTo>
                  <a:lnTo>
                    <a:pt x="0" y="224049"/>
                  </a:lnTo>
                  <a:lnTo>
                    <a:pt x="2972" y="238864"/>
                  </a:lnTo>
                  <a:lnTo>
                    <a:pt x="11140" y="251047"/>
                  </a:lnTo>
                  <a:lnTo>
                    <a:pt x="23377" y="259167"/>
                  </a:lnTo>
                  <a:lnTo>
                    <a:pt x="38557" y="261792"/>
                  </a:lnTo>
                  <a:lnTo>
                    <a:pt x="223266" y="261792"/>
                  </a:lnTo>
                  <a:lnTo>
                    <a:pt x="238098" y="258830"/>
                  </a:lnTo>
                  <a:lnTo>
                    <a:pt x="250374" y="250748"/>
                  </a:lnTo>
                  <a:lnTo>
                    <a:pt x="253315" y="246528"/>
                  </a:lnTo>
                  <a:lnTo>
                    <a:pt x="38557" y="246528"/>
                  </a:lnTo>
                  <a:lnTo>
                    <a:pt x="29492" y="244696"/>
                  </a:lnTo>
                  <a:lnTo>
                    <a:pt x="22090" y="239702"/>
                  </a:lnTo>
                  <a:lnTo>
                    <a:pt x="17100" y="232300"/>
                  </a:lnTo>
                  <a:lnTo>
                    <a:pt x="15270" y="223241"/>
                  </a:lnTo>
                  <a:lnTo>
                    <a:pt x="15270" y="38551"/>
                  </a:lnTo>
                  <a:lnTo>
                    <a:pt x="17100" y="29486"/>
                  </a:lnTo>
                  <a:lnTo>
                    <a:pt x="22090" y="22083"/>
                  </a:lnTo>
                  <a:lnTo>
                    <a:pt x="29521" y="17085"/>
                  </a:lnTo>
                  <a:lnTo>
                    <a:pt x="38557" y="15261"/>
                  </a:lnTo>
                  <a:lnTo>
                    <a:pt x="253881" y="15261"/>
                  </a:lnTo>
                  <a:lnTo>
                    <a:pt x="250576" y="11237"/>
                  </a:lnTo>
                  <a:lnTo>
                    <a:pt x="244731" y="6433"/>
                  </a:lnTo>
                  <a:lnTo>
                    <a:pt x="238132" y="2908"/>
                  </a:lnTo>
                  <a:lnTo>
                    <a:pt x="230927" y="739"/>
                  </a:lnTo>
                  <a:lnTo>
                    <a:pt x="223266" y="0"/>
                  </a:lnTo>
                  <a:close/>
                </a:path>
                <a:path extrusionOk="0" h="262255" w="262254">
                  <a:moveTo>
                    <a:pt x="198422" y="31152"/>
                  </a:moveTo>
                  <a:lnTo>
                    <a:pt x="190347" y="31312"/>
                  </a:lnTo>
                  <a:lnTo>
                    <a:pt x="180715" y="31312"/>
                  </a:lnTo>
                  <a:lnTo>
                    <a:pt x="176692" y="32122"/>
                  </a:lnTo>
                  <a:lnTo>
                    <a:pt x="137799" y="52685"/>
                  </a:lnTo>
                  <a:lnTo>
                    <a:pt x="130911" y="76294"/>
                  </a:lnTo>
                  <a:lnTo>
                    <a:pt x="130911" y="108405"/>
                  </a:lnTo>
                  <a:lnTo>
                    <a:pt x="111648" y="108405"/>
                  </a:lnTo>
                  <a:lnTo>
                    <a:pt x="107624" y="111620"/>
                  </a:lnTo>
                  <a:lnTo>
                    <a:pt x="107624" y="150171"/>
                  </a:lnTo>
                  <a:lnTo>
                    <a:pt x="110825" y="154186"/>
                  </a:lnTo>
                  <a:lnTo>
                    <a:pt x="130911" y="154186"/>
                  </a:lnTo>
                  <a:lnTo>
                    <a:pt x="130911" y="246528"/>
                  </a:lnTo>
                  <a:lnTo>
                    <a:pt x="146182" y="246528"/>
                  </a:lnTo>
                  <a:lnTo>
                    <a:pt x="146182" y="142134"/>
                  </a:lnTo>
                  <a:lnTo>
                    <a:pt x="143594" y="138921"/>
                  </a:lnTo>
                  <a:lnTo>
                    <a:pt x="122895" y="138921"/>
                  </a:lnTo>
                  <a:lnTo>
                    <a:pt x="122895" y="123669"/>
                  </a:lnTo>
                  <a:lnTo>
                    <a:pt x="142951" y="123669"/>
                  </a:lnTo>
                  <a:lnTo>
                    <a:pt x="146974" y="120453"/>
                  </a:lnTo>
                  <a:lnTo>
                    <a:pt x="146182" y="115631"/>
                  </a:lnTo>
                  <a:lnTo>
                    <a:pt x="146182" y="64245"/>
                  </a:lnTo>
                  <a:lnTo>
                    <a:pt x="182331" y="46576"/>
                  </a:lnTo>
                  <a:lnTo>
                    <a:pt x="187147" y="46576"/>
                  </a:lnTo>
                  <a:lnTo>
                    <a:pt x="191140" y="45777"/>
                  </a:lnTo>
                  <a:lnTo>
                    <a:pt x="228657" y="45777"/>
                  </a:lnTo>
                  <a:lnTo>
                    <a:pt x="228904" y="44171"/>
                  </a:lnTo>
                  <a:lnTo>
                    <a:pt x="229697" y="40148"/>
                  </a:lnTo>
                  <a:lnTo>
                    <a:pt x="227289" y="36944"/>
                  </a:lnTo>
                  <a:lnTo>
                    <a:pt x="223266" y="35335"/>
                  </a:lnTo>
                  <a:lnTo>
                    <a:pt x="215190" y="33239"/>
                  </a:lnTo>
                  <a:lnTo>
                    <a:pt x="206806" y="31819"/>
                  </a:lnTo>
                  <a:lnTo>
                    <a:pt x="198422" y="31152"/>
                  </a:lnTo>
                  <a:close/>
                </a:path>
                <a:path extrusionOk="0" h="262255" w="262254">
                  <a:moveTo>
                    <a:pt x="198363" y="65852"/>
                  </a:moveTo>
                  <a:lnTo>
                    <a:pt x="193548" y="65852"/>
                  </a:lnTo>
                  <a:lnTo>
                    <a:pt x="191140" y="66650"/>
                  </a:lnTo>
                  <a:lnTo>
                    <a:pt x="181543" y="69627"/>
                  </a:lnTo>
                  <a:lnTo>
                    <a:pt x="174578" y="74783"/>
                  </a:lnTo>
                  <a:lnTo>
                    <a:pt x="170474" y="81915"/>
                  </a:lnTo>
                  <a:lnTo>
                    <a:pt x="169468" y="90748"/>
                  </a:lnTo>
                  <a:lnTo>
                    <a:pt x="169468" y="119655"/>
                  </a:lnTo>
                  <a:lnTo>
                    <a:pt x="172669" y="123669"/>
                  </a:lnTo>
                  <a:lnTo>
                    <a:pt x="205618" y="123669"/>
                  </a:lnTo>
                  <a:lnTo>
                    <a:pt x="201594" y="138921"/>
                  </a:lnTo>
                  <a:lnTo>
                    <a:pt x="172669" y="138921"/>
                  </a:lnTo>
                  <a:lnTo>
                    <a:pt x="168645" y="142134"/>
                  </a:lnTo>
                  <a:lnTo>
                    <a:pt x="169468" y="146148"/>
                  </a:lnTo>
                  <a:lnTo>
                    <a:pt x="169468" y="246528"/>
                  </a:lnTo>
                  <a:lnTo>
                    <a:pt x="184708" y="246528"/>
                  </a:lnTo>
                  <a:lnTo>
                    <a:pt x="184708" y="154186"/>
                  </a:lnTo>
                  <a:lnTo>
                    <a:pt x="211226" y="154186"/>
                  </a:lnTo>
                  <a:lnTo>
                    <a:pt x="214426" y="151781"/>
                  </a:lnTo>
                  <a:lnTo>
                    <a:pt x="215249" y="148565"/>
                  </a:lnTo>
                  <a:lnTo>
                    <a:pt x="222473" y="118049"/>
                  </a:lnTo>
                  <a:lnTo>
                    <a:pt x="223266" y="115631"/>
                  </a:lnTo>
                  <a:lnTo>
                    <a:pt x="221681" y="110822"/>
                  </a:lnTo>
                  <a:lnTo>
                    <a:pt x="220065" y="109215"/>
                  </a:lnTo>
                  <a:lnTo>
                    <a:pt x="218852" y="108405"/>
                  </a:lnTo>
                  <a:lnTo>
                    <a:pt x="184708" y="108405"/>
                  </a:lnTo>
                  <a:lnTo>
                    <a:pt x="184708" y="87532"/>
                  </a:lnTo>
                  <a:lnTo>
                    <a:pt x="185531" y="83521"/>
                  </a:lnTo>
                  <a:lnTo>
                    <a:pt x="194370" y="81915"/>
                  </a:lnTo>
                  <a:lnTo>
                    <a:pt x="197571" y="81915"/>
                  </a:lnTo>
                  <a:lnTo>
                    <a:pt x="199186" y="81104"/>
                  </a:lnTo>
                  <a:lnTo>
                    <a:pt x="222464" y="81104"/>
                  </a:lnTo>
                  <a:lnTo>
                    <a:pt x="224058" y="79497"/>
                  </a:lnTo>
                  <a:lnTo>
                    <a:pt x="224058" y="77888"/>
                  </a:lnTo>
                  <a:lnTo>
                    <a:pt x="225515" y="67458"/>
                  </a:lnTo>
                  <a:lnTo>
                    <a:pt x="210433" y="67458"/>
                  </a:lnTo>
                  <a:lnTo>
                    <a:pt x="207203" y="66650"/>
                  </a:lnTo>
                  <a:lnTo>
                    <a:pt x="203210" y="66650"/>
                  </a:lnTo>
                  <a:lnTo>
                    <a:pt x="198363" y="65852"/>
                  </a:lnTo>
                  <a:close/>
                </a:path>
                <a:path extrusionOk="0" h="262255" w="262254">
                  <a:moveTo>
                    <a:pt x="253881" y="15261"/>
                  </a:moveTo>
                  <a:lnTo>
                    <a:pt x="223266" y="15261"/>
                  </a:lnTo>
                  <a:lnTo>
                    <a:pt x="232330" y="17091"/>
                  </a:lnTo>
                  <a:lnTo>
                    <a:pt x="239732" y="22083"/>
                  </a:lnTo>
                  <a:lnTo>
                    <a:pt x="244722" y="29486"/>
                  </a:lnTo>
                  <a:lnTo>
                    <a:pt x="246552" y="38551"/>
                  </a:lnTo>
                  <a:lnTo>
                    <a:pt x="246552" y="224049"/>
                  </a:lnTo>
                  <a:lnTo>
                    <a:pt x="244722" y="233095"/>
                  </a:lnTo>
                  <a:lnTo>
                    <a:pt x="239732" y="240410"/>
                  </a:lnTo>
                  <a:lnTo>
                    <a:pt x="232330" y="245164"/>
                  </a:lnTo>
                  <a:lnTo>
                    <a:pt x="223266" y="246528"/>
                  </a:lnTo>
                  <a:lnTo>
                    <a:pt x="253315" y="246528"/>
                  </a:lnTo>
                  <a:lnTo>
                    <a:pt x="258734" y="238752"/>
                  </a:lnTo>
                  <a:lnTo>
                    <a:pt x="261823" y="224049"/>
                  </a:lnTo>
                  <a:lnTo>
                    <a:pt x="261823" y="38551"/>
                  </a:lnTo>
                  <a:lnTo>
                    <a:pt x="261081" y="30894"/>
                  </a:lnTo>
                  <a:lnTo>
                    <a:pt x="258908" y="23688"/>
                  </a:lnTo>
                  <a:lnTo>
                    <a:pt x="255380" y="17085"/>
                  </a:lnTo>
                  <a:lnTo>
                    <a:pt x="253881" y="15261"/>
                  </a:lnTo>
                  <a:close/>
                </a:path>
                <a:path extrusionOk="0" h="262255" w="262254">
                  <a:moveTo>
                    <a:pt x="142951" y="138123"/>
                  </a:moveTo>
                  <a:lnTo>
                    <a:pt x="138927" y="138921"/>
                  </a:lnTo>
                  <a:lnTo>
                    <a:pt x="143594" y="138921"/>
                  </a:lnTo>
                  <a:lnTo>
                    <a:pt x="142951" y="138123"/>
                  </a:lnTo>
                  <a:close/>
                </a:path>
                <a:path extrusionOk="0" h="262255" w="262254">
                  <a:moveTo>
                    <a:pt x="217657" y="107606"/>
                  </a:moveTo>
                  <a:lnTo>
                    <a:pt x="215249" y="108405"/>
                  </a:lnTo>
                  <a:lnTo>
                    <a:pt x="218852" y="108405"/>
                  </a:lnTo>
                  <a:lnTo>
                    <a:pt x="217657" y="107606"/>
                  </a:lnTo>
                  <a:close/>
                </a:path>
                <a:path extrusionOk="0" h="262255" w="262254">
                  <a:moveTo>
                    <a:pt x="222464" y="81104"/>
                  </a:moveTo>
                  <a:lnTo>
                    <a:pt x="204002" y="81104"/>
                  </a:lnTo>
                  <a:lnTo>
                    <a:pt x="208818" y="81915"/>
                  </a:lnTo>
                  <a:lnTo>
                    <a:pt x="212049" y="83521"/>
                  </a:lnTo>
                  <a:lnTo>
                    <a:pt x="213634" y="83521"/>
                  </a:lnTo>
                  <a:lnTo>
                    <a:pt x="215249" y="84319"/>
                  </a:lnTo>
                  <a:lnTo>
                    <a:pt x="219273" y="84319"/>
                  </a:lnTo>
                  <a:lnTo>
                    <a:pt x="222464" y="81104"/>
                  </a:lnTo>
                  <a:close/>
                </a:path>
                <a:path extrusionOk="0" h="262255" w="262254">
                  <a:moveTo>
                    <a:pt x="228657" y="45777"/>
                  </a:moveTo>
                  <a:lnTo>
                    <a:pt x="198363" y="45777"/>
                  </a:lnTo>
                  <a:lnTo>
                    <a:pt x="205618" y="46576"/>
                  </a:lnTo>
                  <a:lnTo>
                    <a:pt x="212841" y="48981"/>
                  </a:lnTo>
                  <a:lnTo>
                    <a:pt x="211866" y="57018"/>
                  </a:lnTo>
                  <a:lnTo>
                    <a:pt x="211226" y="62636"/>
                  </a:lnTo>
                  <a:lnTo>
                    <a:pt x="210433" y="67458"/>
                  </a:lnTo>
                  <a:lnTo>
                    <a:pt x="225515" y="67458"/>
                  </a:lnTo>
                  <a:lnTo>
                    <a:pt x="227205" y="55409"/>
                  </a:lnTo>
                  <a:lnTo>
                    <a:pt x="228657" y="4577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2" name="Google Shape;212;p19"/>
            <p:cNvSpPr/>
            <p:nvPr/>
          </p:nvSpPr>
          <p:spPr>
            <a:xfrm>
              <a:off x="4190936" y="346798"/>
              <a:ext cx="1200150" cy="566420"/>
            </a:xfrm>
            <a:custGeom>
              <a:rect b="b" l="l" r="r" t="t"/>
              <a:pathLst>
                <a:path extrusionOk="0" h="566419" w="1200150">
                  <a:moveTo>
                    <a:pt x="566254" y="282727"/>
                  </a:moveTo>
                  <a:lnTo>
                    <a:pt x="282727" y="0"/>
                  </a:lnTo>
                  <a:lnTo>
                    <a:pt x="0" y="282727"/>
                  </a:lnTo>
                  <a:lnTo>
                    <a:pt x="282727" y="566254"/>
                  </a:lnTo>
                  <a:lnTo>
                    <a:pt x="566254" y="282727"/>
                  </a:lnTo>
                  <a:close/>
                </a:path>
                <a:path extrusionOk="0" h="566419" w="1200150">
                  <a:moveTo>
                    <a:pt x="1199908" y="282727"/>
                  </a:moveTo>
                  <a:lnTo>
                    <a:pt x="916774" y="0"/>
                  </a:lnTo>
                  <a:lnTo>
                    <a:pt x="633679" y="282727"/>
                  </a:lnTo>
                  <a:lnTo>
                    <a:pt x="916774" y="566254"/>
                  </a:lnTo>
                  <a:lnTo>
                    <a:pt x="1199908" y="282727"/>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13" name="Google Shape;213;p19"/>
            <p:cNvPicPr preferRelativeResize="0"/>
            <p:nvPr/>
          </p:nvPicPr>
          <p:blipFill rotWithShape="1">
            <a:blip r:embed="rId3">
              <a:alphaModFix/>
            </a:blip>
            <a:srcRect b="0" l="0" r="0" t="0"/>
            <a:stretch/>
          </p:blipFill>
          <p:spPr>
            <a:xfrm>
              <a:off x="4381317" y="530733"/>
              <a:ext cx="184708" cy="199976"/>
            </a:xfrm>
            <a:prstGeom prst="rect">
              <a:avLst/>
            </a:prstGeom>
            <a:noFill/>
            <a:ln>
              <a:noFill/>
            </a:ln>
          </p:spPr>
        </p:pic>
        <p:sp>
          <p:nvSpPr>
            <p:cNvPr id="214" name="Google Shape;214;p19"/>
            <p:cNvSpPr/>
            <p:nvPr/>
          </p:nvSpPr>
          <p:spPr>
            <a:xfrm>
              <a:off x="4342760" y="499408"/>
              <a:ext cx="262255" cy="262255"/>
            </a:xfrm>
            <a:custGeom>
              <a:rect b="b" l="l" r="r" t="t"/>
              <a:pathLst>
                <a:path extrusionOk="0" h="262255" w="262254">
                  <a:moveTo>
                    <a:pt x="222473" y="0"/>
                  </a:moveTo>
                  <a:lnTo>
                    <a:pt x="38557" y="0"/>
                  </a:lnTo>
                  <a:lnTo>
                    <a:pt x="23724" y="3099"/>
                  </a:lnTo>
                  <a:lnTo>
                    <a:pt x="11449" y="11544"/>
                  </a:lnTo>
                  <a:lnTo>
                    <a:pt x="3088" y="24054"/>
                  </a:lnTo>
                  <a:lnTo>
                    <a:pt x="0" y="39349"/>
                  </a:lnTo>
                  <a:lnTo>
                    <a:pt x="0" y="223266"/>
                  </a:lnTo>
                  <a:lnTo>
                    <a:pt x="3088" y="238099"/>
                  </a:lnTo>
                  <a:lnTo>
                    <a:pt x="11449" y="250372"/>
                  </a:lnTo>
                  <a:lnTo>
                    <a:pt x="23724" y="258730"/>
                  </a:lnTo>
                  <a:lnTo>
                    <a:pt x="38557" y="261817"/>
                  </a:lnTo>
                  <a:lnTo>
                    <a:pt x="222473" y="261817"/>
                  </a:lnTo>
                  <a:lnTo>
                    <a:pt x="237318" y="258730"/>
                  </a:lnTo>
                  <a:lnTo>
                    <a:pt x="249680" y="250372"/>
                  </a:lnTo>
                  <a:lnTo>
                    <a:pt x="252355" y="246552"/>
                  </a:lnTo>
                  <a:lnTo>
                    <a:pt x="38557" y="246552"/>
                  </a:lnTo>
                  <a:lnTo>
                    <a:pt x="29505" y="244720"/>
                  </a:lnTo>
                  <a:lnTo>
                    <a:pt x="22101" y="239725"/>
                  </a:lnTo>
                  <a:lnTo>
                    <a:pt x="17104" y="232323"/>
                  </a:lnTo>
                  <a:lnTo>
                    <a:pt x="15270" y="223266"/>
                  </a:lnTo>
                  <a:lnTo>
                    <a:pt x="15270" y="39349"/>
                  </a:lnTo>
                  <a:lnTo>
                    <a:pt x="17104" y="30278"/>
                  </a:lnTo>
                  <a:lnTo>
                    <a:pt x="22101" y="22787"/>
                  </a:lnTo>
                  <a:lnTo>
                    <a:pt x="29505" y="17555"/>
                  </a:lnTo>
                  <a:lnTo>
                    <a:pt x="38557" y="15261"/>
                  </a:lnTo>
                  <a:lnTo>
                    <a:pt x="252401" y="15261"/>
                  </a:lnTo>
                  <a:lnTo>
                    <a:pt x="250275" y="12150"/>
                  </a:lnTo>
                  <a:lnTo>
                    <a:pt x="237764" y="3553"/>
                  </a:lnTo>
                  <a:lnTo>
                    <a:pt x="222473" y="0"/>
                  </a:lnTo>
                  <a:close/>
                </a:path>
                <a:path extrusionOk="0" h="262255" w="262254">
                  <a:moveTo>
                    <a:pt x="252401" y="15261"/>
                  </a:moveTo>
                  <a:lnTo>
                    <a:pt x="222473" y="15261"/>
                  </a:lnTo>
                  <a:lnTo>
                    <a:pt x="231538" y="17106"/>
                  </a:lnTo>
                  <a:lnTo>
                    <a:pt x="238940" y="22188"/>
                  </a:lnTo>
                  <a:lnTo>
                    <a:pt x="243930" y="29829"/>
                  </a:lnTo>
                  <a:lnTo>
                    <a:pt x="245760" y="39349"/>
                  </a:lnTo>
                  <a:lnTo>
                    <a:pt x="245760" y="223266"/>
                  </a:lnTo>
                  <a:lnTo>
                    <a:pt x="243930" y="232323"/>
                  </a:lnTo>
                  <a:lnTo>
                    <a:pt x="238940" y="239725"/>
                  </a:lnTo>
                  <a:lnTo>
                    <a:pt x="231538" y="244720"/>
                  </a:lnTo>
                  <a:lnTo>
                    <a:pt x="222473" y="246552"/>
                  </a:lnTo>
                  <a:lnTo>
                    <a:pt x="252355" y="246552"/>
                  </a:lnTo>
                  <a:lnTo>
                    <a:pt x="258276" y="238099"/>
                  </a:lnTo>
                  <a:lnTo>
                    <a:pt x="261823" y="223266"/>
                  </a:lnTo>
                  <a:lnTo>
                    <a:pt x="261823" y="39349"/>
                  </a:lnTo>
                  <a:lnTo>
                    <a:pt x="258722" y="24509"/>
                  </a:lnTo>
                  <a:lnTo>
                    <a:pt x="252401" y="15261"/>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5" name="Google Shape;215;p19"/>
            <p:cNvSpPr/>
            <p:nvPr/>
          </p:nvSpPr>
          <p:spPr>
            <a:xfrm>
              <a:off x="3557290" y="346792"/>
              <a:ext cx="566420" cy="566420"/>
            </a:xfrm>
            <a:custGeom>
              <a:rect b="b" l="l" r="r" t="t"/>
              <a:pathLst>
                <a:path extrusionOk="0" h="566419" w="566420">
                  <a:moveTo>
                    <a:pt x="283524" y="0"/>
                  </a:moveTo>
                  <a:lnTo>
                    <a:pt x="0" y="282726"/>
                  </a:lnTo>
                  <a:lnTo>
                    <a:pt x="283524" y="566251"/>
                  </a:lnTo>
                  <a:lnTo>
                    <a:pt x="566287" y="282726"/>
                  </a:lnTo>
                  <a:lnTo>
                    <a:pt x="283524"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16" name="Google Shape;216;p19"/>
            <p:cNvPicPr preferRelativeResize="0"/>
            <p:nvPr/>
          </p:nvPicPr>
          <p:blipFill rotWithShape="1">
            <a:blip r:embed="rId4">
              <a:alphaModFix/>
            </a:blip>
            <a:srcRect b="0" l="0" r="0" t="0"/>
            <a:stretch/>
          </p:blipFill>
          <p:spPr>
            <a:xfrm>
              <a:off x="3741237" y="530720"/>
              <a:ext cx="200771" cy="199967"/>
            </a:xfrm>
            <a:prstGeom prst="rect">
              <a:avLst/>
            </a:prstGeom>
            <a:noFill/>
            <a:ln>
              <a:noFill/>
            </a:ln>
          </p:spPr>
        </p:pic>
        <p:sp>
          <p:nvSpPr>
            <p:cNvPr id="217" name="Google Shape;217;p19"/>
            <p:cNvSpPr/>
            <p:nvPr/>
          </p:nvSpPr>
          <p:spPr>
            <a:xfrm>
              <a:off x="3710724" y="499414"/>
              <a:ext cx="262255" cy="262255"/>
            </a:xfrm>
            <a:custGeom>
              <a:rect b="b" l="l" r="r" t="t"/>
              <a:pathLst>
                <a:path extrusionOk="0" h="262255" w="262254">
                  <a:moveTo>
                    <a:pt x="199974" y="68262"/>
                  </a:moveTo>
                  <a:lnTo>
                    <a:pt x="192722" y="61823"/>
                  </a:lnTo>
                  <a:lnTo>
                    <a:pt x="184708" y="61823"/>
                  </a:lnTo>
                  <a:lnTo>
                    <a:pt x="175869" y="61823"/>
                  </a:lnTo>
                  <a:lnTo>
                    <a:pt x="169430" y="69049"/>
                  </a:lnTo>
                  <a:lnTo>
                    <a:pt x="169430" y="85928"/>
                  </a:lnTo>
                  <a:lnTo>
                    <a:pt x="176657" y="92341"/>
                  </a:lnTo>
                  <a:lnTo>
                    <a:pt x="184708" y="93154"/>
                  </a:lnTo>
                  <a:lnTo>
                    <a:pt x="193548" y="93154"/>
                  </a:lnTo>
                  <a:lnTo>
                    <a:pt x="199974" y="85928"/>
                  </a:lnTo>
                  <a:lnTo>
                    <a:pt x="199974" y="68262"/>
                  </a:lnTo>
                  <a:close/>
                </a:path>
                <a:path extrusionOk="0" h="262255" w="262254">
                  <a:moveTo>
                    <a:pt x="261785" y="38557"/>
                  </a:moveTo>
                  <a:lnTo>
                    <a:pt x="258813" y="23723"/>
                  </a:lnTo>
                  <a:lnTo>
                    <a:pt x="253187" y="15265"/>
                  </a:lnTo>
                  <a:lnTo>
                    <a:pt x="250647" y="11442"/>
                  </a:lnTo>
                  <a:lnTo>
                    <a:pt x="246545" y="8648"/>
                  </a:lnTo>
                  <a:lnTo>
                    <a:pt x="246545" y="38557"/>
                  </a:lnTo>
                  <a:lnTo>
                    <a:pt x="246545" y="224053"/>
                  </a:lnTo>
                  <a:lnTo>
                    <a:pt x="244716" y="233095"/>
                  </a:lnTo>
                  <a:lnTo>
                    <a:pt x="239712" y="240411"/>
                  </a:lnTo>
                  <a:lnTo>
                    <a:pt x="232308" y="245160"/>
                  </a:lnTo>
                  <a:lnTo>
                    <a:pt x="223266" y="246532"/>
                  </a:lnTo>
                  <a:lnTo>
                    <a:pt x="38519" y="246532"/>
                  </a:lnTo>
                  <a:lnTo>
                    <a:pt x="29476" y="244703"/>
                  </a:lnTo>
                  <a:lnTo>
                    <a:pt x="22072" y="239801"/>
                  </a:lnTo>
                  <a:lnTo>
                    <a:pt x="17068" y="232638"/>
                  </a:lnTo>
                  <a:lnTo>
                    <a:pt x="15240" y="224053"/>
                  </a:lnTo>
                  <a:lnTo>
                    <a:pt x="15240" y="38557"/>
                  </a:lnTo>
                  <a:lnTo>
                    <a:pt x="17068" y="29489"/>
                  </a:lnTo>
                  <a:lnTo>
                    <a:pt x="22072" y="22085"/>
                  </a:lnTo>
                  <a:lnTo>
                    <a:pt x="29476" y="17094"/>
                  </a:lnTo>
                  <a:lnTo>
                    <a:pt x="38519" y="15265"/>
                  </a:lnTo>
                  <a:lnTo>
                    <a:pt x="223266" y="15265"/>
                  </a:lnTo>
                  <a:lnTo>
                    <a:pt x="232308" y="17094"/>
                  </a:lnTo>
                  <a:lnTo>
                    <a:pt x="239712" y="22085"/>
                  </a:lnTo>
                  <a:lnTo>
                    <a:pt x="244716" y="29489"/>
                  </a:lnTo>
                  <a:lnTo>
                    <a:pt x="246545" y="38557"/>
                  </a:lnTo>
                  <a:lnTo>
                    <a:pt x="246545" y="8648"/>
                  </a:lnTo>
                  <a:lnTo>
                    <a:pt x="238429" y="3086"/>
                  </a:lnTo>
                  <a:lnTo>
                    <a:pt x="223266" y="0"/>
                  </a:lnTo>
                  <a:lnTo>
                    <a:pt x="38519" y="0"/>
                  </a:lnTo>
                  <a:lnTo>
                    <a:pt x="23698" y="2971"/>
                  </a:lnTo>
                  <a:lnTo>
                    <a:pt x="11430" y="11137"/>
                  </a:lnTo>
                  <a:lnTo>
                    <a:pt x="3086" y="23380"/>
                  </a:lnTo>
                  <a:lnTo>
                    <a:pt x="0" y="38557"/>
                  </a:lnTo>
                  <a:lnTo>
                    <a:pt x="0" y="224053"/>
                  </a:lnTo>
                  <a:lnTo>
                    <a:pt x="2971" y="238861"/>
                  </a:lnTo>
                  <a:lnTo>
                    <a:pt x="11137" y="251053"/>
                  </a:lnTo>
                  <a:lnTo>
                    <a:pt x="23355" y="259168"/>
                  </a:lnTo>
                  <a:lnTo>
                    <a:pt x="38519" y="261797"/>
                  </a:lnTo>
                  <a:lnTo>
                    <a:pt x="223266" y="261797"/>
                  </a:lnTo>
                  <a:lnTo>
                    <a:pt x="238086" y="258826"/>
                  </a:lnTo>
                  <a:lnTo>
                    <a:pt x="250355" y="250748"/>
                  </a:lnTo>
                  <a:lnTo>
                    <a:pt x="253288" y="246532"/>
                  </a:lnTo>
                  <a:lnTo>
                    <a:pt x="258711" y="238747"/>
                  </a:lnTo>
                  <a:lnTo>
                    <a:pt x="261785" y="224053"/>
                  </a:lnTo>
                  <a:lnTo>
                    <a:pt x="261785" y="3855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18" name="Google Shape;218;p19"/>
          <p:cNvSpPr txBox="1"/>
          <p:nvPr>
            <p:ph type="title"/>
          </p:nvPr>
        </p:nvSpPr>
        <p:spPr>
          <a:xfrm>
            <a:off x="607850" y="865523"/>
            <a:ext cx="2316600" cy="1150500"/>
          </a:xfrm>
          <a:prstGeom prst="rect">
            <a:avLst/>
          </a:prstGeom>
          <a:noFill/>
          <a:ln>
            <a:noFill/>
          </a:ln>
        </p:spPr>
        <p:txBody>
          <a:bodyPr anchorCtr="0" anchor="t" bIns="0" lIns="0" spcFirstLastPara="1" rIns="0" wrap="square" tIns="113650">
            <a:spAutoFit/>
          </a:bodyPr>
          <a:lstStyle/>
          <a:p>
            <a:pPr indent="0" lvl="0" marL="12065" marR="5080" rtl="0" algn="ctr">
              <a:lnSpc>
                <a:spcPct val="84100"/>
              </a:lnSpc>
              <a:spcBef>
                <a:spcPts val="0"/>
              </a:spcBef>
              <a:spcAft>
                <a:spcPts val="0"/>
              </a:spcAft>
              <a:buNone/>
            </a:pPr>
            <a:r>
              <a:rPr lang="en-US" sz="4000"/>
              <a:t>Thanks for watching!</a:t>
            </a:r>
            <a:endParaRPr sz="4000"/>
          </a:p>
        </p:txBody>
      </p:sp>
      <p:sp>
        <p:nvSpPr>
          <p:cNvPr id="219" name="Google Shape;219;p19"/>
          <p:cNvSpPr/>
          <p:nvPr/>
        </p:nvSpPr>
        <p:spPr>
          <a:xfrm>
            <a:off x="763257" y="2551798"/>
            <a:ext cx="1863725" cy="30480"/>
          </a:xfrm>
          <a:custGeom>
            <a:rect b="b" l="l" r="r" t="t"/>
            <a:pathLst>
              <a:path extrusionOk="0" h="30480" w="1863725">
                <a:moveTo>
                  <a:pt x="1863153" y="0"/>
                </a:moveTo>
                <a:lnTo>
                  <a:pt x="0" y="0"/>
                </a:lnTo>
                <a:lnTo>
                  <a:pt x="0" y="30441"/>
                </a:lnTo>
                <a:lnTo>
                  <a:pt x="1863153" y="30441"/>
                </a:lnTo>
                <a:lnTo>
                  <a:pt x="186315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20" name="Google Shape;220;p19"/>
          <p:cNvPicPr preferRelativeResize="0"/>
          <p:nvPr/>
        </p:nvPicPr>
        <p:blipFill rotWithShape="1">
          <a:blip r:embed="rId5">
            <a:alphaModFix/>
          </a:blip>
          <a:srcRect b="0" l="0" r="0" t="0"/>
          <a:stretch/>
        </p:blipFill>
        <p:spPr>
          <a:xfrm>
            <a:off x="5002682" y="522588"/>
            <a:ext cx="210068" cy="2146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pSp>
        <p:nvGrpSpPr>
          <p:cNvPr id="72" name="Google Shape;72;p8"/>
          <p:cNvGrpSpPr/>
          <p:nvPr/>
        </p:nvGrpSpPr>
        <p:grpSpPr>
          <a:xfrm>
            <a:off x="3411077" y="12"/>
            <a:ext cx="2436282" cy="1732868"/>
            <a:chOff x="3411077" y="12"/>
            <a:chExt cx="2436282" cy="1732868"/>
          </a:xfrm>
        </p:grpSpPr>
        <p:sp>
          <p:nvSpPr>
            <p:cNvPr id="73" name="Google Shape;73;p8"/>
            <p:cNvSpPr/>
            <p:nvPr/>
          </p:nvSpPr>
          <p:spPr>
            <a:xfrm>
              <a:off x="3582949" y="12"/>
              <a:ext cx="2264410" cy="1628139"/>
            </a:xfrm>
            <a:custGeom>
              <a:rect b="b" l="l" r="r" t="t"/>
              <a:pathLst>
                <a:path extrusionOk="0" h="1628139" w="2264410">
                  <a:moveTo>
                    <a:pt x="939330" y="1012659"/>
                  </a:moveTo>
                  <a:lnTo>
                    <a:pt x="555586" y="628129"/>
                  </a:lnTo>
                  <a:lnTo>
                    <a:pt x="0" y="1183741"/>
                  </a:lnTo>
                  <a:lnTo>
                    <a:pt x="383717" y="1568259"/>
                  </a:lnTo>
                  <a:lnTo>
                    <a:pt x="939330" y="1012659"/>
                  </a:lnTo>
                  <a:close/>
                </a:path>
                <a:path extrusionOk="0" h="1628139" w="2264410">
                  <a:moveTo>
                    <a:pt x="2263787" y="178587"/>
                  </a:moveTo>
                  <a:lnTo>
                    <a:pt x="2085187" y="0"/>
                  </a:lnTo>
                  <a:lnTo>
                    <a:pt x="1219022" y="0"/>
                  </a:lnTo>
                  <a:lnTo>
                    <a:pt x="621576" y="597433"/>
                  </a:lnTo>
                  <a:lnTo>
                    <a:pt x="1652104" y="1627962"/>
                  </a:lnTo>
                  <a:lnTo>
                    <a:pt x="2263787" y="1016292"/>
                  </a:lnTo>
                  <a:lnTo>
                    <a:pt x="2263787" y="178587"/>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3411077" y="457056"/>
              <a:ext cx="758190" cy="758190"/>
            </a:xfrm>
            <a:custGeom>
              <a:rect b="b" l="l" r="r" t="t"/>
              <a:pathLst>
                <a:path extrusionOk="0" h="758190" w="758189">
                  <a:moveTo>
                    <a:pt x="555589" y="0"/>
                  </a:moveTo>
                  <a:lnTo>
                    <a:pt x="0" y="555604"/>
                  </a:lnTo>
                  <a:lnTo>
                    <a:pt x="202265" y="757857"/>
                  </a:lnTo>
                  <a:lnTo>
                    <a:pt x="757854" y="201454"/>
                  </a:lnTo>
                  <a:lnTo>
                    <a:pt x="55558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5286451" y="1110580"/>
              <a:ext cx="560705" cy="622300"/>
            </a:xfrm>
            <a:custGeom>
              <a:rect b="b" l="l" r="r" t="t"/>
              <a:pathLst>
                <a:path extrusionOk="0" h="622300" w="560704">
                  <a:moveTo>
                    <a:pt x="560295" y="0"/>
                  </a:moveTo>
                  <a:lnTo>
                    <a:pt x="0" y="559793"/>
                  </a:lnTo>
                  <a:lnTo>
                    <a:pt x="62240" y="622039"/>
                  </a:lnTo>
                  <a:lnTo>
                    <a:pt x="560295" y="123539"/>
                  </a:lnTo>
                  <a:lnTo>
                    <a:pt x="56029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76" name="Google Shape;76;p8"/>
          <p:cNvGrpSpPr/>
          <p:nvPr/>
        </p:nvGrpSpPr>
        <p:grpSpPr>
          <a:xfrm>
            <a:off x="1512" y="1298544"/>
            <a:ext cx="1475740" cy="1989903"/>
            <a:chOff x="1512" y="1298544"/>
            <a:chExt cx="1475740" cy="1989903"/>
          </a:xfrm>
        </p:grpSpPr>
        <p:sp>
          <p:nvSpPr>
            <p:cNvPr id="77" name="Google Shape;77;p8"/>
            <p:cNvSpPr/>
            <p:nvPr/>
          </p:nvSpPr>
          <p:spPr>
            <a:xfrm>
              <a:off x="1512" y="2174022"/>
              <a:ext cx="1475740" cy="1114425"/>
            </a:xfrm>
            <a:custGeom>
              <a:rect b="b" l="l" r="r" t="t"/>
              <a:pathLst>
                <a:path extrusionOk="0" h="1114425" w="1475740">
                  <a:moveTo>
                    <a:pt x="445032" y="0"/>
                  </a:moveTo>
                  <a:lnTo>
                    <a:pt x="0" y="444856"/>
                  </a:lnTo>
                  <a:lnTo>
                    <a:pt x="0" y="1113924"/>
                  </a:lnTo>
                  <a:lnTo>
                    <a:pt x="1391791" y="1113924"/>
                  </a:lnTo>
                  <a:lnTo>
                    <a:pt x="1475551" y="1030125"/>
                  </a:lnTo>
                  <a:lnTo>
                    <a:pt x="445032"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8"/>
            <p:cNvSpPr/>
            <p:nvPr/>
          </p:nvSpPr>
          <p:spPr>
            <a:xfrm>
              <a:off x="1512" y="1298544"/>
              <a:ext cx="615950" cy="1231265"/>
            </a:xfrm>
            <a:custGeom>
              <a:rect b="b" l="l" r="r" t="t"/>
              <a:pathLst>
                <a:path extrusionOk="0" h="1231264" w="615950">
                  <a:moveTo>
                    <a:pt x="0" y="0"/>
                  </a:moveTo>
                  <a:lnTo>
                    <a:pt x="0" y="1231134"/>
                  </a:lnTo>
                  <a:lnTo>
                    <a:pt x="615564" y="615562"/>
                  </a:lnTo>
                  <a:lnTo>
                    <a:pt x="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79" name="Google Shape;79;p8"/>
          <p:cNvPicPr preferRelativeResize="0"/>
          <p:nvPr/>
        </p:nvPicPr>
        <p:blipFill rotWithShape="1">
          <a:blip r:embed="rId3">
            <a:alphaModFix/>
          </a:blip>
          <a:srcRect b="0" l="0" r="0" t="0"/>
          <a:stretch/>
        </p:blipFill>
        <p:spPr>
          <a:xfrm>
            <a:off x="3546988" y="1061668"/>
            <a:ext cx="2036673" cy="2036671"/>
          </a:xfrm>
          <a:prstGeom prst="rect">
            <a:avLst/>
          </a:prstGeom>
          <a:noFill/>
          <a:ln>
            <a:noFill/>
          </a:ln>
        </p:spPr>
      </p:pic>
      <p:sp>
        <p:nvSpPr>
          <p:cNvPr id="80" name="Google Shape;80;p8"/>
          <p:cNvSpPr txBox="1"/>
          <p:nvPr>
            <p:ph type="title"/>
          </p:nvPr>
        </p:nvSpPr>
        <p:spPr>
          <a:xfrm>
            <a:off x="901456" y="760659"/>
            <a:ext cx="1651000" cy="3543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150"/>
              <a:t>Introduction</a:t>
            </a:r>
            <a:endParaRPr sz="2150"/>
          </a:p>
        </p:txBody>
      </p:sp>
      <p:sp>
        <p:nvSpPr>
          <p:cNvPr id="81" name="Google Shape;81;p8"/>
          <p:cNvSpPr txBox="1"/>
          <p:nvPr/>
        </p:nvSpPr>
        <p:spPr>
          <a:xfrm>
            <a:off x="905249" y="1345146"/>
            <a:ext cx="2204085" cy="945515"/>
          </a:xfrm>
          <a:prstGeom prst="rect">
            <a:avLst/>
          </a:prstGeom>
          <a:noFill/>
          <a:ln>
            <a:noFill/>
          </a:ln>
        </p:spPr>
        <p:txBody>
          <a:bodyPr anchorCtr="0" anchor="t" bIns="0" lIns="0" spcFirstLastPara="1" rIns="0" wrap="square" tIns="12050">
            <a:spAutoFit/>
          </a:bodyPr>
          <a:lstStyle/>
          <a:p>
            <a:pPr indent="0" lvl="0" marL="12700" marR="5080" rtl="0" algn="l">
              <a:lnSpc>
                <a:spcPct val="101400"/>
              </a:lnSpc>
              <a:spcBef>
                <a:spcPts val="0"/>
              </a:spcBef>
              <a:spcAft>
                <a:spcPts val="0"/>
              </a:spcAft>
              <a:buNone/>
            </a:pPr>
            <a:r>
              <a:rPr lang="en-US" sz="850">
                <a:solidFill>
                  <a:srgbClr val="FFFFFF"/>
                </a:solidFill>
                <a:latin typeface="Verdana"/>
                <a:ea typeface="Verdana"/>
                <a:cs typeface="Verdana"/>
                <a:sym typeface="Verdana"/>
              </a:rPr>
              <a:t>DarkBERT, a language model specifically </a:t>
            </a:r>
            <a:r>
              <a:rPr lang="en-US" sz="850">
                <a:solidFill>
                  <a:srgbClr val="FFFFFF"/>
                </a:solidFill>
                <a:latin typeface="Lucida Sans"/>
                <a:ea typeface="Lucida Sans"/>
                <a:cs typeface="Lucida Sans"/>
                <a:sym typeface="Lucida Sans"/>
              </a:rPr>
              <a:t>designed to comprehend and process the unique language of the Dark Web. It excels in handling this unique linguistic environment, providing a more accurate and nuanced understanding of Dark Web communications.</a:t>
            </a:r>
            <a:endParaRPr sz="850">
              <a:latin typeface="Lucida Sans"/>
              <a:ea typeface="Lucida Sans"/>
              <a:cs typeface="Lucida Sans"/>
              <a:sym typeface="Lucida Sans"/>
            </a:endParaRPr>
          </a:p>
        </p:txBody>
      </p:sp>
      <p:sp>
        <p:nvSpPr>
          <p:cNvPr id="82" name="Google Shape;82;p8"/>
          <p:cNvSpPr/>
          <p:nvPr/>
        </p:nvSpPr>
        <p:spPr>
          <a:xfrm>
            <a:off x="900480" y="1263218"/>
            <a:ext cx="1141730" cy="30480"/>
          </a:xfrm>
          <a:custGeom>
            <a:rect b="b" l="l" r="r" t="t"/>
            <a:pathLst>
              <a:path extrusionOk="0" h="30480" w="1141730">
                <a:moveTo>
                  <a:pt x="1141641" y="0"/>
                </a:moveTo>
                <a:lnTo>
                  <a:pt x="0" y="0"/>
                </a:lnTo>
                <a:lnTo>
                  <a:pt x="0" y="30441"/>
                </a:lnTo>
                <a:lnTo>
                  <a:pt x="1141641" y="30441"/>
                </a:lnTo>
                <a:lnTo>
                  <a:pt x="1141641"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grpSp>
        <p:nvGrpSpPr>
          <p:cNvPr id="87" name="Google Shape;87;p9"/>
          <p:cNvGrpSpPr/>
          <p:nvPr/>
        </p:nvGrpSpPr>
        <p:grpSpPr>
          <a:xfrm>
            <a:off x="3204" y="0"/>
            <a:ext cx="5842255" cy="3287946"/>
            <a:chOff x="3204" y="0"/>
            <a:chExt cx="5842255" cy="3287946"/>
          </a:xfrm>
        </p:grpSpPr>
        <p:pic>
          <p:nvPicPr>
            <p:cNvPr id="88" name="Google Shape;88;p9"/>
            <p:cNvPicPr preferRelativeResize="0"/>
            <p:nvPr/>
          </p:nvPicPr>
          <p:blipFill rotWithShape="1">
            <a:blip r:embed="rId3">
              <a:alphaModFix/>
            </a:blip>
            <a:srcRect b="0" l="0" r="0" t="0"/>
            <a:stretch/>
          </p:blipFill>
          <p:spPr>
            <a:xfrm>
              <a:off x="3204" y="1867"/>
              <a:ext cx="5842190" cy="3286079"/>
            </a:xfrm>
            <a:prstGeom prst="rect">
              <a:avLst/>
            </a:prstGeom>
            <a:noFill/>
            <a:ln>
              <a:noFill/>
            </a:ln>
          </p:spPr>
        </p:pic>
        <p:sp>
          <p:nvSpPr>
            <p:cNvPr id="89" name="Google Shape;89;p9"/>
            <p:cNvSpPr/>
            <p:nvPr/>
          </p:nvSpPr>
          <p:spPr>
            <a:xfrm>
              <a:off x="3149742" y="404704"/>
              <a:ext cx="2061210" cy="2061210"/>
            </a:xfrm>
            <a:custGeom>
              <a:rect b="b" l="l" r="r" t="t"/>
              <a:pathLst>
                <a:path extrusionOk="0" h="2061210" w="2061210">
                  <a:moveTo>
                    <a:pt x="1030528" y="0"/>
                  </a:moveTo>
                  <a:lnTo>
                    <a:pt x="0" y="1030129"/>
                  </a:lnTo>
                  <a:lnTo>
                    <a:pt x="1030528" y="2061057"/>
                  </a:lnTo>
                  <a:lnTo>
                    <a:pt x="2061057" y="1030129"/>
                  </a:lnTo>
                  <a:lnTo>
                    <a:pt x="1030528"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 name="Google Shape;90;p9"/>
            <p:cNvSpPr/>
            <p:nvPr/>
          </p:nvSpPr>
          <p:spPr>
            <a:xfrm>
              <a:off x="2289761" y="0"/>
              <a:ext cx="2061210" cy="1175385"/>
            </a:xfrm>
            <a:custGeom>
              <a:rect b="b" l="l" r="r" t="t"/>
              <a:pathLst>
                <a:path extrusionOk="0" h="1175385" w="2061210">
                  <a:moveTo>
                    <a:pt x="1916261" y="0"/>
                  </a:moveTo>
                  <a:lnTo>
                    <a:pt x="144782" y="0"/>
                  </a:lnTo>
                  <a:lnTo>
                    <a:pt x="0" y="144779"/>
                  </a:lnTo>
                  <a:lnTo>
                    <a:pt x="1030516" y="1175324"/>
                  </a:lnTo>
                  <a:lnTo>
                    <a:pt x="2061045" y="144779"/>
                  </a:lnTo>
                  <a:lnTo>
                    <a:pt x="1916261"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 name="Google Shape;91;p9"/>
            <p:cNvSpPr/>
            <p:nvPr/>
          </p:nvSpPr>
          <p:spPr>
            <a:xfrm>
              <a:off x="3582954" y="937"/>
              <a:ext cx="2262505" cy="3285490"/>
            </a:xfrm>
            <a:custGeom>
              <a:rect b="b" l="l" r="r" t="t"/>
              <a:pathLst>
                <a:path extrusionOk="0" h="3285490" w="2262504">
                  <a:moveTo>
                    <a:pt x="2261984" y="0"/>
                  </a:moveTo>
                  <a:lnTo>
                    <a:pt x="0" y="0"/>
                  </a:lnTo>
                  <a:lnTo>
                    <a:pt x="0" y="3284890"/>
                  </a:lnTo>
                  <a:lnTo>
                    <a:pt x="2261984" y="3284890"/>
                  </a:lnTo>
                  <a:lnTo>
                    <a:pt x="2261984"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92" name="Google Shape;92;p9"/>
          <p:cNvSpPr txBox="1"/>
          <p:nvPr>
            <p:ph type="title"/>
          </p:nvPr>
        </p:nvSpPr>
        <p:spPr>
          <a:xfrm>
            <a:off x="3782717" y="545458"/>
            <a:ext cx="928500" cy="2301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US" sz="1400"/>
              <a:t>Motivation</a:t>
            </a:r>
            <a:endParaRPr sz="1400"/>
          </a:p>
        </p:txBody>
      </p:sp>
      <p:sp>
        <p:nvSpPr>
          <p:cNvPr id="93" name="Google Shape;93;p9"/>
          <p:cNvSpPr txBox="1"/>
          <p:nvPr/>
        </p:nvSpPr>
        <p:spPr>
          <a:xfrm>
            <a:off x="3782723" y="907682"/>
            <a:ext cx="1914000" cy="1469400"/>
          </a:xfrm>
          <a:prstGeom prst="rect">
            <a:avLst/>
          </a:prstGeom>
          <a:noFill/>
          <a:ln>
            <a:noFill/>
          </a:ln>
        </p:spPr>
        <p:txBody>
          <a:bodyPr anchorCtr="0" anchor="t" bIns="0" lIns="0" spcFirstLastPara="1" rIns="0" wrap="square" tIns="12700">
            <a:spAutoFit/>
          </a:bodyPr>
          <a:lstStyle/>
          <a:p>
            <a:pPr indent="0" lvl="0" marL="0" marR="124460" rtl="0" algn="just">
              <a:lnSpc>
                <a:spcPct val="101099"/>
              </a:lnSpc>
              <a:spcBef>
                <a:spcPts val="0"/>
              </a:spcBef>
              <a:spcAft>
                <a:spcPts val="0"/>
              </a:spcAft>
              <a:buNone/>
            </a:pPr>
            <a:r>
              <a:rPr lang="en-US" sz="850">
                <a:solidFill>
                  <a:srgbClr val="FFFFFF"/>
                </a:solidFill>
                <a:latin typeface="Lucida Sans"/>
                <a:ea typeface="Lucida Sans"/>
                <a:cs typeface="Lucida Sans"/>
                <a:sym typeface="Lucida Sans"/>
              </a:rPr>
              <a:t>Introduce DarkBERT, a language </a:t>
            </a:r>
            <a:r>
              <a:rPr lang="en-US" sz="850">
                <a:solidFill>
                  <a:srgbClr val="FFFFFF"/>
                </a:solidFill>
                <a:latin typeface="Verdana"/>
                <a:ea typeface="Verdana"/>
                <a:cs typeface="Verdana"/>
                <a:sym typeface="Verdana"/>
              </a:rPr>
              <a:t>model specifically designed for the Dark Web.</a:t>
            </a:r>
            <a:endParaRPr sz="850">
              <a:latin typeface="Verdana"/>
              <a:ea typeface="Verdana"/>
              <a:cs typeface="Verdana"/>
              <a:sym typeface="Verdana"/>
            </a:endParaRPr>
          </a:p>
          <a:p>
            <a:pPr indent="0" lvl="0" marL="0" rtl="0" algn="l">
              <a:lnSpc>
                <a:spcPct val="100000"/>
              </a:lnSpc>
              <a:spcBef>
                <a:spcPts val="20"/>
              </a:spcBef>
              <a:spcAft>
                <a:spcPts val="0"/>
              </a:spcAft>
              <a:buSzPts val="850"/>
              <a:buFont typeface="Arial"/>
              <a:buNone/>
            </a:pPr>
            <a:r>
              <a:t/>
            </a:r>
            <a:endParaRPr sz="850">
              <a:latin typeface="Verdana"/>
              <a:ea typeface="Verdana"/>
              <a:cs typeface="Verdana"/>
              <a:sym typeface="Verdana"/>
            </a:endParaRPr>
          </a:p>
          <a:p>
            <a:pPr indent="0" lvl="0" marL="0" marR="374650" rtl="0" algn="l">
              <a:lnSpc>
                <a:spcPct val="101099"/>
              </a:lnSpc>
              <a:spcBef>
                <a:spcPts val="0"/>
              </a:spcBef>
              <a:spcAft>
                <a:spcPts val="0"/>
              </a:spcAft>
              <a:buNone/>
            </a:pPr>
            <a:r>
              <a:rPr lang="en-US" sz="850">
                <a:solidFill>
                  <a:srgbClr val="FFFFFF"/>
                </a:solidFill>
                <a:latin typeface="Verdana"/>
                <a:ea typeface="Verdana"/>
                <a:cs typeface="Verdana"/>
                <a:sym typeface="Verdana"/>
              </a:rPr>
              <a:t>Highlight the advantages of DarkBERT over conventional language models.</a:t>
            </a:r>
            <a:endParaRPr sz="850">
              <a:latin typeface="Verdana"/>
              <a:ea typeface="Verdana"/>
              <a:cs typeface="Verdana"/>
              <a:sym typeface="Verdana"/>
            </a:endParaRPr>
          </a:p>
          <a:p>
            <a:pPr indent="0" lvl="0" marL="0" rtl="0" algn="l">
              <a:lnSpc>
                <a:spcPct val="100000"/>
              </a:lnSpc>
              <a:spcBef>
                <a:spcPts val="20"/>
              </a:spcBef>
              <a:spcAft>
                <a:spcPts val="0"/>
              </a:spcAft>
              <a:buSzPts val="850"/>
              <a:buFont typeface="Arial"/>
              <a:buNone/>
            </a:pPr>
            <a:r>
              <a:t/>
            </a:r>
            <a:endParaRPr sz="850">
              <a:latin typeface="Verdana"/>
              <a:ea typeface="Verdana"/>
              <a:cs typeface="Verdana"/>
              <a:sym typeface="Verdana"/>
            </a:endParaRPr>
          </a:p>
          <a:p>
            <a:pPr indent="0" lvl="0" marL="0" marR="5080" rtl="0" algn="l">
              <a:lnSpc>
                <a:spcPct val="101099"/>
              </a:lnSpc>
              <a:spcBef>
                <a:spcPts val="5"/>
              </a:spcBef>
              <a:spcAft>
                <a:spcPts val="0"/>
              </a:spcAft>
              <a:buNone/>
            </a:pPr>
            <a:r>
              <a:rPr lang="en-US" sz="850">
                <a:solidFill>
                  <a:srgbClr val="FFFFFF"/>
                </a:solidFill>
                <a:latin typeface="Verdana"/>
                <a:ea typeface="Verdana"/>
                <a:cs typeface="Verdana"/>
                <a:sym typeface="Verdana"/>
              </a:rPr>
              <a:t>Demonstrate DarkBERT's effectiveness in various tasks specific to the Dark Web.</a:t>
            </a:r>
            <a:endParaRPr sz="850">
              <a:latin typeface="Verdana"/>
              <a:ea typeface="Verdana"/>
              <a:cs typeface="Verdana"/>
              <a:sym typeface="Verdana"/>
            </a:endParaRPr>
          </a:p>
        </p:txBody>
      </p:sp>
      <p:sp>
        <p:nvSpPr>
          <p:cNvPr id="94" name="Google Shape;94;p9"/>
          <p:cNvSpPr/>
          <p:nvPr/>
        </p:nvSpPr>
        <p:spPr>
          <a:xfrm>
            <a:off x="3782732" y="826377"/>
            <a:ext cx="1294129" cy="30480"/>
          </a:xfrm>
          <a:custGeom>
            <a:rect b="b" l="l" r="r" t="t"/>
            <a:pathLst>
              <a:path extrusionOk="0" h="30480" w="1294129">
                <a:moveTo>
                  <a:pt x="1293863" y="0"/>
                </a:moveTo>
                <a:lnTo>
                  <a:pt x="0" y="0"/>
                </a:lnTo>
                <a:lnTo>
                  <a:pt x="0" y="30441"/>
                </a:lnTo>
                <a:lnTo>
                  <a:pt x="1293863" y="30441"/>
                </a:lnTo>
                <a:lnTo>
                  <a:pt x="129386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0"/>
          <p:cNvGrpSpPr/>
          <p:nvPr/>
        </p:nvGrpSpPr>
        <p:grpSpPr>
          <a:xfrm>
            <a:off x="0" y="0"/>
            <a:ext cx="1702082" cy="3288792"/>
            <a:chOff x="0" y="0"/>
            <a:chExt cx="1702082" cy="3288792"/>
          </a:xfrm>
        </p:grpSpPr>
        <p:pic>
          <p:nvPicPr>
            <p:cNvPr id="100" name="Google Shape;100;p10"/>
            <p:cNvPicPr preferRelativeResize="0"/>
            <p:nvPr/>
          </p:nvPicPr>
          <p:blipFill rotWithShape="1">
            <a:blip r:embed="rId3">
              <a:alphaModFix/>
            </a:blip>
            <a:srcRect b="0" l="0" r="0" t="0"/>
            <a:stretch/>
          </p:blipFill>
          <p:spPr>
            <a:xfrm>
              <a:off x="0" y="1672270"/>
              <a:ext cx="1702082" cy="1616522"/>
            </a:xfrm>
            <a:prstGeom prst="rect">
              <a:avLst/>
            </a:prstGeom>
            <a:noFill/>
            <a:ln>
              <a:noFill/>
            </a:ln>
          </p:spPr>
        </p:pic>
        <p:pic>
          <p:nvPicPr>
            <p:cNvPr id="101" name="Google Shape;101;p10"/>
            <p:cNvPicPr preferRelativeResize="0"/>
            <p:nvPr/>
          </p:nvPicPr>
          <p:blipFill rotWithShape="1">
            <a:blip r:embed="rId4">
              <a:alphaModFix/>
            </a:blip>
            <a:srcRect b="0" l="0" r="0" t="0"/>
            <a:stretch/>
          </p:blipFill>
          <p:spPr>
            <a:xfrm>
              <a:off x="0" y="0"/>
              <a:ext cx="1520833" cy="1475231"/>
            </a:xfrm>
            <a:prstGeom prst="rect">
              <a:avLst/>
            </a:prstGeom>
            <a:noFill/>
            <a:ln>
              <a:noFill/>
            </a:ln>
          </p:spPr>
        </p:pic>
      </p:grpSp>
      <p:sp>
        <p:nvSpPr>
          <p:cNvPr id="102" name="Google Shape;102;p10"/>
          <p:cNvSpPr txBox="1"/>
          <p:nvPr>
            <p:ph type="title"/>
          </p:nvPr>
        </p:nvSpPr>
        <p:spPr>
          <a:xfrm>
            <a:off x="3022041" y="138921"/>
            <a:ext cx="1318895" cy="28130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1650">
                <a:latin typeface="Cambria"/>
                <a:ea typeface="Cambria"/>
                <a:cs typeface="Cambria"/>
                <a:sym typeface="Cambria"/>
              </a:rPr>
              <a:t>Contribution</a:t>
            </a:r>
            <a:endParaRPr sz="1650">
              <a:latin typeface="Cambria"/>
              <a:ea typeface="Cambria"/>
              <a:cs typeface="Cambria"/>
              <a:sym typeface="Cambria"/>
            </a:endParaRPr>
          </a:p>
        </p:txBody>
      </p:sp>
      <p:sp>
        <p:nvSpPr>
          <p:cNvPr id="103" name="Google Shape;103;p10"/>
          <p:cNvSpPr/>
          <p:nvPr/>
        </p:nvSpPr>
        <p:spPr>
          <a:xfrm>
            <a:off x="3022051" y="550485"/>
            <a:ext cx="1141729" cy="30479"/>
          </a:xfrm>
          <a:custGeom>
            <a:rect b="b" l="l" r="r" t="t"/>
            <a:pathLst>
              <a:path extrusionOk="0" h="30479" w="1141729">
                <a:moveTo>
                  <a:pt x="1141641" y="0"/>
                </a:moveTo>
                <a:lnTo>
                  <a:pt x="0" y="0"/>
                </a:lnTo>
                <a:lnTo>
                  <a:pt x="0" y="30441"/>
                </a:lnTo>
                <a:lnTo>
                  <a:pt x="1141641" y="30441"/>
                </a:lnTo>
                <a:lnTo>
                  <a:pt x="1141641"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10"/>
          <p:cNvSpPr txBox="1"/>
          <p:nvPr/>
        </p:nvSpPr>
        <p:spPr>
          <a:xfrm>
            <a:off x="3009813" y="711226"/>
            <a:ext cx="2785200" cy="2465400"/>
          </a:xfrm>
          <a:prstGeom prst="rect">
            <a:avLst/>
          </a:prstGeom>
          <a:noFill/>
          <a:ln>
            <a:noFill/>
          </a:ln>
        </p:spPr>
        <p:txBody>
          <a:bodyPr anchorCtr="0" anchor="t" bIns="0" lIns="0" spcFirstLastPara="1" rIns="0" wrap="square" tIns="12050">
            <a:spAutoFit/>
          </a:bodyPr>
          <a:lstStyle/>
          <a:p>
            <a:pPr indent="0" lvl="0" marL="28575" marR="530860" rtl="0" algn="l">
              <a:lnSpc>
                <a:spcPct val="101400"/>
              </a:lnSpc>
              <a:spcBef>
                <a:spcPts val="0"/>
              </a:spcBef>
              <a:spcAft>
                <a:spcPts val="0"/>
              </a:spcAft>
              <a:buNone/>
            </a:pPr>
            <a:r>
              <a:rPr lang="en-US" sz="850">
                <a:solidFill>
                  <a:srgbClr val="FFFFFF"/>
                </a:solidFill>
                <a:latin typeface="Verdana"/>
                <a:ea typeface="Verdana"/>
                <a:cs typeface="Verdana"/>
                <a:sym typeface="Verdana"/>
              </a:rPr>
              <a:t>The primary contribution of the authors in this paper is the development of DarkBERT. This is a significant advancement in the field of NLP and has the potential to enhance cybersecurity efforts and provide valuable insights into illicit activities on the Dark Web.</a:t>
            </a:r>
            <a:endParaRPr sz="850">
              <a:latin typeface="Verdana"/>
              <a:ea typeface="Verdana"/>
              <a:cs typeface="Verdana"/>
              <a:sym typeface="Verdana"/>
            </a:endParaRPr>
          </a:p>
          <a:p>
            <a:pPr indent="-282575" lvl="0" marL="457200" marR="325755" rtl="0" algn="just">
              <a:lnSpc>
                <a:spcPct val="101099"/>
              </a:lnSpc>
              <a:spcBef>
                <a:spcPts val="229"/>
              </a:spcBef>
              <a:spcAft>
                <a:spcPts val="0"/>
              </a:spcAft>
              <a:buClr>
                <a:srgbClr val="FFFFFF"/>
              </a:buClr>
              <a:buSzPts val="850"/>
              <a:buFont typeface="Cambria"/>
              <a:buChar char="●"/>
            </a:pPr>
            <a:r>
              <a:rPr lang="en-US" sz="850">
                <a:solidFill>
                  <a:srgbClr val="FFFFFF"/>
                </a:solidFill>
                <a:latin typeface="Cambria"/>
                <a:ea typeface="Cambria"/>
                <a:cs typeface="Cambria"/>
                <a:sym typeface="Cambria"/>
              </a:rPr>
              <a:t>Design and development of DarkBERT. </a:t>
            </a:r>
            <a:endParaRPr sz="850">
              <a:solidFill>
                <a:srgbClr val="FFFFFF"/>
              </a:solidFill>
              <a:latin typeface="Cambria"/>
              <a:ea typeface="Cambria"/>
              <a:cs typeface="Cambria"/>
              <a:sym typeface="Cambria"/>
            </a:endParaRPr>
          </a:p>
          <a:p>
            <a:pPr indent="-282575" lvl="0" marL="457200" marR="325755" rtl="0" algn="just">
              <a:lnSpc>
                <a:spcPct val="101099"/>
              </a:lnSpc>
              <a:spcBef>
                <a:spcPts val="0"/>
              </a:spcBef>
              <a:spcAft>
                <a:spcPts val="0"/>
              </a:spcAft>
              <a:buClr>
                <a:srgbClr val="FFFFFF"/>
              </a:buClr>
              <a:buSzPts val="850"/>
              <a:buFont typeface="Cambria"/>
              <a:buChar char="●"/>
            </a:pPr>
            <a:r>
              <a:rPr lang="en-US" sz="850">
                <a:solidFill>
                  <a:srgbClr val="FFFFFF"/>
                </a:solidFill>
                <a:latin typeface="Cambria"/>
                <a:ea typeface="Cambria"/>
                <a:cs typeface="Cambria"/>
                <a:sym typeface="Cambria"/>
              </a:rPr>
              <a:t>Evaluation of DarkBERT's effectiveness. </a:t>
            </a:r>
            <a:endParaRPr sz="850">
              <a:solidFill>
                <a:srgbClr val="FFFFFF"/>
              </a:solidFill>
              <a:latin typeface="Cambria"/>
              <a:ea typeface="Cambria"/>
              <a:cs typeface="Cambria"/>
              <a:sym typeface="Cambria"/>
            </a:endParaRPr>
          </a:p>
          <a:p>
            <a:pPr indent="-282575" lvl="0" marL="457200" marR="325755" rtl="0" algn="just">
              <a:lnSpc>
                <a:spcPct val="101099"/>
              </a:lnSpc>
              <a:spcBef>
                <a:spcPts val="0"/>
              </a:spcBef>
              <a:spcAft>
                <a:spcPts val="0"/>
              </a:spcAft>
              <a:buClr>
                <a:srgbClr val="FFFFFF"/>
              </a:buClr>
              <a:buSzPts val="850"/>
              <a:buFont typeface="Cambria"/>
              <a:buChar char="●"/>
            </a:pPr>
            <a:r>
              <a:rPr lang="en-US" sz="850">
                <a:solidFill>
                  <a:srgbClr val="FFFFFF"/>
                </a:solidFill>
                <a:latin typeface="Cambria"/>
                <a:ea typeface="Cambria"/>
                <a:cs typeface="Cambria"/>
                <a:sym typeface="Cambria"/>
              </a:rPr>
              <a:t>Highlighting the advantages of DarkBERT.</a:t>
            </a:r>
            <a:endParaRPr sz="850">
              <a:latin typeface="Cambria"/>
              <a:ea typeface="Cambria"/>
              <a:cs typeface="Cambria"/>
              <a:sym typeface="Cambria"/>
            </a:endParaRPr>
          </a:p>
          <a:p>
            <a:pPr indent="-282575" lvl="0" marL="457200" rtl="0" algn="just">
              <a:lnSpc>
                <a:spcPct val="100000"/>
              </a:lnSpc>
              <a:spcBef>
                <a:spcPts val="0"/>
              </a:spcBef>
              <a:spcAft>
                <a:spcPts val="0"/>
              </a:spcAft>
              <a:buClr>
                <a:srgbClr val="FFFFFF"/>
              </a:buClr>
              <a:buSzPts val="850"/>
              <a:buFont typeface="Cambria"/>
              <a:buChar char="●"/>
            </a:pPr>
            <a:r>
              <a:rPr lang="en-US" sz="850">
                <a:solidFill>
                  <a:srgbClr val="FFFFFF"/>
                </a:solidFill>
                <a:latin typeface="Cambria"/>
                <a:ea typeface="Cambria"/>
                <a:cs typeface="Cambria"/>
                <a:sym typeface="Cambria"/>
              </a:rPr>
              <a:t>Demonstrating DarkBERT's potential applications.</a:t>
            </a:r>
            <a:endParaRPr sz="850">
              <a:latin typeface="Cambria"/>
              <a:ea typeface="Cambria"/>
              <a:cs typeface="Cambria"/>
              <a:sym typeface="Cambria"/>
            </a:endParaRPr>
          </a:p>
          <a:p>
            <a:pPr indent="-282575" lvl="0" marL="457200" marR="5080" rtl="0" algn="l">
              <a:lnSpc>
                <a:spcPct val="101099"/>
              </a:lnSpc>
              <a:spcBef>
                <a:spcPts val="0"/>
              </a:spcBef>
              <a:spcAft>
                <a:spcPts val="0"/>
              </a:spcAft>
              <a:buClr>
                <a:srgbClr val="FFFFFF"/>
              </a:buClr>
              <a:buSzPts val="850"/>
              <a:buFont typeface="Cambria"/>
              <a:buChar char="●"/>
            </a:pPr>
            <a:r>
              <a:rPr lang="en-US" sz="850">
                <a:solidFill>
                  <a:srgbClr val="FFFFFF"/>
                </a:solidFill>
                <a:latin typeface="Cambria"/>
                <a:ea typeface="Cambria"/>
                <a:cs typeface="Cambria"/>
                <a:sym typeface="Cambria"/>
              </a:rPr>
              <a:t>Developed a powerful tool for understanding the Dark Web.</a:t>
            </a:r>
            <a:endParaRPr sz="850">
              <a:latin typeface="Cambria"/>
              <a:ea typeface="Cambria"/>
              <a:cs typeface="Cambria"/>
              <a:sym typeface="Cambria"/>
            </a:endParaRPr>
          </a:p>
          <a:p>
            <a:pPr indent="-282575" lvl="0" marL="457200" rtl="0" algn="l">
              <a:lnSpc>
                <a:spcPct val="100000"/>
              </a:lnSpc>
              <a:spcBef>
                <a:spcPts val="0"/>
              </a:spcBef>
              <a:spcAft>
                <a:spcPts val="0"/>
              </a:spcAft>
              <a:buClr>
                <a:srgbClr val="FFFFFF"/>
              </a:buClr>
              <a:buSzPts val="850"/>
              <a:buFont typeface="Cambria"/>
              <a:buChar char="●"/>
            </a:pPr>
            <a:r>
              <a:rPr lang="en-US" sz="850">
                <a:solidFill>
                  <a:srgbClr val="FFFFFF"/>
                </a:solidFill>
                <a:latin typeface="Cambria"/>
                <a:ea typeface="Cambria"/>
                <a:cs typeface="Cambria"/>
                <a:sym typeface="Cambria"/>
              </a:rPr>
              <a:t>Enhanced cybersecurity efforts.</a:t>
            </a:r>
            <a:endParaRPr sz="850">
              <a:latin typeface="Cambria"/>
              <a:ea typeface="Cambria"/>
              <a:cs typeface="Cambria"/>
              <a:sym typeface="Cambria"/>
            </a:endParaRPr>
          </a:p>
          <a:p>
            <a:pPr indent="-282575" lvl="0" marL="457200" marR="171450" rtl="0" algn="l">
              <a:lnSpc>
                <a:spcPct val="101099"/>
              </a:lnSpc>
              <a:spcBef>
                <a:spcPts val="0"/>
              </a:spcBef>
              <a:spcAft>
                <a:spcPts val="0"/>
              </a:spcAft>
              <a:buClr>
                <a:srgbClr val="FFFFFF"/>
              </a:buClr>
              <a:buSzPts val="850"/>
              <a:buFont typeface="Cambria"/>
              <a:buChar char="●"/>
            </a:pPr>
            <a:r>
              <a:rPr lang="en-US" sz="850">
                <a:solidFill>
                  <a:srgbClr val="FFFFFF"/>
                </a:solidFill>
                <a:latin typeface="Cambria"/>
                <a:ea typeface="Cambria"/>
                <a:cs typeface="Cambria"/>
                <a:sym typeface="Cambria"/>
              </a:rPr>
              <a:t>Provided insights into the hidden corners of the internet.</a:t>
            </a:r>
            <a:endParaRPr sz="850">
              <a:latin typeface="Cambria"/>
              <a:ea typeface="Cambria"/>
              <a:cs typeface="Cambria"/>
              <a:sym typeface="Cambria"/>
            </a:endParaRPr>
          </a:p>
          <a:p>
            <a:pPr indent="-282575" lvl="0" marL="457200" rtl="0" algn="l">
              <a:lnSpc>
                <a:spcPct val="100000"/>
              </a:lnSpc>
              <a:spcBef>
                <a:spcPts val="0"/>
              </a:spcBef>
              <a:spcAft>
                <a:spcPts val="0"/>
              </a:spcAft>
              <a:buClr>
                <a:srgbClr val="FFFFFF"/>
              </a:buClr>
              <a:buSzPts val="850"/>
              <a:buFont typeface="Cambria"/>
              <a:buChar char="●"/>
            </a:pPr>
            <a:r>
              <a:rPr lang="en-US" sz="850">
                <a:solidFill>
                  <a:srgbClr val="FFFFFF"/>
                </a:solidFill>
                <a:latin typeface="Cambria"/>
                <a:ea typeface="Cambria"/>
                <a:cs typeface="Cambria"/>
                <a:sym typeface="Cambria"/>
              </a:rPr>
              <a:t>Improved Dark Web research.</a:t>
            </a:r>
            <a:endParaRPr sz="850">
              <a:latin typeface="Cambria"/>
              <a:ea typeface="Cambria"/>
              <a:cs typeface="Cambria"/>
              <a:sym typeface="Cambria"/>
            </a:endParaRPr>
          </a:p>
          <a:p>
            <a:pPr indent="-282575" lvl="0" marL="457200" rtl="0" algn="l">
              <a:lnSpc>
                <a:spcPct val="100000"/>
              </a:lnSpc>
              <a:spcBef>
                <a:spcPts val="0"/>
              </a:spcBef>
              <a:spcAft>
                <a:spcPts val="0"/>
              </a:spcAft>
              <a:buClr>
                <a:srgbClr val="FFFFFF"/>
              </a:buClr>
              <a:buSzPts val="850"/>
              <a:buFont typeface="Cambria"/>
              <a:buChar char="●"/>
            </a:pPr>
            <a:r>
              <a:rPr lang="en-US" sz="850">
                <a:solidFill>
                  <a:srgbClr val="FFFFFF"/>
                </a:solidFill>
                <a:latin typeface="Cambria"/>
                <a:ea typeface="Cambria"/>
                <a:cs typeface="Cambria"/>
                <a:sym typeface="Cambria"/>
              </a:rPr>
              <a:t>Contributed to the development of new technologies.</a:t>
            </a:r>
            <a:endParaRPr sz="85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11"/>
          <p:cNvGrpSpPr/>
          <p:nvPr/>
        </p:nvGrpSpPr>
        <p:grpSpPr>
          <a:xfrm>
            <a:off x="0" y="0"/>
            <a:ext cx="1702082" cy="3288792"/>
            <a:chOff x="0" y="0"/>
            <a:chExt cx="1702082" cy="3288792"/>
          </a:xfrm>
        </p:grpSpPr>
        <p:pic>
          <p:nvPicPr>
            <p:cNvPr id="110" name="Google Shape;110;p11"/>
            <p:cNvPicPr preferRelativeResize="0"/>
            <p:nvPr/>
          </p:nvPicPr>
          <p:blipFill rotWithShape="1">
            <a:blip r:embed="rId3">
              <a:alphaModFix/>
            </a:blip>
            <a:srcRect b="0" l="0" r="0" t="0"/>
            <a:stretch/>
          </p:blipFill>
          <p:spPr>
            <a:xfrm>
              <a:off x="0" y="1672270"/>
              <a:ext cx="1702082" cy="1616522"/>
            </a:xfrm>
            <a:prstGeom prst="rect">
              <a:avLst/>
            </a:prstGeom>
            <a:noFill/>
            <a:ln>
              <a:noFill/>
            </a:ln>
          </p:spPr>
        </p:pic>
        <p:pic>
          <p:nvPicPr>
            <p:cNvPr id="111" name="Google Shape;111;p11"/>
            <p:cNvPicPr preferRelativeResize="0"/>
            <p:nvPr/>
          </p:nvPicPr>
          <p:blipFill rotWithShape="1">
            <a:blip r:embed="rId4">
              <a:alphaModFix/>
            </a:blip>
            <a:srcRect b="0" l="0" r="0" t="0"/>
            <a:stretch/>
          </p:blipFill>
          <p:spPr>
            <a:xfrm>
              <a:off x="0" y="0"/>
              <a:ext cx="1520833" cy="1475231"/>
            </a:xfrm>
            <a:prstGeom prst="rect">
              <a:avLst/>
            </a:prstGeom>
            <a:noFill/>
            <a:ln>
              <a:noFill/>
            </a:ln>
          </p:spPr>
        </p:pic>
      </p:grpSp>
      <p:sp>
        <p:nvSpPr>
          <p:cNvPr id="112" name="Google Shape;112;p11"/>
          <p:cNvSpPr txBox="1"/>
          <p:nvPr>
            <p:ph type="title"/>
          </p:nvPr>
        </p:nvSpPr>
        <p:spPr>
          <a:xfrm>
            <a:off x="3022025" y="328325"/>
            <a:ext cx="1316354" cy="25209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1450">
                <a:latin typeface="Cambria"/>
                <a:ea typeface="Cambria"/>
                <a:cs typeface="Cambria"/>
                <a:sym typeface="Cambria"/>
              </a:rPr>
              <a:t>Methodologies</a:t>
            </a:r>
            <a:endParaRPr sz="1450">
              <a:latin typeface="Cambria"/>
              <a:ea typeface="Cambria"/>
              <a:cs typeface="Cambria"/>
              <a:sym typeface="Cambria"/>
            </a:endParaRPr>
          </a:p>
        </p:txBody>
      </p:sp>
      <p:sp>
        <p:nvSpPr>
          <p:cNvPr id="113" name="Google Shape;113;p11"/>
          <p:cNvSpPr/>
          <p:nvPr/>
        </p:nvSpPr>
        <p:spPr>
          <a:xfrm>
            <a:off x="3022013" y="726804"/>
            <a:ext cx="1141729" cy="30480"/>
          </a:xfrm>
          <a:custGeom>
            <a:rect b="b" l="l" r="r" t="t"/>
            <a:pathLst>
              <a:path extrusionOk="0" h="30480" w="1141729">
                <a:moveTo>
                  <a:pt x="1141653" y="0"/>
                </a:moveTo>
                <a:lnTo>
                  <a:pt x="0" y="0"/>
                </a:lnTo>
                <a:lnTo>
                  <a:pt x="0" y="30429"/>
                </a:lnTo>
                <a:lnTo>
                  <a:pt x="1141653" y="30429"/>
                </a:lnTo>
                <a:lnTo>
                  <a:pt x="114165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4" name="Google Shape;114;p11"/>
          <p:cNvSpPr/>
          <p:nvPr/>
        </p:nvSpPr>
        <p:spPr>
          <a:xfrm>
            <a:off x="2848035" y="1532824"/>
            <a:ext cx="33655" cy="33655"/>
          </a:xfrm>
          <a:custGeom>
            <a:rect b="b" l="l" r="r" t="t"/>
            <a:pathLst>
              <a:path extrusionOk="0" h="33655" w="33655">
                <a:moveTo>
                  <a:pt x="17846" y="0"/>
                </a:moveTo>
                <a:lnTo>
                  <a:pt x="15642" y="0"/>
                </a:lnTo>
                <a:lnTo>
                  <a:pt x="14560" y="106"/>
                </a:lnTo>
                <a:lnTo>
                  <a:pt x="0" y="15642"/>
                </a:lnTo>
                <a:lnTo>
                  <a:pt x="0" y="17846"/>
                </a:lnTo>
                <a:lnTo>
                  <a:pt x="15642" y="33491"/>
                </a:lnTo>
                <a:lnTo>
                  <a:pt x="17846" y="33491"/>
                </a:lnTo>
                <a:lnTo>
                  <a:pt x="33491" y="17846"/>
                </a:lnTo>
                <a:lnTo>
                  <a:pt x="33491" y="16751"/>
                </a:lnTo>
                <a:lnTo>
                  <a:pt x="33491" y="15642"/>
                </a:lnTo>
                <a:lnTo>
                  <a:pt x="18940" y="106"/>
                </a:lnTo>
                <a:lnTo>
                  <a:pt x="1784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5" name="Google Shape;115;p11"/>
          <p:cNvSpPr/>
          <p:nvPr/>
        </p:nvSpPr>
        <p:spPr>
          <a:xfrm>
            <a:off x="2848035" y="1794641"/>
            <a:ext cx="33655" cy="33655"/>
          </a:xfrm>
          <a:custGeom>
            <a:rect b="b" l="l" r="r" t="t"/>
            <a:pathLst>
              <a:path extrusionOk="0" h="33655" w="33655">
                <a:moveTo>
                  <a:pt x="17846" y="0"/>
                </a:moveTo>
                <a:lnTo>
                  <a:pt x="15642" y="0"/>
                </a:lnTo>
                <a:lnTo>
                  <a:pt x="14560" y="106"/>
                </a:lnTo>
                <a:lnTo>
                  <a:pt x="0" y="15645"/>
                </a:lnTo>
                <a:lnTo>
                  <a:pt x="0" y="17846"/>
                </a:lnTo>
                <a:lnTo>
                  <a:pt x="15642" y="33491"/>
                </a:lnTo>
                <a:lnTo>
                  <a:pt x="17846" y="33491"/>
                </a:lnTo>
                <a:lnTo>
                  <a:pt x="33491" y="17846"/>
                </a:lnTo>
                <a:lnTo>
                  <a:pt x="33491" y="16751"/>
                </a:lnTo>
                <a:lnTo>
                  <a:pt x="33491" y="15645"/>
                </a:lnTo>
                <a:lnTo>
                  <a:pt x="18940" y="106"/>
                </a:lnTo>
                <a:lnTo>
                  <a:pt x="1784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6" name="Google Shape;116;p11"/>
          <p:cNvSpPr/>
          <p:nvPr/>
        </p:nvSpPr>
        <p:spPr>
          <a:xfrm>
            <a:off x="2848035" y="1928597"/>
            <a:ext cx="33655" cy="33655"/>
          </a:xfrm>
          <a:custGeom>
            <a:rect b="b" l="l" r="r" t="t"/>
            <a:pathLst>
              <a:path extrusionOk="0" h="33655" w="33655">
                <a:moveTo>
                  <a:pt x="17846" y="0"/>
                </a:moveTo>
                <a:lnTo>
                  <a:pt x="15642" y="0"/>
                </a:lnTo>
                <a:lnTo>
                  <a:pt x="14560" y="106"/>
                </a:lnTo>
                <a:lnTo>
                  <a:pt x="0" y="15645"/>
                </a:lnTo>
                <a:lnTo>
                  <a:pt x="0" y="17849"/>
                </a:lnTo>
                <a:lnTo>
                  <a:pt x="15642" y="33482"/>
                </a:lnTo>
                <a:lnTo>
                  <a:pt x="17846" y="33482"/>
                </a:lnTo>
                <a:lnTo>
                  <a:pt x="33491" y="17849"/>
                </a:lnTo>
                <a:lnTo>
                  <a:pt x="33491" y="16739"/>
                </a:lnTo>
                <a:lnTo>
                  <a:pt x="33491" y="15645"/>
                </a:lnTo>
                <a:lnTo>
                  <a:pt x="18940" y="106"/>
                </a:lnTo>
                <a:lnTo>
                  <a:pt x="1784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p11"/>
          <p:cNvSpPr/>
          <p:nvPr/>
        </p:nvSpPr>
        <p:spPr>
          <a:xfrm>
            <a:off x="2848035" y="2321326"/>
            <a:ext cx="33655" cy="33655"/>
          </a:xfrm>
          <a:custGeom>
            <a:rect b="b" l="l" r="r" t="t"/>
            <a:pathLst>
              <a:path extrusionOk="0" h="33655" w="33655">
                <a:moveTo>
                  <a:pt x="17846" y="0"/>
                </a:moveTo>
                <a:lnTo>
                  <a:pt x="15642" y="0"/>
                </a:lnTo>
                <a:lnTo>
                  <a:pt x="14560" y="106"/>
                </a:lnTo>
                <a:lnTo>
                  <a:pt x="0" y="15645"/>
                </a:lnTo>
                <a:lnTo>
                  <a:pt x="0" y="17833"/>
                </a:lnTo>
                <a:lnTo>
                  <a:pt x="15642" y="33479"/>
                </a:lnTo>
                <a:lnTo>
                  <a:pt x="17846" y="33479"/>
                </a:lnTo>
                <a:lnTo>
                  <a:pt x="33491" y="17833"/>
                </a:lnTo>
                <a:lnTo>
                  <a:pt x="33491" y="16739"/>
                </a:lnTo>
                <a:lnTo>
                  <a:pt x="33491" y="15645"/>
                </a:lnTo>
                <a:lnTo>
                  <a:pt x="18940" y="106"/>
                </a:lnTo>
                <a:lnTo>
                  <a:pt x="1784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8" name="Google Shape;118;p11"/>
          <p:cNvSpPr txBox="1"/>
          <p:nvPr>
            <p:ph idx="1" type="body"/>
          </p:nvPr>
        </p:nvSpPr>
        <p:spPr>
          <a:xfrm>
            <a:off x="2924202" y="903682"/>
            <a:ext cx="2817000" cy="1899300"/>
          </a:xfrm>
          <a:prstGeom prst="rect">
            <a:avLst/>
          </a:prstGeom>
          <a:noFill/>
          <a:ln>
            <a:noFill/>
          </a:ln>
        </p:spPr>
        <p:txBody>
          <a:bodyPr anchorCtr="0" anchor="t" bIns="0" lIns="0" spcFirstLastPara="1" rIns="0" wrap="square" tIns="12700">
            <a:spAutoFit/>
          </a:bodyPr>
          <a:lstStyle/>
          <a:p>
            <a:pPr indent="0" lvl="0" marL="0" marR="634365" rtl="0" algn="l">
              <a:lnSpc>
                <a:spcPct val="101099"/>
              </a:lnSpc>
              <a:spcBef>
                <a:spcPts val="0"/>
              </a:spcBef>
              <a:spcAft>
                <a:spcPts val="0"/>
              </a:spcAft>
              <a:buNone/>
            </a:pPr>
            <a:r>
              <a:rPr lang="en-US">
                <a:latin typeface="Trebuchet MS"/>
                <a:ea typeface="Trebuchet MS"/>
                <a:cs typeface="Trebuchet MS"/>
                <a:sym typeface="Trebuchet MS"/>
              </a:rPr>
              <a:t>The author's evaluated DarkBERT's </a:t>
            </a:r>
            <a:r>
              <a:rPr lang="en-US"/>
              <a:t>performance on various tasks specific to the Dark Web.</a:t>
            </a:r>
            <a:endParaRPr/>
          </a:p>
          <a:p>
            <a:pPr indent="0" lvl="0" marL="0" rtl="0" algn="l">
              <a:lnSpc>
                <a:spcPct val="100000"/>
              </a:lnSpc>
              <a:spcBef>
                <a:spcPts val="250"/>
              </a:spcBef>
              <a:spcAft>
                <a:spcPts val="0"/>
              </a:spcAft>
              <a:buNone/>
            </a:pPr>
            <a:r>
              <a:t/>
            </a:r>
            <a:endParaRPr/>
          </a:p>
          <a:p>
            <a:pPr indent="0" lvl="0" marL="12700" marR="5080" rtl="0" algn="just">
              <a:lnSpc>
                <a:spcPct val="101099"/>
              </a:lnSpc>
              <a:spcBef>
                <a:spcPts val="0"/>
              </a:spcBef>
              <a:spcAft>
                <a:spcPts val="0"/>
              </a:spcAft>
              <a:buNone/>
            </a:pPr>
            <a:r>
              <a:rPr lang="en-US">
                <a:latin typeface="Cambria"/>
                <a:ea typeface="Cambria"/>
                <a:cs typeface="Cambria"/>
                <a:sym typeface="Cambria"/>
              </a:rPr>
              <a:t>They curated a massive dataset of text from various Dark Web sources.</a:t>
            </a:r>
            <a:endParaRPr/>
          </a:p>
          <a:p>
            <a:pPr indent="0" lvl="0" marL="12700" rtl="0" algn="just">
              <a:lnSpc>
                <a:spcPct val="100000"/>
              </a:lnSpc>
              <a:spcBef>
                <a:spcPts val="10"/>
              </a:spcBef>
              <a:spcAft>
                <a:spcPts val="0"/>
              </a:spcAft>
              <a:buNone/>
            </a:pPr>
            <a:r>
              <a:rPr lang="en-US">
                <a:latin typeface="Cambria"/>
                <a:ea typeface="Cambria"/>
                <a:cs typeface="Cambria"/>
                <a:sym typeface="Cambria"/>
              </a:rPr>
              <a:t>Trained DarkBERT using a specialized training process.</a:t>
            </a:r>
            <a:endParaRPr/>
          </a:p>
          <a:p>
            <a:pPr indent="0" lvl="0" marL="12700" marR="5080" rtl="0" algn="just">
              <a:lnSpc>
                <a:spcPct val="101099"/>
              </a:lnSpc>
              <a:spcBef>
                <a:spcPts val="25"/>
              </a:spcBef>
              <a:spcAft>
                <a:spcPts val="0"/>
              </a:spcAft>
              <a:buNone/>
            </a:pPr>
            <a:r>
              <a:rPr lang="en-US">
                <a:latin typeface="Cambria"/>
                <a:ea typeface="Cambria"/>
                <a:cs typeface="Cambria"/>
                <a:sym typeface="Cambria"/>
              </a:rPr>
              <a:t>DarkBERT was then evaluated on its ability to identify and  classify  Dark  Web  content,  detect  ransomware leak sites, and filter out sensitive information.</a:t>
            </a:r>
            <a:endParaRPr/>
          </a:p>
          <a:p>
            <a:pPr indent="0" lvl="0" marL="12700" marR="5080" rtl="0" algn="just">
              <a:lnSpc>
                <a:spcPct val="101099"/>
              </a:lnSpc>
              <a:spcBef>
                <a:spcPts val="0"/>
              </a:spcBef>
              <a:spcAft>
                <a:spcPts val="0"/>
              </a:spcAft>
              <a:buNone/>
            </a:pPr>
            <a:r>
              <a:rPr lang="en-US">
                <a:latin typeface="Cambria"/>
                <a:ea typeface="Cambria"/>
                <a:cs typeface="Cambria"/>
                <a:sym typeface="Cambria"/>
              </a:rPr>
              <a:t>DarkBERT   outperformed   conventional   language models  on  all  of  these  tasks,  demonstrating  its</a:t>
            </a:r>
            <a:endParaRPr/>
          </a:p>
          <a:p>
            <a:pPr indent="0" lvl="0" marL="12700" marR="5080" rtl="0" algn="just">
              <a:lnSpc>
                <a:spcPct val="101000"/>
              </a:lnSpc>
              <a:spcBef>
                <a:spcPts val="20"/>
              </a:spcBef>
              <a:spcAft>
                <a:spcPts val="0"/>
              </a:spcAft>
              <a:buNone/>
            </a:pPr>
            <a:r>
              <a:rPr lang="en-US">
                <a:latin typeface="Cambria"/>
                <a:ea typeface="Cambria"/>
                <a:cs typeface="Cambria"/>
                <a:sym typeface="Cambria"/>
              </a:rPr>
              <a:t>effectiveness  in  understanding  and  processing  Dark Web content.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2"/>
          <p:cNvGrpSpPr/>
          <p:nvPr/>
        </p:nvGrpSpPr>
        <p:grpSpPr>
          <a:xfrm>
            <a:off x="0" y="0"/>
            <a:ext cx="1702082" cy="3288792"/>
            <a:chOff x="0" y="0"/>
            <a:chExt cx="1702082" cy="3288792"/>
          </a:xfrm>
        </p:grpSpPr>
        <p:pic>
          <p:nvPicPr>
            <p:cNvPr id="124" name="Google Shape;124;p12"/>
            <p:cNvPicPr preferRelativeResize="0"/>
            <p:nvPr/>
          </p:nvPicPr>
          <p:blipFill rotWithShape="1">
            <a:blip r:embed="rId3">
              <a:alphaModFix/>
            </a:blip>
            <a:srcRect b="0" l="0" r="0" t="0"/>
            <a:stretch/>
          </p:blipFill>
          <p:spPr>
            <a:xfrm>
              <a:off x="0" y="1672270"/>
              <a:ext cx="1702082" cy="1616522"/>
            </a:xfrm>
            <a:prstGeom prst="rect">
              <a:avLst/>
            </a:prstGeom>
            <a:noFill/>
            <a:ln>
              <a:noFill/>
            </a:ln>
          </p:spPr>
        </p:pic>
        <p:pic>
          <p:nvPicPr>
            <p:cNvPr id="125" name="Google Shape;125;p12"/>
            <p:cNvPicPr preferRelativeResize="0"/>
            <p:nvPr/>
          </p:nvPicPr>
          <p:blipFill rotWithShape="1">
            <a:blip r:embed="rId4">
              <a:alphaModFix/>
            </a:blip>
            <a:srcRect b="0" l="0" r="0" t="0"/>
            <a:stretch/>
          </p:blipFill>
          <p:spPr>
            <a:xfrm>
              <a:off x="0" y="0"/>
              <a:ext cx="1520833" cy="1475231"/>
            </a:xfrm>
            <a:prstGeom prst="rect">
              <a:avLst/>
            </a:prstGeom>
            <a:noFill/>
            <a:ln>
              <a:noFill/>
            </a:ln>
          </p:spPr>
        </p:pic>
      </p:grpSp>
      <p:sp>
        <p:nvSpPr>
          <p:cNvPr id="126" name="Google Shape;126;p12"/>
          <p:cNvSpPr txBox="1"/>
          <p:nvPr>
            <p:ph type="title"/>
          </p:nvPr>
        </p:nvSpPr>
        <p:spPr>
          <a:xfrm>
            <a:off x="3069131" y="50486"/>
            <a:ext cx="798830" cy="28892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1700">
                <a:latin typeface="Cambria"/>
                <a:ea typeface="Cambria"/>
                <a:cs typeface="Cambria"/>
                <a:sym typeface="Cambria"/>
              </a:rPr>
              <a:t>Dataset</a:t>
            </a:r>
            <a:endParaRPr sz="1700">
              <a:latin typeface="Cambria"/>
              <a:ea typeface="Cambria"/>
              <a:cs typeface="Cambria"/>
              <a:sym typeface="Cambria"/>
            </a:endParaRPr>
          </a:p>
        </p:txBody>
      </p:sp>
      <p:sp>
        <p:nvSpPr>
          <p:cNvPr id="127" name="Google Shape;127;p12"/>
          <p:cNvSpPr/>
          <p:nvPr/>
        </p:nvSpPr>
        <p:spPr>
          <a:xfrm>
            <a:off x="3069130" y="425900"/>
            <a:ext cx="1141729" cy="30479"/>
          </a:xfrm>
          <a:custGeom>
            <a:rect b="b" l="l" r="r" t="t"/>
            <a:pathLst>
              <a:path extrusionOk="0" h="30479" w="1141729">
                <a:moveTo>
                  <a:pt x="1141641" y="0"/>
                </a:moveTo>
                <a:lnTo>
                  <a:pt x="0" y="0"/>
                </a:lnTo>
                <a:lnTo>
                  <a:pt x="0" y="30454"/>
                </a:lnTo>
                <a:lnTo>
                  <a:pt x="1141641" y="30454"/>
                </a:lnTo>
                <a:lnTo>
                  <a:pt x="1141641"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8" name="Google Shape;128;p12"/>
          <p:cNvSpPr txBox="1"/>
          <p:nvPr/>
        </p:nvSpPr>
        <p:spPr>
          <a:xfrm>
            <a:off x="2778482" y="677927"/>
            <a:ext cx="2929800" cy="2273400"/>
          </a:xfrm>
          <a:prstGeom prst="rect">
            <a:avLst/>
          </a:prstGeom>
          <a:noFill/>
          <a:ln>
            <a:noFill/>
          </a:ln>
        </p:spPr>
        <p:txBody>
          <a:bodyPr anchorCtr="0" anchor="t" bIns="0" lIns="0" spcFirstLastPara="1" rIns="0" wrap="square" tIns="12700">
            <a:spAutoFit/>
          </a:bodyPr>
          <a:lstStyle/>
          <a:p>
            <a:pPr indent="0" lvl="0" marL="0" marR="132715" rtl="0" algn="l">
              <a:lnSpc>
                <a:spcPct val="101099"/>
              </a:lnSpc>
              <a:spcBef>
                <a:spcPts val="0"/>
              </a:spcBef>
              <a:spcAft>
                <a:spcPts val="0"/>
              </a:spcAft>
              <a:buNone/>
            </a:pPr>
            <a:r>
              <a:rPr lang="en-US" sz="850">
                <a:solidFill>
                  <a:srgbClr val="FFFFFF"/>
                </a:solidFill>
                <a:latin typeface="Cambria"/>
                <a:ea typeface="Cambria"/>
                <a:cs typeface="Cambria"/>
                <a:sym typeface="Cambria"/>
              </a:rPr>
              <a:t>The authors collected a massive dataset of text from various Dark Web sources using a two-pronged approach:</a:t>
            </a:r>
            <a:endParaRPr sz="850">
              <a:solidFill>
                <a:srgbClr val="FFFFFF"/>
              </a:solidFill>
              <a:latin typeface="Cambria"/>
              <a:ea typeface="Cambria"/>
              <a:cs typeface="Cambria"/>
              <a:sym typeface="Cambria"/>
            </a:endParaRPr>
          </a:p>
          <a:p>
            <a:pPr indent="-95250" lvl="0" marL="227965" marR="130175" rtl="0" algn="l">
              <a:lnSpc>
                <a:spcPct val="101099"/>
              </a:lnSpc>
              <a:spcBef>
                <a:spcPts val="25"/>
              </a:spcBef>
              <a:spcAft>
                <a:spcPts val="0"/>
              </a:spcAft>
              <a:buClr>
                <a:srgbClr val="FFFFFF"/>
              </a:buClr>
              <a:buSzPts val="850"/>
              <a:buFont typeface="Cambria"/>
              <a:buAutoNum type="arabicPeriod"/>
            </a:pPr>
            <a:r>
              <a:rPr lang="en-US" sz="850">
                <a:solidFill>
                  <a:srgbClr val="FFFFFF"/>
                </a:solidFill>
                <a:latin typeface="Cambria"/>
                <a:ea typeface="Cambria"/>
                <a:cs typeface="Cambria"/>
                <a:sym typeface="Cambria"/>
              </a:rPr>
              <a:t>Collecting Seed Addresses: From Ahmia, a publicly 	available repository of onion domains.</a:t>
            </a:r>
            <a:endParaRPr sz="850">
              <a:latin typeface="Cambria"/>
              <a:ea typeface="Cambria"/>
              <a:cs typeface="Cambria"/>
              <a:sym typeface="Cambria"/>
            </a:endParaRPr>
          </a:p>
          <a:p>
            <a:pPr indent="-108585" lvl="0" marL="916305" rtl="0" algn="l">
              <a:lnSpc>
                <a:spcPct val="100000"/>
              </a:lnSpc>
              <a:spcBef>
                <a:spcPts val="10"/>
              </a:spcBef>
              <a:spcAft>
                <a:spcPts val="0"/>
              </a:spcAft>
              <a:buClr>
                <a:srgbClr val="FFFFFF"/>
              </a:buClr>
              <a:buSzPts val="850"/>
              <a:buFont typeface="Cambria"/>
              <a:buAutoNum type="arabicPeriod"/>
            </a:pPr>
            <a:r>
              <a:rPr lang="en-US" sz="850">
                <a:solidFill>
                  <a:srgbClr val="FFFFFF"/>
                </a:solidFill>
                <a:latin typeface="Cambria"/>
                <a:ea typeface="Cambria"/>
                <a:cs typeface="Cambria"/>
                <a:sym typeface="Cambria"/>
              </a:rPr>
              <a:t>Crawling the Dark Web.</a:t>
            </a:r>
            <a:endParaRPr sz="850">
              <a:latin typeface="Cambria"/>
              <a:ea typeface="Cambria"/>
              <a:cs typeface="Cambria"/>
              <a:sym typeface="Cambria"/>
            </a:endParaRPr>
          </a:p>
          <a:p>
            <a:pPr indent="0" lvl="0" marL="0" rtl="0" algn="l">
              <a:lnSpc>
                <a:spcPct val="100000"/>
              </a:lnSpc>
              <a:spcBef>
                <a:spcPts val="20"/>
              </a:spcBef>
              <a:spcAft>
                <a:spcPts val="0"/>
              </a:spcAft>
              <a:buNone/>
            </a:pPr>
            <a:r>
              <a:t/>
            </a:r>
            <a:endParaRPr sz="850">
              <a:latin typeface="Cambria"/>
              <a:ea typeface="Cambria"/>
              <a:cs typeface="Cambria"/>
              <a:sym typeface="Cambria"/>
            </a:endParaRPr>
          </a:p>
          <a:p>
            <a:pPr indent="-635" lvl="0" marL="12065" marR="5080" rtl="0" algn="l">
              <a:lnSpc>
                <a:spcPct val="102200"/>
              </a:lnSpc>
              <a:spcBef>
                <a:spcPts val="0"/>
              </a:spcBef>
              <a:spcAft>
                <a:spcPts val="0"/>
              </a:spcAft>
              <a:buNone/>
            </a:pPr>
            <a:r>
              <a:rPr lang="en-US" sz="850">
                <a:solidFill>
                  <a:srgbClr val="FFFFFF"/>
                </a:solidFill>
                <a:latin typeface="Cambria"/>
                <a:ea typeface="Cambria"/>
                <a:cs typeface="Cambria"/>
                <a:sym typeface="Cambria"/>
              </a:rPr>
              <a:t>To ensure the quality and relevance of the collected data, the authors implemented several filtering and processing steps:</a:t>
            </a:r>
            <a:endParaRPr sz="850">
              <a:solidFill>
                <a:srgbClr val="FFFFFF"/>
              </a:solidFill>
              <a:latin typeface="Cambria"/>
              <a:ea typeface="Cambria"/>
              <a:cs typeface="Cambria"/>
              <a:sym typeface="Cambria"/>
            </a:endParaRPr>
          </a:p>
          <a:p>
            <a:pPr indent="-95250" lvl="0" marL="440055" rtl="0" algn="l">
              <a:lnSpc>
                <a:spcPct val="100000"/>
              </a:lnSpc>
              <a:spcBef>
                <a:spcPts val="15"/>
              </a:spcBef>
              <a:spcAft>
                <a:spcPts val="0"/>
              </a:spcAft>
              <a:buClr>
                <a:srgbClr val="FFFFFF"/>
              </a:buClr>
              <a:buSzPts val="850"/>
              <a:buFont typeface="Cambria"/>
              <a:buAutoNum type="arabicPeriod"/>
            </a:pPr>
            <a:r>
              <a:rPr lang="en-US" sz="850">
                <a:solidFill>
                  <a:srgbClr val="FFFFFF"/>
                </a:solidFill>
                <a:latin typeface="Cambria"/>
                <a:ea typeface="Cambria"/>
                <a:cs typeface="Cambria"/>
                <a:sym typeface="Cambria"/>
              </a:rPr>
              <a:t>Language Identification: by using fastText.</a:t>
            </a:r>
            <a:endParaRPr sz="850">
              <a:latin typeface="Cambria"/>
              <a:ea typeface="Cambria"/>
              <a:cs typeface="Cambria"/>
              <a:sym typeface="Cambria"/>
            </a:endParaRPr>
          </a:p>
          <a:p>
            <a:pPr indent="-107950" lvl="0" marL="1070610" rtl="0" algn="l">
              <a:lnSpc>
                <a:spcPct val="100000"/>
              </a:lnSpc>
              <a:spcBef>
                <a:spcPts val="10"/>
              </a:spcBef>
              <a:spcAft>
                <a:spcPts val="0"/>
              </a:spcAft>
              <a:buClr>
                <a:srgbClr val="FFFFFF"/>
              </a:buClr>
              <a:buSzPts val="850"/>
              <a:buFont typeface="Cambria"/>
              <a:buAutoNum type="arabicPeriod"/>
            </a:pPr>
            <a:r>
              <a:rPr lang="en-US" sz="850">
                <a:solidFill>
                  <a:srgbClr val="FFFFFF"/>
                </a:solidFill>
                <a:latin typeface="Cambria"/>
                <a:ea typeface="Cambria"/>
                <a:cs typeface="Cambria"/>
                <a:sym typeface="Cambria"/>
              </a:rPr>
              <a:t>Content Filtering.</a:t>
            </a:r>
            <a:endParaRPr sz="850">
              <a:latin typeface="Cambria"/>
              <a:ea typeface="Cambria"/>
              <a:cs typeface="Cambria"/>
              <a:sym typeface="Cambria"/>
            </a:endParaRPr>
          </a:p>
          <a:p>
            <a:pPr indent="-112394" lvl="0" marL="1129665" rtl="0" algn="l">
              <a:lnSpc>
                <a:spcPct val="100000"/>
              </a:lnSpc>
              <a:spcBef>
                <a:spcPts val="10"/>
              </a:spcBef>
              <a:spcAft>
                <a:spcPts val="0"/>
              </a:spcAft>
              <a:buClr>
                <a:srgbClr val="FFFFFF"/>
              </a:buClr>
              <a:buSzPts val="850"/>
              <a:buFont typeface="Cambria"/>
              <a:buAutoNum type="arabicPeriod"/>
            </a:pPr>
            <a:r>
              <a:rPr lang="en-US" sz="850">
                <a:solidFill>
                  <a:srgbClr val="FFFFFF"/>
                </a:solidFill>
                <a:latin typeface="Cambria"/>
                <a:ea typeface="Cambria"/>
                <a:cs typeface="Cambria"/>
                <a:sym typeface="Cambria"/>
              </a:rPr>
              <a:t>Noise Removal.</a:t>
            </a:r>
            <a:endParaRPr sz="850">
              <a:latin typeface="Cambria"/>
              <a:ea typeface="Cambria"/>
              <a:cs typeface="Cambria"/>
              <a:sym typeface="Cambria"/>
            </a:endParaRPr>
          </a:p>
          <a:p>
            <a:pPr indent="0" lvl="0" marL="0" rtl="0" algn="l">
              <a:lnSpc>
                <a:spcPct val="100000"/>
              </a:lnSpc>
              <a:spcBef>
                <a:spcPts val="65"/>
              </a:spcBef>
              <a:spcAft>
                <a:spcPts val="0"/>
              </a:spcAft>
              <a:buNone/>
            </a:pPr>
            <a:r>
              <a:t/>
            </a:r>
            <a:endParaRPr sz="850">
              <a:latin typeface="Cambria"/>
              <a:ea typeface="Cambria"/>
              <a:cs typeface="Cambria"/>
              <a:sym typeface="Cambria"/>
            </a:endParaRPr>
          </a:p>
          <a:p>
            <a:pPr indent="0" lvl="0" marL="0" rtl="0" algn="l">
              <a:lnSpc>
                <a:spcPct val="100000"/>
              </a:lnSpc>
              <a:spcBef>
                <a:spcPts val="5"/>
              </a:spcBef>
              <a:spcAft>
                <a:spcPts val="0"/>
              </a:spcAft>
              <a:buNone/>
            </a:pPr>
            <a:r>
              <a:rPr lang="en-US" sz="850">
                <a:solidFill>
                  <a:srgbClr val="FFFFFF"/>
                </a:solidFill>
                <a:latin typeface="Cambria"/>
                <a:ea typeface="Cambria"/>
                <a:cs typeface="Cambria"/>
                <a:sym typeface="Cambria"/>
              </a:rPr>
              <a:t>The paper utilized two primary datasets:</a:t>
            </a:r>
            <a:endParaRPr sz="850">
              <a:latin typeface="Cambria"/>
              <a:ea typeface="Cambria"/>
              <a:cs typeface="Cambria"/>
              <a:sym typeface="Cambria"/>
            </a:endParaRPr>
          </a:p>
          <a:p>
            <a:pPr indent="-95250" lvl="0" marL="229870" marR="132715" rtl="0" algn="l">
              <a:lnSpc>
                <a:spcPct val="101099"/>
              </a:lnSpc>
              <a:spcBef>
                <a:spcPts val="0"/>
              </a:spcBef>
              <a:spcAft>
                <a:spcPts val="0"/>
              </a:spcAft>
              <a:buClr>
                <a:srgbClr val="FFFFFF"/>
              </a:buClr>
              <a:buSzPts val="850"/>
              <a:buFont typeface="Cambria"/>
              <a:buAutoNum type="arabicPeriod"/>
            </a:pPr>
            <a:r>
              <a:rPr lang="en-US" sz="850">
                <a:solidFill>
                  <a:srgbClr val="FFFFFF"/>
                </a:solidFill>
                <a:latin typeface="Cambria"/>
                <a:ea typeface="Cambria"/>
                <a:cs typeface="Cambria"/>
                <a:sym typeface="Cambria"/>
              </a:rPr>
              <a:t>Dark Web Content Dataset: 6.1 million filtered and 	processed Dark Web content.</a:t>
            </a:r>
            <a:endParaRPr sz="850">
              <a:latin typeface="Cambria"/>
              <a:ea typeface="Cambria"/>
              <a:cs typeface="Cambria"/>
              <a:sym typeface="Cambria"/>
            </a:endParaRPr>
          </a:p>
          <a:p>
            <a:pPr indent="-108584" lvl="0" marL="160655" marR="44450" rtl="0" algn="l">
              <a:lnSpc>
                <a:spcPct val="101099"/>
              </a:lnSpc>
              <a:spcBef>
                <a:spcPts val="0"/>
              </a:spcBef>
              <a:spcAft>
                <a:spcPts val="0"/>
              </a:spcAft>
              <a:buClr>
                <a:srgbClr val="FFFFFF"/>
              </a:buClr>
              <a:buSzPts val="850"/>
              <a:buFont typeface="Cambria"/>
              <a:buAutoNum type="arabicPeriod"/>
            </a:pPr>
            <a:r>
              <a:rPr lang="en-US" sz="850">
                <a:solidFill>
                  <a:srgbClr val="FFFFFF"/>
                </a:solidFill>
                <a:latin typeface="Cambria"/>
                <a:ea typeface="Cambria"/>
                <a:cs typeface="Cambria"/>
                <a:sym typeface="Cambria"/>
              </a:rPr>
              <a:t>Ransomware Leak Site Dataset: 105 positive examples 	and 679 negative examples.</a:t>
            </a:r>
            <a:endParaRPr sz="85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ctrTitle"/>
          </p:nvPr>
        </p:nvSpPr>
        <p:spPr>
          <a:xfrm>
            <a:off x="2522260" y="69791"/>
            <a:ext cx="751839" cy="32893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sz="1950"/>
              <a:t>Result</a:t>
            </a:r>
            <a:endParaRPr sz="1950"/>
          </a:p>
        </p:txBody>
      </p:sp>
      <p:sp>
        <p:nvSpPr>
          <p:cNvPr id="134" name="Google Shape;134;p13"/>
          <p:cNvSpPr/>
          <p:nvPr/>
        </p:nvSpPr>
        <p:spPr>
          <a:xfrm>
            <a:off x="1983028" y="624065"/>
            <a:ext cx="1294130" cy="30480"/>
          </a:xfrm>
          <a:custGeom>
            <a:rect b="b" l="l" r="r" t="t"/>
            <a:pathLst>
              <a:path extrusionOk="0" h="30479" w="1294129">
                <a:moveTo>
                  <a:pt x="1293863" y="0"/>
                </a:moveTo>
                <a:lnTo>
                  <a:pt x="0" y="0"/>
                </a:lnTo>
                <a:lnTo>
                  <a:pt x="0" y="30441"/>
                </a:lnTo>
                <a:lnTo>
                  <a:pt x="1293863" y="30441"/>
                </a:lnTo>
                <a:lnTo>
                  <a:pt x="129386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13"/>
          <p:cNvSpPr txBox="1"/>
          <p:nvPr/>
        </p:nvSpPr>
        <p:spPr>
          <a:xfrm>
            <a:off x="2277581" y="1534282"/>
            <a:ext cx="1452245" cy="26098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550">
                <a:latin typeface="Calibri"/>
                <a:ea typeface="Calibri"/>
                <a:cs typeface="Calibri"/>
                <a:sym typeface="Calibri"/>
              </a:rPr>
              <a:t>Add a body text</a:t>
            </a:r>
            <a:endParaRPr sz="1550">
              <a:latin typeface="Calibri"/>
              <a:ea typeface="Calibri"/>
              <a:cs typeface="Calibri"/>
              <a:sym typeface="Calibri"/>
            </a:endParaRPr>
          </a:p>
        </p:txBody>
      </p:sp>
      <p:pic>
        <p:nvPicPr>
          <p:cNvPr id="136" name="Google Shape;136;p13"/>
          <p:cNvPicPr preferRelativeResize="0"/>
          <p:nvPr/>
        </p:nvPicPr>
        <p:blipFill rotWithShape="1">
          <a:blip r:embed="rId3">
            <a:alphaModFix/>
          </a:blip>
          <a:srcRect b="0" l="0" r="0" t="0"/>
          <a:stretch/>
        </p:blipFill>
        <p:spPr>
          <a:xfrm>
            <a:off x="177727" y="880931"/>
            <a:ext cx="5489048" cy="2121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14"/>
          <p:cNvSpPr/>
          <p:nvPr/>
        </p:nvSpPr>
        <p:spPr>
          <a:xfrm>
            <a:off x="1512" y="8"/>
            <a:ext cx="5845810" cy="3288029"/>
          </a:xfrm>
          <a:custGeom>
            <a:rect b="b" l="l" r="r" t="t"/>
            <a:pathLst>
              <a:path extrusionOk="0" h="3288029" w="5845810">
                <a:moveTo>
                  <a:pt x="5845240" y="0"/>
                </a:moveTo>
                <a:lnTo>
                  <a:pt x="0" y="0"/>
                </a:lnTo>
                <a:lnTo>
                  <a:pt x="0" y="3287938"/>
                </a:lnTo>
                <a:lnTo>
                  <a:pt x="5845240" y="3287938"/>
                </a:lnTo>
                <a:lnTo>
                  <a:pt x="5845240"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42" name="Google Shape;142;p14"/>
          <p:cNvGrpSpPr/>
          <p:nvPr/>
        </p:nvGrpSpPr>
        <p:grpSpPr>
          <a:xfrm>
            <a:off x="3411077" y="12"/>
            <a:ext cx="2436282" cy="1732868"/>
            <a:chOff x="3411077" y="12"/>
            <a:chExt cx="2436282" cy="1732868"/>
          </a:xfrm>
        </p:grpSpPr>
        <p:sp>
          <p:nvSpPr>
            <p:cNvPr id="143" name="Google Shape;143;p14"/>
            <p:cNvSpPr/>
            <p:nvPr/>
          </p:nvSpPr>
          <p:spPr>
            <a:xfrm>
              <a:off x="3582949" y="12"/>
              <a:ext cx="2264410" cy="1628139"/>
            </a:xfrm>
            <a:custGeom>
              <a:rect b="b" l="l" r="r" t="t"/>
              <a:pathLst>
                <a:path extrusionOk="0" h="1628139" w="2264410">
                  <a:moveTo>
                    <a:pt x="939330" y="1012659"/>
                  </a:moveTo>
                  <a:lnTo>
                    <a:pt x="555586" y="628129"/>
                  </a:lnTo>
                  <a:lnTo>
                    <a:pt x="0" y="1183741"/>
                  </a:lnTo>
                  <a:lnTo>
                    <a:pt x="383717" y="1568259"/>
                  </a:lnTo>
                  <a:lnTo>
                    <a:pt x="939330" y="1012659"/>
                  </a:lnTo>
                  <a:close/>
                </a:path>
                <a:path extrusionOk="0" h="1628139" w="2264410">
                  <a:moveTo>
                    <a:pt x="2263787" y="178587"/>
                  </a:moveTo>
                  <a:lnTo>
                    <a:pt x="2085187" y="0"/>
                  </a:lnTo>
                  <a:lnTo>
                    <a:pt x="1219022" y="0"/>
                  </a:lnTo>
                  <a:lnTo>
                    <a:pt x="621576" y="597433"/>
                  </a:lnTo>
                  <a:lnTo>
                    <a:pt x="1652104" y="1627962"/>
                  </a:lnTo>
                  <a:lnTo>
                    <a:pt x="2263787" y="1016292"/>
                  </a:lnTo>
                  <a:lnTo>
                    <a:pt x="2263787" y="178587"/>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4" name="Google Shape;144;p14"/>
            <p:cNvSpPr/>
            <p:nvPr/>
          </p:nvSpPr>
          <p:spPr>
            <a:xfrm>
              <a:off x="3411077" y="457056"/>
              <a:ext cx="758190" cy="758190"/>
            </a:xfrm>
            <a:custGeom>
              <a:rect b="b" l="l" r="r" t="t"/>
              <a:pathLst>
                <a:path extrusionOk="0" h="758190" w="758189">
                  <a:moveTo>
                    <a:pt x="555589" y="0"/>
                  </a:moveTo>
                  <a:lnTo>
                    <a:pt x="0" y="555604"/>
                  </a:lnTo>
                  <a:lnTo>
                    <a:pt x="202265" y="757857"/>
                  </a:lnTo>
                  <a:lnTo>
                    <a:pt x="757854" y="201454"/>
                  </a:lnTo>
                  <a:lnTo>
                    <a:pt x="55558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5" name="Google Shape;145;p14"/>
            <p:cNvSpPr/>
            <p:nvPr/>
          </p:nvSpPr>
          <p:spPr>
            <a:xfrm>
              <a:off x="5286451" y="1110580"/>
              <a:ext cx="560705" cy="622300"/>
            </a:xfrm>
            <a:custGeom>
              <a:rect b="b" l="l" r="r" t="t"/>
              <a:pathLst>
                <a:path extrusionOk="0" h="622300" w="560704">
                  <a:moveTo>
                    <a:pt x="560295" y="0"/>
                  </a:moveTo>
                  <a:lnTo>
                    <a:pt x="0" y="559793"/>
                  </a:lnTo>
                  <a:lnTo>
                    <a:pt x="62240" y="622039"/>
                  </a:lnTo>
                  <a:lnTo>
                    <a:pt x="560295" y="123539"/>
                  </a:lnTo>
                  <a:lnTo>
                    <a:pt x="56029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46" name="Google Shape;146;p14"/>
          <p:cNvGrpSpPr/>
          <p:nvPr/>
        </p:nvGrpSpPr>
        <p:grpSpPr>
          <a:xfrm>
            <a:off x="1512" y="1298544"/>
            <a:ext cx="1475740" cy="1989903"/>
            <a:chOff x="1512" y="1298544"/>
            <a:chExt cx="1475740" cy="1989903"/>
          </a:xfrm>
        </p:grpSpPr>
        <p:sp>
          <p:nvSpPr>
            <p:cNvPr id="147" name="Google Shape;147;p14"/>
            <p:cNvSpPr/>
            <p:nvPr/>
          </p:nvSpPr>
          <p:spPr>
            <a:xfrm>
              <a:off x="1512" y="2174022"/>
              <a:ext cx="1475740" cy="1114425"/>
            </a:xfrm>
            <a:custGeom>
              <a:rect b="b" l="l" r="r" t="t"/>
              <a:pathLst>
                <a:path extrusionOk="0" h="1114425" w="1475740">
                  <a:moveTo>
                    <a:pt x="445032" y="0"/>
                  </a:moveTo>
                  <a:lnTo>
                    <a:pt x="0" y="444856"/>
                  </a:lnTo>
                  <a:lnTo>
                    <a:pt x="0" y="1113924"/>
                  </a:lnTo>
                  <a:lnTo>
                    <a:pt x="1391791" y="1113924"/>
                  </a:lnTo>
                  <a:lnTo>
                    <a:pt x="1475551" y="1030125"/>
                  </a:lnTo>
                  <a:lnTo>
                    <a:pt x="445032"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4"/>
            <p:cNvSpPr/>
            <p:nvPr/>
          </p:nvSpPr>
          <p:spPr>
            <a:xfrm>
              <a:off x="1512" y="1298544"/>
              <a:ext cx="615950" cy="1231265"/>
            </a:xfrm>
            <a:custGeom>
              <a:rect b="b" l="l" r="r" t="t"/>
              <a:pathLst>
                <a:path extrusionOk="0" h="1231264" w="615950">
                  <a:moveTo>
                    <a:pt x="0" y="0"/>
                  </a:moveTo>
                  <a:lnTo>
                    <a:pt x="0" y="1231134"/>
                  </a:lnTo>
                  <a:lnTo>
                    <a:pt x="615564" y="615562"/>
                  </a:lnTo>
                  <a:lnTo>
                    <a:pt x="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49" name="Google Shape;149;p14"/>
          <p:cNvSpPr txBox="1"/>
          <p:nvPr>
            <p:ph type="title"/>
          </p:nvPr>
        </p:nvSpPr>
        <p:spPr>
          <a:xfrm>
            <a:off x="2452700" y="48342"/>
            <a:ext cx="664210" cy="292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750">
                <a:latin typeface="Cambria"/>
                <a:ea typeface="Cambria"/>
                <a:cs typeface="Cambria"/>
                <a:sym typeface="Cambria"/>
              </a:rPr>
              <a:t>Result</a:t>
            </a:r>
            <a:endParaRPr sz="1750">
              <a:latin typeface="Cambria"/>
              <a:ea typeface="Cambria"/>
              <a:cs typeface="Cambria"/>
              <a:sym typeface="Cambria"/>
            </a:endParaRPr>
          </a:p>
        </p:txBody>
      </p:sp>
      <p:sp>
        <p:nvSpPr>
          <p:cNvPr id="150" name="Google Shape;150;p14"/>
          <p:cNvSpPr/>
          <p:nvPr/>
        </p:nvSpPr>
        <p:spPr>
          <a:xfrm>
            <a:off x="1822781" y="451522"/>
            <a:ext cx="1294130" cy="30479"/>
          </a:xfrm>
          <a:custGeom>
            <a:rect b="b" l="l" r="r" t="t"/>
            <a:pathLst>
              <a:path extrusionOk="0" h="30479" w="1294130">
                <a:moveTo>
                  <a:pt x="1293863" y="0"/>
                </a:moveTo>
                <a:lnTo>
                  <a:pt x="0" y="0"/>
                </a:lnTo>
                <a:lnTo>
                  <a:pt x="0" y="30441"/>
                </a:lnTo>
                <a:lnTo>
                  <a:pt x="1293863" y="30441"/>
                </a:lnTo>
                <a:lnTo>
                  <a:pt x="129386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1" name="Google Shape;151;p14"/>
          <p:cNvPicPr preferRelativeResize="0"/>
          <p:nvPr/>
        </p:nvPicPr>
        <p:blipFill rotWithShape="1">
          <a:blip r:embed="rId3">
            <a:alphaModFix/>
          </a:blip>
          <a:srcRect b="0" l="0" r="0" t="0"/>
          <a:stretch/>
        </p:blipFill>
        <p:spPr>
          <a:xfrm>
            <a:off x="3546988" y="1061668"/>
            <a:ext cx="2036673" cy="2036671"/>
          </a:xfrm>
          <a:prstGeom prst="rect">
            <a:avLst/>
          </a:prstGeom>
          <a:noFill/>
          <a:ln>
            <a:noFill/>
          </a:ln>
        </p:spPr>
      </p:pic>
      <p:sp>
        <p:nvSpPr>
          <p:cNvPr id="152" name="Google Shape;152;p14"/>
          <p:cNvSpPr txBox="1"/>
          <p:nvPr/>
        </p:nvSpPr>
        <p:spPr>
          <a:xfrm>
            <a:off x="536736" y="593075"/>
            <a:ext cx="2884800" cy="1887000"/>
          </a:xfrm>
          <a:prstGeom prst="rect">
            <a:avLst/>
          </a:prstGeom>
          <a:noFill/>
          <a:ln>
            <a:noFill/>
          </a:ln>
        </p:spPr>
        <p:txBody>
          <a:bodyPr anchorCtr="0" anchor="t" bIns="0" lIns="0" spcFirstLastPara="1" rIns="0" wrap="square" tIns="12700">
            <a:spAutoFit/>
          </a:bodyPr>
          <a:lstStyle/>
          <a:p>
            <a:pPr indent="0" lvl="0" marL="0" marR="327660" rtl="0" algn="l">
              <a:lnSpc>
                <a:spcPct val="101099"/>
              </a:lnSpc>
              <a:spcBef>
                <a:spcPts val="0"/>
              </a:spcBef>
              <a:spcAft>
                <a:spcPts val="0"/>
              </a:spcAft>
              <a:buNone/>
            </a:pPr>
            <a:r>
              <a:rPr lang="en-US" sz="850">
                <a:solidFill>
                  <a:srgbClr val="FFFFFF"/>
                </a:solidFill>
                <a:latin typeface="Lucida Sans"/>
                <a:ea typeface="Lucida Sans"/>
                <a:cs typeface="Lucida Sans"/>
                <a:sym typeface="Lucida Sans"/>
              </a:rPr>
              <a:t>The results obtained in this paper are summarized below:</a:t>
            </a:r>
            <a:endParaRPr sz="850">
              <a:latin typeface="Lucida Sans"/>
              <a:ea typeface="Lucida Sans"/>
              <a:cs typeface="Lucida Sans"/>
              <a:sym typeface="Lucida Sans"/>
            </a:endParaRPr>
          </a:p>
          <a:p>
            <a:pPr indent="-254634" lvl="0" marL="294005" marR="117475" rtl="0" algn="l">
              <a:lnSpc>
                <a:spcPct val="101099"/>
              </a:lnSpc>
              <a:spcBef>
                <a:spcPts val="1170"/>
              </a:spcBef>
              <a:spcAft>
                <a:spcPts val="0"/>
              </a:spcAft>
              <a:buClr>
                <a:srgbClr val="FFFFFF"/>
              </a:buClr>
              <a:buSzPts val="850"/>
              <a:buFont typeface="Cambria"/>
              <a:buAutoNum type="arabicPeriod"/>
            </a:pPr>
            <a:r>
              <a:rPr lang="en-US" sz="850">
                <a:solidFill>
                  <a:srgbClr val="FFFFFF"/>
                </a:solidFill>
                <a:latin typeface="Cambria"/>
                <a:ea typeface="Cambria"/>
                <a:cs typeface="Cambria"/>
                <a:sym typeface="Cambria"/>
              </a:rPr>
              <a:t>Identifying and Classifying Dark Web Content: It 	achieved an average F1 score of 96.2% across five</a:t>
            </a:r>
            <a:endParaRPr sz="850">
              <a:latin typeface="Cambria"/>
              <a:ea typeface="Cambria"/>
              <a:cs typeface="Cambria"/>
              <a:sym typeface="Cambria"/>
            </a:endParaRPr>
          </a:p>
          <a:p>
            <a:pPr indent="0" lvl="0" marL="1255395" rtl="0" algn="l">
              <a:lnSpc>
                <a:spcPct val="100000"/>
              </a:lnSpc>
              <a:spcBef>
                <a:spcPts val="10"/>
              </a:spcBef>
              <a:spcAft>
                <a:spcPts val="0"/>
              </a:spcAft>
              <a:buNone/>
            </a:pPr>
            <a:r>
              <a:rPr lang="en-US" sz="850">
                <a:solidFill>
                  <a:srgbClr val="FFFFFF"/>
                </a:solidFill>
                <a:latin typeface="Cambria"/>
                <a:ea typeface="Cambria"/>
                <a:cs typeface="Cambria"/>
                <a:sym typeface="Cambria"/>
              </a:rPr>
              <a:t>categories.</a:t>
            </a:r>
            <a:endParaRPr sz="850">
              <a:latin typeface="Cambria"/>
              <a:ea typeface="Cambria"/>
              <a:cs typeface="Cambria"/>
              <a:sym typeface="Cambria"/>
            </a:endParaRPr>
          </a:p>
          <a:p>
            <a:pPr indent="-202565" lvl="0" marL="224154" marR="48260" rtl="0" algn="l">
              <a:lnSpc>
                <a:spcPct val="101099"/>
              </a:lnSpc>
              <a:spcBef>
                <a:spcPts val="25"/>
              </a:spcBef>
              <a:spcAft>
                <a:spcPts val="0"/>
              </a:spcAft>
              <a:buClr>
                <a:srgbClr val="FFFFFF"/>
              </a:buClr>
              <a:buSzPts val="850"/>
              <a:buFont typeface="Cambria"/>
              <a:buAutoNum type="arabicPeriod" startAt="2"/>
            </a:pPr>
            <a:r>
              <a:rPr lang="en-US" sz="850">
                <a:solidFill>
                  <a:srgbClr val="FFFFFF"/>
                </a:solidFill>
                <a:latin typeface="Cambria"/>
                <a:ea typeface="Cambria"/>
                <a:cs typeface="Cambria"/>
                <a:sym typeface="Cambria"/>
              </a:rPr>
              <a:t>Detecting Ransomware Leak Sites: It achieved an F1 	score of 98.9% on the ransomware leak site dataset.</a:t>
            </a:r>
            <a:endParaRPr sz="850">
              <a:latin typeface="Cambria"/>
              <a:ea typeface="Cambria"/>
              <a:cs typeface="Cambria"/>
              <a:sym typeface="Cambria"/>
            </a:endParaRPr>
          </a:p>
          <a:p>
            <a:pPr indent="-219709" lvl="0" marL="236854" marR="60960" rtl="0" algn="l">
              <a:lnSpc>
                <a:spcPct val="101099"/>
              </a:lnSpc>
              <a:spcBef>
                <a:spcPts val="0"/>
              </a:spcBef>
              <a:spcAft>
                <a:spcPts val="0"/>
              </a:spcAft>
              <a:buClr>
                <a:srgbClr val="FFFFFF"/>
              </a:buClr>
              <a:buSzPts val="850"/>
              <a:buFont typeface="Cambria"/>
              <a:buAutoNum type="arabicPeriod" startAt="2"/>
            </a:pPr>
            <a:r>
              <a:rPr lang="en-US" sz="850">
                <a:solidFill>
                  <a:srgbClr val="FFFFFF"/>
                </a:solidFill>
                <a:latin typeface="Cambria"/>
                <a:ea typeface="Cambria"/>
                <a:cs typeface="Cambria"/>
                <a:sym typeface="Cambria"/>
              </a:rPr>
              <a:t>Filtering Out Sensitive Information: It achieved an average F1 score of 98.5% across three categories of</a:t>
            </a:r>
            <a:endParaRPr sz="850">
              <a:latin typeface="Cambria"/>
              <a:ea typeface="Cambria"/>
              <a:cs typeface="Cambria"/>
              <a:sym typeface="Cambria"/>
            </a:endParaRPr>
          </a:p>
          <a:p>
            <a:pPr indent="0" lvl="0" marL="972185" rtl="0" algn="l">
              <a:lnSpc>
                <a:spcPct val="100000"/>
              </a:lnSpc>
              <a:spcBef>
                <a:spcPts val="10"/>
              </a:spcBef>
              <a:spcAft>
                <a:spcPts val="0"/>
              </a:spcAft>
              <a:buNone/>
            </a:pPr>
            <a:r>
              <a:rPr lang="en-US" sz="850">
                <a:solidFill>
                  <a:srgbClr val="FFFFFF"/>
                </a:solidFill>
                <a:latin typeface="Cambria"/>
                <a:ea typeface="Cambria"/>
                <a:cs typeface="Cambria"/>
                <a:sym typeface="Cambria"/>
              </a:rPr>
              <a:t>sensitive information.</a:t>
            </a:r>
            <a:endParaRPr sz="850">
              <a:latin typeface="Cambria"/>
              <a:ea typeface="Cambria"/>
              <a:cs typeface="Cambria"/>
              <a:sym typeface="Cambria"/>
            </a:endParaRPr>
          </a:p>
          <a:p>
            <a:pPr indent="-252728" lvl="0" marL="265430" rtl="0" algn="l">
              <a:lnSpc>
                <a:spcPct val="100000"/>
              </a:lnSpc>
              <a:spcBef>
                <a:spcPts val="35"/>
              </a:spcBef>
              <a:spcAft>
                <a:spcPts val="0"/>
              </a:spcAft>
              <a:buClr>
                <a:srgbClr val="FFFFFF"/>
              </a:buClr>
              <a:buSzPts val="850"/>
              <a:buFont typeface="Cambria"/>
              <a:buAutoNum type="arabicPeriod" startAt="4"/>
            </a:pPr>
            <a:r>
              <a:rPr lang="en-US" sz="850">
                <a:solidFill>
                  <a:srgbClr val="FFFFFF"/>
                </a:solidFill>
                <a:latin typeface="Cambria"/>
                <a:ea typeface="Cambria"/>
                <a:cs typeface="Cambria"/>
                <a:sym typeface="Cambria"/>
              </a:rPr>
              <a:t>Comparison with Conventional Language Models:</a:t>
            </a:r>
            <a:endParaRPr sz="850">
              <a:latin typeface="Cambria"/>
              <a:ea typeface="Cambria"/>
              <a:cs typeface="Cambria"/>
              <a:sym typeface="Cambria"/>
            </a:endParaRPr>
          </a:p>
          <a:p>
            <a:pPr indent="-635" lvl="0" marL="180975" marR="5080" rtl="0" algn="ctr">
              <a:lnSpc>
                <a:spcPct val="101099"/>
              </a:lnSpc>
              <a:spcBef>
                <a:spcPts val="0"/>
              </a:spcBef>
              <a:spcAft>
                <a:spcPts val="0"/>
              </a:spcAft>
              <a:buNone/>
            </a:pPr>
            <a:r>
              <a:rPr lang="en-US" sz="850">
                <a:solidFill>
                  <a:srgbClr val="FFFFFF"/>
                </a:solidFill>
                <a:latin typeface="Cambria"/>
                <a:ea typeface="Cambria"/>
                <a:cs typeface="Cambria"/>
                <a:sym typeface="Cambria"/>
              </a:rPr>
              <a:t>DarkBERT outperformed conventional language models, such as BERT and RoBERTa, on all evaluation tasks.</a:t>
            </a:r>
            <a:endParaRPr sz="85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pSp>
        <p:nvGrpSpPr>
          <p:cNvPr id="157" name="Google Shape;157;p15"/>
          <p:cNvGrpSpPr/>
          <p:nvPr/>
        </p:nvGrpSpPr>
        <p:grpSpPr>
          <a:xfrm>
            <a:off x="0" y="0"/>
            <a:ext cx="1702082" cy="3288792"/>
            <a:chOff x="0" y="0"/>
            <a:chExt cx="1702082" cy="3288792"/>
          </a:xfrm>
        </p:grpSpPr>
        <p:pic>
          <p:nvPicPr>
            <p:cNvPr id="158" name="Google Shape;158;p15"/>
            <p:cNvPicPr preferRelativeResize="0"/>
            <p:nvPr/>
          </p:nvPicPr>
          <p:blipFill rotWithShape="1">
            <a:blip r:embed="rId3">
              <a:alphaModFix/>
            </a:blip>
            <a:srcRect b="0" l="0" r="0" t="0"/>
            <a:stretch/>
          </p:blipFill>
          <p:spPr>
            <a:xfrm>
              <a:off x="0" y="1672270"/>
              <a:ext cx="1702082" cy="1616522"/>
            </a:xfrm>
            <a:prstGeom prst="rect">
              <a:avLst/>
            </a:prstGeom>
            <a:noFill/>
            <a:ln>
              <a:noFill/>
            </a:ln>
          </p:spPr>
        </p:pic>
        <p:pic>
          <p:nvPicPr>
            <p:cNvPr id="159" name="Google Shape;159;p15"/>
            <p:cNvPicPr preferRelativeResize="0"/>
            <p:nvPr/>
          </p:nvPicPr>
          <p:blipFill rotWithShape="1">
            <a:blip r:embed="rId4">
              <a:alphaModFix/>
            </a:blip>
            <a:srcRect b="0" l="0" r="0" t="0"/>
            <a:stretch/>
          </p:blipFill>
          <p:spPr>
            <a:xfrm>
              <a:off x="0" y="0"/>
              <a:ext cx="1520833" cy="1475231"/>
            </a:xfrm>
            <a:prstGeom prst="rect">
              <a:avLst/>
            </a:prstGeom>
            <a:noFill/>
            <a:ln>
              <a:noFill/>
            </a:ln>
          </p:spPr>
        </p:pic>
      </p:grpSp>
      <p:sp>
        <p:nvSpPr>
          <p:cNvPr id="160" name="Google Shape;160;p15"/>
          <p:cNvSpPr txBox="1"/>
          <p:nvPr>
            <p:ph type="title"/>
          </p:nvPr>
        </p:nvSpPr>
        <p:spPr>
          <a:xfrm>
            <a:off x="3022025" y="328325"/>
            <a:ext cx="1316354" cy="25209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a:t>Limitations</a:t>
            </a:r>
            <a:endParaRPr/>
          </a:p>
        </p:txBody>
      </p:sp>
      <p:sp>
        <p:nvSpPr>
          <p:cNvPr id="161" name="Google Shape;161;p15"/>
          <p:cNvSpPr txBox="1"/>
          <p:nvPr/>
        </p:nvSpPr>
        <p:spPr>
          <a:xfrm>
            <a:off x="3025840" y="903687"/>
            <a:ext cx="2177415" cy="1472565"/>
          </a:xfrm>
          <a:prstGeom prst="rect">
            <a:avLst/>
          </a:prstGeom>
          <a:noFill/>
          <a:ln>
            <a:noFill/>
          </a:ln>
        </p:spPr>
        <p:txBody>
          <a:bodyPr anchorCtr="0" anchor="t" bIns="0" lIns="0" spcFirstLastPara="1" rIns="0" wrap="square" tIns="12050">
            <a:spAutoFit/>
          </a:bodyPr>
          <a:lstStyle/>
          <a:p>
            <a:pPr indent="-120014" lvl="0" marL="132714" marR="24765" rtl="0" algn="l">
              <a:lnSpc>
                <a:spcPct val="101400"/>
              </a:lnSpc>
              <a:spcBef>
                <a:spcPts val="0"/>
              </a:spcBef>
              <a:spcAft>
                <a:spcPts val="0"/>
              </a:spcAft>
              <a:buClr>
                <a:srgbClr val="FFFFFF"/>
              </a:buClr>
              <a:buSzPts val="850"/>
              <a:buFont typeface="Lucida Sans"/>
              <a:buAutoNum type="arabicPeriod"/>
            </a:pPr>
            <a:r>
              <a:rPr lang="en-US" sz="850">
                <a:solidFill>
                  <a:srgbClr val="FFFFFF"/>
                </a:solidFill>
                <a:latin typeface="Lucida Sans"/>
                <a:ea typeface="Lucida Sans"/>
                <a:cs typeface="Lucida Sans"/>
                <a:sym typeface="Lucida Sans"/>
              </a:rPr>
              <a:t>Dataset limitations: The paper acknowledges that DarkBERT's training dataset may not be fully representative of all the diverse content and language variations found on the Dark Web. This means that DarkBERT's performance may be limited in understanding certain types of Dark Web content.</a:t>
            </a:r>
            <a:endParaRPr sz="850">
              <a:latin typeface="Lucida Sans"/>
              <a:ea typeface="Lucida Sans"/>
              <a:cs typeface="Lucida Sans"/>
              <a:sym typeface="Lucida Sans"/>
            </a:endParaRPr>
          </a:p>
          <a:p>
            <a:pPr indent="-120014" lvl="0" marL="132714" marR="5080" rtl="0" algn="l">
              <a:lnSpc>
                <a:spcPct val="101099"/>
              </a:lnSpc>
              <a:spcBef>
                <a:spcPts val="1055"/>
              </a:spcBef>
              <a:spcAft>
                <a:spcPts val="0"/>
              </a:spcAft>
              <a:buClr>
                <a:srgbClr val="FFFFFF"/>
              </a:buClr>
              <a:buSzPts val="850"/>
              <a:buFont typeface="Lucida Sans"/>
              <a:buAutoNum type="arabicPeriod"/>
            </a:pPr>
            <a:r>
              <a:rPr lang="en-US" sz="850">
                <a:solidFill>
                  <a:srgbClr val="FFFFFF"/>
                </a:solidFill>
                <a:latin typeface="Lucida Sans"/>
                <a:ea typeface="Lucida Sans"/>
                <a:cs typeface="Lucida Sans"/>
                <a:sym typeface="Lucida Sans"/>
              </a:rPr>
              <a:t>Training bias: The DarkBERT model may inherit biases from the training data.</a:t>
            </a:r>
            <a:endParaRPr sz="850">
              <a:latin typeface="Lucida Sans"/>
              <a:ea typeface="Lucida Sans"/>
              <a:cs typeface="Lucida Sans"/>
              <a:sym typeface="Lucida Sans"/>
            </a:endParaRPr>
          </a:p>
        </p:txBody>
      </p:sp>
      <p:sp>
        <p:nvSpPr>
          <p:cNvPr id="162" name="Google Shape;162;p15"/>
          <p:cNvSpPr/>
          <p:nvPr/>
        </p:nvSpPr>
        <p:spPr>
          <a:xfrm>
            <a:off x="3022013" y="726804"/>
            <a:ext cx="1141729" cy="30480"/>
          </a:xfrm>
          <a:custGeom>
            <a:rect b="b" l="l" r="r" t="t"/>
            <a:pathLst>
              <a:path extrusionOk="0" h="30480" w="1141729">
                <a:moveTo>
                  <a:pt x="1141653" y="0"/>
                </a:moveTo>
                <a:lnTo>
                  <a:pt x="0" y="0"/>
                </a:lnTo>
                <a:lnTo>
                  <a:pt x="0" y="30429"/>
                </a:lnTo>
                <a:lnTo>
                  <a:pt x="1141653" y="30429"/>
                </a:lnTo>
                <a:lnTo>
                  <a:pt x="114165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