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leway"/>
      <p:regular r:id="rId12"/>
      <p:bold r:id="rId13"/>
      <p:italic r:id="rId14"/>
      <p:boldItalic r:id="rId15"/>
    </p:embeddedFont>
    <p:embeddedFont>
      <p:font typeface="Roboto"/>
      <p:regular r:id="rId16"/>
      <p:bold r:id="rId17"/>
      <p:italic r:id="rId18"/>
      <p:boldItalic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swald-bold.fntdata"/><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ad6c7e10c1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ad6c7e10c1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8c1997cb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8c1997c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8b8ed53e2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8b8ed53e2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8c1997cbf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8c1997cbf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636d60c315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636d60c315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636d60c315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636d60c315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0000" y="1016381"/>
            <a:ext cx="4079700" cy="2406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000" y="3387619"/>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3" name="Google Shape;103;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104" name="Google Shape;104;p11"/>
          <p:cNvGrpSpPr/>
          <p:nvPr/>
        </p:nvGrpSpPr>
        <p:grpSpPr>
          <a:xfrm flipH="1">
            <a:off x="6720423" y="3784091"/>
            <a:ext cx="2423582" cy="1357541"/>
            <a:chOff x="-77" y="3784091"/>
            <a:chExt cx="2423582" cy="1357541"/>
          </a:xfrm>
        </p:grpSpPr>
        <p:sp>
          <p:nvSpPr>
            <p:cNvPr id="105" name="Google Shape;105;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1"/>
          <p:cNvGrpSpPr/>
          <p:nvPr/>
        </p:nvGrpSpPr>
        <p:grpSpPr>
          <a:xfrm flipH="1" rot="10800000">
            <a:off x="-77" y="-9"/>
            <a:ext cx="2423582" cy="1357541"/>
            <a:chOff x="-77" y="3784091"/>
            <a:chExt cx="2423582" cy="1357541"/>
          </a:xfrm>
        </p:grpSpPr>
        <p:sp>
          <p:nvSpPr>
            <p:cNvPr id="111" name="Google Shape;111;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17" name="Shape 117"/>
        <p:cNvGrpSpPr/>
        <p:nvPr/>
      </p:nvGrpSpPr>
      <p:grpSpPr>
        <a:xfrm>
          <a:off x="0" y="0"/>
          <a:ext cx="0" cy="0"/>
          <a:chOff x="0" y="0"/>
          <a:chExt cx="0" cy="0"/>
        </a:xfrm>
      </p:grpSpPr>
      <p:sp>
        <p:nvSpPr>
          <p:cNvPr id="118" name="Google Shape;118;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19" name="Shape 119"/>
        <p:cNvGrpSpPr/>
        <p:nvPr/>
      </p:nvGrpSpPr>
      <p:grpSpPr>
        <a:xfrm>
          <a:off x="0" y="0"/>
          <a:ext cx="0" cy="0"/>
          <a:chOff x="0" y="0"/>
          <a:chExt cx="0" cy="0"/>
        </a:xfrm>
      </p:grpSpPr>
      <p:sp>
        <p:nvSpPr>
          <p:cNvPr id="120" name="Google Shape;120;p13"/>
          <p:cNvSpPr txBox="1"/>
          <p:nvPr>
            <p:ph type="title"/>
          </p:nvPr>
        </p:nvSpPr>
        <p:spPr>
          <a:xfrm>
            <a:off x="1902600" y="1543600"/>
            <a:ext cx="5338800" cy="135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900"/>
              <a:buNone/>
              <a:defRPr sz="24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1" name="Google Shape;121;p13"/>
          <p:cNvSpPr txBox="1"/>
          <p:nvPr>
            <p:ph idx="2" type="title"/>
          </p:nvPr>
        </p:nvSpPr>
        <p:spPr>
          <a:xfrm>
            <a:off x="1902600" y="2989400"/>
            <a:ext cx="5338800" cy="61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aleway"/>
              <a:buNone/>
              <a:defRPr sz="1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22" name="Google Shape;122;p13"/>
          <p:cNvGrpSpPr/>
          <p:nvPr/>
        </p:nvGrpSpPr>
        <p:grpSpPr>
          <a:xfrm>
            <a:off x="-77" y="3784091"/>
            <a:ext cx="2423582" cy="1357541"/>
            <a:chOff x="-77" y="3784091"/>
            <a:chExt cx="2423582" cy="1357541"/>
          </a:xfrm>
        </p:grpSpPr>
        <p:sp>
          <p:nvSpPr>
            <p:cNvPr id="123" name="Google Shape;123;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13"/>
          <p:cNvGrpSpPr/>
          <p:nvPr/>
        </p:nvGrpSpPr>
        <p:grpSpPr>
          <a:xfrm rot="10800000">
            <a:off x="6720423" y="-9"/>
            <a:ext cx="2423582" cy="1357541"/>
            <a:chOff x="-77" y="3784091"/>
            <a:chExt cx="2423582" cy="1357541"/>
          </a:xfrm>
        </p:grpSpPr>
        <p:sp>
          <p:nvSpPr>
            <p:cNvPr id="129" name="Google Shape;129;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35" name="Shape 135"/>
        <p:cNvGrpSpPr/>
        <p:nvPr/>
      </p:nvGrpSpPr>
      <p:grpSpPr>
        <a:xfrm>
          <a:off x="0" y="0"/>
          <a:ext cx="0" cy="0"/>
          <a:chOff x="0" y="0"/>
          <a:chExt cx="0" cy="0"/>
        </a:xfrm>
      </p:grpSpPr>
      <p:sp>
        <p:nvSpPr>
          <p:cNvPr id="136" name="Google Shape;136;p14"/>
          <p:cNvSpPr txBox="1"/>
          <p:nvPr>
            <p:ph type="title"/>
          </p:nvPr>
        </p:nvSpPr>
        <p:spPr>
          <a:xfrm>
            <a:off x="5238260"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8" name="Google Shape;138;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9" name="Google Shape;139;p14"/>
          <p:cNvSpPr txBox="1"/>
          <p:nvPr>
            <p:ph idx="3" type="title"/>
          </p:nvPr>
        </p:nvSpPr>
        <p:spPr>
          <a:xfrm>
            <a:off x="1760435"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1" name="Google Shape;141;p14"/>
          <p:cNvGrpSpPr/>
          <p:nvPr/>
        </p:nvGrpSpPr>
        <p:grpSpPr>
          <a:xfrm rot="-5400000">
            <a:off x="8346375" y="4345871"/>
            <a:ext cx="1022509" cy="572747"/>
            <a:chOff x="-77" y="3784091"/>
            <a:chExt cx="2423582" cy="1357541"/>
          </a:xfrm>
        </p:grpSpPr>
        <p:sp>
          <p:nvSpPr>
            <p:cNvPr id="142" name="Google Shape;142;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14"/>
          <p:cNvGrpSpPr/>
          <p:nvPr/>
        </p:nvGrpSpPr>
        <p:grpSpPr>
          <a:xfrm rot="5400000">
            <a:off x="-224875" y="224871"/>
            <a:ext cx="1022509" cy="572747"/>
            <a:chOff x="-77" y="3784091"/>
            <a:chExt cx="2423582" cy="1357541"/>
          </a:xfrm>
        </p:grpSpPr>
        <p:sp>
          <p:nvSpPr>
            <p:cNvPr id="148" name="Google Shape;148;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54" name="Shape 154"/>
        <p:cNvGrpSpPr/>
        <p:nvPr/>
      </p:nvGrpSpPr>
      <p:grpSpPr>
        <a:xfrm>
          <a:off x="0" y="0"/>
          <a:ext cx="0" cy="0"/>
          <a:chOff x="0" y="0"/>
          <a:chExt cx="0" cy="0"/>
        </a:xfrm>
      </p:grpSpPr>
      <p:sp>
        <p:nvSpPr>
          <p:cNvPr id="155" name="Google Shape;155;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 name="Google Shape;156;p15"/>
          <p:cNvSpPr txBox="1"/>
          <p:nvPr>
            <p:ph hasCustomPrompt="1" idx="2" type="title"/>
          </p:nvPr>
        </p:nvSpPr>
        <p:spPr>
          <a:xfrm>
            <a:off x="12120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57" name="Google Shape;157;p15"/>
          <p:cNvSpPr txBox="1"/>
          <p:nvPr>
            <p:ph hasCustomPrompt="1" idx="3" type="title"/>
          </p:nvPr>
        </p:nvSpPr>
        <p:spPr>
          <a:xfrm>
            <a:off x="31211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58" name="Google Shape;158;p15"/>
          <p:cNvSpPr txBox="1"/>
          <p:nvPr>
            <p:ph hasCustomPrompt="1" idx="4" type="title"/>
          </p:nvPr>
        </p:nvSpPr>
        <p:spPr>
          <a:xfrm>
            <a:off x="50302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59" name="Google Shape;159;p15"/>
          <p:cNvSpPr txBox="1"/>
          <p:nvPr>
            <p:ph hasCustomPrompt="1" idx="5" type="title"/>
          </p:nvPr>
        </p:nvSpPr>
        <p:spPr>
          <a:xfrm>
            <a:off x="69393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60" name="Google Shape;160;p15"/>
          <p:cNvSpPr txBox="1"/>
          <p:nvPr>
            <p:ph idx="1" type="subTitle"/>
          </p:nvPr>
        </p:nvSpPr>
        <p:spPr>
          <a:xfrm>
            <a:off x="114747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15"/>
          <p:cNvSpPr txBox="1"/>
          <p:nvPr>
            <p:ph idx="6" type="subTitle"/>
          </p:nvPr>
        </p:nvSpPr>
        <p:spPr>
          <a:xfrm>
            <a:off x="305655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15"/>
          <p:cNvSpPr txBox="1"/>
          <p:nvPr>
            <p:ph idx="7" type="subTitle"/>
          </p:nvPr>
        </p:nvSpPr>
        <p:spPr>
          <a:xfrm>
            <a:off x="496562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15"/>
          <p:cNvSpPr txBox="1"/>
          <p:nvPr>
            <p:ph idx="8" type="subTitle"/>
          </p:nvPr>
        </p:nvSpPr>
        <p:spPr>
          <a:xfrm>
            <a:off x="687470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68" name="Google Shape;168;p15"/>
          <p:cNvGrpSpPr/>
          <p:nvPr/>
        </p:nvGrpSpPr>
        <p:grpSpPr>
          <a:xfrm rot="-5400000">
            <a:off x="8346375" y="4345871"/>
            <a:ext cx="1022509" cy="572747"/>
            <a:chOff x="-77" y="3784091"/>
            <a:chExt cx="2423582" cy="1357541"/>
          </a:xfrm>
        </p:grpSpPr>
        <p:sp>
          <p:nvSpPr>
            <p:cNvPr id="169" name="Google Shape;169;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5"/>
          <p:cNvGrpSpPr/>
          <p:nvPr/>
        </p:nvGrpSpPr>
        <p:grpSpPr>
          <a:xfrm rot="5400000">
            <a:off x="-224875" y="224871"/>
            <a:ext cx="1022509" cy="572747"/>
            <a:chOff x="-77" y="3784091"/>
            <a:chExt cx="2423582" cy="1357541"/>
          </a:xfrm>
        </p:grpSpPr>
        <p:sp>
          <p:nvSpPr>
            <p:cNvPr id="175" name="Google Shape;175;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81" name="Shape 181"/>
        <p:cNvGrpSpPr/>
        <p:nvPr/>
      </p:nvGrpSpPr>
      <p:grpSpPr>
        <a:xfrm>
          <a:off x="0" y="0"/>
          <a:ext cx="0" cy="0"/>
          <a:chOff x="0" y="0"/>
          <a:chExt cx="0" cy="0"/>
        </a:xfrm>
      </p:grpSpPr>
      <p:sp>
        <p:nvSpPr>
          <p:cNvPr id="182" name="Google Shape;182;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3" name="Google Shape;183;p16"/>
          <p:cNvSpPr txBox="1"/>
          <p:nvPr>
            <p:ph idx="1" type="subTitle"/>
          </p:nvPr>
        </p:nvSpPr>
        <p:spPr>
          <a:xfrm>
            <a:off x="719700" y="2434925"/>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84" name="Google Shape;184;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 name="Google Shape;185;p16"/>
          <p:cNvSpPr txBox="1"/>
          <p:nvPr>
            <p:ph idx="3" type="subTitle"/>
          </p:nvPr>
        </p:nvSpPr>
        <p:spPr>
          <a:xfrm>
            <a:off x="3413619"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86" name="Google Shape;186;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7" name="Google Shape;187;p16"/>
          <p:cNvSpPr txBox="1"/>
          <p:nvPr>
            <p:ph idx="5" type="subTitle"/>
          </p:nvPr>
        </p:nvSpPr>
        <p:spPr>
          <a:xfrm>
            <a:off x="6107075"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88" name="Google Shape;188;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9" name="Google Shape;189;p16"/>
          <p:cNvGrpSpPr/>
          <p:nvPr/>
        </p:nvGrpSpPr>
        <p:grpSpPr>
          <a:xfrm flipH="1" rot="5400000">
            <a:off x="-224875" y="4345871"/>
            <a:ext cx="1022509" cy="572747"/>
            <a:chOff x="-77" y="3784091"/>
            <a:chExt cx="2423582" cy="1357541"/>
          </a:xfrm>
        </p:grpSpPr>
        <p:sp>
          <p:nvSpPr>
            <p:cNvPr id="190" name="Google Shape;190;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6"/>
          <p:cNvGrpSpPr/>
          <p:nvPr/>
        </p:nvGrpSpPr>
        <p:grpSpPr>
          <a:xfrm flipH="1" rot="-5400000">
            <a:off x="8346375" y="224871"/>
            <a:ext cx="1022509" cy="572747"/>
            <a:chOff x="-77" y="3784091"/>
            <a:chExt cx="2423582" cy="1357541"/>
          </a:xfrm>
        </p:grpSpPr>
        <p:sp>
          <p:nvSpPr>
            <p:cNvPr id="196" name="Google Shape;196;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202" name="Shape 202"/>
        <p:cNvGrpSpPr/>
        <p:nvPr/>
      </p:nvGrpSpPr>
      <p:grpSpPr>
        <a:xfrm>
          <a:off x="0" y="0"/>
          <a:ext cx="0" cy="0"/>
          <a:chOff x="0" y="0"/>
          <a:chExt cx="0" cy="0"/>
        </a:xfrm>
      </p:grpSpPr>
      <p:sp>
        <p:nvSpPr>
          <p:cNvPr id="203" name="Google Shape;203;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 name="Google Shape;205;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17"/>
          <p:cNvSpPr txBox="1"/>
          <p:nvPr>
            <p:ph idx="4" type="subTitle"/>
          </p:nvPr>
        </p:nvSpPr>
        <p:spPr>
          <a:xfrm>
            <a:off x="719975" y="2931341"/>
            <a:ext cx="1282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08" name="Google Shape;208;p17"/>
          <p:cNvSpPr txBox="1"/>
          <p:nvPr>
            <p:ph idx="5" type="subTitle"/>
          </p:nvPr>
        </p:nvSpPr>
        <p:spPr>
          <a:xfrm>
            <a:off x="7141825" y="2931341"/>
            <a:ext cx="1282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9" name="Google Shape;209;p17"/>
          <p:cNvSpPr txBox="1"/>
          <p:nvPr>
            <p:ph idx="6" type="subTitle"/>
          </p:nvPr>
        </p:nvSpPr>
        <p:spPr>
          <a:xfrm>
            <a:off x="3964163" y="2931341"/>
            <a:ext cx="1282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10" name="Google Shape;210;p17"/>
          <p:cNvGrpSpPr/>
          <p:nvPr/>
        </p:nvGrpSpPr>
        <p:grpSpPr>
          <a:xfrm flipH="1" rot="-5400000">
            <a:off x="8346375" y="224871"/>
            <a:ext cx="1022509" cy="572747"/>
            <a:chOff x="-77" y="3784091"/>
            <a:chExt cx="2423582" cy="1357541"/>
          </a:xfrm>
        </p:grpSpPr>
        <p:sp>
          <p:nvSpPr>
            <p:cNvPr id="211" name="Google Shape;211;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17"/>
          <p:cNvGrpSpPr/>
          <p:nvPr/>
        </p:nvGrpSpPr>
        <p:grpSpPr>
          <a:xfrm flipH="1" rot="5400000">
            <a:off x="-224875" y="4345871"/>
            <a:ext cx="1022509" cy="572747"/>
            <a:chOff x="-77" y="3784091"/>
            <a:chExt cx="2423582" cy="1357541"/>
          </a:xfrm>
        </p:grpSpPr>
        <p:sp>
          <p:nvSpPr>
            <p:cNvPr id="217" name="Google Shape;217;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23" name="Shape 223"/>
        <p:cNvGrpSpPr/>
        <p:nvPr/>
      </p:nvGrpSpPr>
      <p:grpSpPr>
        <a:xfrm>
          <a:off x="0" y="0"/>
          <a:ext cx="0" cy="0"/>
          <a:chOff x="0" y="0"/>
          <a:chExt cx="0" cy="0"/>
        </a:xfrm>
      </p:grpSpPr>
      <p:sp>
        <p:nvSpPr>
          <p:cNvPr id="224" name="Google Shape;224;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5" name="Google Shape;225;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26" name="Google Shape;226;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28" name="Google Shape;228;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0" name="Google Shape;230;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2" name="Google Shape;232;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3" name="Google Shape;233;p18"/>
          <p:cNvGrpSpPr/>
          <p:nvPr/>
        </p:nvGrpSpPr>
        <p:grpSpPr>
          <a:xfrm flipH="1" rot="-5400000">
            <a:off x="8346375" y="224871"/>
            <a:ext cx="1022509" cy="572747"/>
            <a:chOff x="-77" y="3784091"/>
            <a:chExt cx="2423582" cy="1357541"/>
          </a:xfrm>
        </p:grpSpPr>
        <p:sp>
          <p:nvSpPr>
            <p:cNvPr id="234" name="Google Shape;234;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8"/>
          <p:cNvGrpSpPr/>
          <p:nvPr/>
        </p:nvGrpSpPr>
        <p:grpSpPr>
          <a:xfrm flipH="1" rot="5400000">
            <a:off x="-224875" y="4345871"/>
            <a:ext cx="1022509" cy="572747"/>
            <a:chOff x="-77" y="3784091"/>
            <a:chExt cx="2423582" cy="1357541"/>
          </a:xfrm>
        </p:grpSpPr>
        <p:sp>
          <p:nvSpPr>
            <p:cNvPr id="240" name="Google Shape;240;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46" name="Shape 246"/>
        <p:cNvGrpSpPr/>
        <p:nvPr/>
      </p:nvGrpSpPr>
      <p:grpSpPr>
        <a:xfrm>
          <a:off x="0" y="0"/>
          <a:ext cx="0" cy="0"/>
          <a:chOff x="0" y="0"/>
          <a:chExt cx="0" cy="0"/>
        </a:xfrm>
      </p:grpSpPr>
      <p:sp>
        <p:nvSpPr>
          <p:cNvPr id="247" name="Google Shape;247;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8" name="Google Shape;248;p19"/>
          <p:cNvSpPr txBox="1"/>
          <p:nvPr>
            <p:ph idx="1" type="subTitle"/>
          </p:nvPr>
        </p:nvSpPr>
        <p:spPr>
          <a:xfrm>
            <a:off x="4211675" y="1429885"/>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9" name="Google Shape;249;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0" name="Google Shape;250;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1" name="Google Shape;251;p19"/>
          <p:cNvSpPr txBox="1"/>
          <p:nvPr>
            <p:ph idx="4" type="subTitle"/>
          </p:nvPr>
        </p:nvSpPr>
        <p:spPr>
          <a:xfrm>
            <a:off x="4211675" y="2521206"/>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2" name="Google Shape;252;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3" name="Google Shape;253;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4" name="Google Shape;254;p19"/>
          <p:cNvSpPr txBox="1"/>
          <p:nvPr>
            <p:ph idx="7" type="subTitle"/>
          </p:nvPr>
        </p:nvSpPr>
        <p:spPr>
          <a:xfrm>
            <a:off x="4211825" y="361252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5" name="Google Shape;255;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6" name="Google Shape;256;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57" name="Google Shape;257;p19"/>
          <p:cNvGrpSpPr/>
          <p:nvPr/>
        </p:nvGrpSpPr>
        <p:grpSpPr>
          <a:xfrm>
            <a:off x="-77" y="3784091"/>
            <a:ext cx="2423582" cy="1357541"/>
            <a:chOff x="-77" y="3784091"/>
            <a:chExt cx="2423582" cy="1357541"/>
          </a:xfrm>
        </p:grpSpPr>
        <p:sp>
          <p:nvSpPr>
            <p:cNvPr id="258" name="Google Shape;258;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9"/>
          <p:cNvGrpSpPr/>
          <p:nvPr/>
        </p:nvGrpSpPr>
        <p:grpSpPr>
          <a:xfrm rot="10800000">
            <a:off x="6720423" y="-9"/>
            <a:ext cx="2423582" cy="1357541"/>
            <a:chOff x="-77" y="3784091"/>
            <a:chExt cx="2423582" cy="1357541"/>
          </a:xfrm>
        </p:grpSpPr>
        <p:sp>
          <p:nvSpPr>
            <p:cNvPr id="264" name="Google Shape;264;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70" name="Shape 270"/>
        <p:cNvGrpSpPr/>
        <p:nvPr/>
      </p:nvGrpSpPr>
      <p:grpSpPr>
        <a:xfrm>
          <a:off x="0" y="0"/>
          <a:ext cx="0" cy="0"/>
          <a:chOff x="0" y="0"/>
          <a:chExt cx="0" cy="0"/>
        </a:xfrm>
      </p:grpSpPr>
      <p:sp>
        <p:nvSpPr>
          <p:cNvPr id="271" name="Google Shape;271;p20"/>
          <p:cNvSpPr txBox="1"/>
          <p:nvPr>
            <p:ph idx="1" type="subTitle"/>
          </p:nvPr>
        </p:nvSpPr>
        <p:spPr>
          <a:xfrm>
            <a:off x="719600" y="1770625"/>
            <a:ext cx="2317200" cy="389700"/>
          </a:xfrm>
          <a:prstGeom prst="rect">
            <a:avLst/>
          </a:prstGeom>
        </p:spPr>
        <p:txBody>
          <a:bodyPr anchorCtr="0" anchor="b"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72" name="Google Shape;272;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3" name="Google Shape;273;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4" name="Google Shape;274;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20"/>
          <p:cNvSpPr txBox="1"/>
          <p:nvPr>
            <p:ph idx="4" type="subTitle"/>
          </p:nvPr>
        </p:nvSpPr>
        <p:spPr>
          <a:xfrm>
            <a:off x="341350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6" name="Google Shape;276;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7" name="Google Shape;277;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20"/>
          <p:cNvSpPr txBox="1"/>
          <p:nvPr>
            <p:ph idx="7" type="subTitle"/>
          </p:nvPr>
        </p:nvSpPr>
        <p:spPr>
          <a:xfrm>
            <a:off x="610705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9" name="Google Shape;279;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0" name="Google Shape;280;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1" name="Google Shape;281;p20"/>
          <p:cNvSpPr txBox="1"/>
          <p:nvPr>
            <p:ph idx="13" type="subTitle"/>
          </p:nvPr>
        </p:nvSpPr>
        <p:spPr>
          <a:xfrm>
            <a:off x="7196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2" name="Google Shape;282;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20"/>
          <p:cNvSpPr txBox="1"/>
          <p:nvPr>
            <p:ph idx="16" type="subTitle"/>
          </p:nvPr>
        </p:nvSpPr>
        <p:spPr>
          <a:xfrm>
            <a:off x="34134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0"/>
          <p:cNvSpPr txBox="1"/>
          <p:nvPr>
            <p:ph idx="19" type="subTitle"/>
          </p:nvPr>
        </p:nvSpPr>
        <p:spPr>
          <a:xfrm>
            <a:off x="6107050" y="339547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0" name="Google Shape;290;p20"/>
          <p:cNvGrpSpPr/>
          <p:nvPr/>
        </p:nvGrpSpPr>
        <p:grpSpPr>
          <a:xfrm>
            <a:off x="0" y="4569046"/>
            <a:ext cx="1022509" cy="572747"/>
            <a:chOff x="-77" y="3784091"/>
            <a:chExt cx="2423582" cy="1357541"/>
          </a:xfrm>
        </p:grpSpPr>
        <p:sp>
          <p:nvSpPr>
            <p:cNvPr id="291" name="Google Shape;291;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20"/>
          <p:cNvGrpSpPr/>
          <p:nvPr/>
        </p:nvGrpSpPr>
        <p:grpSpPr>
          <a:xfrm flipH="1">
            <a:off x="8121500" y="4569046"/>
            <a:ext cx="1022509" cy="572747"/>
            <a:chOff x="-77" y="3784091"/>
            <a:chExt cx="2423582" cy="1357541"/>
          </a:xfrm>
        </p:grpSpPr>
        <p:sp>
          <p:nvSpPr>
            <p:cNvPr id="297" name="Google Shape;297;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2" type="title"/>
          </p:nvPr>
        </p:nvSpPr>
        <p:spPr>
          <a:xfrm>
            <a:off x="3216900" y="2744525"/>
            <a:ext cx="2622000" cy="880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303" name="Shape 303"/>
        <p:cNvGrpSpPr/>
        <p:nvPr/>
      </p:nvGrpSpPr>
      <p:grpSpPr>
        <a:xfrm>
          <a:off x="0" y="0"/>
          <a:ext cx="0" cy="0"/>
          <a:chOff x="0" y="0"/>
          <a:chExt cx="0" cy="0"/>
        </a:xfrm>
      </p:grpSpPr>
      <p:sp>
        <p:nvSpPr>
          <p:cNvPr id="304" name="Google Shape;304;p21"/>
          <p:cNvSpPr txBox="1"/>
          <p:nvPr>
            <p:ph idx="1" type="subTitle"/>
          </p:nvPr>
        </p:nvSpPr>
        <p:spPr>
          <a:xfrm>
            <a:off x="1410963" y="1499611"/>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5" name="Google Shape;305;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6" name="Google Shape;306;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 name="Google Shape;307;p21"/>
          <p:cNvSpPr txBox="1"/>
          <p:nvPr>
            <p:ph idx="3" type="subTitle"/>
          </p:nvPr>
        </p:nvSpPr>
        <p:spPr>
          <a:xfrm>
            <a:off x="1410988" y="2526349"/>
            <a:ext cx="23169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8" name="Google Shape;308;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21"/>
          <p:cNvSpPr txBox="1"/>
          <p:nvPr>
            <p:ph idx="5" type="subTitle"/>
          </p:nvPr>
        </p:nvSpPr>
        <p:spPr>
          <a:xfrm>
            <a:off x="5415963" y="1499611"/>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0" name="Google Shape;310;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 name="Google Shape;311;p21"/>
          <p:cNvSpPr txBox="1"/>
          <p:nvPr>
            <p:ph idx="7" type="subTitle"/>
          </p:nvPr>
        </p:nvSpPr>
        <p:spPr>
          <a:xfrm>
            <a:off x="1410963" y="3553089"/>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2" name="Google Shape;312;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3" name="Google Shape;313;p21"/>
          <p:cNvSpPr txBox="1"/>
          <p:nvPr>
            <p:ph idx="9" type="subTitle"/>
          </p:nvPr>
        </p:nvSpPr>
        <p:spPr>
          <a:xfrm>
            <a:off x="5415788" y="2526351"/>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4" name="Google Shape;314;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1"/>
          <p:cNvSpPr txBox="1"/>
          <p:nvPr>
            <p:ph idx="14" type="subTitle"/>
          </p:nvPr>
        </p:nvSpPr>
        <p:spPr>
          <a:xfrm>
            <a:off x="5415963" y="355308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6" name="Google Shape;316;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7" name="Google Shape;317;p21"/>
          <p:cNvGrpSpPr/>
          <p:nvPr/>
        </p:nvGrpSpPr>
        <p:grpSpPr>
          <a:xfrm>
            <a:off x="0" y="4569046"/>
            <a:ext cx="1022509" cy="572747"/>
            <a:chOff x="-77" y="3784091"/>
            <a:chExt cx="2423582" cy="1357541"/>
          </a:xfrm>
        </p:grpSpPr>
        <p:sp>
          <p:nvSpPr>
            <p:cNvPr id="318" name="Google Shape;318;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21"/>
          <p:cNvGrpSpPr/>
          <p:nvPr/>
        </p:nvGrpSpPr>
        <p:grpSpPr>
          <a:xfrm rot="10800000">
            <a:off x="8121500" y="-4"/>
            <a:ext cx="1022509" cy="572747"/>
            <a:chOff x="-77" y="3784091"/>
            <a:chExt cx="2423582" cy="1357541"/>
          </a:xfrm>
        </p:grpSpPr>
        <p:sp>
          <p:nvSpPr>
            <p:cNvPr id="324" name="Google Shape;324;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30" name="Shape 330"/>
        <p:cNvGrpSpPr/>
        <p:nvPr/>
      </p:nvGrpSpPr>
      <p:grpSpPr>
        <a:xfrm>
          <a:off x="0" y="0"/>
          <a:ext cx="0" cy="0"/>
          <a:chOff x="0" y="0"/>
          <a:chExt cx="0" cy="0"/>
        </a:xfrm>
      </p:grpSpPr>
      <p:grpSp>
        <p:nvGrpSpPr>
          <p:cNvPr id="331" name="Google Shape;331;p22"/>
          <p:cNvGrpSpPr/>
          <p:nvPr/>
        </p:nvGrpSpPr>
        <p:grpSpPr>
          <a:xfrm>
            <a:off x="-9" y="1669058"/>
            <a:ext cx="2781383" cy="1805382"/>
            <a:chOff x="8024127" y="984378"/>
            <a:chExt cx="2502369" cy="1624275"/>
          </a:xfrm>
        </p:grpSpPr>
        <p:sp>
          <p:nvSpPr>
            <p:cNvPr id="332" name="Google Shape;332;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22"/>
          <p:cNvGrpSpPr/>
          <p:nvPr/>
        </p:nvGrpSpPr>
        <p:grpSpPr>
          <a:xfrm flipH="1">
            <a:off x="7058589" y="1071875"/>
            <a:ext cx="2085403" cy="2999739"/>
            <a:chOff x="7435625" y="1209875"/>
            <a:chExt cx="1470250" cy="2114875"/>
          </a:xfrm>
        </p:grpSpPr>
        <p:sp>
          <p:nvSpPr>
            <p:cNvPr id="369" name="Google Shape;369;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22"/>
          <p:cNvSpPr txBox="1"/>
          <p:nvPr>
            <p:ph type="ctrTitle"/>
          </p:nvPr>
        </p:nvSpPr>
        <p:spPr>
          <a:xfrm>
            <a:off x="1887750" y="611725"/>
            <a:ext cx="5368500" cy="101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0" name="Google Shape;450;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1" name="Google Shape;451;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
        <p:nvSpPr>
          <p:cNvPr id="452" name="Google Shape;45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53" name="Shape 453"/>
        <p:cNvGrpSpPr/>
        <p:nvPr/>
      </p:nvGrpSpPr>
      <p:grpSpPr>
        <a:xfrm>
          <a:off x="0" y="0"/>
          <a:ext cx="0" cy="0"/>
          <a:chOff x="0" y="0"/>
          <a:chExt cx="0" cy="0"/>
        </a:xfrm>
      </p:grpSpPr>
      <p:grpSp>
        <p:nvGrpSpPr>
          <p:cNvPr id="454" name="Google Shape;454;p23"/>
          <p:cNvGrpSpPr/>
          <p:nvPr/>
        </p:nvGrpSpPr>
        <p:grpSpPr>
          <a:xfrm>
            <a:off x="0" y="4569046"/>
            <a:ext cx="1022509" cy="572747"/>
            <a:chOff x="-77" y="3784091"/>
            <a:chExt cx="2423582" cy="1357541"/>
          </a:xfrm>
        </p:grpSpPr>
        <p:sp>
          <p:nvSpPr>
            <p:cNvPr id="455" name="Google Shape;455;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23"/>
          <p:cNvGrpSpPr/>
          <p:nvPr/>
        </p:nvGrpSpPr>
        <p:grpSpPr>
          <a:xfrm rot="10800000">
            <a:off x="8121500" y="-4"/>
            <a:ext cx="1022509" cy="572747"/>
            <a:chOff x="-77" y="3784091"/>
            <a:chExt cx="2423582" cy="1357541"/>
          </a:xfrm>
        </p:grpSpPr>
        <p:sp>
          <p:nvSpPr>
            <p:cNvPr id="461" name="Google Shape;461;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23"/>
          <p:cNvGrpSpPr/>
          <p:nvPr/>
        </p:nvGrpSpPr>
        <p:grpSpPr>
          <a:xfrm flipH="1">
            <a:off x="8121500" y="4569896"/>
            <a:ext cx="1022509" cy="572747"/>
            <a:chOff x="-77" y="3784091"/>
            <a:chExt cx="2423582" cy="1357541"/>
          </a:xfrm>
        </p:grpSpPr>
        <p:sp>
          <p:nvSpPr>
            <p:cNvPr id="467" name="Google Shape;467;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23"/>
          <p:cNvGrpSpPr/>
          <p:nvPr/>
        </p:nvGrpSpPr>
        <p:grpSpPr>
          <a:xfrm flipH="1" rot="10800000">
            <a:off x="0" y="846"/>
            <a:ext cx="1022509" cy="572747"/>
            <a:chOff x="-77" y="3784091"/>
            <a:chExt cx="2423582" cy="1357541"/>
          </a:xfrm>
        </p:grpSpPr>
        <p:sp>
          <p:nvSpPr>
            <p:cNvPr id="473" name="Google Shape;473;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79" name="Shape 479"/>
        <p:cNvGrpSpPr/>
        <p:nvPr/>
      </p:nvGrpSpPr>
      <p:grpSpPr>
        <a:xfrm>
          <a:off x="0" y="0"/>
          <a:ext cx="0" cy="0"/>
          <a:chOff x="0" y="0"/>
          <a:chExt cx="0" cy="0"/>
        </a:xfrm>
      </p:grpSpPr>
      <p:grpSp>
        <p:nvGrpSpPr>
          <p:cNvPr id="480" name="Google Shape;480;p24"/>
          <p:cNvGrpSpPr/>
          <p:nvPr/>
        </p:nvGrpSpPr>
        <p:grpSpPr>
          <a:xfrm flipH="1" rot="5400000">
            <a:off x="-533027" y="3252941"/>
            <a:ext cx="2423582" cy="1357541"/>
            <a:chOff x="-77" y="3784091"/>
            <a:chExt cx="2423582" cy="1357541"/>
          </a:xfrm>
        </p:grpSpPr>
        <p:sp>
          <p:nvSpPr>
            <p:cNvPr id="481" name="Google Shape;481;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24"/>
          <p:cNvGrpSpPr/>
          <p:nvPr/>
        </p:nvGrpSpPr>
        <p:grpSpPr>
          <a:xfrm flipH="1" rot="-5400000">
            <a:off x="7253448" y="533016"/>
            <a:ext cx="2423582" cy="1357541"/>
            <a:chOff x="-77" y="3784091"/>
            <a:chExt cx="2423582" cy="1357541"/>
          </a:xfrm>
        </p:grpSpPr>
        <p:sp>
          <p:nvSpPr>
            <p:cNvPr id="487" name="Google Shape;487;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20" name="Google Shape;20;p4"/>
          <p:cNvGrpSpPr/>
          <p:nvPr/>
        </p:nvGrpSpPr>
        <p:grpSpPr>
          <a:xfrm>
            <a:off x="0" y="4569046"/>
            <a:ext cx="1022509" cy="572747"/>
            <a:chOff x="-77" y="3784091"/>
            <a:chExt cx="2423582" cy="1357541"/>
          </a:xfrm>
        </p:grpSpPr>
        <p:sp>
          <p:nvSpPr>
            <p:cNvPr id="21" name="Google Shape;21;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4"/>
          <p:cNvGrpSpPr/>
          <p:nvPr/>
        </p:nvGrpSpPr>
        <p:grpSpPr>
          <a:xfrm rot="10800000">
            <a:off x="8121500" y="-4"/>
            <a:ext cx="1022509" cy="572747"/>
            <a:chOff x="-77" y="3784091"/>
            <a:chExt cx="2423582" cy="1357541"/>
          </a:xfrm>
        </p:grpSpPr>
        <p:sp>
          <p:nvSpPr>
            <p:cNvPr id="27" name="Google Shape;27;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5162060" y="2286734"/>
            <a:ext cx="21453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6" name="Google Shape;36;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5"/>
          <p:cNvSpPr txBox="1"/>
          <p:nvPr>
            <p:ph idx="3" type="title"/>
          </p:nvPr>
        </p:nvSpPr>
        <p:spPr>
          <a:xfrm>
            <a:off x="1836635" y="2286734"/>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 name="Google Shape;38;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9" name="Google Shape;39;p5"/>
          <p:cNvGrpSpPr/>
          <p:nvPr/>
        </p:nvGrpSpPr>
        <p:grpSpPr>
          <a:xfrm>
            <a:off x="0" y="4569046"/>
            <a:ext cx="1022509" cy="572747"/>
            <a:chOff x="-77" y="3784091"/>
            <a:chExt cx="2423582" cy="1357541"/>
          </a:xfrm>
        </p:grpSpPr>
        <p:sp>
          <p:nvSpPr>
            <p:cNvPr id="40" name="Google Shape;40;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5"/>
          <p:cNvGrpSpPr/>
          <p:nvPr/>
        </p:nvGrpSpPr>
        <p:grpSpPr>
          <a:xfrm flipH="1">
            <a:off x="8121500" y="4569046"/>
            <a:ext cx="1022509" cy="572747"/>
            <a:chOff x="-77" y="3784091"/>
            <a:chExt cx="2423582" cy="1357541"/>
          </a:xfrm>
        </p:grpSpPr>
        <p:sp>
          <p:nvSpPr>
            <p:cNvPr id="46" name="Google Shape;46;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54" name="Google Shape;54;p6"/>
          <p:cNvGrpSpPr/>
          <p:nvPr/>
        </p:nvGrpSpPr>
        <p:grpSpPr>
          <a:xfrm>
            <a:off x="0" y="4569046"/>
            <a:ext cx="1022509" cy="572747"/>
            <a:chOff x="-77" y="3784091"/>
            <a:chExt cx="2423582" cy="1357541"/>
          </a:xfrm>
        </p:grpSpPr>
        <p:sp>
          <p:nvSpPr>
            <p:cNvPr id="55" name="Google Shape;55;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6"/>
          <p:cNvGrpSpPr/>
          <p:nvPr/>
        </p:nvGrpSpPr>
        <p:grpSpPr>
          <a:xfrm rot="10800000">
            <a:off x="8121500" y="-4"/>
            <a:ext cx="1022509" cy="572747"/>
            <a:chOff x="-77" y="3784091"/>
            <a:chExt cx="2423582" cy="1357541"/>
          </a:xfrm>
        </p:grpSpPr>
        <p:sp>
          <p:nvSpPr>
            <p:cNvPr id="61" name="Google Shape;61;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sp>
        <p:nvSpPr>
          <p:cNvPr id="68" name="Google Shape;68;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9" name="Google Shape;69;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70" name="Google Shape;70;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sp>
        <p:nvSpPr>
          <p:cNvPr id="72" name="Google Shape;72;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3" name="Google Shape;73;p8"/>
          <p:cNvGrpSpPr/>
          <p:nvPr/>
        </p:nvGrpSpPr>
        <p:grpSpPr>
          <a:xfrm>
            <a:off x="-77" y="3784091"/>
            <a:ext cx="2423582" cy="1357541"/>
            <a:chOff x="-77" y="3784091"/>
            <a:chExt cx="2423582" cy="1357541"/>
          </a:xfrm>
        </p:grpSpPr>
        <p:sp>
          <p:nvSpPr>
            <p:cNvPr id="74" name="Google Shape;74;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8"/>
          <p:cNvGrpSpPr/>
          <p:nvPr/>
        </p:nvGrpSpPr>
        <p:grpSpPr>
          <a:xfrm rot="10800000">
            <a:off x="6720423" y="-9"/>
            <a:ext cx="2423582" cy="1357541"/>
            <a:chOff x="-77" y="3784091"/>
            <a:chExt cx="2423582" cy="1357541"/>
          </a:xfrm>
        </p:grpSpPr>
        <p:sp>
          <p:nvSpPr>
            <p:cNvPr id="80" name="Google Shape;80;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9"/>
          <p:cNvSpPr txBox="1"/>
          <p:nvPr>
            <p:ph type="title"/>
          </p:nvPr>
        </p:nvSpPr>
        <p:spPr>
          <a:xfrm>
            <a:off x="1052800" y="1689450"/>
            <a:ext cx="2617200" cy="10011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8" name="Google Shape;88;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90" name="Google Shape;90;p9"/>
          <p:cNvGrpSpPr/>
          <p:nvPr/>
        </p:nvGrpSpPr>
        <p:grpSpPr>
          <a:xfrm>
            <a:off x="720000" y="1013625"/>
            <a:ext cx="95400" cy="3116250"/>
            <a:chOff x="4524300" y="1013625"/>
            <a:chExt cx="95400" cy="3116250"/>
          </a:xfrm>
        </p:grpSpPr>
        <p:sp>
          <p:nvSpPr>
            <p:cNvPr id="91" name="Google Shape;91;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
        <p:nvSpPr>
          <p:cNvPr id="100" name="Google Shape;10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doi.org/10.3389/frai.2023.1163577" TargetMode="External"/><Relationship Id="rId4" Type="http://schemas.openxmlformats.org/officeDocument/2006/relationships/hyperlink" Target="https://doi.org/10.33395/sinkron.v8i2.1223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496" name="Shape 496"/>
        <p:cNvGrpSpPr/>
        <p:nvPr/>
      </p:nvGrpSpPr>
      <p:grpSpPr>
        <a:xfrm>
          <a:off x="0" y="0"/>
          <a:ext cx="0" cy="0"/>
          <a:chOff x="0" y="0"/>
          <a:chExt cx="0" cy="0"/>
        </a:xfrm>
      </p:grpSpPr>
      <p:sp>
        <p:nvSpPr>
          <p:cNvPr id="497" name="Google Shape;497;p25"/>
          <p:cNvSpPr txBox="1"/>
          <p:nvPr>
            <p:ph type="ctrTitle"/>
          </p:nvPr>
        </p:nvSpPr>
        <p:spPr>
          <a:xfrm>
            <a:off x="661675" y="779800"/>
            <a:ext cx="7704000" cy="183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3600"/>
          </a:p>
          <a:p>
            <a:pPr indent="0" lvl="0" marL="0" rtl="0" algn="ctr">
              <a:spcBef>
                <a:spcPts val="0"/>
              </a:spcBef>
              <a:spcAft>
                <a:spcPts val="0"/>
              </a:spcAft>
              <a:buNone/>
            </a:pPr>
            <a:r>
              <a:rPr lang="en" sz="3400">
                <a:solidFill>
                  <a:schemeClr val="lt1"/>
                </a:solidFill>
              </a:rPr>
              <a:t>GROUP TASK 4</a:t>
            </a:r>
            <a:endParaRPr sz="3400">
              <a:solidFill>
                <a:schemeClr val="lt1"/>
              </a:solidFill>
            </a:endParaRPr>
          </a:p>
          <a:p>
            <a:pPr indent="0" lvl="0" marL="0" rtl="0" algn="ctr">
              <a:spcBef>
                <a:spcPts val="0"/>
              </a:spcBef>
              <a:spcAft>
                <a:spcPts val="0"/>
              </a:spcAft>
              <a:buNone/>
            </a:pPr>
            <a:r>
              <a:rPr lang="en" sz="3500"/>
              <a:t>Sentiment Analysis of Russo-Ukrainian War using Social Media Discussion Corpus applying NLP techniques</a:t>
            </a:r>
            <a:endParaRPr sz="3500"/>
          </a:p>
        </p:txBody>
      </p:sp>
      <p:sp>
        <p:nvSpPr>
          <p:cNvPr id="498" name="Google Shape;498;p25"/>
          <p:cNvSpPr txBox="1"/>
          <p:nvPr>
            <p:ph idx="1" type="subTitle"/>
          </p:nvPr>
        </p:nvSpPr>
        <p:spPr>
          <a:xfrm>
            <a:off x="720000" y="3160000"/>
            <a:ext cx="2977200" cy="163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t>Members:</a:t>
            </a:r>
            <a:endParaRPr sz="1400"/>
          </a:p>
          <a:p>
            <a:pPr indent="0" lvl="0" marL="0" rtl="0" algn="l">
              <a:lnSpc>
                <a:spcPct val="150000"/>
              </a:lnSpc>
              <a:spcBef>
                <a:spcPts val="0"/>
              </a:spcBef>
              <a:spcAft>
                <a:spcPts val="0"/>
              </a:spcAft>
              <a:buNone/>
            </a:pPr>
            <a:r>
              <a:rPr lang="en" sz="1400"/>
              <a:t>Sumaiya Sinha (20101141)</a:t>
            </a:r>
            <a:endParaRPr sz="1400"/>
          </a:p>
          <a:p>
            <a:pPr indent="0" lvl="0" marL="0" rtl="0" algn="l">
              <a:lnSpc>
                <a:spcPct val="150000"/>
              </a:lnSpc>
              <a:spcBef>
                <a:spcPts val="0"/>
              </a:spcBef>
              <a:spcAft>
                <a:spcPts val="0"/>
              </a:spcAft>
              <a:buNone/>
            </a:pPr>
            <a:r>
              <a:rPr lang="en" sz="1400"/>
              <a:t>Shouri Saha (20101349)</a:t>
            </a:r>
            <a:endParaRPr sz="1400"/>
          </a:p>
          <a:p>
            <a:pPr indent="0" lvl="0" marL="0" rtl="0" algn="l">
              <a:lnSpc>
                <a:spcPct val="150000"/>
              </a:lnSpc>
              <a:spcBef>
                <a:spcPts val="0"/>
              </a:spcBef>
              <a:spcAft>
                <a:spcPts val="0"/>
              </a:spcAft>
              <a:buNone/>
            </a:pPr>
            <a:r>
              <a:rPr lang="en" sz="1400"/>
              <a:t>Eftakhairul Islam (20101390)</a:t>
            </a:r>
            <a:endParaRPr sz="1400"/>
          </a:p>
          <a:p>
            <a:pPr indent="0" lvl="0" marL="0" rtl="0" algn="l">
              <a:lnSpc>
                <a:spcPct val="150000"/>
              </a:lnSpc>
              <a:spcBef>
                <a:spcPts val="0"/>
              </a:spcBef>
              <a:spcAft>
                <a:spcPts val="0"/>
              </a:spcAft>
              <a:buNone/>
            </a:pPr>
            <a:r>
              <a:rPr lang="en" sz="1400"/>
              <a:t>Taslima Islam (20101603)</a:t>
            </a:r>
            <a:endParaRPr sz="1400"/>
          </a:p>
          <a:p>
            <a:pPr indent="0" lvl="0" marL="0" rtl="0" algn="l">
              <a:lnSpc>
                <a:spcPct val="150000"/>
              </a:lnSpc>
              <a:spcBef>
                <a:spcPts val="0"/>
              </a:spcBef>
              <a:spcAft>
                <a:spcPts val="0"/>
              </a:spcAft>
              <a:buNone/>
            </a:pPr>
            <a:r>
              <a:t/>
            </a:r>
            <a:endParaRPr b="1" sz="1100"/>
          </a:p>
        </p:txBody>
      </p:sp>
      <p:sp>
        <p:nvSpPr>
          <p:cNvPr id="499" name="Google Shape;499;p25"/>
          <p:cNvSpPr txBox="1"/>
          <p:nvPr/>
        </p:nvSpPr>
        <p:spPr>
          <a:xfrm>
            <a:off x="3166950" y="2615500"/>
            <a:ext cx="2810100" cy="54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Submitted by: GROUP 5</a:t>
            </a:r>
            <a:endParaRPr b="1">
              <a:solidFill>
                <a:schemeClr val="dk1"/>
              </a:solidFill>
              <a:latin typeface="Roboto"/>
              <a:ea typeface="Roboto"/>
              <a:cs typeface="Roboto"/>
              <a:sym typeface="Roboto"/>
            </a:endParaRPr>
          </a:p>
        </p:txBody>
      </p:sp>
      <p:sp>
        <p:nvSpPr>
          <p:cNvPr id="500" name="Google Shape;500;p25"/>
          <p:cNvSpPr txBox="1"/>
          <p:nvPr/>
        </p:nvSpPr>
        <p:spPr>
          <a:xfrm>
            <a:off x="5495475" y="3222325"/>
            <a:ext cx="2977200" cy="16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Submitted to:</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Annajiat Alim Rasel (AAR)</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RA:</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Sabbir &amp; Mehnaz</a:t>
            </a:r>
            <a:endParaRPr>
              <a:solidFill>
                <a:schemeClr val="dk1"/>
              </a:solidFill>
              <a:latin typeface="Roboto"/>
              <a:ea typeface="Roboto"/>
              <a:cs typeface="Roboto"/>
              <a:sym typeface="Roboto"/>
            </a:endParaRPr>
          </a:p>
        </p:txBody>
      </p:sp>
      <p:sp>
        <p:nvSpPr>
          <p:cNvPr id="501" name="Google Shape;50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05" name="Shape 505"/>
        <p:cNvGrpSpPr/>
        <p:nvPr/>
      </p:nvGrpSpPr>
      <p:grpSpPr>
        <a:xfrm>
          <a:off x="0" y="0"/>
          <a:ext cx="0" cy="0"/>
          <a:chOff x="0" y="0"/>
          <a:chExt cx="0" cy="0"/>
        </a:xfrm>
      </p:grpSpPr>
      <p:sp>
        <p:nvSpPr>
          <p:cNvPr id="506" name="Google Shape;506;p2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ABSTRACT</a:t>
            </a:r>
            <a:endParaRPr sz="3500"/>
          </a:p>
          <a:p>
            <a:pPr indent="0" lvl="0" marL="0" rtl="0" algn="l">
              <a:spcBef>
                <a:spcPts val="0"/>
              </a:spcBef>
              <a:spcAft>
                <a:spcPts val="0"/>
              </a:spcAft>
              <a:buNone/>
            </a:pPr>
            <a:r>
              <a:t/>
            </a:r>
            <a:endParaRPr/>
          </a:p>
        </p:txBody>
      </p:sp>
      <p:sp>
        <p:nvSpPr>
          <p:cNvPr id="507" name="Google Shape;507;p26"/>
          <p:cNvSpPr txBox="1"/>
          <p:nvPr>
            <p:ph idx="1" type="body"/>
          </p:nvPr>
        </p:nvSpPr>
        <p:spPr>
          <a:xfrm>
            <a:off x="720000" y="1381825"/>
            <a:ext cx="7890600" cy="2802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400"/>
              <a:t>Natural Language Processing uses sentiment analysis to help computers interpret and analyse text. Researchers utilise this method to better understand human emotions and language to gain insights. It is becoming increasingly significant as social media spreads massive data that can benefit many sectors. Twitter and Reddit are two of the largest social media platforms where users share vital data. This study aims to better understand conflict feelings using this data. NLP and sentiment analysis can help us interpret disputes in these instances. This study uses Twitter and Reddit data for sentiment analysis of the Russian-Ukrainian war. We demonstrate that ROBERTA, BOW, and Decision tree NLP models can interpret public positive, negative, and neutral sentiment. This study provides a complete grasp of this war's rhetoric.</a:t>
            </a:r>
            <a:endParaRPr/>
          </a:p>
        </p:txBody>
      </p:sp>
      <p:sp>
        <p:nvSpPr>
          <p:cNvPr id="508" name="Google Shape;50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12" name="Shape 512"/>
        <p:cNvGrpSpPr/>
        <p:nvPr/>
      </p:nvGrpSpPr>
      <p:grpSpPr>
        <a:xfrm>
          <a:off x="0" y="0"/>
          <a:ext cx="0" cy="0"/>
          <a:chOff x="0" y="0"/>
          <a:chExt cx="0" cy="0"/>
        </a:xfrm>
      </p:grpSpPr>
      <p:sp>
        <p:nvSpPr>
          <p:cNvPr id="513" name="Google Shape;513;p27"/>
          <p:cNvSpPr txBox="1"/>
          <p:nvPr>
            <p:ph type="title"/>
          </p:nvPr>
        </p:nvSpPr>
        <p:spPr>
          <a:xfrm>
            <a:off x="719950" y="462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INTRODUCTION</a:t>
            </a:r>
            <a:endParaRPr sz="3700"/>
          </a:p>
        </p:txBody>
      </p:sp>
      <p:sp>
        <p:nvSpPr>
          <p:cNvPr id="514" name="Google Shape;514;p27"/>
          <p:cNvSpPr txBox="1"/>
          <p:nvPr/>
        </p:nvSpPr>
        <p:spPr>
          <a:xfrm>
            <a:off x="857575" y="1783225"/>
            <a:ext cx="7243800" cy="205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We aimed to conduct sentiment analysis on social media platforms regarding the Russo-Ukrainian War discussion. Inspiration was drawn from a recent scholarly article concerning sentiment analysis in Covide-19. Following this, we intend to conduct additional comparisons among the positive, negative, and impartial portions on the  Twitter dataset using RoBERTa and Bow model. This analysis will assist us in gauging public opinion on the subject and gathering data on the suffering of the populace, thereby contributing to the effort to bring attention to the matter.</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515" name="Google Shape;51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19" name="Shape 519"/>
        <p:cNvGrpSpPr/>
        <p:nvPr/>
      </p:nvGrpSpPr>
      <p:grpSpPr>
        <a:xfrm>
          <a:off x="0" y="0"/>
          <a:ext cx="0" cy="0"/>
          <a:chOff x="0" y="0"/>
          <a:chExt cx="0" cy="0"/>
        </a:xfrm>
      </p:grpSpPr>
      <p:sp>
        <p:nvSpPr>
          <p:cNvPr id="520" name="Google Shape;520;p28"/>
          <p:cNvSpPr txBox="1"/>
          <p:nvPr>
            <p:ph type="title"/>
          </p:nvPr>
        </p:nvSpPr>
        <p:spPr>
          <a:xfrm>
            <a:off x="1845750" y="0"/>
            <a:ext cx="5338800" cy="76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Oswald"/>
                <a:ea typeface="Oswald"/>
                <a:cs typeface="Oswald"/>
                <a:sym typeface="Oswald"/>
              </a:rPr>
              <a:t>RELATED WORKS</a:t>
            </a:r>
            <a:endParaRPr sz="3000">
              <a:latin typeface="Oswald"/>
              <a:ea typeface="Oswald"/>
              <a:cs typeface="Oswald"/>
              <a:sym typeface="Oswald"/>
            </a:endParaRPr>
          </a:p>
        </p:txBody>
      </p:sp>
      <p:sp>
        <p:nvSpPr>
          <p:cNvPr id="521" name="Google Shape;521;p28"/>
          <p:cNvSpPr txBox="1"/>
          <p:nvPr>
            <p:ph idx="2" type="title"/>
          </p:nvPr>
        </p:nvSpPr>
        <p:spPr>
          <a:xfrm>
            <a:off x="430200" y="824100"/>
            <a:ext cx="8169900" cy="40494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SzPts val="1350"/>
              <a:buAutoNum type="arabicPeriod"/>
            </a:pPr>
            <a:r>
              <a:rPr lang="en" sz="1350"/>
              <a:t>“Sentiment Analysis On Twitter Posts About The Russia and Ukraine War With Long Short-Term Memory" by Allwin M. Simarmata, Anthony, Tiffany, Matthew Evan Phanie. 2537 Twitter posts were collected and a LSTM Model was used. Positive: 54.7%, Neutral: 35%, Negative: 10.2%.</a:t>
            </a:r>
            <a:endParaRPr sz="1350"/>
          </a:p>
          <a:p>
            <a:pPr indent="-314325" lvl="0" marL="457200" rtl="0" algn="l">
              <a:lnSpc>
                <a:spcPct val="115000"/>
              </a:lnSpc>
              <a:spcBef>
                <a:spcPts val="0"/>
              </a:spcBef>
              <a:spcAft>
                <a:spcPts val="0"/>
              </a:spcAft>
              <a:buSzPts val="1350"/>
              <a:buAutoNum type="arabicPeriod"/>
            </a:pPr>
            <a:r>
              <a:rPr lang="en" sz="1350"/>
              <a:t>“Sentiment of the Tweets on Russo-Ukrainian War: the Social Network Analysis” by A. Poleksić and S. Martinčić-Ipšć. Tweets containing keywords "Ukraine" and "Russia" during May, October, November, and December 2022 were collected. Used VADER for sentiment analysis. Negative (57%), neutral (32%), positive (11%).</a:t>
            </a:r>
            <a:endParaRPr sz="1350"/>
          </a:p>
          <a:p>
            <a:pPr indent="-314325" lvl="0" marL="457200" rtl="0" algn="l">
              <a:lnSpc>
                <a:spcPct val="115000"/>
              </a:lnSpc>
              <a:spcBef>
                <a:spcPts val="0"/>
              </a:spcBef>
              <a:spcAft>
                <a:spcPts val="0"/>
              </a:spcAft>
              <a:buSzPts val="1350"/>
              <a:buAutoNum type="arabicPeriod"/>
            </a:pPr>
            <a:r>
              <a:rPr lang="en" sz="1350"/>
              <a:t>“Public Sentiment and Emotion Analyses of Twitter Data on the 2022 Russian Invasion of Ukraine” by M. B. Garcia and A. Cunanan-Yabut. 27,894 tweets containing #UkraineRussia hashtag posted within the first day of the invasion were collected. </a:t>
            </a:r>
            <a:r>
              <a:rPr lang="en" sz="1350"/>
              <a:t>Used VADER for sentiment analysis. 70% negative, 26% neutral, 4% positive.</a:t>
            </a:r>
            <a:endParaRPr sz="1350"/>
          </a:p>
          <a:p>
            <a:pPr indent="-314325" lvl="0" marL="457200" rtl="0" algn="l">
              <a:lnSpc>
                <a:spcPct val="115000"/>
              </a:lnSpc>
              <a:spcBef>
                <a:spcPts val="0"/>
              </a:spcBef>
              <a:spcAft>
                <a:spcPts val="0"/>
              </a:spcAft>
              <a:buSzPts val="1350"/>
              <a:buAutoNum type="arabicPeriod"/>
            </a:pPr>
            <a:r>
              <a:rPr lang="en" sz="1350"/>
              <a:t>“Characterizing the 2022- Russo-Ukrainian Conflict Through the Lenses of Aspect-Based Sentiment Analysis: Dataset, Methodology, and Key Findings” by M. Caprolu, A. Sadighian and R. Di Pietro. 5.5+ million Twitter posts related to the conflict, generated by 1.8+ million unique users were collected. Used lexicon-based approach for sentiment analysis.</a:t>
            </a:r>
            <a:endParaRPr sz="1350"/>
          </a:p>
          <a:p>
            <a:pPr indent="-314325" lvl="0" marL="457200" rtl="0" algn="l">
              <a:lnSpc>
                <a:spcPct val="115000"/>
              </a:lnSpc>
              <a:spcBef>
                <a:spcPts val="0"/>
              </a:spcBef>
              <a:spcAft>
                <a:spcPts val="0"/>
              </a:spcAft>
              <a:buSzPts val="1350"/>
              <a:buAutoNum type="arabicPeriod"/>
            </a:pPr>
            <a:r>
              <a:rPr lang="en" sz="1350"/>
              <a:t>“Semantic Analysis of Russo-Ukrainian War Tweet Networks” by Benjamin Džubur, Žiga Trojer and Urša Zrimšek. Over 1.5 million tweets containing hashtags related to the Russo-Ukrainian War were collected and a LSTM Model was used. Positive 54.7%, neutral 35% and negativity: 10.2%.</a:t>
            </a:r>
            <a:endParaRPr sz="1350"/>
          </a:p>
        </p:txBody>
      </p:sp>
      <p:sp>
        <p:nvSpPr>
          <p:cNvPr id="522" name="Google Shape;52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26" name="Shape 526"/>
        <p:cNvGrpSpPr/>
        <p:nvPr/>
      </p:nvGrpSpPr>
      <p:grpSpPr>
        <a:xfrm>
          <a:off x="0" y="0"/>
          <a:ext cx="0" cy="0"/>
          <a:chOff x="0" y="0"/>
          <a:chExt cx="0" cy="0"/>
        </a:xfrm>
      </p:grpSpPr>
      <p:sp>
        <p:nvSpPr>
          <p:cNvPr id="527" name="Google Shape;527;p29"/>
          <p:cNvSpPr txBox="1"/>
          <p:nvPr>
            <p:ph type="title"/>
          </p:nvPr>
        </p:nvSpPr>
        <p:spPr>
          <a:xfrm>
            <a:off x="4939700" y="1178725"/>
            <a:ext cx="22572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528" name="Google Shape;528;p29"/>
          <p:cNvSpPr txBox="1"/>
          <p:nvPr>
            <p:ph idx="1" type="body"/>
          </p:nvPr>
        </p:nvSpPr>
        <p:spPr>
          <a:xfrm>
            <a:off x="4939700" y="1864675"/>
            <a:ext cx="3871200" cy="1803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Data collection</a:t>
            </a:r>
            <a:endParaRPr/>
          </a:p>
          <a:p>
            <a:pPr indent="-317500" lvl="0" marL="457200" rtl="0" algn="l">
              <a:lnSpc>
                <a:spcPct val="115000"/>
              </a:lnSpc>
              <a:spcBef>
                <a:spcPts val="0"/>
              </a:spcBef>
              <a:spcAft>
                <a:spcPts val="0"/>
              </a:spcAft>
              <a:buSzPts val="1400"/>
              <a:buChar char="●"/>
            </a:pPr>
            <a:r>
              <a:rPr lang="en"/>
              <a:t>Analysis of data</a:t>
            </a:r>
            <a:endParaRPr/>
          </a:p>
          <a:p>
            <a:pPr indent="-317500" lvl="0" marL="457200" rtl="0" algn="l">
              <a:lnSpc>
                <a:spcPct val="115000"/>
              </a:lnSpc>
              <a:spcBef>
                <a:spcPts val="0"/>
              </a:spcBef>
              <a:spcAft>
                <a:spcPts val="0"/>
              </a:spcAft>
              <a:buSzPts val="1400"/>
              <a:buChar char="●"/>
            </a:pPr>
            <a:r>
              <a:rPr lang="en"/>
              <a:t>Data cleaning </a:t>
            </a:r>
            <a:endParaRPr/>
          </a:p>
          <a:p>
            <a:pPr indent="-317500" lvl="0" marL="457200" rtl="0" algn="l">
              <a:lnSpc>
                <a:spcPct val="115000"/>
              </a:lnSpc>
              <a:spcBef>
                <a:spcPts val="0"/>
              </a:spcBef>
              <a:spcAft>
                <a:spcPts val="0"/>
              </a:spcAft>
              <a:buSzPts val="1400"/>
              <a:buChar char="●"/>
            </a:pPr>
            <a:r>
              <a:rPr lang="en"/>
              <a:t>Pre-processing of data</a:t>
            </a:r>
            <a:endParaRPr/>
          </a:p>
          <a:p>
            <a:pPr indent="-317500" lvl="0" marL="457200" rtl="0" algn="l">
              <a:lnSpc>
                <a:spcPct val="115000"/>
              </a:lnSpc>
              <a:spcBef>
                <a:spcPts val="0"/>
              </a:spcBef>
              <a:spcAft>
                <a:spcPts val="0"/>
              </a:spcAft>
              <a:buSzPts val="1400"/>
              <a:buChar char="●"/>
            </a:pPr>
            <a:r>
              <a:rPr lang="en"/>
              <a:t>Do classification analysis</a:t>
            </a:r>
            <a:endParaRPr/>
          </a:p>
          <a:p>
            <a:pPr indent="-317500" lvl="0" marL="457200" rtl="0" algn="l">
              <a:lnSpc>
                <a:spcPct val="115000"/>
              </a:lnSpc>
              <a:spcBef>
                <a:spcPts val="0"/>
              </a:spcBef>
              <a:spcAft>
                <a:spcPts val="0"/>
              </a:spcAft>
              <a:buSzPts val="1400"/>
              <a:buChar char="●"/>
            </a:pPr>
            <a:r>
              <a:rPr lang="en"/>
              <a:t>Running different models</a:t>
            </a:r>
            <a:endParaRPr/>
          </a:p>
          <a:p>
            <a:pPr indent="-317500" lvl="0" marL="457200" rtl="0" algn="l">
              <a:lnSpc>
                <a:spcPct val="115000"/>
              </a:lnSpc>
              <a:spcBef>
                <a:spcPts val="0"/>
              </a:spcBef>
              <a:spcAft>
                <a:spcPts val="0"/>
              </a:spcAft>
              <a:buSzPts val="1400"/>
              <a:buChar char="●"/>
            </a:pPr>
            <a:r>
              <a:rPr lang="en"/>
              <a:t>Define positive and negative Twitter hashtags and show wordcloud.</a:t>
            </a:r>
            <a:endParaRPr/>
          </a:p>
          <a:p>
            <a:pPr indent="-317500" lvl="0" marL="457200" rtl="0" algn="l">
              <a:lnSpc>
                <a:spcPct val="115000"/>
              </a:lnSpc>
              <a:spcBef>
                <a:spcPts val="0"/>
              </a:spcBef>
              <a:spcAft>
                <a:spcPts val="0"/>
              </a:spcAft>
              <a:buSzPts val="1400"/>
              <a:buChar char="●"/>
            </a:pPr>
            <a:r>
              <a:rPr lang="en"/>
              <a:t>Result visualization</a:t>
            </a:r>
            <a:endParaRPr/>
          </a:p>
          <a:p>
            <a:pPr indent="0" lvl="0" marL="0" rtl="0" algn="l">
              <a:spcBef>
                <a:spcPts val="0"/>
              </a:spcBef>
              <a:spcAft>
                <a:spcPts val="0"/>
              </a:spcAft>
              <a:buNone/>
            </a:pPr>
            <a:r>
              <a:t/>
            </a:r>
            <a:endParaRPr/>
          </a:p>
        </p:txBody>
      </p:sp>
      <p:grpSp>
        <p:nvGrpSpPr>
          <p:cNvPr id="529" name="Google Shape;529;p29"/>
          <p:cNvGrpSpPr/>
          <p:nvPr/>
        </p:nvGrpSpPr>
        <p:grpSpPr>
          <a:xfrm>
            <a:off x="1845914" y="1864668"/>
            <a:ext cx="1600177" cy="1414164"/>
            <a:chOff x="-3137650" y="2787000"/>
            <a:chExt cx="291450" cy="257575"/>
          </a:xfrm>
        </p:grpSpPr>
        <p:sp>
          <p:nvSpPr>
            <p:cNvPr id="530" name="Google Shape;530;p29"/>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9"/>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9"/>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29"/>
          <p:cNvGrpSpPr/>
          <p:nvPr/>
        </p:nvGrpSpPr>
        <p:grpSpPr>
          <a:xfrm>
            <a:off x="0" y="4569046"/>
            <a:ext cx="1022509" cy="572747"/>
            <a:chOff x="-77" y="3784091"/>
            <a:chExt cx="2423582" cy="1357541"/>
          </a:xfrm>
        </p:grpSpPr>
        <p:sp>
          <p:nvSpPr>
            <p:cNvPr id="539" name="Google Shape;539;p2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29"/>
          <p:cNvGrpSpPr/>
          <p:nvPr/>
        </p:nvGrpSpPr>
        <p:grpSpPr>
          <a:xfrm rot="10800000">
            <a:off x="8121500" y="-4"/>
            <a:ext cx="1022509" cy="572747"/>
            <a:chOff x="-77" y="3784091"/>
            <a:chExt cx="2423582" cy="1357541"/>
          </a:xfrm>
        </p:grpSpPr>
        <p:sp>
          <p:nvSpPr>
            <p:cNvPr id="545" name="Google Shape;545;p2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29"/>
          <p:cNvGrpSpPr/>
          <p:nvPr/>
        </p:nvGrpSpPr>
        <p:grpSpPr>
          <a:xfrm>
            <a:off x="4524300" y="1013625"/>
            <a:ext cx="95400" cy="3116250"/>
            <a:chOff x="4524300" y="1013625"/>
            <a:chExt cx="95400" cy="3116250"/>
          </a:xfrm>
        </p:grpSpPr>
        <p:sp>
          <p:nvSpPr>
            <p:cNvPr id="551" name="Google Shape;551;p2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0"/>
          <p:cNvSpPr txBox="1"/>
          <p:nvPr>
            <p:ph type="title"/>
          </p:nvPr>
        </p:nvSpPr>
        <p:spPr>
          <a:xfrm>
            <a:off x="1902600" y="626150"/>
            <a:ext cx="53388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latin typeface="Oswald"/>
                <a:ea typeface="Oswald"/>
                <a:cs typeface="Oswald"/>
                <a:sym typeface="Oswald"/>
              </a:rPr>
              <a:t>CONCLUSION</a:t>
            </a:r>
            <a:endParaRPr sz="3700">
              <a:latin typeface="Oswald"/>
              <a:ea typeface="Oswald"/>
              <a:cs typeface="Oswald"/>
              <a:sym typeface="Oswald"/>
            </a:endParaRPr>
          </a:p>
        </p:txBody>
      </p:sp>
      <p:sp>
        <p:nvSpPr>
          <p:cNvPr id="563" name="Google Shape;563;p30"/>
          <p:cNvSpPr txBox="1"/>
          <p:nvPr>
            <p:ph idx="2" type="title"/>
          </p:nvPr>
        </p:nvSpPr>
        <p:spPr>
          <a:xfrm>
            <a:off x="758900" y="1724875"/>
            <a:ext cx="7323000" cy="250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study used Twitter and Reddit to analyse 2022 Russia-Ukraine conflict attitudes. We learned about public opinion and conflict emotions using sentiment analysis methods like RoBERTa and BoW. We can see that English tweets were dominated by fear and wrath, whereas Russian tweets were negative. Support for Ukraine, appeals for peace, and concerns about the conflict's implications were global themes. Texts in their native languages indicated sentiment and lexical differences.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64" name="Google Shape;564;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68" name="Shape 568"/>
        <p:cNvGrpSpPr/>
        <p:nvPr/>
      </p:nvGrpSpPr>
      <p:grpSpPr>
        <a:xfrm>
          <a:off x="0" y="0"/>
          <a:ext cx="0" cy="0"/>
          <a:chOff x="0" y="0"/>
          <a:chExt cx="0" cy="0"/>
        </a:xfrm>
      </p:grpSpPr>
      <p:sp>
        <p:nvSpPr>
          <p:cNvPr id="569" name="Google Shape;569;p31"/>
          <p:cNvSpPr txBox="1"/>
          <p:nvPr>
            <p:ph type="title"/>
          </p:nvPr>
        </p:nvSpPr>
        <p:spPr>
          <a:xfrm>
            <a:off x="2855925" y="253650"/>
            <a:ext cx="2844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REFERENCE</a:t>
            </a:r>
            <a:endParaRPr/>
          </a:p>
        </p:txBody>
      </p:sp>
      <p:sp>
        <p:nvSpPr>
          <p:cNvPr id="570" name="Google Shape;570;p31"/>
          <p:cNvSpPr txBox="1"/>
          <p:nvPr>
            <p:ph idx="1" type="body"/>
          </p:nvPr>
        </p:nvSpPr>
        <p:spPr>
          <a:xfrm>
            <a:off x="4939700" y="1864675"/>
            <a:ext cx="3871200" cy="180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grpSp>
        <p:nvGrpSpPr>
          <p:cNvPr id="571" name="Google Shape;571;p31"/>
          <p:cNvGrpSpPr/>
          <p:nvPr/>
        </p:nvGrpSpPr>
        <p:grpSpPr>
          <a:xfrm>
            <a:off x="0" y="4569046"/>
            <a:ext cx="1022509" cy="572747"/>
            <a:chOff x="-77" y="3784091"/>
            <a:chExt cx="2423582" cy="1357541"/>
          </a:xfrm>
        </p:grpSpPr>
        <p:sp>
          <p:nvSpPr>
            <p:cNvPr id="572" name="Google Shape;572;p3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31"/>
          <p:cNvGrpSpPr/>
          <p:nvPr/>
        </p:nvGrpSpPr>
        <p:grpSpPr>
          <a:xfrm rot="10800000">
            <a:off x="8121500" y="-4"/>
            <a:ext cx="1022509" cy="572747"/>
            <a:chOff x="-77" y="3784091"/>
            <a:chExt cx="2423582" cy="1357541"/>
          </a:xfrm>
        </p:grpSpPr>
        <p:sp>
          <p:nvSpPr>
            <p:cNvPr id="578" name="Google Shape;578;p3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31"/>
          <p:cNvSpPr txBox="1"/>
          <p:nvPr/>
        </p:nvSpPr>
        <p:spPr>
          <a:xfrm>
            <a:off x="568325" y="842425"/>
            <a:ext cx="81840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Guerra, A., &amp; Karakuş, O. (2023). Sentiment analysis for measuring hope and fear from Reddit posts during the 2022 Russo-Ukrainian conflict. Frontiers in Artificial Intelligence, 6. </a:t>
            </a:r>
            <a:r>
              <a:rPr lang="en" u="sng">
                <a:solidFill>
                  <a:schemeClr val="hlink"/>
                </a:solidFill>
                <a:latin typeface="Roboto"/>
                <a:ea typeface="Roboto"/>
                <a:cs typeface="Roboto"/>
                <a:sym typeface="Roboto"/>
                <a:hlinkClick r:id="rId3"/>
              </a:rPr>
              <a:t>https://doi.org/10.3389/frai.2023.1163577</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Xu, A., Tiffany, T., Phanie, M. E., &amp; Simarmata, A. M. (2023). Sentiment analysis on Twitter posts about the Russia and Ukraine war with long Short-Term memory. Sinkron : Jurnal Dan Penelitian Teknik Informatika, 8(2), 789–797. </a:t>
            </a:r>
            <a:r>
              <a:rPr lang="en" u="sng">
                <a:solidFill>
                  <a:schemeClr val="hlink"/>
                </a:solidFill>
                <a:latin typeface="Roboto"/>
                <a:ea typeface="Roboto"/>
                <a:cs typeface="Roboto"/>
                <a:sym typeface="Roboto"/>
                <a:hlinkClick r:id="rId4"/>
              </a:rPr>
              <a:t>https://doi.org/10.33395/sinkron.v8i2.12235</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A. Poleksić and S. Martinčić-Ipšć, "Sentiment of the Tweets on Russo-Ukrainian War: the Social Network Analysis," 2023 46th MIPRO ICT and Electronics Convention (MIPRO), Opatija, Croatia, 2023, pp. 1089-1095, doi: 10.23919/MIPRO57284.2023.10159770.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M. B. Garcia and A. Cunanan-Yabut, "Public Sentiment and Emotion Analyses of Twitter Data on the 2022 Russian Invasion of Ukraine," 2022 9th International Conference on Information Technology, Computer, and Electrical Engineering (ICITACEE), Semarang, Indonesia, 2022, pp. 242-247, doi: 10.1109/ICITACEE55701.2022.9924136.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M. Caprolu, A. Sadighian and R. Di Pietro, "Characterizing the 2022- Russo-Ukrainian Conflict Through the Lenses of Aspect-Based Sentiment Analysis: Dataset, Methodology, and Key Findings," 2023 32nd International Conference on Computer Communications and Networks (ICCCN), Honolulu, HI, USA, 2023, pp. 1-10, doi: 10.1109/ICCCN58024.2023.10230192.</a:t>
            </a:r>
            <a:endParaRPr>
              <a:solidFill>
                <a:schemeClr val="dk1"/>
              </a:solidFill>
              <a:latin typeface="Roboto"/>
              <a:ea typeface="Roboto"/>
              <a:cs typeface="Roboto"/>
              <a:sym typeface="Roboto"/>
            </a:endParaRPr>
          </a:p>
        </p:txBody>
      </p:sp>
      <p:sp>
        <p:nvSpPr>
          <p:cNvPr id="584" name="Google Shape;58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