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71" r:id="rId2"/>
    <p:sldId id="27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ocument\Promotion\PROMOTION%20(FY2022)\Nguyen%20Van%20Hien_Promotion%20Theme%20Register%20For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60981243660918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24A-46ED-84DE-D4A0466169B5}"/>
                </c:ext>
              </c:extLst>
            </c:dLbl>
            <c:dLbl>
              <c:idx val="1"/>
              <c:layout>
                <c:manualLayout>
                  <c:x val="0"/>
                  <c:y val="3.60981243660917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4A-46ED-84DE-D4A0466169B5}"/>
                </c:ext>
              </c:extLst>
            </c:dLbl>
            <c:dLbl>
              <c:idx val="2"/>
              <c:layout>
                <c:manualLayout>
                  <c:x val="0"/>
                  <c:y val="3.008177030507646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4A-46ED-84DE-D4A0466169B5}"/>
                </c:ext>
              </c:extLst>
            </c:dLbl>
            <c:dLbl>
              <c:idx val="3"/>
              <c:layout>
                <c:manualLayout>
                  <c:x val="0"/>
                  <c:y val="3.60981243660918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24A-46ED-84DE-D4A0466169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Sheet4!$R$113:$U$113</c:f>
              <c:strCache>
                <c:ptCount val="4"/>
                <c:pt idx="0">
                  <c:v>FY2018</c:v>
                </c:pt>
                <c:pt idx="1">
                  <c:v>FY2019</c:v>
                </c:pt>
                <c:pt idx="2">
                  <c:v>FY2020</c:v>
                </c:pt>
                <c:pt idx="3">
                  <c:v>FY2021</c:v>
                </c:pt>
              </c:strCache>
            </c:strRef>
          </c:cat>
          <c:val>
            <c:numRef>
              <c:f>Sheet4!$R$114:$U$114</c:f>
              <c:numCache>
                <c:formatCode>General</c:formatCode>
                <c:ptCount val="4"/>
                <c:pt idx="0">
                  <c:v>102</c:v>
                </c:pt>
                <c:pt idx="1">
                  <c:v>63</c:v>
                </c:pt>
                <c:pt idx="2">
                  <c:v>55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4A-46ED-84DE-D4A0466169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2290000"/>
        <c:axId val="632288360"/>
      </c:barChart>
      <c:catAx>
        <c:axId val="6322900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288360"/>
        <c:crosses val="autoZero"/>
        <c:auto val="1"/>
        <c:lblAlgn val="ctr"/>
        <c:lblOffset val="100"/>
        <c:noMultiLvlLbl val="0"/>
      </c:catAx>
      <c:valAx>
        <c:axId val="632288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>
                    <a:solidFill>
                      <a:schemeClr val="tx1"/>
                    </a:solidFill>
                  </a:rPr>
                  <a:t>Training course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29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0D8C2-E707-4578-80CA-88CE58F24FB7}" type="datetimeFigureOut">
              <a:rPr lang="en-US" smtClean="0"/>
              <a:t>10/05/2022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0B4B-6492-4DCA-A8F8-C7A857846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74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3E877-DD3F-4CF4-9984-CE8C3A46A6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23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C3E877-DD3F-4CF4-9984-CE8C3A46A6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16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305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388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60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379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3152" y="2029967"/>
            <a:ext cx="9006840" cy="2868295"/>
          </a:xfrm>
          <a:custGeom>
            <a:avLst/>
            <a:gdLst/>
            <a:ahLst/>
            <a:cxnLst/>
            <a:rect l="l" t="t" r="r" b="b"/>
            <a:pathLst>
              <a:path w="9006840" h="2868295">
                <a:moveTo>
                  <a:pt x="0" y="116332"/>
                </a:moveTo>
                <a:lnTo>
                  <a:pt x="9146" y="71044"/>
                </a:lnTo>
                <a:lnTo>
                  <a:pt x="34088" y="34067"/>
                </a:lnTo>
                <a:lnTo>
                  <a:pt x="71082" y="9140"/>
                </a:lnTo>
                <a:lnTo>
                  <a:pt x="116382" y="0"/>
                </a:lnTo>
                <a:lnTo>
                  <a:pt x="8890508" y="0"/>
                </a:lnTo>
                <a:lnTo>
                  <a:pt x="8935795" y="9140"/>
                </a:lnTo>
                <a:lnTo>
                  <a:pt x="8972772" y="34067"/>
                </a:lnTo>
                <a:lnTo>
                  <a:pt x="8997699" y="71044"/>
                </a:lnTo>
                <a:lnTo>
                  <a:pt x="9006840" y="116332"/>
                </a:lnTo>
                <a:lnTo>
                  <a:pt x="9006840" y="1285748"/>
                </a:lnTo>
                <a:lnTo>
                  <a:pt x="8997699" y="1331035"/>
                </a:lnTo>
                <a:lnTo>
                  <a:pt x="8972772" y="1368012"/>
                </a:lnTo>
                <a:lnTo>
                  <a:pt x="8935795" y="1392939"/>
                </a:lnTo>
                <a:lnTo>
                  <a:pt x="8890508" y="1402080"/>
                </a:lnTo>
                <a:lnTo>
                  <a:pt x="116382" y="1402080"/>
                </a:lnTo>
                <a:lnTo>
                  <a:pt x="71082" y="1392939"/>
                </a:lnTo>
                <a:lnTo>
                  <a:pt x="34088" y="1368012"/>
                </a:lnTo>
                <a:lnTo>
                  <a:pt x="9146" y="1331035"/>
                </a:lnTo>
                <a:lnTo>
                  <a:pt x="0" y="1285748"/>
                </a:lnTo>
                <a:lnTo>
                  <a:pt x="0" y="116332"/>
                </a:lnTo>
                <a:close/>
              </a:path>
              <a:path w="9006840" h="2868295">
                <a:moveTo>
                  <a:pt x="0" y="1582420"/>
                </a:moveTo>
                <a:lnTo>
                  <a:pt x="9146" y="1537132"/>
                </a:lnTo>
                <a:lnTo>
                  <a:pt x="34088" y="1500155"/>
                </a:lnTo>
                <a:lnTo>
                  <a:pt x="71082" y="1475228"/>
                </a:lnTo>
                <a:lnTo>
                  <a:pt x="116382" y="1466088"/>
                </a:lnTo>
                <a:lnTo>
                  <a:pt x="8890508" y="1466088"/>
                </a:lnTo>
                <a:lnTo>
                  <a:pt x="8935795" y="1475228"/>
                </a:lnTo>
                <a:lnTo>
                  <a:pt x="8972772" y="1500155"/>
                </a:lnTo>
                <a:lnTo>
                  <a:pt x="8997699" y="1537132"/>
                </a:lnTo>
                <a:lnTo>
                  <a:pt x="9006840" y="1582420"/>
                </a:lnTo>
                <a:lnTo>
                  <a:pt x="9006840" y="2751836"/>
                </a:lnTo>
                <a:lnTo>
                  <a:pt x="8997699" y="2797123"/>
                </a:lnTo>
                <a:lnTo>
                  <a:pt x="8972772" y="2834100"/>
                </a:lnTo>
                <a:lnTo>
                  <a:pt x="8935795" y="2859027"/>
                </a:lnTo>
                <a:lnTo>
                  <a:pt x="8890508" y="2868168"/>
                </a:lnTo>
                <a:lnTo>
                  <a:pt x="116382" y="2868168"/>
                </a:lnTo>
                <a:lnTo>
                  <a:pt x="71082" y="2859027"/>
                </a:lnTo>
                <a:lnTo>
                  <a:pt x="34088" y="2834100"/>
                </a:lnTo>
                <a:lnTo>
                  <a:pt x="9146" y="2797123"/>
                </a:lnTo>
                <a:lnTo>
                  <a:pt x="0" y="2751836"/>
                </a:lnTo>
                <a:lnTo>
                  <a:pt x="0" y="1582420"/>
                </a:lnTo>
                <a:close/>
              </a:path>
            </a:pathLst>
          </a:custGeom>
          <a:ln w="2438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3152" y="4971288"/>
            <a:ext cx="9006840" cy="1402080"/>
          </a:xfrm>
          <a:custGeom>
            <a:avLst/>
            <a:gdLst/>
            <a:ahLst/>
            <a:cxnLst/>
            <a:rect l="l" t="t" r="r" b="b"/>
            <a:pathLst>
              <a:path w="9006840" h="1402079">
                <a:moveTo>
                  <a:pt x="0" y="116331"/>
                </a:moveTo>
                <a:lnTo>
                  <a:pt x="9146" y="71044"/>
                </a:lnTo>
                <a:lnTo>
                  <a:pt x="34088" y="34067"/>
                </a:lnTo>
                <a:lnTo>
                  <a:pt x="71082" y="9140"/>
                </a:lnTo>
                <a:lnTo>
                  <a:pt x="116382" y="0"/>
                </a:lnTo>
                <a:lnTo>
                  <a:pt x="8890508" y="0"/>
                </a:lnTo>
                <a:lnTo>
                  <a:pt x="8935795" y="9140"/>
                </a:lnTo>
                <a:lnTo>
                  <a:pt x="8972772" y="34067"/>
                </a:lnTo>
                <a:lnTo>
                  <a:pt x="8997699" y="71044"/>
                </a:lnTo>
                <a:lnTo>
                  <a:pt x="9006840" y="116331"/>
                </a:lnTo>
                <a:lnTo>
                  <a:pt x="9006840" y="1285697"/>
                </a:lnTo>
                <a:lnTo>
                  <a:pt x="8997699" y="1330997"/>
                </a:lnTo>
                <a:lnTo>
                  <a:pt x="8972772" y="1367991"/>
                </a:lnTo>
                <a:lnTo>
                  <a:pt x="8935795" y="1392933"/>
                </a:lnTo>
                <a:lnTo>
                  <a:pt x="8890508" y="1402080"/>
                </a:lnTo>
                <a:lnTo>
                  <a:pt x="116382" y="1402080"/>
                </a:lnTo>
                <a:lnTo>
                  <a:pt x="71082" y="1392933"/>
                </a:lnTo>
                <a:lnTo>
                  <a:pt x="34088" y="1367991"/>
                </a:lnTo>
                <a:lnTo>
                  <a:pt x="9146" y="1330997"/>
                </a:lnTo>
                <a:lnTo>
                  <a:pt x="0" y="1285697"/>
                </a:lnTo>
                <a:lnTo>
                  <a:pt x="0" y="116331"/>
                </a:lnTo>
                <a:close/>
              </a:path>
            </a:pathLst>
          </a:custGeom>
          <a:ln w="2438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3152" y="612648"/>
            <a:ext cx="9006840" cy="1350645"/>
          </a:xfrm>
          <a:custGeom>
            <a:avLst/>
            <a:gdLst/>
            <a:ahLst/>
            <a:cxnLst/>
            <a:rect l="l" t="t" r="r" b="b"/>
            <a:pathLst>
              <a:path w="9006840" h="1350645">
                <a:moveTo>
                  <a:pt x="0" y="112140"/>
                </a:moveTo>
                <a:lnTo>
                  <a:pt x="8807" y="68472"/>
                </a:lnTo>
                <a:lnTo>
                  <a:pt x="32827" y="32829"/>
                </a:lnTo>
                <a:lnTo>
                  <a:pt x="68453" y="8806"/>
                </a:lnTo>
                <a:lnTo>
                  <a:pt x="112077" y="0"/>
                </a:lnTo>
                <a:lnTo>
                  <a:pt x="8894699" y="0"/>
                </a:lnTo>
                <a:lnTo>
                  <a:pt x="8938367" y="8806"/>
                </a:lnTo>
                <a:lnTo>
                  <a:pt x="8974010" y="32829"/>
                </a:lnTo>
                <a:lnTo>
                  <a:pt x="8998033" y="68472"/>
                </a:lnTo>
                <a:lnTo>
                  <a:pt x="9006840" y="112140"/>
                </a:lnTo>
                <a:lnTo>
                  <a:pt x="9006840" y="1238123"/>
                </a:lnTo>
                <a:lnTo>
                  <a:pt x="8998033" y="1281791"/>
                </a:lnTo>
                <a:lnTo>
                  <a:pt x="8974010" y="1317434"/>
                </a:lnTo>
                <a:lnTo>
                  <a:pt x="8938367" y="1341457"/>
                </a:lnTo>
                <a:lnTo>
                  <a:pt x="8894699" y="1350264"/>
                </a:lnTo>
                <a:lnTo>
                  <a:pt x="112077" y="1350264"/>
                </a:lnTo>
                <a:lnTo>
                  <a:pt x="68453" y="1341457"/>
                </a:lnTo>
                <a:lnTo>
                  <a:pt x="32827" y="1317434"/>
                </a:lnTo>
                <a:lnTo>
                  <a:pt x="8807" y="1281791"/>
                </a:lnTo>
                <a:lnTo>
                  <a:pt x="0" y="1238123"/>
                </a:lnTo>
                <a:lnTo>
                  <a:pt x="0" y="112140"/>
                </a:lnTo>
                <a:close/>
              </a:path>
            </a:pathLst>
          </a:custGeom>
          <a:ln w="2438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71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6059" y="22682"/>
            <a:ext cx="6151880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10/05/2022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680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g object 16">
            <a:extLst>
              <a:ext uri="{FF2B5EF4-FFF2-40B4-BE49-F238E27FC236}">
                <a16:creationId xmlns:a16="http://schemas.microsoft.com/office/drawing/2014/main" id="{96A2A5B5-14DD-4952-996A-149A63780A08}"/>
              </a:ext>
            </a:extLst>
          </p:cNvPr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42F4836C-E0A1-496B-A6B2-7F5F532A9ECD}"/>
              </a:ext>
            </a:extLst>
          </p:cNvPr>
          <p:cNvSpPr txBox="1"/>
          <p:nvPr/>
        </p:nvSpPr>
        <p:spPr>
          <a:xfrm>
            <a:off x="8208264" y="115823"/>
            <a:ext cx="795655" cy="249427"/>
          </a:xfrm>
          <a:prstGeom prst="rect">
            <a:avLst/>
          </a:prstGeom>
          <a:solidFill>
            <a:srgbClr val="0000CC"/>
          </a:solidFill>
          <a:ln w="2438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28600" marR="0" lvl="0" indent="0" algn="l" defTabSz="4572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/1</a:t>
            </a:r>
            <a:r>
              <a:rPr kumimoji="0" lang="en-US" sz="1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F3E13FE-50BC-401F-AD99-42E0F3523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2775"/>
            <a:ext cx="9142729" cy="444994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10"/>
              </a:spcBef>
            </a:pPr>
            <a:r>
              <a:rPr lang="en-US" dirty="0"/>
              <a:t>Background To Select Theme (2)</a:t>
            </a:r>
            <a:endParaRPr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D9DDB0C-AA2C-4C8E-B9D3-CBFF986207A7}"/>
              </a:ext>
            </a:extLst>
          </p:cNvPr>
          <p:cNvSpPr/>
          <p:nvPr/>
        </p:nvSpPr>
        <p:spPr>
          <a:xfrm>
            <a:off x="105206" y="584711"/>
            <a:ext cx="4798948" cy="394335"/>
          </a:xfrm>
          <a:prstGeom prst="roundRect">
            <a:avLst>
              <a:gd name="adj" fmla="val 9077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PSNV Training Course holding status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72170908-BDA0-48E2-B70E-FE154FC8472A}"/>
              </a:ext>
            </a:extLst>
          </p:cNvPr>
          <p:cNvSpPr/>
          <p:nvPr/>
        </p:nvSpPr>
        <p:spPr>
          <a:xfrm>
            <a:off x="3780966" y="1081462"/>
            <a:ext cx="5180703" cy="2015902"/>
          </a:xfrm>
          <a:prstGeom prst="wedgeRectCallout">
            <a:avLst>
              <a:gd name="adj1" fmla="val -56806"/>
              <a:gd name="adj2" fmla="val 1613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Difficult open Face to Face training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COVID19 situation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Employee can not review the lesson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Training time was fixed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Trainer do repeated task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EF412CFE-CBBB-4B69-9CCB-33C556F19E5B}"/>
              </a:ext>
            </a:extLst>
          </p:cNvPr>
          <p:cNvSpPr/>
          <p:nvPr/>
        </p:nvSpPr>
        <p:spPr>
          <a:xfrm>
            <a:off x="105206" y="1025912"/>
            <a:ext cx="8963980" cy="2136388"/>
          </a:xfrm>
          <a:prstGeom prst="roundRect">
            <a:avLst>
              <a:gd name="adj" fmla="val 528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FA03EC15-0325-461F-8935-A63381FA5AD7}"/>
              </a:ext>
            </a:extLst>
          </p:cNvPr>
          <p:cNvSpPr/>
          <p:nvPr/>
        </p:nvSpPr>
        <p:spPr>
          <a:xfrm>
            <a:off x="105206" y="3268733"/>
            <a:ext cx="8963980" cy="47644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Develop people before making products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693F9750-25AC-499E-8577-DCF26D8A1124}"/>
              </a:ext>
            </a:extLst>
          </p:cNvPr>
          <p:cNvSpPr/>
          <p:nvPr/>
        </p:nvSpPr>
        <p:spPr>
          <a:xfrm>
            <a:off x="105206" y="3869284"/>
            <a:ext cx="1287622" cy="725887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Problem: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080206C-65A4-4155-B3C5-E6F66126FE5E}"/>
              </a:ext>
            </a:extLst>
          </p:cNvPr>
          <p:cNvSpPr txBox="1"/>
          <p:nvPr/>
        </p:nvSpPr>
        <p:spPr>
          <a:xfrm>
            <a:off x="1492642" y="3889782"/>
            <a:ext cx="7576544" cy="70538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Difficult to arrange training course and develop employees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under Covid19 situation</a:t>
            </a:r>
            <a:endParaRPr kumimoji="0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1" name="Isosceles Triangle 14">
            <a:extLst>
              <a:ext uri="{FF2B5EF4-FFF2-40B4-BE49-F238E27FC236}">
                <a16:creationId xmlns:a16="http://schemas.microsoft.com/office/drawing/2014/main" id="{2AFEF8EA-B316-4DB2-AAE9-1E1F964C985E}"/>
              </a:ext>
            </a:extLst>
          </p:cNvPr>
          <p:cNvSpPr/>
          <p:nvPr/>
        </p:nvSpPr>
        <p:spPr>
          <a:xfrm rot="10800000">
            <a:off x="1762760" y="4629860"/>
            <a:ext cx="6331004" cy="1255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角丸四角形 2">
            <a:extLst>
              <a:ext uri="{FF2B5EF4-FFF2-40B4-BE49-F238E27FC236}">
                <a16:creationId xmlns:a16="http://schemas.microsoft.com/office/drawing/2014/main" id="{F0D22117-DAD4-477C-B286-857EA4B35B34}"/>
              </a:ext>
            </a:extLst>
          </p:cNvPr>
          <p:cNvSpPr/>
          <p:nvPr/>
        </p:nvSpPr>
        <p:spPr>
          <a:xfrm>
            <a:off x="175066" y="4895990"/>
            <a:ext cx="914400" cy="47725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2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SSoeiKakugothicUB" panose="020B0900000000000000" pitchFamily="34" charset="-128"/>
              <a:ea typeface="HGSSoeiKakugothicUB" panose="020B0900000000000000" pitchFamily="34" charset="-128"/>
              <a:cs typeface="+mn-cs"/>
            </a:endParaRPr>
          </a:p>
        </p:txBody>
      </p:sp>
      <p:pic>
        <p:nvPicPr>
          <p:cNvPr id="54" name="Picture 9">
            <a:extLst>
              <a:ext uri="{FF2B5EF4-FFF2-40B4-BE49-F238E27FC236}">
                <a16:creationId xmlns:a16="http://schemas.microsoft.com/office/drawing/2014/main" id="{51A79503-EA8A-4891-971D-49EF082BEC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787" y="5449947"/>
            <a:ext cx="1250236" cy="1197816"/>
          </a:xfrm>
          <a:prstGeom prst="rect">
            <a:avLst/>
          </a:prstGeom>
        </p:spPr>
      </p:pic>
      <p:pic>
        <p:nvPicPr>
          <p:cNvPr id="56" name="Picture 16">
            <a:extLst>
              <a:ext uri="{FF2B5EF4-FFF2-40B4-BE49-F238E27FC236}">
                <a16:creationId xmlns:a16="http://schemas.microsoft.com/office/drawing/2014/main" id="{6F06024E-CEA1-47A3-8EFE-269E307953B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5730" y="5769607"/>
            <a:ext cx="1463152" cy="786444"/>
          </a:xfrm>
          <a:prstGeom prst="rect">
            <a:avLst/>
          </a:prstGeom>
        </p:spPr>
      </p:pic>
      <p:pic>
        <p:nvPicPr>
          <p:cNvPr id="57" name="Picture 18">
            <a:extLst>
              <a:ext uri="{FF2B5EF4-FFF2-40B4-BE49-F238E27FC236}">
                <a16:creationId xmlns:a16="http://schemas.microsoft.com/office/drawing/2014/main" id="{CA5E107D-CEC9-4B29-928E-4C043C82BF8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9126" y="5743013"/>
            <a:ext cx="1098275" cy="707370"/>
          </a:xfrm>
          <a:prstGeom prst="rect">
            <a:avLst/>
          </a:prstGeom>
        </p:spPr>
      </p:pic>
      <p:sp>
        <p:nvSpPr>
          <p:cNvPr id="58" name="TextBox 21">
            <a:extLst>
              <a:ext uri="{FF2B5EF4-FFF2-40B4-BE49-F238E27FC236}">
                <a16:creationId xmlns:a16="http://schemas.microsoft.com/office/drawing/2014/main" id="{E9F394E3-9337-4B10-BAED-F9E013FBA2A6}"/>
              </a:ext>
            </a:extLst>
          </p:cNvPr>
          <p:cNvSpPr txBox="1"/>
          <p:nvPr/>
        </p:nvSpPr>
        <p:spPr>
          <a:xfrm>
            <a:off x="1777823" y="5636029"/>
            <a:ext cx="4829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training &amp; support for New Normal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increase chance to study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0078A68E-849B-4F89-8976-7D48932AD80C}"/>
              </a:ext>
            </a:extLst>
          </p:cNvPr>
          <p:cNvSpPr/>
          <p:nvPr/>
        </p:nvSpPr>
        <p:spPr>
          <a:xfrm>
            <a:off x="1188514" y="4901449"/>
            <a:ext cx="7643583" cy="477253"/>
          </a:xfrm>
          <a:prstGeom prst="rect">
            <a:avLst/>
          </a:prstGeom>
          <a:gradFill>
            <a:gsLst>
              <a:gs pos="0">
                <a:srgbClr val="FFFFCC"/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Employee not fully knowledge and skills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F4144920-4EB7-494B-BA6A-D7C3F920BDBE}"/>
              </a:ext>
            </a:extLst>
          </p:cNvPr>
          <p:cNvSpPr/>
          <p:nvPr/>
        </p:nvSpPr>
        <p:spPr>
          <a:xfrm>
            <a:off x="105206" y="4786033"/>
            <a:ext cx="8963980" cy="1956145"/>
          </a:xfrm>
          <a:prstGeom prst="rect">
            <a:avLst/>
          </a:prstGeom>
          <a:noFill/>
          <a:ln w="19050">
            <a:solidFill>
              <a:srgbClr val="33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38" name="Chart 37"/>
          <p:cNvGraphicFramePr>
            <a:graphicFrameLocks/>
          </p:cNvGraphicFramePr>
          <p:nvPr/>
        </p:nvGraphicFramePr>
        <p:xfrm>
          <a:off x="114708" y="1062389"/>
          <a:ext cx="3326231" cy="2110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矢印: 右 2">
            <a:extLst>
              <a:ext uri="{FF2B5EF4-FFF2-40B4-BE49-F238E27FC236}">
                <a16:creationId xmlns:a16="http://schemas.microsoft.com/office/drawing/2014/main" id="{0E7CD7CA-CF78-4E29-AA83-701A8BA6F6D5}"/>
              </a:ext>
            </a:extLst>
          </p:cNvPr>
          <p:cNvSpPr/>
          <p:nvPr/>
        </p:nvSpPr>
        <p:spPr>
          <a:xfrm rot="1258498">
            <a:off x="1060477" y="1479983"/>
            <a:ext cx="2106421" cy="227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7022" y="1124485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Reduce half FY2018 - FY2021</a:t>
            </a:r>
          </a:p>
        </p:txBody>
      </p:sp>
    </p:spTree>
    <p:extLst>
      <p:ext uri="{BB962C8B-B14F-4D97-AF65-F5344CB8AC3E}">
        <p14:creationId xmlns:p14="http://schemas.microsoft.com/office/powerpoint/2010/main" val="159705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2606974" y="3790520"/>
            <a:ext cx="1975104" cy="2523744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41023" y="3750738"/>
            <a:ext cx="2106213" cy="260451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3"/>
          <a:srcRect l="7662" t="6024" r="7898" b="7948"/>
          <a:stretch/>
        </p:blipFill>
        <p:spPr>
          <a:xfrm>
            <a:off x="3149675" y="3838452"/>
            <a:ext cx="1093706" cy="421365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6717238" y="4064321"/>
            <a:ext cx="1783080" cy="109728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6606355" y="4128622"/>
            <a:ext cx="0" cy="2211873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g object 16">
            <a:extLst>
              <a:ext uri="{FF2B5EF4-FFF2-40B4-BE49-F238E27FC236}">
                <a16:creationId xmlns:a16="http://schemas.microsoft.com/office/drawing/2014/main" id="{96A2A5B5-14DD-4952-996A-149A63780A08}"/>
              </a:ext>
            </a:extLst>
          </p:cNvPr>
          <p:cNvSpPr/>
          <p:nvPr/>
        </p:nvSpPr>
        <p:spPr>
          <a:xfrm>
            <a:off x="0" y="0"/>
            <a:ext cx="9142730" cy="550545"/>
          </a:xfrm>
          <a:custGeom>
            <a:avLst/>
            <a:gdLst/>
            <a:ahLst/>
            <a:cxnLst/>
            <a:rect l="l" t="t" r="r" b="b"/>
            <a:pathLst>
              <a:path w="9142730" h="550545">
                <a:moveTo>
                  <a:pt x="0" y="550163"/>
                </a:moveTo>
                <a:lnTo>
                  <a:pt x="9142476" y="550163"/>
                </a:lnTo>
                <a:lnTo>
                  <a:pt x="9142476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42F4836C-E0A1-496B-A6B2-7F5F532A9ECD}"/>
              </a:ext>
            </a:extLst>
          </p:cNvPr>
          <p:cNvSpPr txBox="1"/>
          <p:nvPr/>
        </p:nvSpPr>
        <p:spPr>
          <a:xfrm>
            <a:off x="8208264" y="115823"/>
            <a:ext cx="795655" cy="249427"/>
          </a:xfrm>
          <a:prstGeom prst="rect">
            <a:avLst/>
          </a:prstGeom>
          <a:solidFill>
            <a:srgbClr val="0000CC"/>
          </a:solidFill>
          <a:ln w="24384">
            <a:solidFill>
              <a:srgbClr val="FFFFF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28600" marR="0" lvl="0" indent="0" algn="l" defTabSz="457200" rtl="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/1</a:t>
            </a:r>
            <a:r>
              <a:rPr kumimoji="0" lang="en-US" sz="14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F3E13FE-50BC-401F-AD99-42E0F3523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2775"/>
            <a:ext cx="9143999" cy="444994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21590" algn="ctr">
              <a:lnSpc>
                <a:spcPct val="100000"/>
              </a:lnSpc>
              <a:spcBef>
                <a:spcPts val="110"/>
              </a:spcBef>
            </a:pPr>
            <a:r>
              <a:rPr lang="en-US" altLang="ja-JP" dirty="0"/>
              <a:t>Improvement Activities (2)</a:t>
            </a:r>
            <a:endParaRPr dirty="0"/>
          </a:p>
        </p:txBody>
      </p:sp>
      <p:sp>
        <p:nvSpPr>
          <p:cNvPr id="6" name="角丸四角形 2">
            <a:extLst>
              <a:ext uri="{FF2B5EF4-FFF2-40B4-BE49-F238E27FC236}">
                <a16:creationId xmlns:a16="http://schemas.microsoft.com/office/drawing/2014/main" id="{B864F82B-E16A-4B94-A404-5CD1A7ECFA40}"/>
              </a:ext>
            </a:extLst>
          </p:cNvPr>
          <p:cNvSpPr/>
          <p:nvPr/>
        </p:nvSpPr>
        <p:spPr>
          <a:xfrm>
            <a:off x="49345" y="587934"/>
            <a:ext cx="1467534" cy="938314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 2" panose="05020102010507070707" pitchFamily="18" charset="2"/>
              </a:rPr>
              <a:t>2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75070" y="596092"/>
            <a:ext cx="7487040" cy="91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Difficulty opening training course if long covid19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Employee not fully knowledge and skills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Lead to make a not good product and resignation increase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7658" y="1571106"/>
            <a:ext cx="4422284" cy="30757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Current Situation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45" y="1924702"/>
            <a:ext cx="443121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Covid19 training course opening ~50%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enough skill before start working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make NG product &amp; resignation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54788" y="1571106"/>
            <a:ext cx="4505948" cy="307572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47062" y="1918856"/>
            <a:ext cx="4515048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Opening online training course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Completed training &amp; examination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Reduce NG ratio &amp; job changing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49344" y="2881776"/>
            <a:ext cx="9011391" cy="36714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Making E-learning system with AI technology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658" y="6405540"/>
            <a:ext cx="9011391" cy="390698"/>
          </a:xfrm>
          <a:prstGeom prst="rect">
            <a:avLst/>
          </a:prstGeom>
          <a:solidFill>
            <a:srgbClr val="3366FF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 2" panose="05020102010507070707" pitchFamily="18" charset="2"/>
              </a:rPr>
              <a:t>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Can Reduce Covid19 Risky By E-learning System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06397" y="6405540"/>
            <a:ext cx="155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29K$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857047" y="3284086"/>
            <a:ext cx="4106831" cy="400523"/>
          </a:xfrm>
          <a:prstGeom prst="roundRect">
            <a:avLst/>
          </a:prstGeom>
          <a:ln>
            <a:solidFill>
              <a:srgbClr val="3366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Video making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53786" y="3291022"/>
            <a:ext cx="4522738" cy="400523"/>
          </a:xfrm>
          <a:prstGeom prst="roundRect">
            <a:avLst/>
          </a:prstGeom>
          <a:ln>
            <a:solidFill>
              <a:srgbClr val="3366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E-learning system making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DA0E522D-CC22-4C8D-ADB2-A6834072E801}"/>
              </a:ext>
            </a:extLst>
          </p:cNvPr>
          <p:cNvSpPr txBox="1"/>
          <p:nvPr/>
        </p:nvSpPr>
        <p:spPr>
          <a:xfrm>
            <a:off x="5583160" y="3236384"/>
            <a:ext cx="52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 2" panose="05020102010507070707" pitchFamily="18" charset="2"/>
              </a:rPr>
              <a:t>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7A3F5BB4-707A-4E70-939D-7087974B8FCC}"/>
              </a:ext>
            </a:extLst>
          </p:cNvPr>
          <p:cNvSpPr txBox="1"/>
          <p:nvPr/>
        </p:nvSpPr>
        <p:spPr>
          <a:xfrm>
            <a:off x="353172" y="3238420"/>
            <a:ext cx="52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 2" panose="05020102010507070707" pitchFamily="18" charset="2"/>
              </a:rPr>
              <a:t>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927" y="4161875"/>
            <a:ext cx="1241481" cy="8261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/>
          <a:srcRect l="21577" t="7118" r="19641" b="29459"/>
          <a:stretch/>
        </p:blipFill>
        <p:spPr>
          <a:xfrm>
            <a:off x="4858941" y="5190316"/>
            <a:ext cx="1256673" cy="83525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5028126" y="4668415"/>
            <a:ext cx="946093" cy="276999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Recording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113795" y="5431297"/>
            <a:ext cx="708848" cy="46166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Video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Editing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620421" y="5163624"/>
            <a:ext cx="1025921" cy="2488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Speech data</a:t>
            </a:r>
          </a:p>
        </p:txBody>
      </p:sp>
      <p:sp>
        <p:nvSpPr>
          <p:cNvPr id="36" name="Isosceles Triangle 35"/>
          <p:cNvSpPr/>
          <p:nvPr/>
        </p:nvSpPr>
        <p:spPr>
          <a:xfrm rot="5400000">
            <a:off x="6257204" y="5453242"/>
            <a:ext cx="886112" cy="191606"/>
          </a:xfrm>
          <a:prstGeom prst="triangl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818" y="3735794"/>
            <a:ext cx="897424" cy="87292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260" y="4801787"/>
            <a:ext cx="1239203" cy="825619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27781" y="5856455"/>
            <a:ext cx="1200767" cy="368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1903265" y="3852814"/>
            <a:ext cx="0" cy="2443105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 rot="5400000">
            <a:off x="1554114" y="4907454"/>
            <a:ext cx="886112" cy="191606"/>
          </a:xfrm>
          <a:prstGeom prst="triangle">
            <a:avLst/>
          </a:prstGeom>
          <a:solidFill>
            <a:srgbClr val="0070C0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8"/>
          <a:srcRect l="14886" t="23593" r="12822" b="13004"/>
          <a:stretch/>
        </p:blipFill>
        <p:spPr>
          <a:xfrm>
            <a:off x="2939405" y="4855397"/>
            <a:ext cx="1303976" cy="701296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2991009" y="5788087"/>
            <a:ext cx="1287334" cy="368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Report</a:t>
            </a:r>
          </a:p>
        </p:txBody>
      </p:sp>
      <p:sp>
        <p:nvSpPr>
          <p:cNvPr id="64" name="Down Arrow 63"/>
          <p:cNvSpPr/>
          <p:nvPr/>
        </p:nvSpPr>
        <p:spPr>
          <a:xfrm>
            <a:off x="872802" y="5750749"/>
            <a:ext cx="285455" cy="96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899844" y="4673950"/>
            <a:ext cx="285455" cy="113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Down Arrow 65"/>
          <p:cNvSpPr/>
          <p:nvPr/>
        </p:nvSpPr>
        <p:spPr>
          <a:xfrm>
            <a:off x="3504778" y="4713070"/>
            <a:ext cx="285455" cy="1222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Down Arrow 66"/>
          <p:cNvSpPr/>
          <p:nvPr/>
        </p:nvSpPr>
        <p:spPr>
          <a:xfrm>
            <a:off x="3552773" y="5579330"/>
            <a:ext cx="285455" cy="190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3592" y="4217551"/>
            <a:ext cx="1437958" cy="30777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Direct Training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38357" y="5353955"/>
            <a:ext cx="1354345" cy="30777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Paper Testing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7273" y="6056285"/>
            <a:ext cx="1754006" cy="30777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Manual Evaluation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712855" y="4176830"/>
            <a:ext cx="1843645" cy="40011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Online</a:t>
            </a:r>
            <a:r>
              <a:rPr kumimoji="0" lang="en-US" sz="1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Training</a:t>
            </a:r>
            <a:endParaRPr kumimoji="0" lang="en-US" sz="18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srgbClr val="0000FF"/>
              </a:solidFill>
              <a:effectLst>
                <a:glow rad="101600">
                  <a:srgbClr val="F18526">
                    <a:alpha val="60000"/>
                  </a:srgbClr>
                </a:glow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15707" y="5285587"/>
            <a:ext cx="1759584" cy="40011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Online</a:t>
            </a:r>
            <a:r>
              <a:rPr kumimoji="0" lang="en-US" sz="1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Testing</a:t>
            </a:r>
            <a:endParaRPr kumimoji="0" lang="en-US" sz="18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srgbClr val="0000FF"/>
              </a:solidFill>
              <a:effectLst>
                <a:glow rad="101600">
                  <a:srgbClr val="F18526">
                    <a:alpha val="60000"/>
                  </a:srgbClr>
                </a:glow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685409" y="5945043"/>
            <a:ext cx="1871025" cy="40011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FF0000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</a:t>
            </a:r>
            <a:r>
              <a:rPr kumimoji="0" lang="en-US" sz="18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</a:t>
            </a:r>
            <a:endParaRPr kumimoji="0" lang="en-US" sz="1800" b="1" i="0" u="none" strike="noStrike" kern="1200" cap="none" spc="0" normalizeH="0" baseline="0" noProof="0" dirty="0">
              <a:ln w="9525">
                <a:solidFill>
                  <a:prstClr val="white"/>
                </a:solidFill>
                <a:prstDash val="solid"/>
              </a:ln>
              <a:solidFill>
                <a:srgbClr val="0000FF"/>
              </a:solidFill>
              <a:effectLst>
                <a:glow rad="101600">
                  <a:srgbClr val="F18526">
                    <a:alpha val="60000"/>
                  </a:srgbClr>
                </a:glow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5"/>
          <a:srcRect l="21577" t="7118" r="19641" b="29459"/>
          <a:stretch/>
        </p:blipFill>
        <p:spPr>
          <a:xfrm>
            <a:off x="7071274" y="5415171"/>
            <a:ext cx="1098196" cy="72992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7082480" y="5552883"/>
            <a:ext cx="1164101" cy="46166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00FF"/>
                </a:solidFill>
                <a:effectLst>
                  <a:glow rad="101600">
                    <a:srgbClr val="F18526">
                      <a:alpha val="60000"/>
                    </a:srgbClr>
                  </a:glow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PPT+ Speech</a:t>
            </a:r>
          </a:p>
        </p:txBody>
      </p:sp>
      <p:sp>
        <p:nvSpPr>
          <p:cNvPr id="77" name="Down Arrow 76"/>
          <p:cNvSpPr/>
          <p:nvPr/>
        </p:nvSpPr>
        <p:spPr>
          <a:xfrm>
            <a:off x="5357083" y="5031306"/>
            <a:ext cx="188008" cy="117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Down Arrow 77"/>
          <p:cNvSpPr/>
          <p:nvPr/>
        </p:nvSpPr>
        <p:spPr>
          <a:xfrm>
            <a:off x="7467974" y="5226912"/>
            <a:ext cx="188008" cy="1173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6057238" y="4208045"/>
            <a:ext cx="229028" cy="7684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1999" y="45592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8h</a:t>
            </a:r>
          </a:p>
        </p:txBody>
      </p:sp>
      <p:sp>
        <p:nvSpPr>
          <p:cNvPr id="81" name="Right Brace 80"/>
          <p:cNvSpPr/>
          <p:nvPr/>
        </p:nvSpPr>
        <p:spPr>
          <a:xfrm>
            <a:off x="6065322" y="5230832"/>
            <a:ext cx="229028" cy="7684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121095" y="5549525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12h</a:t>
            </a:r>
          </a:p>
        </p:txBody>
      </p:sp>
      <p:sp>
        <p:nvSpPr>
          <p:cNvPr id="84" name="Right Brace 83"/>
          <p:cNvSpPr/>
          <p:nvPr/>
        </p:nvSpPr>
        <p:spPr>
          <a:xfrm>
            <a:off x="8435448" y="4216553"/>
            <a:ext cx="229028" cy="95396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461471" y="466849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10min</a:t>
            </a:r>
          </a:p>
        </p:txBody>
      </p:sp>
      <p:sp>
        <p:nvSpPr>
          <p:cNvPr id="86" name="Right Brace 85"/>
          <p:cNvSpPr/>
          <p:nvPr/>
        </p:nvSpPr>
        <p:spPr>
          <a:xfrm>
            <a:off x="8403473" y="5380755"/>
            <a:ext cx="229028" cy="76847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73750" y="56807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48885" y="3721186"/>
            <a:ext cx="2055371" cy="305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Ex: 4h video making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05196" y="6069082"/>
            <a:ext cx="1227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Total: 20h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169696" y="6069082"/>
            <a:ext cx="1296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Total: 2.2h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7577" y="5327497"/>
            <a:ext cx="405999" cy="40599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2305" y="4139731"/>
            <a:ext cx="1627411" cy="962312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2068684" y="4416772"/>
            <a:ext cx="1062740" cy="1182927"/>
            <a:chOff x="353644" y="4713937"/>
            <a:chExt cx="575062" cy="571777"/>
          </a:xfrm>
        </p:grpSpPr>
        <p:sp>
          <p:nvSpPr>
            <p:cNvPr id="102" name="Explosion 1 101"/>
            <p:cNvSpPr/>
            <p:nvPr/>
          </p:nvSpPr>
          <p:spPr>
            <a:xfrm>
              <a:off x="353644" y="4713937"/>
              <a:ext cx="575062" cy="571777"/>
            </a:xfrm>
            <a:prstGeom prst="irregularSeal1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36386" y="4839653"/>
              <a:ext cx="426074" cy="2760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System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8137316" y="3768037"/>
            <a:ext cx="955471" cy="831970"/>
            <a:chOff x="375972" y="4742502"/>
            <a:chExt cx="641585" cy="571777"/>
          </a:xfrm>
        </p:grpSpPr>
        <p:sp>
          <p:nvSpPr>
            <p:cNvPr id="105" name="Explosion 1 104"/>
            <p:cNvSpPr/>
            <p:nvPr/>
          </p:nvSpPr>
          <p:spPr>
            <a:xfrm>
              <a:off x="375972" y="4742502"/>
              <a:ext cx="575062" cy="571777"/>
            </a:xfrm>
            <a:prstGeom prst="irregularSeal1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98438" y="4919118"/>
              <a:ext cx="519119" cy="227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New</a:t>
              </a:r>
            </a:p>
          </p:txBody>
        </p:sp>
      </p:grpSp>
      <p:pic>
        <p:nvPicPr>
          <p:cNvPr id="1032" name="Picture 8" descr="Custom Login Page Customizer – WordPress プラグイン | WordPress.org 日本語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220" y="3809321"/>
            <a:ext cx="423796" cy="42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2968426" y="4462228"/>
            <a:ext cx="1354858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 made by </a:t>
            </a:r>
            <a:r>
              <a:rPr kumimoji="0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②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093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231</Words>
  <Application>Microsoft Office PowerPoint</Application>
  <PresentationFormat>On-screen Show (4:3)</PresentationFormat>
  <Paragraphs>72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HGSSoeiKakugothicUB</vt:lpstr>
      <vt:lpstr>Arial</vt:lpstr>
      <vt:lpstr>Calibri</vt:lpstr>
      <vt:lpstr>Tahoma</vt:lpstr>
      <vt:lpstr>Wingdings</vt:lpstr>
      <vt:lpstr>1_Office Theme</vt:lpstr>
      <vt:lpstr>Background To Select Theme (2)</vt:lpstr>
      <vt:lpstr>Improvement Activities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To Select Theme (2)</dc:title>
  <dc:creator>Hien Nguyen Van</dc:creator>
  <cp:lastModifiedBy>Hien Nguyen Van</cp:lastModifiedBy>
  <cp:revision>1</cp:revision>
  <dcterms:created xsi:type="dcterms:W3CDTF">2022-10-05T01:49:29Z</dcterms:created>
  <dcterms:modified xsi:type="dcterms:W3CDTF">2022-10-05T01:50:56Z</dcterms:modified>
</cp:coreProperties>
</file>