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61" r:id="rId4"/>
    <p:sldId id="277" r:id="rId5"/>
    <p:sldId id="27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원준 탁" initials="원탁" lastIdx="1" clrIdx="0">
    <p:extLst>
      <p:ext uri="{19B8F6BF-5375-455C-9EA6-DF929625EA0E}">
        <p15:presenceInfo xmlns:p15="http://schemas.microsoft.com/office/powerpoint/2012/main" userId="79aa33f14ffa4a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FFC000"/>
    <a:srgbClr val="7F7F7F"/>
    <a:srgbClr val="DABB5D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1765" autoAdjust="0"/>
  </p:normalViewPr>
  <p:slideViewPr>
    <p:cSldViewPr snapToGrid="0">
      <p:cViewPr varScale="1">
        <p:scale>
          <a:sx n="85" d="100"/>
          <a:sy n="85" d="100"/>
        </p:scale>
        <p:origin x="83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AB5F6-26AD-422F-9FA1-FD9BF899C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0A2E24-492C-4747-B01E-E059C80B9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A2046A-7582-499D-A6A1-34D0D799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82E5-546E-4F04-945E-EB09AACFEB9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6151F-294A-452C-9A52-B47D9BE7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6BBF7A-1BF4-48E8-9368-CF3A4DFF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27C-1C51-4F0E-8325-81A01DC28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6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45D89C-4B64-44A3-9F8B-CC001797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A0FDA2-976A-4352-98D5-661E50F46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CDC9A-9BF2-4520-8A77-8B6F3C920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582E5-546E-4F04-945E-EB09AACFEB9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3A27C-23D3-4E77-BB0D-738E005EE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7C7A6-C7E0-4D96-A8AC-48F8F5BEB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4327C-1C51-4F0E-8325-81A01DC28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49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00FB550-DC7F-4509-99B4-A16E07F34BAE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9A7DA60-19F6-4B19-9F8D-DFE68CC3FDCD}"/>
              </a:ext>
            </a:extLst>
          </p:cNvPr>
          <p:cNvSpPr/>
          <p:nvPr/>
        </p:nvSpPr>
        <p:spPr>
          <a:xfrm>
            <a:off x="2094230" y="1768333"/>
            <a:ext cx="2629789" cy="268809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05FF64A-C130-45FF-8D44-140E70FB9015}"/>
              </a:ext>
            </a:extLst>
          </p:cNvPr>
          <p:cNvCxnSpPr>
            <a:cxnSpLocks/>
          </p:cNvCxnSpPr>
          <p:nvPr/>
        </p:nvCxnSpPr>
        <p:spPr>
          <a:xfrm>
            <a:off x="2743960" y="4060639"/>
            <a:ext cx="670407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CC2DE8-8396-408F-B224-A57D95648DF0}"/>
              </a:ext>
            </a:extLst>
          </p:cNvPr>
          <p:cNvSpPr txBox="1"/>
          <p:nvPr/>
        </p:nvSpPr>
        <p:spPr>
          <a:xfrm>
            <a:off x="6096000" y="4164045"/>
            <a:ext cx="33520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2014152001 </a:t>
            </a:r>
            <a:r>
              <a:rPr lang="ko-KR" altLang="en-US" sz="1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금기륜</a:t>
            </a: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2014152041 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탁원준</a:t>
            </a: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0DFAA2-5182-4E79-A5FC-E2FD92084E5E}"/>
              </a:ext>
            </a:extLst>
          </p:cNvPr>
          <p:cNvSpPr txBox="1"/>
          <p:nvPr/>
        </p:nvSpPr>
        <p:spPr>
          <a:xfrm>
            <a:off x="2743960" y="2637538"/>
            <a:ext cx="670407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감정 인식 영상 채팅 앱</a:t>
            </a:r>
            <a:endParaRPr lang="en-US" altLang="ko-KR" sz="5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F40CE5-85DC-4D27-AC88-26E9F3BF848E}"/>
              </a:ext>
            </a:extLst>
          </p:cNvPr>
          <p:cNvSpPr txBox="1"/>
          <p:nvPr/>
        </p:nvSpPr>
        <p:spPr>
          <a:xfrm>
            <a:off x="2743961" y="3582288"/>
            <a:ext cx="6704078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dist"/>
            <a:r>
              <a:rPr lang="en-US" altLang="ko-KR" sz="1400" b="1" dirty="0">
                <a:solidFill>
                  <a:srgbClr val="FFC000"/>
                </a:solidFill>
                <a:latin typeface="Abadi" panose="020B0604020104020204" pitchFamily="34" charset="0"/>
                <a:ea typeface="나눔고딕" panose="020D0604000000000000" pitchFamily="50" charset="-127"/>
              </a:rPr>
              <a:t>Emotion recognition By facial expression : Chatting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55560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F3FC823-DDAC-4912-9237-B0DFCF4B2FBE}"/>
              </a:ext>
            </a:extLst>
          </p:cNvPr>
          <p:cNvSpPr/>
          <p:nvPr/>
        </p:nvSpPr>
        <p:spPr>
          <a:xfrm>
            <a:off x="2358037" y="1710937"/>
            <a:ext cx="283809" cy="29010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FCD36E-38D9-4591-AF43-48D7FFB150E9}"/>
              </a:ext>
            </a:extLst>
          </p:cNvPr>
          <p:cNvSpPr/>
          <p:nvPr/>
        </p:nvSpPr>
        <p:spPr>
          <a:xfrm>
            <a:off x="0" y="1"/>
            <a:ext cx="12192002" cy="7111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감정 인식 영상 채팅 앱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D30A3CE-B8F2-4857-8E91-806B1534E3D4}"/>
              </a:ext>
            </a:extLst>
          </p:cNvPr>
          <p:cNvGrpSpPr/>
          <p:nvPr/>
        </p:nvGrpSpPr>
        <p:grpSpPr>
          <a:xfrm>
            <a:off x="0" y="711155"/>
            <a:ext cx="1259590" cy="6139084"/>
            <a:chOff x="-2" y="855663"/>
            <a:chExt cx="1259590" cy="599457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DC09636-484C-41AB-AF14-9FFEC07AD1AB}"/>
                </a:ext>
              </a:extLst>
            </p:cNvPr>
            <p:cNvSpPr/>
            <p:nvPr/>
          </p:nvSpPr>
          <p:spPr>
            <a:xfrm>
              <a:off x="1" y="855663"/>
              <a:ext cx="1259587" cy="599457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3" name="순서도: 수동 입력 32">
              <a:extLst>
                <a:ext uri="{FF2B5EF4-FFF2-40B4-BE49-F238E27FC236}">
                  <a16:creationId xmlns:a16="http://schemas.microsoft.com/office/drawing/2014/main" id="{F572143A-9B99-4F2E-A959-F99809D3C21A}"/>
                </a:ext>
              </a:extLst>
            </p:cNvPr>
            <p:cNvSpPr/>
            <p:nvPr/>
          </p:nvSpPr>
          <p:spPr>
            <a:xfrm rot="10800000">
              <a:off x="-2" y="858802"/>
              <a:ext cx="1259587" cy="1073788"/>
            </a:xfrm>
            <a:prstGeom prst="flowChartManualInpu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180000" bIns="36000" rtlCol="0" anchor="ctr"/>
            <a:lstStyle/>
            <a:p>
              <a:pPr algn="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5FEDB86-5ED3-47C5-9670-23F6D44874EE}"/>
                </a:ext>
              </a:extLst>
            </p:cNvPr>
            <p:cNvSpPr txBox="1"/>
            <p:nvPr/>
          </p:nvSpPr>
          <p:spPr>
            <a:xfrm>
              <a:off x="0" y="2090143"/>
              <a:ext cx="1259586" cy="855730"/>
            </a:xfrm>
            <a:prstGeom prst="rect">
              <a:avLst/>
            </a:prstGeom>
            <a:noFill/>
          </p:spPr>
          <p:txBody>
            <a:bodyPr wrap="square" lIns="180000" tIns="36000" rIns="180000" bIns="36000" rtlCol="0" anchor="ctr" anchorCtr="0">
              <a:no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latin typeface="Abadi" panose="020B0604020104020204" pitchFamily="34" charset="0"/>
                </a:rPr>
                <a:t>Develop</a:t>
              </a:r>
              <a:endParaRPr lang="ko-KR" altLang="en-US" sz="2000" b="1" dirty="0">
                <a:solidFill>
                  <a:schemeClr val="bg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80A5BD-8344-4ADB-AB0F-5E489D72E105}"/>
                </a:ext>
              </a:extLst>
            </p:cNvPr>
            <p:cNvSpPr txBox="1"/>
            <p:nvPr/>
          </p:nvSpPr>
          <p:spPr>
            <a:xfrm>
              <a:off x="0" y="3321497"/>
              <a:ext cx="1259586" cy="855730"/>
            </a:xfrm>
            <a:prstGeom prst="rect">
              <a:avLst/>
            </a:prstGeom>
            <a:noFill/>
          </p:spPr>
          <p:txBody>
            <a:bodyPr wrap="square" lIns="180000" tIns="36000" rIns="180000" bIns="36000" rtlCol="0" anchor="ctr" anchorCtr="0">
              <a:no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latin typeface="Abadi" panose="020B0604020104020204" pitchFamily="34" charset="0"/>
                </a:rPr>
                <a:t>Struct</a:t>
              </a:r>
              <a:endParaRPr lang="ko-KR" altLang="en-US" sz="2000" b="1" dirty="0">
                <a:solidFill>
                  <a:schemeClr val="bg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3416931-2CD5-4C13-8D9A-3D5A88F89E71}"/>
                </a:ext>
              </a:extLst>
            </p:cNvPr>
            <p:cNvSpPr txBox="1"/>
            <p:nvPr/>
          </p:nvSpPr>
          <p:spPr>
            <a:xfrm>
              <a:off x="0" y="4552847"/>
              <a:ext cx="1259586" cy="855730"/>
            </a:xfrm>
            <a:prstGeom prst="rect">
              <a:avLst/>
            </a:prstGeom>
            <a:noFill/>
          </p:spPr>
          <p:txBody>
            <a:bodyPr wrap="square" lIns="180000" tIns="36000" rIns="180000" bIns="36000" rtlCol="0" anchor="ctr" anchorCtr="0">
              <a:no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latin typeface="Abadi" panose="020B0604020104020204" pitchFamily="34" charset="0"/>
                </a:rPr>
                <a:t>Crew</a:t>
              </a:r>
              <a:endParaRPr lang="ko-KR" altLang="en-US" sz="2000" b="1" dirty="0">
                <a:solidFill>
                  <a:schemeClr val="bg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76B6A55-B29B-43F2-A0A5-8EC06635BAF5}"/>
                </a:ext>
              </a:extLst>
            </p:cNvPr>
            <p:cNvSpPr txBox="1"/>
            <p:nvPr/>
          </p:nvSpPr>
          <p:spPr>
            <a:xfrm>
              <a:off x="0" y="5784193"/>
              <a:ext cx="1259586" cy="855730"/>
            </a:xfrm>
            <a:prstGeom prst="rect">
              <a:avLst/>
            </a:prstGeom>
            <a:noFill/>
          </p:spPr>
          <p:txBody>
            <a:bodyPr wrap="square" lIns="180000" tIns="36000" rIns="180000" bIns="36000" rtlCol="0" anchor="ctr" anchorCtr="0">
              <a:no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latin typeface="Abadi" panose="020B0604020104020204" pitchFamily="34" charset="0"/>
                </a:rPr>
                <a:t>Demo</a:t>
              </a:r>
              <a:endParaRPr lang="ko-KR" altLang="en-US" sz="2000" b="1" dirty="0">
                <a:solidFill>
                  <a:schemeClr val="bg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CA2BD5B-757F-4EEC-B984-B951AF5F4A71}"/>
                </a:ext>
              </a:extLst>
            </p:cNvPr>
            <p:cNvSpPr txBox="1"/>
            <p:nvPr/>
          </p:nvSpPr>
          <p:spPr>
            <a:xfrm>
              <a:off x="2" y="858782"/>
              <a:ext cx="1259586" cy="855714"/>
            </a:xfrm>
            <a:prstGeom prst="rect">
              <a:avLst/>
            </a:prstGeom>
            <a:noFill/>
          </p:spPr>
          <p:txBody>
            <a:bodyPr wrap="square" lIns="180000" tIns="36000" rIns="180000" bIns="36000" rtlCol="0" anchor="ctr" anchorCtr="0">
              <a:noAutofit/>
            </a:bodyPr>
            <a:lstStyle/>
            <a:p>
              <a:pPr algn="r"/>
              <a:r>
                <a:rPr lang="en-US" altLang="ko-KR" sz="2000" b="1" dirty="0">
                  <a:latin typeface="Abadi" panose="020B0604020202020204" pitchFamily="34" charset="0"/>
                </a:rPr>
                <a:t>Intro</a:t>
              </a:r>
              <a:endParaRPr lang="ko-KR" altLang="en-US" sz="2000" b="1" dirty="0">
                <a:latin typeface="Abadi" panose="020B0604020202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B2E2D3B-9F67-4285-B9B6-3E3051C69A83}"/>
              </a:ext>
            </a:extLst>
          </p:cNvPr>
          <p:cNvSpPr txBox="1"/>
          <p:nvPr/>
        </p:nvSpPr>
        <p:spPr>
          <a:xfrm>
            <a:off x="2383934" y="1701501"/>
            <a:ext cx="5609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감정 인식 영상 채팅 어플리케이션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8CA253-84F4-4F92-9ECF-786A7EBEDA3E}"/>
              </a:ext>
            </a:extLst>
          </p:cNvPr>
          <p:cNvSpPr txBox="1"/>
          <p:nvPr/>
        </p:nvSpPr>
        <p:spPr>
          <a:xfrm>
            <a:off x="2641846" y="2177468"/>
            <a:ext cx="7462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Emotion recognition By facial expression : Chatting application</a:t>
            </a:r>
            <a:endParaRPr lang="ko-KR" altLang="en-US" sz="2000" b="1" dirty="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E817E3-5EDE-41F2-94BD-4D48818338BA}"/>
              </a:ext>
            </a:extLst>
          </p:cNvPr>
          <p:cNvSpPr txBox="1"/>
          <p:nvPr/>
        </p:nvSpPr>
        <p:spPr>
          <a:xfrm>
            <a:off x="2838469" y="2851753"/>
            <a:ext cx="6989414" cy="2220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실시간으로 촬영되는 사용자의 이미지에서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얼굴을 검출하여 감정을 인식하는 인공지능을 통해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사용자 간의 영상채팅에 감정인식 데이터를 활용해 봄으로써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실시간으로 인식될 수 있는 사용자의 감정데이터의 활용성을 제시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7C47758-B1BA-47A6-B438-D03AD07471F7}"/>
              </a:ext>
            </a:extLst>
          </p:cNvPr>
          <p:cNvGrpSpPr/>
          <p:nvPr/>
        </p:nvGrpSpPr>
        <p:grpSpPr>
          <a:xfrm rot="10800000">
            <a:off x="11476480" y="-8389"/>
            <a:ext cx="723905" cy="723900"/>
            <a:chOff x="11468093" y="-6371"/>
            <a:chExt cx="723905" cy="723900"/>
          </a:xfrm>
        </p:grpSpPr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9B7B0035-B5E5-4D79-A5EB-60462CF69F2F}"/>
                </a:ext>
              </a:extLst>
            </p:cNvPr>
            <p:cNvSpPr/>
            <p:nvPr/>
          </p:nvSpPr>
          <p:spPr>
            <a:xfrm>
              <a:off x="11468098" y="7760"/>
              <a:ext cx="723900" cy="703395"/>
            </a:xfrm>
            <a:prstGeom prst="triangle">
              <a:avLst>
                <a:gd name="adj" fmla="val 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69EA048E-7F29-4EF5-96A9-9D7DA1D5B9E8}"/>
                </a:ext>
              </a:extLst>
            </p:cNvPr>
            <p:cNvSpPr/>
            <p:nvPr/>
          </p:nvSpPr>
          <p:spPr>
            <a:xfrm rot="5400000">
              <a:off x="11457841" y="3881"/>
              <a:ext cx="723900" cy="703395"/>
            </a:xfrm>
            <a:prstGeom prst="triangle">
              <a:avLst>
                <a:gd name="adj" fmla="val 1"/>
              </a:avLst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C4329E36-2351-4866-B67A-E1C78A8B4A2B}"/>
              </a:ext>
            </a:extLst>
          </p:cNvPr>
          <p:cNvSpPr/>
          <p:nvPr/>
        </p:nvSpPr>
        <p:spPr>
          <a:xfrm rot="5400000">
            <a:off x="-58727" y="56712"/>
            <a:ext cx="717527" cy="600076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05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152B47-BBDE-4E8E-A879-D33F275C3D1B}"/>
              </a:ext>
            </a:extLst>
          </p:cNvPr>
          <p:cNvSpPr/>
          <p:nvPr/>
        </p:nvSpPr>
        <p:spPr>
          <a:xfrm>
            <a:off x="2096530" y="1445640"/>
            <a:ext cx="283809" cy="29010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53C39B-7904-4AF0-A82A-7E5F2F544C50}"/>
              </a:ext>
            </a:extLst>
          </p:cNvPr>
          <p:cNvSpPr txBox="1"/>
          <p:nvPr/>
        </p:nvSpPr>
        <p:spPr>
          <a:xfrm>
            <a:off x="2096530" y="1409369"/>
            <a:ext cx="2619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배경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5E0AE-315B-4831-9F5E-FC38C823C752}"/>
              </a:ext>
            </a:extLst>
          </p:cNvPr>
          <p:cNvSpPr txBox="1"/>
          <p:nvPr/>
        </p:nvSpPr>
        <p:spPr>
          <a:xfrm>
            <a:off x="2566991" y="2273729"/>
            <a:ext cx="2223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감정 인식의 필요성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CBB9D-E8CF-40C9-A2D3-9B7C5AC193CC}"/>
              </a:ext>
            </a:extLst>
          </p:cNvPr>
          <p:cNvSpPr txBox="1"/>
          <p:nvPr/>
        </p:nvSpPr>
        <p:spPr>
          <a:xfrm>
            <a:off x="2833877" y="2743207"/>
            <a:ext cx="767229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사람은 감정을 느끼는 동물로 감정에 따라서 선택 결과가 달라짐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감정에 따라서 맞춤형 서비스를 제공할 수 있다면 품질 향상이 예상됨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감정 인식 및 활용 방안 필요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2BED9D-B892-4B1E-97C3-17E6E2578B98}"/>
              </a:ext>
            </a:extLst>
          </p:cNvPr>
          <p:cNvSpPr/>
          <p:nvPr/>
        </p:nvSpPr>
        <p:spPr>
          <a:xfrm>
            <a:off x="0" y="1"/>
            <a:ext cx="12192002" cy="7111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감정 인식 영상 채팅 앱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DEDF25E-E51B-4B34-9793-D0AAF5757D04}"/>
              </a:ext>
            </a:extLst>
          </p:cNvPr>
          <p:cNvGrpSpPr/>
          <p:nvPr/>
        </p:nvGrpSpPr>
        <p:grpSpPr>
          <a:xfrm>
            <a:off x="1" y="711155"/>
            <a:ext cx="1259589" cy="6139084"/>
            <a:chOff x="-1" y="855663"/>
            <a:chExt cx="1259589" cy="599457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8835FD3-1B3F-478A-9091-7FF1875972FF}"/>
                </a:ext>
              </a:extLst>
            </p:cNvPr>
            <p:cNvSpPr/>
            <p:nvPr/>
          </p:nvSpPr>
          <p:spPr>
            <a:xfrm>
              <a:off x="1" y="855663"/>
              <a:ext cx="1259587" cy="599457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7" name="순서도: 수동 입력 16">
              <a:extLst>
                <a:ext uri="{FF2B5EF4-FFF2-40B4-BE49-F238E27FC236}">
                  <a16:creationId xmlns:a16="http://schemas.microsoft.com/office/drawing/2014/main" id="{3308C31E-1C78-4DEE-827D-4951279F3471}"/>
                </a:ext>
              </a:extLst>
            </p:cNvPr>
            <p:cNvSpPr/>
            <p:nvPr/>
          </p:nvSpPr>
          <p:spPr>
            <a:xfrm rot="10800000">
              <a:off x="-1" y="2090111"/>
              <a:ext cx="1259587" cy="1073788"/>
            </a:xfrm>
            <a:prstGeom prst="flowChartManualInpu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180000" bIns="36000" rtlCol="0" anchor="ctr"/>
            <a:lstStyle/>
            <a:p>
              <a:pPr algn="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C4B8A0-FA8D-4D4D-921C-9287604F0E30}"/>
                </a:ext>
              </a:extLst>
            </p:cNvPr>
            <p:cNvSpPr txBox="1"/>
            <p:nvPr/>
          </p:nvSpPr>
          <p:spPr>
            <a:xfrm>
              <a:off x="0" y="2090143"/>
              <a:ext cx="1259586" cy="855730"/>
            </a:xfrm>
            <a:prstGeom prst="rect">
              <a:avLst/>
            </a:prstGeom>
            <a:noFill/>
          </p:spPr>
          <p:txBody>
            <a:bodyPr wrap="square" lIns="180000" tIns="36000" rIns="180000" bIns="36000" rtlCol="0" anchor="ctr" anchorCtr="0">
              <a:noAutofit/>
            </a:bodyPr>
            <a:lstStyle/>
            <a:p>
              <a:pPr algn="r"/>
              <a:r>
                <a:rPr lang="en-US" altLang="ko-KR" sz="2000" b="1" dirty="0">
                  <a:latin typeface="Abadi" panose="020B0604020104020204" pitchFamily="34" charset="0"/>
                </a:rPr>
                <a:t>Develop</a:t>
              </a:r>
              <a:endParaRPr lang="ko-KR" altLang="en-US" sz="2000" b="1" dirty="0">
                <a:latin typeface="Abadi" panose="020B0604020104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A62EB3-224D-497F-AD4D-CCFC0EB505D4}"/>
                </a:ext>
              </a:extLst>
            </p:cNvPr>
            <p:cNvSpPr txBox="1"/>
            <p:nvPr/>
          </p:nvSpPr>
          <p:spPr>
            <a:xfrm>
              <a:off x="0" y="3321497"/>
              <a:ext cx="1259586" cy="855730"/>
            </a:xfrm>
            <a:prstGeom prst="rect">
              <a:avLst/>
            </a:prstGeom>
            <a:noFill/>
          </p:spPr>
          <p:txBody>
            <a:bodyPr wrap="square" lIns="180000" tIns="36000" rIns="180000" bIns="36000" rtlCol="0" anchor="ctr" anchorCtr="0">
              <a:no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latin typeface="Abadi" panose="020B0604020104020204" pitchFamily="34" charset="0"/>
                </a:rPr>
                <a:t>Struct</a:t>
              </a:r>
              <a:endParaRPr lang="ko-KR" altLang="en-US" sz="2000" b="1" dirty="0">
                <a:solidFill>
                  <a:schemeClr val="bg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F73CC9-E360-4F9D-A107-DBF34327476F}"/>
                </a:ext>
              </a:extLst>
            </p:cNvPr>
            <p:cNvSpPr txBox="1"/>
            <p:nvPr/>
          </p:nvSpPr>
          <p:spPr>
            <a:xfrm>
              <a:off x="0" y="4552847"/>
              <a:ext cx="1259586" cy="855730"/>
            </a:xfrm>
            <a:prstGeom prst="rect">
              <a:avLst/>
            </a:prstGeom>
            <a:noFill/>
          </p:spPr>
          <p:txBody>
            <a:bodyPr wrap="square" lIns="180000" tIns="36000" rIns="180000" bIns="36000" rtlCol="0" anchor="ctr" anchorCtr="0">
              <a:no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latin typeface="Abadi" panose="020B0604020104020204" pitchFamily="34" charset="0"/>
                </a:rPr>
                <a:t>Crew</a:t>
              </a:r>
              <a:endParaRPr lang="ko-KR" altLang="en-US" sz="2000" b="1" dirty="0">
                <a:solidFill>
                  <a:schemeClr val="bg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2AF2B08-9B4A-4F48-85D5-CE3C5C679738}"/>
                </a:ext>
              </a:extLst>
            </p:cNvPr>
            <p:cNvSpPr txBox="1"/>
            <p:nvPr/>
          </p:nvSpPr>
          <p:spPr>
            <a:xfrm>
              <a:off x="0" y="5784193"/>
              <a:ext cx="1259586" cy="855730"/>
            </a:xfrm>
            <a:prstGeom prst="rect">
              <a:avLst/>
            </a:prstGeom>
            <a:noFill/>
          </p:spPr>
          <p:txBody>
            <a:bodyPr wrap="square" lIns="180000" tIns="36000" rIns="180000" bIns="36000" rtlCol="0" anchor="ctr" anchorCtr="0">
              <a:no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latin typeface="Abadi" panose="020B0604020104020204" pitchFamily="34" charset="0"/>
                </a:rPr>
                <a:t>Demo</a:t>
              </a:r>
              <a:endParaRPr lang="ko-KR" altLang="en-US" sz="2000" b="1" dirty="0">
                <a:solidFill>
                  <a:schemeClr val="bg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93D51E-11AE-4D9C-AED1-F538689E3B22}"/>
                </a:ext>
              </a:extLst>
            </p:cNvPr>
            <p:cNvSpPr txBox="1"/>
            <p:nvPr/>
          </p:nvSpPr>
          <p:spPr>
            <a:xfrm>
              <a:off x="2" y="858782"/>
              <a:ext cx="1259586" cy="855714"/>
            </a:xfrm>
            <a:prstGeom prst="rect">
              <a:avLst/>
            </a:prstGeom>
            <a:noFill/>
          </p:spPr>
          <p:txBody>
            <a:bodyPr wrap="square" lIns="180000" tIns="36000" rIns="180000" bIns="36000" rtlCol="0" anchor="ctr" anchorCtr="0">
              <a:no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latin typeface="Abadi" panose="020B0604020202020204" pitchFamily="34" charset="0"/>
                </a:rPr>
                <a:t>Intro</a:t>
              </a:r>
              <a:endParaRPr lang="ko-KR" altLang="en-US" sz="2000" b="1" dirty="0">
                <a:solidFill>
                  <a:schemeClr val="bg1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2DF7CE3-096F-4D36-B685-930F253CDD3F}"/>
              </a:ext>
            </a:extLst>
          </p:cNvPr>
          <p:cNvSpPr txBox="1"/>
          <p:nvPr/>
        </p:nvSpPr>
        <p:spPr>
          <a:xfrm>
            <a:off x="2566991" y="4305781"/>
            <a:ext cx="3243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감정데이터의 활용 방안 제시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BBCA0-12DD-4A81-BD16-7372D6095C8F}"/>
              </a:ext>
            </a:extLst>
          </p:cNvPr>
          <p:cNvSpPr txBox="1"/>
          <p:nvPr/>
        </p:nvSpPr>
        <p:spPr>
          <a:xfrm>
            <a:off x="2833877" y="4775259"/>
            <a:ext cx="589296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감정을 인식하기에 대표적인 특징이 사람의 표정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표정을 보고 감정을 인식할 수 있는 인공지능이 필요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C6B3EEF-0D68-4E27-A311-6EE8C4EE3223}"/>
              </a:ext>
            </a:extLst>
          </p:cNvPr>
          <p:cNvGrpSpPr/>
          <p:nvPr/>
        </p:nvGrpSpPr>
        <p:grpSpPr>
          <a:xfrm rot="10800000">
            <a:off x="11476480" y="-8389"/>
            <a:ext cx="723905" cy="723900"/>
            <a:chOff x="11468093" y="-6371"/>
            <a:chExt cx="723905" cy="723900"/>
          </a:xfrm>
        </p:grpSpPr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318EEF29-9446-4304-9117-FC303BF3AF7E}"/>
                </a:ext>
              </a:extLst>
            </p:cNvPr>
            <p:cNvSpPr/>
            <p:nvPr/>
          </p:nvSpPr>
          <p:spPr>
            <a:xfrm>
              <a:off x="11468098" y="7760"/>
              <a:ext cx="723900" cy="703395"/>
            </a:xfrm>
            <a:prstGeom prst="triangle">
              <a:avLst>
                <a:gd name="adj" fmla="val 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6E9C37EF-B2FE-4BA9-8372-189B8100130A}"/>
                </a:ext>
              </a:extLst>
            </p:cNvPr>
            <p:cNvSpPr/>
            <p:nvPr/>
          </p:nvSpPr>
          <p:spPr>
            <a:xfrm rot="5400000">
              <a:off x="11457841" y="3881"/>
              <a:ext cx="723900" cy="703395"/>
            </a:xfrm>
            <a:prstGeom prst="triangle">
              <a:avLst>
                <a:gd name="adj" fmla="val 1"/>
              </a:avLst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C8908524-636D-43DE-8C6D-6A86AB19567A}"/>
              </a:ext>
            </a:extLst>
          </p:cNvPr>
          <p:cNvSpPr/>
          <p:nvPr/>
        </p:nvSpPr>
        <p:spPr>
          <a:xfrm rot="5400000">
            <a:off x="-58727" y="56712"/>
            <a:ext cx="717527" cy="600076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0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EC5C7A13-6D84-44AB-8CC7-4A2EC6523FCC}"/>
              </a:ext>
            </a:extLst>
          </p:cNvPr>
          <p:cNvSpPr/>
          <p:nvPr/>
        </p:nvSpPr>
        <p:spPr>
          <a:xfrm>
            <a:off x="1501955" y="5485725"/>
            <a:ext cx="728611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9FAFA79-57AB-4CB1-8C56-0CCEB75AC7C5}"/>
              </a:ext>
            </a:extLst>
          </p:cNvPr>
          <p:cNvSpPr/>
          <p:nvPr/>
        </p:nvSpPr>
        <p:spPr>
          <a:xfrm>
            <a:off x="1501955" y="2301676"/>
            <a:ext cx="4084520" cy="2195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B026650-BFE8-461E-AB02-CE5787E320FA}"/>
              </a:ext>
            </a:extLst>
          </p:cNvPr>
          <p:cNvSpPr/>
          <p:nvPr/>
        </p:nvSpPr>
        <p:spPr>
          <a:xfrm>
            <a:off x="1501956" y="854616"/>
            <a:ext cx="1259587" cy="60299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Main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5AE6821-F4CB-41A1-83EB-5C6C143D785F}"/>
              </a:ext>
            </a:extLst>
          </p:cNvPr>
          <p:cNvSpPr/>
          <p:nvPr/>
        </p:nvSpPr>
        <p:spPr>
          <a:xfrm>
            <a:off x="1501955" y="1713711"/>
            <a:ext cx="1059135" cy="58796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Sub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C28490F-304C-4FA8-AD1A-BB7AF49BF6C5}"/>
              </a:ext>
            </a:extLst>
          </p:cNvPr>
          <p:cNvSpPr/>
          <p:nvPr/>
        </p:nvSpPr>
        <p:spPr>
          <a:xfrm>
            <a:off x="4216549" y="3842058"/>
            <a:ext cx="1078178" cy="441800"/>
          </a:xfrm>
          <a:prstGeom prst="rect">
            <a:avLst/>
          </a:prstGeom>
          <a:solidFill>
            <a:schemeClr val="bg1"/>
          </a:solidFill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Sender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B8770A6-9C94-4FC4-9D30-CBAB4311E56E}"/>
              </a:ext>
            </a:extLst>
          </p:cNvPr>
          <p:cNvSpPr/>
          <p:nvPr/>
        </p:nvSpPr>
        <p:spPr>
          <a:xfrm>
            <a:off x="1791182" y="3842058"/>
            <a:ext cx="1078178" cy="441800"/>
          </a:xfrm>
          <a:prstGeom prst="rect">
            <a:avLst/>
          </a:prstGeom>
          <a:solidFill>
            <a:schemeClr val="bg1"/>
          </a:solidFill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Receiver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B8B72FA-9E04-4EE1-A5E1-B416C83439C4}"/>
              </a:ext>
            </a:extLst>
          </p:cNvPr>
          <p:cNvSpPr/>
          <p:nvPr/>
        </p:nvSpPr>
        <p:spPr>
          <a:xfrm>
            <a:off x="4216549" y="2588541"/>
            <a:ext cx="1078178" cy="441800"/>
          </a:xfrm>
          <a:prstGeom prst="rect">
            <a:avLst/>
          </a:prstGeom>
          <a:solidFill>
            <a:schemeClr val="bg1"/>
          </a:solidFill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Adopter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43A670-B1E2-4387-8D80-AA22C86C3458}"/>
              </a:ext>
            </a:extLst>
          </p:cNvPr>
          <p:cNvSpPr/>
          <p:nvPr/>
        </p:nvSpPr>
        <p:spPr>
          <a:xfrm>
            <a:off x="1408283" y="786997"/>
            <a:ext cx="4322685" cy="3784395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01B129-2046-4EFA-9B3A-F0AF2BC98A25}"/>
              </a:ext>
            </a:extLst>
          </p:cNvPr>
          <p:cNvSpPr/>
          <p:nvPr/>
        </p:nvSpPr>
        <p:spPr>
          <a:xfrm>
            <a:off x="2561092" y="1713711"/>
            <a:ext cx="507918" cy="5879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Sub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98EDB38-6CDA-4D57-8628-F42CBE5E15B3}"/>
              </a:ext>
            </a:extLst>
          </p:cNvPr>
          <p:cNvSpPr/>
          <p:nvPr/>
        </p:nvSpPr>
        <p:spPr>
          <a:xfrm>
            <a:off x="3065322" y="1713711"/>
            <a:ext cx="507918" cy="5879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Sub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B21FBF2-0858-4984-AD12-919BBE311CCE}"/>
              </a:ext>
            </a:extLst>
          </p:cNvPr>
          <p:cNvSpPr/>
          <p:nvPr/>
        </p:nvSpPr>
        <p:spPr>
          <a:xfrm>
            <a:off x="3569553" y="1713711"/>
            <a:ext cx="507918" cy="5879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Sub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F3BF7A5-3F2A-481B-B58A-27E065750E43}"/>
              </a:ext>
            </a:extLst>
          </p:cNvPr>
          <p:cNvSpPr/>
          <p:nvPr/>
        </p:nvSpPr>
        <p:spPr>
          <a:xfrm>
            <a:off x="4073783" y="1713711"/>
            <a:ext cx="507918" cy="5879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Sub</a:t>
            </a:r>
            <a:endParaRPr lang="ko-KR" altLang="en-US" sz="14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85B6FB3-7597-4B55-8F8A-160ABCD09761}"/>
              </a:ext>
            </a:extLst>
          </p:cNvPr>
          <p:cNvSpPr/>
          <p:nvPr/>
        </p:nvSpPr>
        <p:spPr>
          <a:xfrm>
            <a:off x="4578014" y="1713711"/>
            <a:ext cx="507918" cy="5879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Sub</a:t>
            </a:r>
            <a:endParaRPr lang="ko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5C4778D-419A-47F2-AA28-E4609A938CC0}"/>
              </a:ext>
            </a:extLst>
          </p:cNvPr>
          <p:cNvSpPr/>
          <p:nvPr/>
        </p:nvSpPr>
        <p:spPr>
          <a:xfrm>
            <a:off x="5078557" y="1713711"/>
            <a:ext cx="507918" cy="5879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Sub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8AA461B-AD22-4EAB-A537-433F60523D59}"/>
              </a:ext>
            </a:extLst>
          </p:cNvPr>
          <p:cNvSpPr/>
          <p:nvPr/>
        </p:nvSpPr>
        <p:spPr>
          <a:xfrm>
            <a:off x="1791182" y="2586332"/>
            <a:ext cx="1078178" cy="441800"/>
          </a:xfrm>
          <a:prstGeom prst="rect">
            <a:avLst/>
          </a:prstGeom>
          <a:solidFill>
            <a:srgbClr val="3B3838"/>
          </a:solidFill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Image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8FE46A0-4A44-4869-A092-2138754CF069}"/>
              </a:ext>
            </a:extLst>
          </p:cNvPr>
          <p:cNvCxnSpPr>
            <a:cxnSpLocks/>
            <a:stCxn id="41" idx="0"/>
            <a:endCxn id="50" idx="2"/>
          </p:cNvCxnSpPr>
          <p:nvPr/>
        </p:nvCxnSpPr>
        <p:spPr>
          <a:xfrm flipV="1">
            <a:off x="2330271" y="3028132"/>
            <a:ext cx="0" cy="813926"/>
          </a:xfrm>
          <a:prstGeom prst="straightConnector1">
            <a:avLst/>
          </a:prstGeom>
          <a:ln w="28575"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0F2D2A6-BCE0-41D7-B3C7-23285F805B41}"/>
              </a:ext>
            </a:extLst>
          </p:cNvPr>
          <p:cNvCxnSpPr>
            <a:cxnSpLocks/>
            <a:stCxn id="50" idx="3"/>
            <a:endCxn id="42" idx="1"/>
          </p:cNvCxnSpPr>
          <p:nvPr/>
        </p:nvCxnSpPr>
        <p:spPr>
          <a:xfrm>
            <a:off x="2869360" y="2807232"/>
            <a:ext cx="1347189" cy="2209"/>
          </a:xfrm>
          <a:prstGeom prst="straightConnector1">
            <a:avLst/>
          </a:prstGeom>
          <a:ln w="28575"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78E7089-CAB1-4458-A4F1-6C318657A697}"/>
              </a:ext>
            </a:extLst>
          </p:cNvPr>
          <p:cNvCxnSpPr>
            <a:cxnSpLocks/>
          </p:cNvCxnSpPr>
          <p:nvPr/>
        </p:nvCxnSpPr>
        <p:spPr>
          <a:xfrm>
            <a:off x="2757310" y="1455457"/>
            <a:ext cx="2829165" cy="258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B29AEDF-E44D-47FA-A27E-CA8BA9C290AA}"/>
              </a:ext>
            </a:extLst>
          </p:cNvPr>
          <p:cNvSpPr/>
          <p:nvPr/>
        </p:nvSpPr>
        <p:spPr>
          <a:xfrm>
            <a:off x="2314553" y="5140139"/>
            <a:ext cx="1068118" cy="55609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UI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F9C28E6-3551-4FD2-92F0-1CFB03C34C8F}"/>
              </a:ext>
            </a:extLst>
          </p:cNvPr>
          <p:cNvSpPr/>
          <p:nvPr/>
        </p:nvSpPr>
        <p:spPr>
          <a:xfrm>
            <a:off x="1405975" y="5082934"/>
            <a:ext cx="2060683" cy="159437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C846389-E432-45BF-9B11-56F33DC28652}"/>
              </a:ext>
            </a:extLst>
          </p:cNvPr>
          <p:cNvSpPr/>
          <p:nvPr/>
        </p:nvSpPr>
        <p:spPr>
          <a:xfrm>
            <a:off x="2314553" y="5703248"/>
            <a:ext cx="1068118" cy="442678"/>
          </a:xfrm>
          <a:prstGeom prst="rect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Sender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DEF1AA3-92AE-433D-AE6F-B9BA100FB8D4}"/>
              </a:ext>
            </a:extLst>
          </p:cNvPr>
          <p:cNvSpPr/>
          <p:nvPr/>
        </p:nvSpPr>
        <p:spPr>
          <a:xfrm>
            <a:off x="2314553" y="6152936"/>
            <a:ext cx="1068118" cy="442678"/>
          </a:xfrm>
          <a:prstGeom prst="rect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Receiver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1CDA2D8-03C6-47B5-9068-6D7B4A5E6DE9}"/>
              </a:ext>
            </a:extLst>
          </p:cNvPr>
          <p:cNvSpPr/>
          <p:nvPr/>
        </p:nvSpPr>
        <p:spPr>
          <a:xfrm>
            <a:off x="0" y="1"/>
            <a:ext cx="12192002" cy="7111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감정 인식 영상 채팅 앱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9AA4917-3722-4B4C-A135-B11E2CDE34DE}"/>
              </a:ext>
            </a:extLst>
          </p:cNvPr>
          <p:cNvGrpSpPr/>
          <p:nvPr/>
        </p:nvGrpSpPr>
        <p:grpSpPr>
          <a:xfrm>
            <a:off x="1" y="711155"/>
            <a:ext cx="1259589" cy="6139084"/>
            <a:chOff x="-1" y="855663"/>
            <a:chExt cx="1259589" cy="599457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C43B4E5-9533-4DDE-B4E6-0EF78079BD9D}"/>
                </a:ext>
              </a:extLst>
            </p:cNvPr>
            <p:cNvSpPr/>
            <p:nvPr/>
          </p:nvSpPr>
          <p:spPr>
            <a:xfrm>
              <a:off x="1" y="855663"/>
              <a:ext cx="1259587" cy="599457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82" name="순서도: 수동 입력 81">
              <a:extLst>
                <a:ext uri="{FF2B5EF4-FFF2-40B4-BE49-F238E27FC236}">
                  <a16:creationId xmlns:a16="http://schemas.microsoft.com/office/drawing/2014/main" id="{C177B5F8-F4B1-4DF1-AFA5-C6AFE2BCFFA8}"/>
                </a:ext>
              </a:extLst>
            </p:cNvPr>
            <p:cNvSpPr/>
            <p:nvPr/>
          </p:nvSpPr>
          <p:spPr>
            <a:xfrm rot="10800000">
              <a:off x="-1" y="3316057"/>
              <a:ext cx="1259587" cy="1073788"/>
            </a:xfrm>
            <a:prstGeom prst="flowChartManualInpu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180000" bIns="36000" rtlCol="0" anchor="ctr"/>
            <a:lstStyle/>
            <a:p>
              <a:pPr algn="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69446C6-6B16-4A13-A1AA-2A42DCFBF411}"/>
                </a:ext>
              </a:extLst>
            </p:cNvPr>
            <p:cNvSpPr txBox="1"/>
            <p:nvPr/>
          </p:nvSpPr>
          <p:spPr>
            <a:xfrm>
              <a:off x="0" y="2090143"/>
              <a:ext cx="1259586" cy="855730"/>
            </a:xfrm>
            <a:prstGeom prst="rect">
              <a:avLst/>
            </a:prstGeom>
            <a:noFill/>
          </p:spPr>
          <p:txBody>
            <a:bodyPr wrap="square" lIns="180000" tIns="36000" rIns="180000" bIns="36000" rtlCol="0" anchor="ctr" anchorCtr="0">
              <a:no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latin typeface="Abadi" panose="020B0604020104020204" pitchFamily="34" charset="0"/>
                </a:rPr>
                <a:t>Develop</a:t>
              </a:r>
              <a:endParaRPr lang="ko-KR" altLang="en-US" sz="2000" b="1" dirty="0">
                <a:solidFill>
                  <a:schemeClr val="bg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6ED69CD-32B0-4C1C-BB20-32EC261041E7}"/>
                </a:ext>
              </a:extLst>
            </p:cNvPr>
            <p:cNvSpPr txBox="1"/>
            <p:nvPr/>
          </p:nvSpPr>
          <p:spPr>
            <a:xfrm>
              <a:off x="0" y="3321497"/>
              <a:ext cx="1259586" cy="855730"/>
            </a:xfrm>
            <a:prstGeom prst="rect">
              <a:avLst/>
            </a:prstGeom>
            <a:noFill/>
          </p:spPr>
          <p:txBody>
            <a:bodyPr wrap="square" lIns="180000" tIns="36000" rIns="180000" bIns="36000" rtlCol="0" anchor="ctr" anchorCtr="0">
              <a:noAutofit/>
            </a:bodyPr>
            <a:lstStyle/>
            <a:p>
              <a:pPr algn="r"/>
              <a:r>
                <a:rPr lang="en-US" altLang="ko-KR" sz="2000" b="1" dirty="0">
                  <a:latin typeface="Abadi" panose="020B0604020104020204" pitchFamily="34" charset="0"/>
                </a:rPr>
                <a:t>Struct</a:t>
              </a:r>
              <a:endParaRPr lang="ko-KR" altLang="en-US" sz="2000" b="1" dirty="0">
                <a:latin typeface="Abadi" panose="020B0604020104020204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3BA615B-EF64-4047-BA93-09086D8769FF}"/>
                </a:ext>
              </a:extLst>
            </p:cNvPr>
            <p:cNvSpPr txBox="1"/>
            <p:nvPr/>
          </p:nvSpPr>
          <p:spPr>
            <a:xfrm>
              <a:off x="0" y="4552847"/>
              <a:ext cx="1259586" cy="855730"/>
            </a:xfrm>
            <a:prstGeom prst="rect">
              <a:avLst/>
            </a:prstGeom>
            <a:noFill/>
          </p:spPr>
          <p:txBody>
            <a:bodyPr wrap="square" lIns="180000" tIns="36000" rIns="180000" bIns="36000" rtlCol="0" anchor="ctr" anchorCtr="0">
              <a:no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latin typeface="Abadi" panose="020B0604020104020204" pitchFamily="34" charset="0"/>
                </a:rPr>
                <a:t>Crew</a:t>
              </a:r>
              <a:endParaRPr lang="ko-KR" altLang="en-US" sz="2000" b="1" dirty="0">
                <a:solidFill>
                  <a:schemeClr val="bg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839C189-7C8D-4A05-A36E-41295F3F191E}"/>
                </a:ext>
              </a:extLst>
            </p:cNvPr>
            <p:cNvSpPr txBox="1"/>
            <p:nvPr/>
          </p:nvSpPr>
          <p:spPr>
            <a:xfrm>
              <a:off x="0" y="5784193"/>
              <a:ext cx="1259586" cy="855730"/>
            </a:xfrm>
            <a:prstGeom prst="rect">
              <a:avLst/>
            </a:prstGeom>
            <a:noFill/>
          </p:spPr>
          <p:txBody>
            <a:bodyPr wrap="square" lIns="180000" tIns="36000" rIns="180000" bIns="36000" rtlCol="0" anchor="ctr" anchorCtr="0">
              <a:no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latin typeface="Abadi" panose="020B0604020104020204" pitchFamily="34" charset="0"/>
                </a:rPr>
                <a:t>Demo</a:t>
              </a:r>
              <a:endParaRPr lang="ko-KR" altLang="en-US" sz="2000" b="1" dirty="0">
                <a:solidFill>
                  <a:schemeClr val="bg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047CBFC-D280-4ECE-8BA2-5EEB939D25D1}"/>
                </a:ext>
              </a:extLst>
            </p:cNvPr>
            <p:cNvSpPr txBox="1"/>
            <p:nvPr/>
          </p:nvSpPr>
          <p:spPr>
            <a:xfrm>
              <a:off x="2" y="858782"/>
              <a:ext cx="1259586" cy="855714"/>
            </a:xfrm>
            <a:prstGeom prst="rect">
              <a:avLst/>
            </a:prstGeom>
            <a:noFill/>
          </p:spPr>
          <p:txBody>
            <a:bodyPr wrap="square" lIns="180000" tIns="36000" rIns="180000" bIns="36000" rtlCol="0" anchor="ctr" anchorCtr="0">
              <a:no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latin typeface="Abadi" panose="020B0604020202020204" pitchFamily="34" charset="0"/>
                </a:rPr>
                <a:t>Intro</a:t>
              </a:r>
              <a:endParaRPr lang="ko-KR" altLang="en-US" sz="2000" b="1" dirty="0">
                <a:solidFill>
                  <a:schemeClr val="bg1"/>
                </a:solidFill>
                <a:latin typeface="Abadi" panose="020B0604020202020204" pitchFamily="34" charset="0"/>
              </a:endParaRPr>
            </a:p>
          </p:txBody>
        </p:sp>
      </p:grp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AEF60B6F-9F9D-4797-9133-24D8B216C8A3}"/>
              </a:ext>
            </a:extLst>
          </p:cNvPr>
          <p:cNvCxnSpPr>
            <a:cxnSpLocks/>
          </p:cNvCxnSpPr>
          <p:nvPr/>
        </p:nvCxnSpPr>
        <p:spPr>
          <a:xfrm>
            <a:off x="1501956" y="1429039"/>
            <a:ext cx="0" cy="2993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F0EEADE-655B-4352-8396-D616458E5350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429750" y="4062958"/>
            <a:ext cx="786799" cy="0"/>
          </a:xfrm>
          <a:prstGeom prst="straightConnector1">
            <a:avLst/>
          </a:prstGeom>
          <a:ln w="28575"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그래픽 118" descr="남자 옆모습">
            <a:extLst>
              <a:ext uri="{FF2B5EF4-FFF2-40B4-BE49-F238E27FC236}">
                <a16:creationId xmlns:a16="http://schemas.microsoft.com/office/drawing/2014/main" id="{1B818643-6C97-4BB8-A104-E7BE3C213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3064" y="5509855"/>
            <a:ext cx="914400" cy="914400"/>
          </a:xfrm>
          <a:prstGeom prst="rect">
            <a:avLst/>
          </a:prstGeom>
        </p:spPr>
      </p:pic>
      <p:pic>
        <p:nvPicPr>
          <p:cNvPr id="121" name="그래픽 120" descr="여학생">
            <a:extLst>
              <a:ext uri="{FF2B5EF4-FFF2-40B4-BE49-F238E27FC236}">
                <a16:creationId xmlns:a16="http://schemas.microsoft.com/office/drawing/2014/main" id="{69CA9384-BC96-488E-8BEF-F020E57854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7263" y="5485725"/>
            <a:ext cx="951574" cy="951574"/>
          </a:xfrm>
          <a:prstGeom prst="rect">
            <a:avLst/>
          </a:prstGeom>
        </p:spPr>
      </p:pic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432E094-62A1-4DEF-95B6-85BEF1475662}"/>
              </a:ext>
            </a:extLst>
          </p:cNvPr>
          <p:cNvSpPr/>
          <p:nvPr/>
        </p:nvSpPr>
        <p:spPr>
          <a:xfrm>
            <a:off x="4578863" y="5140139"/>
            <a:ext cx="1068118" cy="55609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UI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5E802E15-17DC-4471-B7D6-20127A3AFDE9}"/>
              </a:ext>
            </a:extLst>
          </p:cNvPr>
          <p:cNvSpPr/>
          <p:nvPr/>
        </p:nvSpPr>
        <p:spPr>
          <a:xfrm>
            <a:off x="3670285" y="5082934"/>
            <a:ext cx="2060683" cy="159437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5D26464-F1DF-40E0-9347-6A2E0ACC396F}"/>
              </a:ext>
            </a:extLst>
          </p:cNvPr>
          <p:cNvSpPr/>
          <p:nvPr/>
        </p:nvSpPr>
        <p:spPr>
          <a:xfrm>
            <a:off x="4578863" y="5703248"/>
            <a:ext cx="1068118" cy="442678"/>
          </a:xfrm>
          <a:prstGeom prst="rect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Sender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3295FE2-E3A6-4810-9D3D-590CDDF6242F}"/>
              </a:ext>
            </a:extLst>
          </p:cNvPr>
          <p:cNvSpPr/>
          <p:nvPr/>
        </p:nvSpPr>
        <p:spPr>
          <a:xfrm>
            <a:off x="4578863" y="6152936"/>
            <a:ext cx="1068118" cy="442678"/>
          </a:xfrm>
          <a:prstGeom prst="rect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Receiver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61" name="직선 연결선 360">
            <a:extLst>
              <a:ext uri="{FF2B5EF4-FFF2-40B4-BE49-F238E27FC236}">
                <a16:creationId xmlns:a16="http://schemas.microsoft.com/office/drawing/2014/main" id="{015F8FCE-6F2E-4A46-96C4-4C051D642DA1}"/>
              </a:ext>
            </a:extLst>
          </p:cNvPr>
          <p:cNvCxnSpPr>
            <a:cxnSpLocks/>
          </p:cNvCxnSpPr>
          <p:nvPr/>
        </p:nvCxnSpPr>
        <p:spPr>
          <a:xfrm>
            <a:off x="3442008" y="2807232"/>
            <a:ext cx="0" cy="1255725"/>
          </a:xfrm>
          <a:prstGeom prst="line">
            <a:avLst/>
          </a:prstGeom>
          <a:ln w="28575"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화살표: 아래쪽 246">
            <a:extLst>
              <a:ext uri="{FF2B5EF4-FFF2-40B4-BE49-F238E27FC236}">
                <a16:creationId xmlns:a16="http://schemas.microsoft.com/office/drawing/2014/main" id="{B70A7E57-1E48-438D-929C-5D37182EA613}"/>
              </a:ext>
            </a:extLst>
          </p:cNvPr>
          <p:cNvSpPr/>
          <p:nvPr/>
        </p:nvSpPr>
        <p:spPr>
          <a:xfrm rot="16200000">
            <a:off x="5902267" y="2465318"/>
            <a:ext cx="341225" cy="683823"/>
          </a:xfrm>
          <a:prstGeom prst="downArrow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화살표: 아래쪽 247">
            <a:extLst>
              <a:ext uri="{FF2B5EF4-FFF2-40B4-BE49-F238E27FC236}">
                <a16:creationId xmlns:a16="http://schemas.microsoft.com/office/drawing/2014/main" id="{604F68F2-93ED-47A8-8D2C-827830AA92CC}"/>
              </a:ext>
            </a:extLst>
          </p:cNvPr>
          <p:cNvSpPr/>
          <p:nvPr/>
        </p:nvSpPr>
        <p:spPr>
          <a:xfrm rot="5400000">
            <a:off x="5901776" y="3035489"/>
            <a:ext cx="341225" cy="675568"/>
          </a:xfrm>
          <a:prstGeom prst="downArrow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화살표: 아래쪽 248">
            <a:extLst>
              <a:ext uri="{FF2B5EF4-FFF2-40B4-BE49-F238E27FC236}">
                <a16:creationId xmlns:a16="http://schemas.microsoft.com/office/drawing/2014/main" id="{F3915013-FBA9-4FE1-BB9C-1FDE70B2341E}"/>
              </a:ext>
            </a:extLst>
          </p:cNvPr>
          <p:cNvSpPr/>
          <p:nvPr/>
        </p:nvSpPr>
        <p:spPr>
          <a:xfrm rot="10800000">
            <a:off x="3065322" y="4578400"/>
            <a:ext cx="341225" cy="504533"/>
          </a:xfrm>
          <a:prstGeom prst="downArrow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8" name="화살표: 아래쪽 257">
            <a:extLst>
              <a:ext uri="{FF2B5EF4-FFF2-40B4-BE49-F238E27FC236}">
                <a16:creationId xmlns:a16="http://schemas.microsoft.com/office/drawing/2014/main" id="{873DB8A7-C4B4-4A0C-8088-AD9A3530C9CB}"/>
              </a:ext>
            </a:extLst>
          </p:cNvPr>
          <p:cNvSpPr/>
          <p:nvPr/>
        </p:nvSpPr>
        <p:spPr>
          <a:xfrm>
            <a:off x="3776653" y="4578400"/>
            <a:ext cx="341225" cy="504533"/>
          </a:xfrm>
          <a:prstGeom prst="downArrow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7B84928C-0A3C-4D35-A47E-6DA7949337DB}"/>
              </a:ext>
            </a:extLst>
          </p:cNvPr>
          <p:cNvSpPr/>
          <p:nvPr/>
        </p:nvSpPr>
        <p:spPr>
          <a:xfrm>
            <a:off x="6414790" y="786997"/>
            <a:ext cx="5605519" cy="589030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B7BCC2AC-CEE9-4A6E-B644-EBC45CA65340}"/>
              </a:ext>
            </a:extLst>
          </p:cNvPr>
          <p:cNvSpPr/>
          <p:nvPr/>
        </p:nvSpPr>
        <p:spPr>
          <a:xfrm>
            <a:off x="6789022" y="2384675"/>
            <a:ext cx="2769582" cy="5750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Input Layer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48*48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FF313F00-4D05-4952-BEED-A5D654F5B891}"/>
              </a:ext>
            </a:extLst>
          </p:cNvPr>
          <p:cNvSpPr/>
          <p:nvPr/>
        </p:nvSpPr>
        <p:spPr>
          <a:xfrm>
            <a:off x="6784569" y="3253163"/>
            <a:ext cx="2768669" cy="691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Residual Network</a:t>
            </a:r>
          </a:p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tx1"/>
                </a:solidFill>
              </a:rPr>
              <a:t>30 Convolutional Layers</a:t>
            </a: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5432665A-6CDC-42B4-9AAD-8ED2C6CCC6CB}"/>
              </a:ext>
            </a:extLst>
          </p:cNvPr>
          <p:cNvSpPr/>
          <p:nvPr/>
        </p:nvSpPr>
        <p:spPr>
          <a:xfrm>
            <a:off x="6784569" y="4238540"/>
            <a:ext cx="2769581" cy="5750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Fully Connected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Layer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265" name="그림 264" descr="그리기이(가) 표시된 사진&#10;&#10;자동 생성된 설명">
            <a:extLst>
              <a:ext uri="{FF2B5EF4-FFF2-40B4-BE49-F238E27FC236}">
                <a16:creationId xmlns:a16="http://schemas.microsoft.com/office/drawing/2014/main" id="{C4345BBC-E29F-483A-B5B0-0072713386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543" y="3024630"/>
            <a:ext cx="307861" cy="311965"/>
          </a:xfrm>
          <a:prstGeom prst="rect">
            <a:avLst/>
          </a:prstGeom>
        </p:spPr>
      </p:pic>
      <p:pic>
        <p:nvPicPr>
          <p:cNvPr id="266" name="그림 265" descr="그리기이(가) 표시된 사진&#10;&#10;자동 생성된 설명">
            <a:extLst>
              <a:ext uri="{FF2B5EF4-FFF2-40B4-BE49-F238E27FC236}">
                <a16:creationId xmlns:a16="http://schemas.microsoft.com/office/drawing/2014/main" id="{5839CCAB-1C30-4259-9582-F6C9DF7B11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645" y="5693529"/>
            <a:ext cx="319143" cy="314944"/>
          </a:xfrm>
          <a:prstGeom prst="rect">
            <a:avLst/>
          </a:prstGeom>
        </p:spPr>
      </p:pic>
      <p:pic>
        <p:nvPicPr>
          <p:cNvPr id="267" name="그림 266" descr="그리기이(가) 표시된 사진&#10;&#10;자동 생성된 설명">
            <a:extLst>
              <a:ext uri="{FF2B5EF4-FFF2-40B4-BE49-F238E27FC236}">
                <a16:creationId xmlns:a16="http://schemas.microsoft.com/office/drawing/2014/main" id="{CBFD490D-CCFC-4C49-BB23-ACAB0D1E31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284" y="4365649"/>
            <a:ext cx="319143" cy="301929"/>
          </a:xfrm>
          <a:prstGeom prst="rect">
            <a:avLst/>
          </a:prstGeom>
        </p:spPr>
      </p:pic>
      <p:pic>
        <p:nvPicPr>
          <p:cNvPr id="268" name="그림 267" descr="그리기이(가) 표시된 사진&#10;&#10;자동 생성된 설명">
            <a:extLst>
              <a:ext uri="{FF2B5EF4-FFF2-40B4-BE49-F238E27FC236}">
                <a16:creationId xmlns:a16="http://schemas.microsoft.com/office/drawing/2014/main" id="{0F32B290-6116-4892-803C-B80A157735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902" y="5247597"/>
            <a:ext cx="324886" cy="311840"/>
          </a:xfrm>
          <a:prstGeom prst="rect">
            <a:avLst/>
          </a:prstGeom>
        </p:spPr>
      </p:pic>
      <p:pic>
        <p:nvPicPr>
          <p:cNvPr id="269" name="그림 268">
            <a:extLst>
              <a:ext uri="{FF2B5EF4-FFF2-40B4-BE49-F238E27FC236}">
                <a16:creationId xmlns:a16="http://schemas.microsoft.com/office/drawing/2014/main" id="{8F066C55-9172-437D-B55F-4D5D055091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902" y="4801668"/>
            <a:ext cx="313502" cy="311839"/>
          </a:xfrm>
          <a:prstGeom prst="rect">
            <a:avLst/>
          </a:prstGeom>
        </p:spPr>
      </p:pic>
      <p:pic>
        <p:nvPicPr>
          <p:cNvPr id="270" name="그림 269" descr="그리기이(가) 표시된 사진&#10;&#10;자동 생성된 설명">
            <a:extLst>
              <a:ext uri="{FF2B5EF4-FFF2-40B4-BE49-F238E27FC236}">
                <a16:creationId xmlns:a16="http://schemas.microsoft.com/office/drawing/2014/main" id="{D18AF5F4-760B-48D1-87A1-B5E2118304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285" y="3470685"/>
            <a:ext cx="319143" cy="314944"/>
          </a:xfrm>
          <a:prstGeom prst="rect">
            <a:avLst/>
          </a:prstGeom>
        </p:spPr>
      </p:pic>
      <p:pic>
        <p:nvPicPr>
          <p:cNvPr id="271" name="그림 270" descr="그리기이(가) 표시된 사진&#10;&#10;자동 생성된 설명">
            <a:extLst>
              <a:ext uri="{FF2B5EF4-FFF2-40B4-BE49-F238E27FC236}">
                <a16:creationId xmlns:a16="http://schemas.microsoft.com/office/drawing/2014/main" id="{994B6223-4AAB-4B23-9AA4-0A690C274F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285" y="3919719"/>
            <a:ext cx="319144" cy="311840"/>
          </a:xfrm>
          <a:prstGeom prst="rect">
            <a:avLst/>
          </a:prstGeom>
        </p:spPr>
      </p:pic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D7AD9B9B-6F8A-4400-A9E4-EB81DEA5E67E}"/>
              </a:ext>
            </a:extLst>
          </p:cNvPr>
          <p:cNvCxnSpPr>
            <a:cxnSpLocks/>
            <a:stCxn id="262" idx="2"/>
            <a:endCxn id="263" idx="0"/>
          </p:cNvCxnSpPr>
          <p:nvPr/>
        </p:nvCxnSpPr>
        <p:spPr>
          <a:xfrm flipH="1">
            <a:off x="8168904" y="2959744"/>
            <a:ext cx="4909" cy="293419"/>
          </a:xfrm>
          <a:prstGeom prst="straightConnector1">
            <a:avLst/>
          </a:prstGeom>
          <a:ln w="28575">
            <a:solidFill>
              <a:srgbClr val="3B3838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8EDC6583-9F07-4F98-99A8-28627445407C}"/>
              </a:ext>
            </a:extLst>
          </p:cNvPr>
          <p:cNvCxnSpPr>
            <a:cxnSpLocks/>
            <a:stCxn id="263" idx="2"/>
            <a:endCxn id="264" idx="0"/>
          </p:cNvCxnSpPr>
          <p:nvPr/>
        </p:nvCxnSpPr>
        <p:spPr>
          <a:xfrm>
            <a:off x="8168904" y="3945121"/>
            <a:ext cx="456" cy="293419"/>
          </a:xfrm>
          <a:prstGeom prst="straightConnector1">
            <a:avLst/>
          </a:prstGeom>
          <a:ln w="28575">
            <a:solidFill>
              <a:srgbClr val="3B3838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6DAFED69-E222-4F05-9BE1-FF4679348076}"/>
              </a:ext>
            </a:extLst>
          </p:cNvPr>
          <p:cNvCxnSpPr>
            <a:cxnSpLocks/>
            <a:stCxn id="265" idx="1"/>
            <a:endCxn id="264" idx="3"/>
          </p:cNvCxnSpPr>
          <p:nvPr/>
        </p:nvCxnSpPr>
        <p:spPr>
          <a:xfrm flipH="1">
            <a:off x="9554150" y="3180613"/>
            <a:ext cx="657393" cy="1345462"/>
          </a:xfrm>
          <a:prstGeom prst="line">
            <a:avLst/>
          </a:prstGeom>
          <a:ln w="28575">
            <a:solidFill>
              <a:srgbClr val="3B383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4FE5D2C6-91CB-4DEE-B9C0-F8387797E5AB}"/>
              </a:ext>
            </a:extLst>
          </p:cNvPr>
          <p:cNvCxnSpPr>
            <a:cxnSpLocks/>
            <a:stCxn id="270" idx="1"/>
            <a:endCxn id="264" idx="3"/>
          </p:cNvCxnSpPr>
          <p:nvPr/>
        </p:nvCxnSpPr>
        <p:spPr>
          <a:xfrm flipH="1">
            <a:off x="9554150" y="3628157"/>
            <a:ext cx="647135" cy="897918"/>
          </a:xfrm>
          <a:prstGeom prst="line">
            <a:avLst/>
          </a:prstGeom>
          <a:ln w="28575">
            <a:solidFill>
              <a:srgbClr val="3B383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17BDE2EF-520D-4115-A970-661BC7EBE414}"/>
              </a:ext>
            </a:extLst>
          </p:cNvPr>
          <p:cNvCxnSpPr>
            <a:cxnSpLocks/>
            <a:stCxn id="269" idx="1"/>
            <a:endCxn id="264" idx="3"/>
          </p:cNvCxnSpPr>
          <p:nvPr/>
        </p:nvCxnSpPr>
        <p:spPr>
          <a:xfrm flipH="1" flipV="1">
            <a:off x="9554150" y="4526075"/>
            <a:ext cx="651752" cy="431513"/>
          </a:xfrm>
          <a:prstGeom prst="line">
            <a:avLst/>
          </a:prstGeom>
          <a:ln w="28575">
            <a:solidFill>
              <a:srgbClr val="3B383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>
            <a:extLst>
              <a:ext uri="{FF2B5EF4-FFF2-40B4-BE49-F238E27FC236}">
                <a16:creationId xmlns:a16="http://schemas.microsoft.com/office/drawing/2014/main" id="{1569E817-26CC-4839-9E9E-9D46E6EF6AB4}"/>
              </a:ext>
            </a:extLst>
          </p:cNvPr>
          <p:cNvCxnSpPr>
            <a:cxnSpLocks/>
            <a:stCxn id="271" idx="1"/>
            <a:endCxn id="264" idx="3"/>
          </p:cNvCxnSpPr>
          <p:nvPr/>
        </p:nvCxnSpPr>
        <p:spPr>
          <a:xfrm flipH="1">
            <a:off x="9554150" y="4075639"/>
            <a:ext cx="647135" cy="450436"/>
          </a:xfrm>
          <a:prstGeom prst="line">
            <a:avLst/>
          </a:prstGeom>
          <a:ln w="28575">
            <a:solidFill>
              <a:srgbClr val="3B383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79511437-CE60-45C4-9878-BC5780C8541B}"/>
              </a:ext>
            </a:extLst>
          </p:cNvPr>
          <p:cNvCxnSpPr>
            <a:cxnSpLocks/>
            <a:stCxn id="267" idx="1"/>
            <a:endCxn id="264" idx="3"/>
          </p:cNvCxnSpPr>
          <p:nvPr/>
        </p:nvCxnSpPr>
        <p:spPr>
          <a:xfrm flipH="1">
            <a:off x="9554150" y="4516614"/>
            <a:ext cx="647134" cy="9461"/>
          </a:xfrm>
          <a:prstGeom prst="line">
            <a:avLst/>
          </a:prstGeom>
          <a:ln w="28575">
            <a:solidFill>
              <a:srgbClr val="3B383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CE51ECB6-3D33-411E-AA87-0EF030700088}"/>
              </a:ext>
            </a:extLst>
          </p:cNvPr>
          <p:cNvCxnSpPr>
            <a:cxnSpLocks/>
            <a:stCxn id="268" idx="1"/>
            <a:endCxn id="264" idx="3"/>
          </p:cNvCxnSpPr>
          <p:nvPr/>
        </p:nvCxnSpPr>
        <p:spPr>
          <a:xfrm flipH="1" flipV="1">
            <a:off x="9554150" y="4526075"/>
            <a:ext cx="651752" cy="877442"/>
          </a:xfrm>
          <a:prstGeom prst="line">
            <a:avLst/>
          </a:prstGeom>
          <a:ln w="28575">
            <a:solidFill>
              <a:srgbClr val="3B383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10202F34-D571-4D37-A087-84D0B19858D6}"/>
              </a:ext>
            </a:extLst>
          </p:cNvPr>
          <p:cNvCxnSpPr>
            <a:cxnSpLocks/>
            <a:stCxn id="266" idx="1"/>
            <a:endCxn id="264" idx="3"/>
          </p:cNvCxnSpPr>
          <p:nvPr/>
        </p:nvCxnSpPr>
        <p:spPr>
          <a:xfrm flipH="1" flipV="1">
            <a:off x="9554150" y="4526075"/>
            <a:ext cx="657495" cy="1324926"/>
          </a:xfrm>
          <a:prstGeom prst="line">
            <a:avLst/>
          </a:prstGeom>
          <a:ln w="28575">
            <a:solidFill>
              <a:srgbClr val="3B383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1" name="그림 280" descr="그리기이(가) 표시된 사진&#10;&#10;자동 생성된 설명">
            <a:extLst>
              <a:ext uri="{FF2B5EF4-FFF2-40B4-BE49-F238E27FC236}">
                <a16:creationId xmlns:a16="http://schemas.microsoft.com/office/drawing/2014/main" id="{8917080F-23CD-44A1-B3DD-F673D9C4DB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643" y="4360694"/>
            <a:ext cx="324886" cy="311840"/>
          </a:xfrm>
          <a:prstGeom prst="rect">
            <a:avLst/>
          </a:prstGeom>
        </p:spPr>
      </p:pic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A6CB1949-0037-4B55-9AE5-9301AA63141F}"/>
              </a:ext>
            </a:extLst>
          </p:cNvPr>
          <p:cNvCxnSpPr>
            <a:cxnSpLocks/>
            <a:endCxn id="281" idx="1"/>
          </p:cNvCxnSpPr>
          <p:nvPr/>
        </p:nvCxnSpPr>
        <p:spPr>
          <a:xfrm>
            <a:off x="10744087" y="4516614"/>
            <a:ext cx="581556" cy="0"/>
          </a:xfrm>
          <a:prstGeom prst="straightConnector1">
            <a:avLst/>
          </a:prstGeom>
          <a:ln w="28575"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9332DE66-B023-4C19-A89A-63F6C33C0C71}"/>
              </a:ext>
            </a:extLst>
          </p:cNvPr>
          <p:cNvSpPr/>
          <p:nvPr/>
        </p:nvSpPr>
        <p:spPr>
          <a:xfrm>
            <a:off x="6784569" y="1455828"/>
            <a:ext cx="2769581" cy="6354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Face Detection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284" name="직선 화살표 연결선 283">
            <a:extLst>
              <a:ext uri="{FF2B5EF4-FFF2-40B4-BE49-F238E27FC236}">
                <a16:creationId xmlns:a16="http://schemas.microsoft.com/office/drawing/2014/main" id="{B4538D95-0553-493A-BC0D-C48DEB0174F7}"/>
              </a:ext>
            </a:extLst>
          </p:cNvPr>
          <p:cNvCxnSpPr>
            <a:cxnSpLocks/>
            <a:stCxn id="283" idx="2"/>
            <a:endCxn id="262" idx="0"/>
          </p:cNvCxnSpPr>
          <p:nvPr/>
        </p:nvCxnSpPr>
        <p:spPr>
          <a:xfrm>
            <a:off x="8169360" y="2091256"/>
            <a:ext cx="4453" cy="293419"/>
          </a:xfrm>
          <a:prstGeom prst="straightConnector1">
            <a:avLst/>
          </a:prstGeom>
          <a:ln w="28575"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A93C5EB1-BFC0-4649-901B-459C7C667FC3}"/>
              </a:ext>
            </a:extLst>
          </p:cNvPr>
          <p:cNvSpPr/>
          <p:nvPr/>
        </p:nvSpPr>
        <p:spPr>
          <a:xfrm>
            <a:off x="10467412" y="4053438"/>
            <a:ext cx="1078178" cy="44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Select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One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6" name="그룹 285">
            <a:extLst>
              <a:ext uri="{FF2B5EF4-FFF2-40B4-BE49-F238E27FC236}">
                <a16:creationId xmlns:a16="http://schemas.microsoft.com/office/drawing/2014/main" id="{C083A7B0-95CC-4408-A654-1336448F0EFE}"/>
              </a:ext>
            </a:extLst>
          </p:cNvPr>
          <p:cNvGrpSpPr/>
          <p:nvPr/>
        </p:nvGrpSpPr>
        <p:grpSpPr>
          <a:xfrm rot="10800000">
            <a:off x="11476480" y="-8389"/>
            <a:ext cx="723905" cy="723900"/>
            <a:chOff x="11468093" y="-6371"/>
            <a:chExt cx="723905" cy="723900"/>
          </a:xfrm>
        </p:grpSpPr>
        <p:sp>
          <p:nvSpPr>
            <p:cNvPr id="287" name="이등변 삼각형 286">
              <a:extLst>
                <a:ext uri="{FF2B5EF4-FFF2-40B4-BE49-F238E27FC236}">
                  <a16:creationId xmlns:a16="http://schemas.microsoft.com/office/drawing/2014/main" id="{B607EC08-5D2D-40CB-9CEC-0825A9509330}"/>
                </a:ext>
              </a:extLst>
            </p:cNvPr>
            <p:cNvSpPr/>
            <p:nvPr/>
          </p:nvSpPr>
          <p:spPr>
            <a:xfrm>
              <a:off x="11468098" y="7760"/>
              <a:ext cx="723900" cy="703395"/>
            </a:xfrm>
            <a:prstGeom prst="triangle">
              <a:avLst>
                <a:gd name="adj" fmla="val 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이등변 삼각형 287">
              <a:extLst>
                <a:ext uri="{FF2B5EF4-FFF2-40B4-BE49-F238E27FC236}">
                  <a16:creationId xmlns:a16="http://schemas.microsoft.com/office/drawing/2014/main" id="{FAD26212-A97C-4F34-8E6E-7E92FFB92056}"/>
                </a:ext>
              </a:extLst>
            </p:cNvPr>
            <p:cNvSpPr/>
            <p:nvPr/>
          </p:nvSpPr>
          <p:spPr>
            <a:xfrm rot="5400000">
              <a:off x="11457841" y="3881"/>
              <a:ext cx="723900" cy="703395"/>
            </a:xfrm>
            <a:prstGeom prst="triangle">
              <a:avLst>
                <a:gd name="adj" fmla="val 1"/>
              </a:avLst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1" name="이등변 삼각형 250">
            <a:extLst>
              <a:ext uri="{FF2B5EF4-FFF2-40B4-BE49-F238E27FC236}">
                <a16:creationId xmlns:a16="http://schemas.microsoft.com/office/drawing/2014/main" id="{071C61DE-7E17-4CAC-B74D-664A855F64EB}"/>
              </a:ext>
            </a:extLst>
          </p:cNvPr>
          <p:cNvSpPr/>
          <p:nvPr/>
        </p:nvSpPr>
        <p:spPr>
          <a:xfrm rot="5400000">
            <a:off x="-58727" y="56712"/>
            <a:ext cx="717527" cy="600076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74FB8054-23B5-4E63-A4FC-73A810C9D4CA}"/>
              </a:ext>
            </a:extLst>
          </p:cNvPr>
          <p:cNvSpPr/>
          <p:nvPr/>
        </p:nvSpPr>
        <p:spPr>
          <a:xfrm>
            <a:off x="2325087" y="5703248"/>
            <a:ext cx="1057584" cy="446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CAAA9811-6126-4E68-B030-0D8C20BAFF15}"/>
              </a:ext>
            </a:extLst>
          </p:cNvPr>
          <p:cNvSpPr/>
          <p:nvPr/>
        </p:nvSpPr>
        <p:spPr>
          <a:xfrm>
            <a:off x="1801479" y="3829839"/>
            <a:ext cx="1057584" cy="4449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2EA21855-6261-44BA-9359-A391DAF2271E}"/>
              </a:ext>
            </a:extLst>
          </p:cNvPr>
          <p:cNvSpPr/>
          <p:nvPr/>
        </p:nvSpPr>
        <p:spPr>
          <a:xfrm>
            <a:off x="1801479" y="2571128"/>
            <a:ext cx="1057584" cy="4449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E843D24D-4ABB-4457-86B3-705076F7B3EB}"/>
              </a:ext>
            </a:extLst>
          </p:cNvPr>
          <p:cNvSpPr/>
          <p:nvPr/>
        </p:nvSpPr>
        <p:spPr>
          <a:xfrm>
            <a:off x="4227105" y="3848731"/>
            <a:ext cx="1057584" cy="4449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FAD0B6CF-EB0C-4EF8-8018-E85D18A2F0E5}"/>
              </a:ext>
            </a:extLst>
          </p:cNvPr>
          <p:cNvSpPr/>
          <p:nvPr/>
        </p:nvSpPr>
        <p:spPr>
          <a:xfrm>
            <a:off x="4578863" y="6152937"/>
            <a:ext cx="1068118" cy="423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화살표: 아래쪽 256">
            <a:extLst>
              <a:ext uri="{FF2B5EF4-FFF2-40B4-BE49-F238E27FC236}">
                <a16:creationId xmlns:a16="http://schemas.microsoft.com/office/drawing/2014/main" id="{7900E5AB-1179-48D5-BAB9-EF688A277CA9}"/>
              </a:ext>
            </a:extLst>
          </p:cNvPr>
          <p:cNvSpPr/>
          <p:nvPr/>
        </p:nvSpPr>
        <p:spPr>
          <a:xfrm rot="16200000">
            <a:off x="5902266" y="2465318"/>
            <a:ext cx="341225" cy="68382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A564CDB5-077A-44E1-A732-4A660AAD7099}"/>
              </a:ext>
            </a:extLst>
          </p:cNvPr>
          <p:cNvSpPr/>
          <p:nvPr/>
        </p:nvSpPr>
        <p:spPr>
          <a:xfrm>
            <a:off x="6783871" y="1457766"/>
            <a:ext cx="2768668" cy="630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62AEA00B-0AD7-4FD5-965A-CD895EA86847}"/>
              </a:ext>
            </a:extLst>
          </p:cNvPr>
          <p:cNvSpPr/>
          <p:nvPr/>
        </p:nvSpPr>
        <p:spPr>
          <a:xfrm>
            <a:off x="6783871" y="2368065"/>
            <a:ext cx="2768668" cy="6134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15D2D593-946B-47BE-956F-0D55DC774695}"/>
              </a:ext>
            </a:extLst>
          </p:cNvPr>
          <p:cNvSpPr/>
          <p:nvPr/>
        </p:nvSpPr>
        <p:spPr>
          <a:xfrm>
            <a:off x="6783871" y="3263400"/>
            <a:ext cx="2768668" cy="6817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F161BAE8-B7F4-4B1B-8EEC-11AB252D3031}"/>
              </a:ext>
            </a:extLst>
          </p:cNvPr>
          <p:cNvSpPr/>
          <p:nvPr/>
        </p:nvSpPr>
        <p:spPr>
          <a:xfrm>
            <a:off x="6783871" y="4221119"/>
            <a:ext cx="2768668" cy="6134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9FA884E9-0363-4B62-B4CB-7D86B0502305}"/>
              </a:ext>
            </a:extLst>
          </p:cNvPr>
          <p:cNvSpPr/>
          <p:nvPr/>
        </p:nvSpPr>
        <p:spPr>
          <a:xfrm>
            <a:off x="10576096" y="4147363"/>
            <a:ext cx="1166324" cy="6134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5B979A82-2817-47DC-A478-BDEFF251BAF9}"/>
              </a:ext>
            </a:extLst>
          </p:cNvPr>
          <p:cNvSpPr/>
          <p:nvPr/>
        </p:nvSpPr>
        <p:spPr>
          <a:xfrm>
            <a:off x="4216549" y="2586332"/>
            <a:ext cx="1078174" cy="4267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68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417 L -0.78906 0.18797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01" y="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 animBg="1"/>
      <p:bldP spid="252" grpId="2" animBg="1"/>
      <p:bldP spid="292" grpId="0" animBg="1"/>
      <p:bldP spid="292" grpId="1" animBg="1"/>
      <p:bldP spid="293" grpId="0" animBg="1"/>
      <p:bldP spid="293" grpId="1" animBg="1"/>
      <p:bldP spid="294" grpId="0" animBg="1"/>
      <p:bldP spid="294" grpId="1" animBg="1"/>
      <p:bldP spid="299" grpId="0" animBg="1"/>
      <p:bldP spid="299" grpId="1" animBg="1"/>
      <p:bldP spid="302" grpId="0" animBg="1"/>
      <p:bldP spid="302" grpId="1" animBg="1"/>
      <p:bldP spid="257" grpId="0" animBg="1"/>
      <p:bldP spid="257" grpId="1" animBg="1"/>
      <p:bldP spid="305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9C5336-630C-40D6-8A2C-3C4021E55DEE}"/>
              </a:ext>
            </a:extLst>
          </p:cNvPr>
          <p:cNvSpPr/>
          <p:nvPr/>
        </p:nvSpPr>
        <p:spPr>
          <a:xfrm>
            <a:off x="2139187" y="1447433"/>
            <a:ext cx="283809" cy="29010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FCD36E-38D9-4591-AF43-48D7FFB150E9}"/>
              </a:ext>
            </a:extLst>
          </p:cNvPr>
          <p:cNvSpPr/>
          <p:nvPr/>
        </p:nvSpPr>
        <p:spPr>
          <a:xfrm>
            <a:off x="0" y="1"/>
            <a:ext cx="12192002" cy="7111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감정 인식 영상 채팅 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53C39B-7904-4AF0-A82A-7E5F2F544C50}"/>
              </a:ext>
            </a:extLst>
          </p:cNvPr>
          <p:cNvSpPr txBox="1"/>
          <p:nvPr/>
        </p:nvSpPr>
        <p:spPr>
          <a:xfrm>
            <a:off x="1838489" y="4188571"/>
            <a:ext cx="1259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탁원준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5E0AE-315B-4831-9F5E-FC38C823C752}"/>
              </a:ext>
            </a:extLst>
          </p:cNvPr>
          <p:cNvSpPr txBox="1"/>
          <p:nvPr/>
        </p:nvSpPr>
        <p:spPr>
          <a:xfrm>
            <a:off x="1838489" y="4600112"/>
            <a:ext cx="1259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CBB9D-E8CF-40C9-A2D3-9B7C5AC193CC}"/>
              </a:ext>
            </a:extLst>
          </p:cNvPr>
          <p:cNvSpPr txBox="1"/>
          <p:nvPr/>
        </p:nvSpPr>
        <p:spPr>
          <a:xfrm>
            <a:off x="3302593" y="2426045"/>
            <a:ext cx="2910457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및 클라이언트 제작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응용계층의 프로토콜 설계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 통합 및 설계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테스팅 및 문서화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 descr="사람, 젊은, 가장, 의류이(가) 표시된 사진&#10;&#10;자동 생성된 설명">
            <a:extLst>
              <a:ext uri="{FF2B5EF4-FFF2-40B4-BE49-F238E27FC236}">
                <a16:creationId xmlns:a16="http://schemas.microsoft.com/office/drawing/2014/main" id="{A3F26D8F-2DA0-45C8-8AF0-75B6994BF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488" y="2426045"/>
            <a:ext cx="1259586" cy="162077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476F04E-985E-4C99-A8CA-0F073525E879}"/>
              </a:ext>
            </a:extLst>
          </p:cNvPr>
          <p:cNvSpPr txBox="1"/>
          <p:nvPr/>
        </p:nvSpPr>
        <p:spPr>
          <a:xfrm>
            <a:off x="7017798" y="4177858"/>
            <a:ext cx="1259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금기륜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24F530-3D96-411F-A1E4-C22643424F8F}"/>
              </a:ext>
            </a:extLst>
          </p:cNvPr>
          <p:cNvSpPr txBox="1"/>
          <p:nvPr/>
        </p:nvSpPr>
        <p:spPr>
          <a:xfrm>
            <a:off x="7017798" y="4589399"/>
            <a:ext cx="1259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팀원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D7963A-DB5C-4E61-BB84-93A64C49F04C}"/>
              </a:ext>
            </a:extLst>
          </p:cNvPr>
          <p:cNvSpPr txBox="1"/>
          <p:nvPr/>
        </p:nvSpPr>
        <p:spPr>
          <a:xfrm>
            <a:off x="8421976" y="2473814"/>
            <a:ext cx="3398550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모델 설계 및 구현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학습 및 결과 분석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성능 개선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 간 처리 속도 최적화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이벤트 구현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28781CB-43B2-4DD4-AEF0-01DBEA54ACB6}"/>
              </a:ext>
            </a:extLst>
          </p:cNvPr>
          <p:cNvCxnSpPr>
            <a:cxnSpLocks/>
          </p:cNvCxnSpPr>
          <p:nvPr/>
        </p:nvCxnSpPr>
        <p:spPr>
          <a:xfrm>
            <a:off x="6438900" y="1814042"/>
            <a:ext cx="0" cy="317978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732D99F8-F4DF-41B7-ABE0-32A2347D5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798" y="2436822"/>
            <a:ext cx="1259586" cy="1609997"/>
          </a:xfrm>
          <a:prstGeom prst="rect">
            <a:avLst/>
          </a:prstGeom>
        </p:spPr>
      </p:pic>
      <p:grpSp>
        <p:nvGrpSpPr>
          <p:cNvPr id="26" name="그룹 4">
            <a:extLst>
              <a:ext uri="{FF2B5EF4-FFF2-40B4-BE49-F238E27FC236}">
                <a16:creationId xmlns:a16="http://schemas.microsoft.com/office/drawing/2014/main" id="{BA543A20-F58B-499D-A655-8F35086829F4}"/>
              </a:ext>
            </a:extLst>
          </p:cNvPr>
          <p:cNvGrpSpPr>
            <a:grpSpLocks/>
          </p:cNvGrpSpPr>
          <p:nvPr/>
        </p:nvGrpSpPr>
        <p:grpSpPr bwMode="auto">
          <a:xfrm>
            <a:off x="2314733" y="5474018"/>
            <a:ext cx="5705475" cy="803275"/>
            <a:chOff x="2387628" y="5334822"/>
            <a:chExt cx="5705447" cy="803100"/>
          </a:xfrm>
        </p:grpSpPr>
        <p:pic>
          <p:nvPicPr>
            <p:cNvPr id="27" name="그림 3">
              <a:extLst>
                <a:ext uri="{FF2B5EF4-FFF2-40B4-BE49-F238E27FC236}">
                  <a16:creationId xmlns:a16="http://schemas.microsoft.com/office/drawing/2014/main" id="{CDB5548B-EF25-4038-AC50-CD8CCB1A80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7628" y="5334822"/>
              <a:ext cx="529403" cy="529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Rectangle 17">
              <a:extLst>
                <a:ext uri="{FF2B5EF4-FFF2-40B4-BE49-F238E27FC236}">
                  <a16:creationId xmlns:a16="http://schemas.microsoft.com/office/drawing/2014/main" id="{40B99A6C-1062-4AA6-AB25-47069A71A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088" y="5376088"/>
              <a:ext cx="5052987" cy="76183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Ubuntu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Ubuntu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Ubuntu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Ubuntu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Ubuntu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Ubuntu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Ubuntu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Ubuntu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Ubuntu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pl-PL" altLang="ko-KR" sz="1400" u="sng" dirty="0">
                  <a:solidFill>
                    <a:srgbClr val="00B0F0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github.com/tojbabo/KUM_TAK_PROJECT</a:t>
              </a:r>
              <a:endParaRPr lang="en-US" altLang="ko-KR" sz="1400" u="sng" dirty="0">
                <a:solidFill>
                  <a:srgbClr val="00B0F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  <a:p>
              <a:pPr eaLnBrk="1" hangingPunct="1">
                <a:lnSpc>
                  <a:spcPct val="2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dirty="0" err="1"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tojbabo</a:t>
              </a:r>
              <a:r>
                <a:rPr lang="en-US" altLang="ko-KR" sz="1400" dirty="0"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 / yts0275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21E7A06-3795-4C08-B60F-88F8DDE5417C}"/>
              </a:ext>
            </a:extLst>
          </p:cNvPr>
          <p:cNvGrpSpPr/>
          <p:nvPr/>
        </p:nvGrpSpPr>
        <p:grpSpPr>
          <a:xfrm>
            <a:off x="1" y="711155"/>
            <a:ext cx="1259589" cy="6139084"/>
            <a:chOff x="-1" y="855663"/>
            <a:chExt cx="1259589" cy="599457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FF2108A-7DDB-406F-A230-2EBD669DB50F}"/>
                </a:ext>
              </a:extLst>
            </p:cNvPr>
            <p:cNvSpPr/>
            <p:nvPr/>
          </p:nvSpPr>
          <p:spPr>
            <a:xfrm>
              <a:off x="1" y="855663"/>
              <a:ext cx="1259587" cy="599457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6" name="순서도: 수동 입력 35">
              <a:extLst>
                <a:ext uri="{FF2B5EF4-FFF2-40B4-BE49-F238E27FC236}">
                  <a16:creationId xmlns:a16="http://schemas.microsoft.com/office/drawing/2014/main" id="{88E3AFF9-8F49-42E3-B5BF-E3233651D31B}"/>
                </a:ext>
              </a:extLst>
            </p:cNvPr>
            <p:cNvSpPr/>
            <p:nvPr/>
          </p:nvSpPr>
          <p:spPr>
            <a:xfrm rot="10800000">
              <a:off x="-1" y="4552843"/>
              <a:ext cx="1259587" cy="1073788"/>
            </a:xfrm>
            <a:prstGeom prst="flowChartManualInpu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180000" bIns="36000" rtlCol="0" anchor="ctr"/>
            <a:lstStyle/>
            <a:p>
              <a:pPr algn="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9F706A6-2C33-4AAE-B2C9-60055AB0270A}"/>
                </a:ext>
              </a:extLst>
            </p:cNvPr>
            <p:cNvSpPr txBox="1"/>
            <p:nvPr/>
          </p:nvSpPr>
          <p:spPr>
            <a:xfrm>
              <a:off x="0" y="2090143"/>
              <a:ext cx="1259586" cy="855730"/>
            </a:xfrm>
            <a:prstGeom prst="rect">
              <a:avLst/>
            </a:prstGeom>
            <a:noFill/>
          </p:spPr>
          <p:txBody>
            <a:bodyPr wrap="square" lIns="180000" tIns="36000" rIns="180000" bIns="36000" rtlCol="0" anchor="ctr" anchorCtr="0">
              <a:no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latin typeface="Abadi" panose="020B0604020104020204" pitchFamily="34" charset="0"/>
                </a:rPr>
                <a:t>Develop</a:t>
              </a:r>
              <a:endParaRPr lang="ko-KR" altLang="en-US" sz="2000" b="1" dirty="0">
                <a:solidFill>
                  <a:schemeClr val="bg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586FAE-A095-49EE-9736-D1B423884DD1}"/>
                </a:ext>
              </a:extLst>
            </p:cNvPr>
            <p:cNvSpPr txBox="1"/>
            <p:nvPr/>
          </p:nvSpPr>
          <p:spPr>
            <a:xfrm>
              <a:off x="0" y="3321497"/>
              <a:ext cx="1259586" cy="855730"/>
            </a:xfrm>
            <a:prstGeom prst="rect">
              <a:avLst/>
            </a:prstGeom>
            <a:noFill/>
          </p:spPr>
          <p:txBody>
            <a:bodyPr wrap="square" lIns="180000" tIns="36000" rIns="180000" bIns="36000" rtlCol="0" anchor="ctr" anchorCtr="0">
              <a:no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latin typeface="Abadi" panose="020B0604020104020204" pitchFamily="34" charset="0"/>
                </a:rPr>
                <a:t>Struct</a:t>
              </a:r>
              <a:endParaRPr lang="ko-KR" altLang="en-US" sz="2000" b="1" dirty="0">
                <a:solidFill>
                  <a:schemeClr val="bg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EEF9E0-1632-4BB3-8A6F-7AB2342B27E1}"/>
                </a:ext>
              </a:extLst>
            </p:cNvPr>
            <p:cNvSpPr txBox="1"/>
            <p:nvPr/>
          </p:nvSpPr>
          <p:spPr>
            <a:xfrm>
              <a:off x="0" y="4552847"/>
              <a:ext cx="1259586" cy="855730"/>
            </a:xfrm>
            <a:prstGeom prst="rect">
              <a:avLst/>
            </a:prstGeom>
            <a:noFill/>
          </p:spPr>
          <p:txBody>
            <a:bodyPr wrap="square" lIns="180000" tIns="36000" rIns="180000" bIns="36000" rtlCol="0" anchor="ctr" anchorCtr="0">
              <a:noAutofit/>
            </a:bodyPr>
            <a:lstStyle/>
            <a:p>
              <a:pPr algn="r"/>
              <a:r>
                <a:rPr lang="en-US" altLang="ko-KR" sz="2000" b="1" dirty="0">
                  <a:latin typeface="Abadi" panose="020B0604020104020204" pitchFamily="34" charset="0"/>
                </a:rPr>
                <a:t>Crew</a:t>
              </a:r>
              <a:endParaRPr lang="ko-KR" altLang="en-US" sz="2000" b="1" dirty="0">
                <a:latin typeface="Abadi" panose="020B0604020104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5854DC8-9838-48B5-B583-4D0FDAF76B29}"/>
                </a:ext>
              </a:extLst>
            </p:cNvPr>
            <p:cNvSpPr txBox="1"/>
            <p:nvPr/>
          </p:nvSpPr>
          <p:spPr>
            <a:xfrm>
              <a:off x="0" y="5784193"/>
              <a:ext cx="1259586" cy="855730"/>
            </a:xfrm>
            <a:prstGeom prst="rect">
              <a:avLst/>
            </a:prstGeom>
            <a:noFill/>
          </p:spPr>
          <p:txBody>
            <a:bodyPr wrap="square" lIns="180000" tIns="36000" rIns="180000" bIns="36000" rtlCol="0" anchor="ctr" anchorCtr="0">
              <a:no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latin typeface="Abadi" panose="020B0604020104020204" pitchFamily="34" charset="0"/>
                </a:rPr>
                <a:t>Demo</a:t>
              </a:r>
              <a:endParaRPr lang="ko-KR" altLang="en-US" sz="2000" b="1" dirty="0">
                <a:solidFill>
                  <a:schemeClr val="bg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284AF20-9403-4956-A83F-C3E8C5F26726}"/>
                </a:ext>
              </a:extLst>
            </p:cNvPr>
            <p:cNvSpPr txBox="1"/>
            <p:nvPr/>
          </p:nvSpPr>
          <p:spPr>
            <a:xfrm>
              <a:off x="2" y="858782"/>
              <a:ext cx="1259586" cy="855714"/>
            </a:xfrm>
            <a:prstGeom prst="rect">
              <a:avLst/>
            </a:prstGeom>
            <a:noFill/>
          </p:spPr>
          <p:txBody>
            <a:bodyPr wrap="square" lIns="180000" tIns="36000" rIns="180000" bIns="36000" rtlCol="0" anchor="ctr" anchorCtr="0">
              <a:no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latin typeface="Abadi" panose="020B0604020202020204" pitchFamily="34" charset="0"/>
                </a:rPr>
                <a:t>Intro</a:t>
              </a:r>
              <a:endParaRPr lang="ko-KR" altLang="en-US" sz="2000" b="1" dirty="0">
                <a:solidFill>
                  <a:schemeClr val="bg1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85F746F-D53D-445A-B646-1522131DA4BC}"/>
              </a:ext>
            </a:extLst>
          </p:cNvPr>
          <p:cNvSpPr txBox="1"/>
          <p:nvPr/>
        </p:nvSpPr>
        <p:spPr>
          <a:xfrm>
            <a:off x="2096530" y="1409369"/>
            <a:ext cx="3366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ko-KR" altLang="en-US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구성 및 역할분담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13A4350-707C-410E-A0C0-60F2F4E8A329}"/>
              </a:ext>
            </a:extLst>
          </p:cNvPr>
          <p:cNvGrpSpPr/>
          <p:nvPr/>
        </p:nvGrpSpPr>
        <p:grpSpPr>
          <a:xfrm rot="10800000">
            <a:off x="11476480" y="-8389"/>
            <a:ext cx="723905" cy="723900"/>
            <a:chOff x="11468093" y="-6371"/>
            <a:chExt cx="723905" cy="723900"/>
          </a:xfrm>
        </p:grpSpPr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F4AD2C8C-CCCE-46EF-BE16-CA6620A2BA31}"/>
                </a:ext>
              </a:extLst>
            </p:cNvPr>
            <p:cNvSpPr/>
            <p:nvPr/>
          </p:nvSpPr>
          <p:spPr>
            <a:xfrm>
              <a:off x="11468098" y="7760"/>
              <a:ext cx="723900" cy="703395"/>
            </a:xfrm>
            <a:prstGeom prst="triangle">
              <a:avLst>
                <a:gd name="adj" fmla="val 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39086A00-1CEF-4D89-8088-C014A5CEB35C}"/>
                </a:ext>
              </a:extLst>
            </p:cNvPr>
            <p:cNvSpPr/>
            <p:nvPr/>
          </p:nvSpPr>
          <p:spPr>
            <a:xfrm rot="5400000">
              <a:off x="11457841" y="3881"/>
              <a:ext cx="723900" cy="703395"/>
            </a:xfrm>
            <a:prstGeom prst="triangle">
              <a:avLst>
                <a:gd name="adj" fmla="val 1"/>
              </a:avLst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CF55E210-20EE-4808-BE81-BB76E674F93C}"/>
              </a:ext>
            </a:extLst>
          </p:cNvPr>
          <p:cNvSpPr/>
          <p:nvPr/>
        </p:nvSpPr>
        <p:spPr>
          <a:xfrm rot="5400000">
            <a:off x="-58727" y="56712"/>
            <a:ext cx="717527" cy="600076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0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240</Words>
  <Application>Microsoft Office PowerPoint</Application>
  <PresentationFormat>와이드스크린</PresentationFormat>
  <Paragraphs>85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나눔고딕</vt:lpstr>
      <vt:lpstr>맑은 고딕</vt:lpstr>
      <vt:lpstr>휴먼엑스포</vt:lpstr>
      <vt:lpstr>Abadi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원준 탁</dc:creator>
  <cp:lastModifiedBy>원준 탁</cp:lastModifiedBy>
  <cp:revision>59</cp:revision>
  <dcterms:created xsi:type="dcterms:W3CDTF">2020-10-06T17:41:34Z</dcterms:created>
  <dcterms:modified xsi:type="dcterms:W3CDTF">2020-12-07T14:16:40Z</dcterms:modified>
</cp:coreProperties>
</file>