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1"/>
  </p:notesMasterIdLst>
  <p:sldIdLst>
    <p:sldId id="257" r:id="rId2"/>
    <p:sldId id="263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438" autoAdjust="0"/>
  </p:normalViewPr>
  <p:slideViewPr>
    <p:cSldViewPr>
      <p:cViewPr>
        <p:scale>
          <a:sx n="100" d="100"/>
          <a:sy n="100" d="100"/>
        </p:scale>
        <p:origin x="-504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63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C1A23-86C6-48B2-ABBB-676C011FCDE7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08F72-F962-427C-8052-262BD8EF0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8" t="2747" r="1154" b="571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442"/>
          <a:stretch/>
        </p:blipFill>
        <p:spPr>
          <a:xfrm>
            <a:off x="1907704" y="1917480"/>
            <a:ext cx="2808312" cy="18585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3776052"/>
            <a:ext cx="2987824" cy="45719"/>
          </a:xfrm>
          <a:prstGeom prst="rect">
            <a:avLst/>
          </a:prstGeom>
          <a:solidFill>
            <a:srgbClr val="423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480705" y="3612929"/>
            <a:ext cx="5523957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468896" y="2124888"/>
            <a:ext cx="5535767" cy="1210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2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3468896" y="3360421"/>
            <a:ext cx="5675104" cy="45719"/>
          </a:xfrm>
          <a:prstGeom prst="rect">
            <a:avLst/>
          </a:prstGeom>
          <a:solidFill>
            <a:srgbClr val="423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88562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724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281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282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974450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059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24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47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8" t="2747" r="1154" b="571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159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33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782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8" t="2747" r="1154" b="571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7" b="10127"/>
          <a:stretch/>
        </p:blipFill>
        <p:spPr>
          <a:xfrm flipH="1">
            <a:off x="6966856" y="5340866"/>
            <a:ext cx="2177143" cy="1517134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31351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219199"/>
            <a:ext cx="8292045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xmlns="" val="46642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f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oyhouse.c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小组报告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第</a:t>
            </a:r>
            <a:r>
              <a:rPr lang="en-US" altLang="zh-CN" dirty="0" smtClean="0"/>
              <a:t>3</a:t>
            </a:r>
            <a:r>
              <a:rPr dirty="0" smtClean="0"/>
              <a:t>小组</a:t>
            </a: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altLang="en-US" dirty="0" smtClean="0"/>
              <a:t>黄磊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扉页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66874" y="1142984"/>
            <a:ext cx="8348530" cy="39407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b="0" u="sng" dirty="0" smtClean="0">
                <a:latin typeface="Comic Sans MS" panose="030F0702030302020204" pitchFamily="66" charset="0"/>
              </a:rPr>
              <a:t/>
            </a:r>
            <a:br>
              <a:rPr lang="en-US" altLang="zh-CN" sz="1400" b="0" u="sng" dirty="0" smtClean="0">
                <a:latin typeface="Comic Sans MS" panose="030F0702030302020204" pitchFamily="66" charset="0"/>
              </a:rPr>
            </a:br>
            <a:r>
              <a:rPr lang="en-US" altLang="zh-CN" sz="1400" b="0" u="sng" dirty="0" smtClean="0">
                <a:latin typeface="Comic Sans MS" panose="030F0702030302020204" pitchFamily="66" charset="0"/>
              </a:rPr>
              <a:t/>
            </a:r>
            <a:br>
              <a:rPr lang="en-US" altLang="zh-CN" sz="1400" b="0" u="sng" dirty="0" smtClean="0">
                <a:latin typeface="Comic Sans MS" panose="030F0702030302020204" pitchFamily="66" charset="0"/>
              </a:rPr>
            </a:br>
            <a:r>
              <a:rPr lang="zh-CN" altLang="en-US" sz="1400" b="0" u="sng" dirty="0" smtClean="0">
                <a:latin typeface="Comic Sans MS" panose="030F0702030302020204" pitchFamily="66" charset="0"/>
              </a:rPr>
              <a:t>使用和权利声明</a:t>
            </a:r>
            <a:r>
              <a:rPr lang="en-US" altLang="zh-CN" sz="1400" u="sng" dirty="0" smtClean="0"/>
              <a:t>:</a:t>
            </a:r>
            <a:r>
              <a:rPr lang="en-US" altLang="zh-CN" sz="1400" u="sng" dirty="0"/>
              <a:t/>
            </a:r>
            <a:br>
              <a:rPr lang="en-US" altLang="zh-CN" sz="1400" u="sng" dirty="0"/>
            </a:br>
            <a:r>
              <a:rPr lang="en-US" altLang="zh-CN" sz="1400" u="sng" dirty="0"/>
              <a:t/>
            </a:r>
            <a:br>
              <a:rPr lang="en-US" altLang="zh-CN" sz="1400" u="sng" dirty="0"/>
            </a:br>
            <a:endParaRPr lang="en-US" altLang="zh-CN" sz="1400" b="0" dirty="0"/>
          </a:p>
          <a:p>
            <a:endParaRPr lang="en-US" altLang="zh-CN" sz="1400" b="0" dirty="0"/>
          </a:p>
          <a:p>
            <a:endParaRPr lang="en-US" altLang="zh-CN" sz="1400" b="0" dirty="0"/>
          </a:p>
          <a:p>
            <a:r>
              <a:rPr lang="zh-CN" altLang="en-US" sz="1400" b="0" dirty="0" smtClean="0"/>
              <a:t>我们现在将用简短的时间介绍第</a:t>
            </a:r>
            <a:r>
              <a:rPr lang="en-US" altLang="zh-CN" sz="1400" b="0" dirty="0" smtClean="0"/>
              <a:t>3</a:t>
            </a:r>
            <a:r>
              <a:rPr lang="zh-CN" altLang="en-US" sz="1400" b="0" dirty="0" smtClean="0"/>
              <a:t>小组在前</a:t>
            </a:r>
            <a:r>
              <a:rPr lang="en-US" altLang="zh-CN" sz="1400" b="0" dirty="0" smtClean="0"/>
              <a:t>2</a:t>
            </a:r>
            <a:r>
              <a:rPr lang="zh-CN" altLang="en-US" sz="1400" b="0" dirty="0" smtClean="0"/>
              <a:t>次课程后的工作内容。</a:t>
            </a: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r>
              <a:rPr lang="zh-CN" altLang="en-US" sz="1400" b="0" dirty="0" smtClean="0"/>
              <a:t>我们欢迎您使用本幻灯片的素材和内容，如果素材和内容涉及到本小组，请务必保留其原始内容和形式。</a:t>
            </a: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r>
              <a:rPr lang="zh-CN" altLang="en-US" sz="1400" b="0" dirty="0" smtClean="0"/>
              <a:t>如果您有任何意见和建议，请在</a:t>
            </a:r>
            <a:r>
              <a:rPr lang="en-US" altLang="zh-CN" sz="1400" b="0" dirty="0" smtClean="0"/>
              <a:t>wiki</a:t>
            </a:r>
            <a:r>
              <a:rPr lang="zh-CN" altLang="en-US" sz="1400" b="0" dirty="0" smtClean="0"/>
              <a:t>的第三小组讨论页进行讨论。</a:t>
            </a: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endParaRPr lang="en-US" altLang="zh-CN" dirty="0"/>
          </a:p>
        </p:txBody>
      </p:sp>
      <p:pic>
        <p:nvPicPr>
          <p:cNvPr id="4" name="Picture 7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64150" y="5378533"/>
            <a:ext cx="1727337" cy="63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逻辑模型</a:t>
            </a:r>
            <a:endParaRPr lang="zh-CN" altLang="en-US" dirty="0"/>
          </a:p>
        </p:txBody>
      </p:sp>
      <p:grpSp>
        <p:nvGrpSpPr>
          <p:cNvPr id="4" name="竖排文字占位符 3"/>
          <p:cNvGrpSpPr>
            <a:grpSpLocks noGrp="1"/>
          </p:cNvGrpSpPr>
          <p:nvPr>
            <p:ph type="body" orient="vert" idx="1"/>
          </p:nvPr>
        </p:nvGrpSpPr>
        <p:grpSpPr>
          <a:xfrm>
            <a:off x="419100" y="1219200"/>
            <a:ext cx="8291513" cy="4995882"/>
            <a:chOff x="1689236" y="155405"/>
            <a:chExt cx="8658545" cy="6613963"/>
          </a:xfrm>
        </p:grpSpPr>
        <p:grpSp>
          <p:nvGrpSpPr>
            <p:cNvPr id="5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16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7" name="直角三角形 16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6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7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8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9" name="文本框 2"/>
            <p:cNvSpPr txBox="1"/>
            <p:nvPr/>
          </p:nvSpPr>
          <p:spPr>
            <a:xfrm>
              <a:off x="233102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3A3A3A"/>
                  </a:solidFill>
                  <a:latin typeface="+mn-ea"/>
                </a:rPr>
                <a:t>效果</a:t>
              </a:r>
              <a:endParaRPr lang="zh-CN" altLang="en-US" sz="2800" dirty="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10" name="文本框 11"/>
            <p:cNvSpPr txBox="1"/>
            <p:nvPr/>
          </p:nvSpPr>
          <p:spPr>
            <a:xfrm>
              <a:off x="445419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输出</a:t>
              </a:r>
            </a:p>
          </p:txBody>
        </p:sp>
        <p:sp>
          <p:nvSpPr>
            <p:cNvPr id="11" name="文本框 12"/>
            <p:cNvSpPr txBox="1"/>
            <p:nvPr/>
          </p:nvSpPr>
          <p:spPr>
            <a:xfrm>
              <a:off x="657736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过程</a:t>
              </a:r>
            </a:p>
          </p:txBody>
        </p:sp>
        <p:sp>
          <p:nvSpPr>
            <p:cNvPr id="12" name="文本框 14"/>
            <p:cNvSpPr txBox="1"/>
            <p:nvPr/>
          </p:nvSpPr>
          <p:spPr>
            <a:xfrm>
              <a:off x="8733250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输入</a:t>
              </a:r>
            </a:p>
          </p:txBody>
        </p:sp>
        <p:sp>
          <p:nvSpPr>
            <p:cNvPr id="13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  <a:cs typeface="黑体"/>
                </a:rPr>
                <a:t>目标</a:t>
              </a:r>
              <a:endParaRPr lang="en-US" sz="20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14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黑体"/>
                </a:rPr>
                <a:t>背景</a:t>
              </a:r>
              <a:endParaRPr lang="en-US" sz="20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15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  <a:cs typeface="黑体"/>
                </a:rPr>
                <a:t>外部因素</a:t>
              </a:r>
              <a:endParaRPr lang="en-US" sz="20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14414" y="1214422"/>
            <a:ext cx="7327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参与两次超越学科的认知基础课程后，对知识有所掌握，但是还需要任务来锻炼。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小组合作逐步展开成员之间需要磨合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16245" y="5643578"/>
            <a:ext cx="73277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课程公告发布比较混乱，内容不够详细，难以清晰了解任务。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国庆放假，沟通交流存在障碍，及时性不能保证；放假期间积累惰性。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对这方面内容接触较少，学习曲线陡，初期工作展开困难。</a:t>
            </a:r>
            <a:endParaRPr lang="en-US" altLang="zh-CN" sz="1050" dirty="0" smtClean="0">
              <a:latin typeface="+mn-ea"/>
            </a:endParaRPr>
          </a:p>
        </p:txBody>
      </p:sp>
      <p:sp>
        <p:nvSpPr>
          <p:cNvPr id="27" name="TextBox 25"/>
          <p:cNvSpPr txBox="1"/>
          <p:nvPr/>
        </p:nvSpPr>
        <p:spPr>
          <a:xfrm>
            <a:off x="6643702" y="2928934"/>
            <a:ext cx="1928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任务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个人任务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翻译任务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合弄制宪章任务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小组团队报告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课程所学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组员时间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latin typeface="+mn-ea"/>
                <a:cs typeface="黑体"/>
              </a:rPr>
              <a:t>Wiki</a:t>
            </a:r>
            <a:r>
              <a:rPr lang="zh-CN" altLang="en-US" sz="1050" dirty="0" smtClean="0">
                <a:latin typeface="+mn-ea"/>
                <a:cs typeface="黑体"/>
              </a:rPr>
              <a:t>、</a:t>
            </a:r>
            <a:r>
              <a:rPr lang="en-US" altLang="zh-CN" sz="1050" dirty="0" err="1" smtClean="0">
                <a:latin typeface="+mn-ea"/>
                <a:cs typeface="黑体"/>
              </a:rPr>
              <a:t>Git</a:t>
            </a:r>
            <a:r>
              <a:rPr lang="zh-CN" altLang="en-US" sz="1050" dirty="0" smtClean="0">
                <a:latin typeface="+mn-ea"/>
                <a:cs typeface="黑体"/>
              </a:rPr>
              <a:t>等工具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参考文献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2571736" y="3071810"/>
            <a:ext cx="192882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各任务报告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翻译文本及关键词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初代</a:t>
            </a:r>
            <a:r>
              <a:rPr lang="zh-CN" altLang="en-US" sz="1050" dirty="0" smtClean="0">
                <a:latin typeface="+mn-ea"/>
              </a:rPr>
              <a:t>合弄制宪章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团队报告题目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第二周小组报告</a:t>
            </a:r>
            <a:endParaRPr lang="en-US" altLang="zh-CN" sz="1050" dirty="0" smtClean="0">
              <a:latin typeface="+mn-ea"/>
            </a:endParaRPr>
          </a:p>
        </p:txBody>
      </p:sp>
      <p:sp>
        <p:nvSpPr>
          <p:cNvPr id="29" name="TextBox 25"/>
          <p:cNvSpPr txBox="1"/>
          <p:nvPr/>
        </p:nvSpPr>
        <p:spPr>
          <a:xfrm>
            <a:off x="1214414" y="1785926"/>
            <a:ext cx="7327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个人目标：各成员完成自己任务内容，分担小组任务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小组目标：组员之间相互认识了解，促进合作，共同完成小组任务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  <a:cs typeface="黑体"/>
              </a:rPr>
              <a:t>课程目标：到达课程要求，取得较好评价</a:t>
            </a:r>
            <a:endParaRPr lang="en-US" altLang="zh-CN" sz="1050" dirty="0" smtClean="0">
              <a:latin typeface="+mn-ea"/>
              <a:cs typeface="黑体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</p:txBody>
      </p:sp>
      <p:sp>
        <p:nvSpPr>
          <p:cNvPr id="30" name="TextBox 25"/>
          <p:cNvSpPr txBox="1"/>
          <p:nvPr/>
        </p:nvSpPr>
        <p:spPr>
          <a:xfrm>
            <a:off x="4572000" y="3071810"/>
            <a:ext cx="1928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自取时间完成个人任务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翻译任务，分散完成，最终整合成最终结果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阅读合弄制宪章，采用迭代的方式完善组内缔约，并进一步了解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讨论确定团队报告题目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组长整理小组工作</a:t>
            </a:r>
            <a:endParaRPr lang="en-US" altLang="zh-CN" sz="1050" dirty="0" smtClean="0">
              <a:latin typeface="+mn-ea"/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571472" y="3143248"/>
            <a:ext cx="192882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各任务到达任务基本要求</a:t>
            </a:r>
            <a:endParaRPr lang="en-US" altLang="zh-CN" sz="1050" dirty="0" smtClean="0">
              <a:latin typeface="+mn-ea"/>
            </a:endParaRPr>
          </a:p>
          <a:p>
            <a:pPr marL="285750" lvl="2" indent="-285750"/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组员对报告题目有所了解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小组报告展示出一周工作全貌</a:t>
            </a: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zh-CN" sz="1050" dirty="0" smtClean="0">
              <a:latin typeface="+mn-ea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+mn-ea"/>
              </a:rPr>
              <a:t>组员能够实现协作完成团队任务</a:t>
            </a:r>
            <a:endParaRPr lang="en-US" altLang="zh-CN" sz="105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个人学习报告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黄磊</a:t>
            </a:r>
            <a:endParaRPr lang="en-US" altLang="en-US" dirty="0" smtClean="0"/>
          </a:p>
          <a:p>
            <a:pPr lvl="2"/>
            <a:r>
              <a:rPr altLang="en-US" dirty="0" smtClean="0"/>
              <a:t>信息论</a:t>
            </a:r>
            <a:endParaRPr lang="en-US" altLang="en-US" dirty="0" smtClean="0"/>
          </a:p>
          <a:p>
            <a:r>
              <a:rPr dirty="0" smtClean="0"/>
              <a:t>刘晏铭</a:t>
            </a:r>
            <a:endParaRPr lang="en-US" dirty="0" smtClean="0"/>
          </a:p>
          <a:p>
            <a:pPr lvl="2"/>
            <a:r>
              <a:rPr dirty="0" smtClean="0"/>
              <a:t>对于第一次上顾学雍老师的</a:t>
            </a:r>
            <a:r>
              <a:rPr dirty="0" smtClean="0"/>
              <a:t>‘超越学科的认知基础这门课’</a:t>
            </a:r>
            <a:r>
              <a:rPr dirty="0" smtClean="0"/>
              <a:t>的感受</a:t>
            </a:r>
            <a:endParaRPr lang="en-US" dirty="0" smtClean="0"/>
          </a:p>
          <a:p>
            <a:r>
              <a:rPr dirty="0" smtClean="0"/>
              <a:t>樊钰</a:t>
            </a:r>
            <a:endParaRPr lang="en-US" dirty="0" smtClean="0"/>
          </a:p>
          <a:p>
            <a:pPr lvl="2"/>
            <a:r>
              <a:rPr lang="en-US" altLang="zh-CN" dirty="0" smtClean="0"/>
              <a:t>wiki</a:t>
            </a:r>
            <a:r>
              <a:rPr lang="zh-CN" altLang="en-US" dirty="0" smtClean="0"/>
              <a:t>使用方法学习</a:t>
            </a:r>
          </a:p>
          <a:p>
            <a:pPr lvl="2"/>
            <a:r>
              <a:rPr lang="zh-CN" altLang="en-US" dirty="0" smtClean="0"/>
              <a:t>程序设计语言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的入门学习</a:t>
            </a:r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翻译文本第五章</a:t>
            </a:r>
            <a:endParaRPr lang="en-US" altLang="en-US" dirty="0" smtClean="0"/>
          </a:p>
          <a:p>
            <a:endParaRPr lang="en-US" altLang="zh-CN" dirty="0" smtClean="0"/>
          </a:p>
          <a:p>
            <a:r>
              <a:rPr altLang="en-US" dirty="0" smtClean="0"/>
              <a:t>关键词提取</a:t>
            </a:r>
            <a:r>
              <a:rPr lang="en-US" altLang="en-US" dirty="0" smtClean="0"/>
              <a:t>22</a:t>
            </a:r>
            <a:r>
              <a:rPr altLang="en-US" dirty="0" smtClean="0"/>
              <a:t>个</a:t>
            </a:r>
            <a:endParaRPr lang="en-US" altLang="en-US" dirty="0" smtClean="0"/>
          </a:p>
          <a:p>
            <a:pPr lvl="2"/>
            <a:r>
              <a:rPr lang="zh-CN" altLang="en-US" dirty="0" smtClean="0"/>
              <a:t>新建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更新编辑选取的词条</a:t>
            </a:r>
            <a:endParaRPr lang="en-US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357562"/>
            <a:ext cx="4572032" cy="251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合弄制宪章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6460" y="1219200"/>
            <a:ext cx="71167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团队报告题目选取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目前提出多个可选题目</a:t>
            </a:r>
            <a:r>
              <a:rPr lang="zh-CN" altLang="en-US" dirty="0" smtClean="0"/>
              <a:t>尚未达成一致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计算机图形学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生物学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etc.</a:t>
            </a:r>
          </a:p>
          <a:p>
            <a:r>
              <a:rPr dirty="0" smtClean="0"/>
              <a:t>调研工作起步</a:t>
            </a:r>
            <a:endParaRPr lang="en-US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EndNote</a:t>
            </a:r>
            <a:r>
              <a:rPr lang="zh-CN" altLang="en-US" dirty="0" smtClean="0"/>
              <a:t>工具不熟悉</a:t>
            </a:r>
            <a:endParaRPr lang="en-US" altLang="zh-CN" dirty="0" smtClean="0"/>
          </a:p>
          <a:p>
            <a:r>
              <a:rPr dirty="0" smtClean="0"/>
              <a:t>原因</a:t>
            </a:r>
            <a:endParaRPr lang="en-US" dirty="0" smtClean="0"/>
          </a:p>
          <a:p>
            <a:pPr lvl="2"/>
            <a:r>
              <a:rPr lang="zh-CN" altLang="en-US" dirty="0" smtClean="0"/>
              <a:t>任务了解不及时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假期沟通成问题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任务要求不</a:t>
            </a:r>
            <a:r>
              <a:rPr lang="zh-CN" altLang="en-US" dirty="0" smtClean="0"/>
              <a:t>清晰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个人任务全部完成</a:t>
            </a:r>
            <a:endParaRPr lang="en-US" altLang="en-US" dirty="0" smtClean="0"/>
          </a:p>
          <a:p>
            <a:r>
              <a:rPr altLang="en-US" dirty="0" smtClean="0"/>
              <a:t>小组团队任务</a:t>
            </a:r>
            <a:endParaRPr lang="en-US" altLang="en-US" dirty="0" smtClean="0"/>
          </a:p>
          <a:p>
            <a:pPr lvl="2"/>
            <a:r>
              <a:rPr lang="zh-CN" altLang="en-US" dirty="0" smtClean="0"/>
              <a:t>翻译</a:t>
            </a:r>
            <a:r>
              <a:rPr lang="zh-CN" altLang="en-US" dirty="0" smtClean="0"/>
              <a:t>任务完成达到要求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合弄</a:t>
            </a:r>
            <a:r>
              <a:rPr lang="zh-CN" altLang="en-US" dirty="0" smtClean="0"/>
              <a:t>制任务初步展开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团队</a:t>
            </a:r>
            <a:r>
              <a:rPr lang="zh-CN" altLang="en-US" dirty="0" smtClean="0"/>
              <a:t>报告尚未统一，未达到要求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dirty="0" smtClean="0"/>
              <a:t>组员初步协作，沟通协调有待加强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Wiki</a:t>
            </a:r>
            <a:r>
              <a:rPr dirty="0" smtClean="0"/>
              <a:t>各相关页面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2"/>
              </a:rPr>
              <a:t>http://toyhouse.cc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434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B1B34D"/>
      </a:accent3>
      <a:accent4>
        <a:srgbClr val="7FA757"/>
      </a:accent4>
      <a:accent5>
        <a:srgbClr val="417677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A000120150324A07PPBG</Template>
  <TotalTime>483</TotalTime>
  <Words>353</Words>
  <PresentationFormat>全屏显示(4:3)</PresentationFormat>
  <Paragraphs>101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A000120140530A99PPBG</vt:lpstr>
      <vt:lpstr>小组报告</vt:lpstr>
      <vt:lpstr>扉页</vt:lpstr>
      <vt:lpstr>逻辑模型</vt:lpstr>
      <vt:lpstr>个人学习报告</vt:lpstr>
      <vt:lpstr>翻译任务</vt:lpstr>
      <vt:lpstr>合弄制宪章</vt:lpstr>
      <vt:lpstr>团队报告题目选取</vt:lpstr>
      <vt:lpstr>总结</vt:lpstr>
      <vt:lpstr>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Simulia</dc:title>
  <dc:creator>Y_W workgroup</dc:creator>
  <cp:lastModifiedBy>Y_W workgroup</cp:lastModifiedBy>
  <cp:revision>61</cp:revision>
  <dcterms:created xsi:type="dcterms:W3CDTF">2015-11-09T01:00:37Z</dcterms:created>
  <dcterms:modified xsi:type="dcterms:W3CDTF">2017-10-09T16:09:11Z</dcterms:modified>
</cp:coreProperties>
</file>