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6" r:id="rId3"/>
    <p:sldId id="256" r:id="rId4"/>
    <p:sldId id="289" r:id="rId5"/>
    <p:sldId id="263" r:id="rId6"/>
    <p:sldId id="291" r:id="rId7"/>
    <p:sldId id="273" r:id="rId8"/>
    <p:sldId id="271" r:id="rId9"/>
    <p:sldId id="285" r:id="rId10"/>
    <p:sldId id="29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B631"/>
    <a:srgbClr val="F79007"/>
    <a:srgbClr val="E85527"/>
    <a:srgbClr val="5FB338"/>
    <a:srgbClr val="F18701"/>
    <a:srgbClr val="F39A00"/>
    <a:srgbClr val="81C026"/>
    <a:srgbClr val="5EB530"/>
    <a:srgbClr val="ED772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-2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E28E-405C-4ED3-ACBF-B72BC7ADE592}" type="datetimeFigureOut">
              <a:rPr lang="zh-CN" altLang="en-US" smtClean="0"/>
              <a:pPr/>
              <a:t>2017/10/17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E442-8566-420F-9373-7044BA64A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oyhouse.c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10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51411" flipH="1" flipV="1">
            <a:off x="3382922" y="-952204"/>
            <a:ext cx="6442323" cy="97242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3" y="1240078"/>
            <a:ext cx="10827207" cy="29579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467620" y="2351558"/>
            <a:ext cx="6417141" cy="184665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339A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54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第三组小组报告</a:t>
            </a:r>
            <a:endParaRPr lang="en-US" altLang="zh-CN" sz="5400" b="1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樊钰、黄磊、刘晏铭</a:t>
            </a:r>
            <a:endParaRPr lang="zh-CN" altLang="en-US" sz="54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4387" y="40983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矩形 9"/>
          <p:cNvSpPr/>
          <p:nvPr/>
        </p:nvSpPr>
        <p:spPr>
          <a:xfrm>
            <a:off x="991170" y="1609172"/>
            <a:ext cx="4156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各相关页面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hlinkClick r:id="rId4"/>
              </a:rPr>
              <a:t>http://toyhouse.cc/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62270" y="40983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扉页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1259759" y="1336622"/>
            <a:ext cx="8348530" cy="39407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b="0" u="sng" dirty="0" smtClean="0">
                <a:latin typeface="Comic Sans MS" panose="030F0702030302020204" pitchFamily="66" charset="0"/>
              </a:rPr>
              <a:t/>
            </a:r>
            <a:br>
              <a:rPr lang="en-US" altLang="zh-CN" sz="1400" b="0" u="sng" dirty="0" smtClean="0">
                <a:latin typeface="Comic Sans MS" panose="030F0702030302020204" pitchFamily="66" charset="0"/>
              </a:rPr>
            </a:br>
            <a:r>
              <a:rPr lang="en-US" altLang="zh-CN" sz="1400" b="0" u="sng" dirty="0" smtClean="0">
                <a:latin typeface="Comic Sans MS" panose="030F0702030302020204" pitchFamily="66" charset="0"/>
              </a:rPr>
              <a:t/>
            </a:r>
            <a:br>
              <a:rPr lang="en-US" altLang="zh-CN" sz="1400" b="0" u="sng" dirty="0" smtClean="0">
                <a:latin typeface="Comic Sans MS" panose="030F0702030302020204" pitchFamily="66" charset="0"/>
              </a:rPr>
            </a:br>
            <a:r>
              <a:rPr lang="zh-CN" altLang="en-US" sz="1400" b="0" u="sng" dirty="0" smtClean="0">
                <a:latin typeface="微软雅黑" pitchFamily="34" charset="-122"/>
                <a:ea typeface="微软雅黑" pitchFamily="34" charset="-122"/>
              </a:rPr>
              <a:t>使用和权利声明</a:t>
            </a:r>
            <a:r>
              <a:rPr lang="en-US" altLang="zh-CN" sz="1400" u="sng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400" u="sng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u="sng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u="sng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u="sng" dirty="0">
                <a:latin typeface="微软雅黑" pitchFamily="34" charset="-122"/>
                <a:ea typeface="微软雅黑" pitchFamily="34" charset="-122"/>
              </a:rPr>
            </a:br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b="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我们现在将用简短的时间介绍第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小组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在第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周的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工作内容。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我们欢迎您使用本幻灯片的素材和内容，如果素材和内容涉及到本小组，请务必保留其原始内容和形式。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如果您有任何意见和建议，请在</a:t>
            </a:r>
            <a:r>
              <a:rPr lang="en-US" altLang="zh-CN" sz="1400" b="0" dirty="0" smtClean="0"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400" b="0" dirty="0" smtClean="0">
                <a:latin typeface="微软雅黑" pitchFamily="34" charset="-122"/>
                <a:ea typeface="微软雅黑" pitchFamily="34" charset="-122"/>
              </a:rPr>
              <a:t>的第三小组讨论页进行讨论。</a:t>
            </a: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r>
              <a:rPr lang="en-US" altLang="zh-CN" sz="1400" b="0" dirty="0" smtClean="0"/>
              <a:t/>
            </a:r>
            <a:br>
              <a:rPr lang="en-US" altLang="zh-CN" sz="1400" b="0" dirty="0" smtClean="0"/>
            </a:br>
            <a:endParaRPr lang="en-US" altLang="zh-CN" dirty="0"/>
          </a:p>
        </p:txBody>
      </p:sp>
      <p:pic>
        <p:nvPicPr>
          <p:cNvPr id="89" name="Picture 7" descr="Creative Commons Licen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1887" y="5486110"/>
            <a:ext cx="1727337" cy="63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0" y="-1135626"/>
            <a:ext cx="4518768" cy="68207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94901">
            <a:off x="-1295364" y="617277"/>
            <a:ext cx="4121901" cy="11289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7529" y="-699947"/>
            <a:ext cx="3922286" cy="48755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2736" y="-412955"/>
            <a:ext cx="3853975" cy="48755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47335" flipH="1" flipV="1">
            <a:off x="7135664" y="2466804"/>
            <a:ext cx="3433830" cy="51831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957764" flipH="1">
            <a:off x="6127121" y="2524966"/>
            <a:ext cx="3132246" cy="85787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52665" flipV="1">
            <a:off x="6783510" y="-4286"/>
            <a:ext cx="2980560" cy="37049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047335">
            <a:off x="6732500" y="2217098"/>
            <a:ext cx="2928651" cy="37049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76901" y="981737"/>
            <a:ext cx="2632452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77581" y="138872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  <a:endParaRPr lang="zh-CN" altLang="en-US" sz="3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77581" y="257949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翻译任务</a:t>
            </a:r>
            <a:endParaRPr lang="zh-CN" altLang="en-US" sz="3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77581" y="380513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研究方向</a:t>
            </a:r>
            <a:endParaRPr lang="zh-CN" altLang="en-US" sz="3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677581" y="508306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36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  <a:endParaRPr lang="zh-CN" altLang="en-US" sz="3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4388" y="409839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51821" y="1409252"/>
            <a:ext cx="11506499" cy="5360116"/>
            <a:chOff x="1689236" y="155405"/>
            <a:chExt cx="8658545" cy="6613963"/>
          </a:xfrm>
        </p:grpSpPr>
        <p:grpSp>
          <p:nvGrpSpPr>
            <p:cNvPr id="11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22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23" name="直角三角形 22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4" name="直角三角形 23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5" name="直角三角形 24"/>
              <p:cNvSpPr/>
              <p:nvPr/>
            </p:nvSpPr>
            <p:spPr>
              <a:xfrm rot="5400000" flipV="1">
                <a:off x="7607498" y="1739407"/>
                <a:ext cx="487944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  <p:sp>
            <p:nvSpPr>
              <p:cNvPr id="26" name="直角三角形 25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2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3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4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>
                <a:solidFill>
                  <a:schemeClr val="bg2">
                    <a:lumMod val="25000"/>
                  </a:schemeClr>
                </a:solidFill>
                <a:latin typeface="+mn-ea"/>
                <a:cs typeface="黑体"/>
              </a:endParaRPr>
            </a:p>
          </p:txBody>
        </p:sp>
        <p:sp>
          <p:nvSpPr>
            <p:cNvPr id="15" name="文本框 2"/>
            <p:cNvSpPr txBox="1"/>
            <p:nvPr/>
          </p:nvSpPr>
          <p:spPr>
            <a:xfrm>
              <a:off x="2331021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效果</a:t>
              </a:r>
              <a:endParaRPr lang="zh-CN" altLang="en-US" sz="2800" dirty="0">
                <a:solidFill>
                  <a:srgbClr val="3A3A3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11"/>
            <p:cNvSpPr txBox="1"/>
            <p:nvPr/>
          </p:nvSpPr>
          <p:spPr>
            <a:xfrm>
              <a:off x="4454191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输出</a:t>
              </a:r>
            </a:p>
          </p:txBody>
        </p:sp>
        <p:sp>
          <p:nvSpPr>
            <p:cNvPr id="17" name="文本框 12"/>
            <p:cNvSpPr txBox="1"/>
            <p:nvPr/>
          </p:nvSpPr>
          <p:spPr>
            <a:xfrm>
              <a:off x="6577361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过程</a:t>
              </a:r>
            </a:p>
          </p:txBody>
        </p:sp>
        <p:sp>
          <p:nvSpPr>
            <p:cNvPr id="18" name="文本框 14"/>
            <p:cNvSpPr txBox="1"/>
            <p:nvPr/>
          </p:nvSpPr>
          <p:spPr>
            <a:xfrm>
              <a:off x="8733250" y="1807068"/>
              <a:ext cx="974507" cy="645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3A3A3A"/>
                  </a:solidFill>
                  <a:latin typeface="微软雅黑" pitchFamily="34" charset="-122"/>
                  <a:ea typeface="微软雅黑" pitchFamily="34" charset="-122"/>
                </a:rPr>
                <a:t>输入</a:t>
              </a: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946372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目标</a:t>
              </a:r>
              <a:endParaRPr 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20" name="Rounded Rectangle 7"/>
            <p:cNvSpPr/>
            <p:nvPr/>
          </p:nvSpPr>
          <p:spPr>
            <a:xfrm>
              <a:off x="1689236" y="155405"/>
              <a:ext cx="83726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背景</a:t>
              </a:r>
              <a:endParaRPr 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  <p:sp>
          <p:nvSpPr>
            <p:cNvPr id="21" name="Rounded Rectangle 7"/>
            <p:cNvSpPr/>
            <p:nvPr/>
          </p:nvSpPr>
          <p:spPr>
            <a:xfrm>
              <a:off x="1712908" y="6083204"/>
              <a:ext cx="1438955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8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黑体"/>
                </a:rPr>
                <a:t>外部因素</a:t>
              </a:r>
              <a:endParaRPr lang="en-US" sz="2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黑体"/>
              </a:endParaRPr>
            </a:p>
          </p:txBody>
        </p:sp>
      </p:grpSp>
      <p:sp>
        <p:nvSpPr>
          <p:cNvPr id="38" name="TextBox 25"/>
          <p:cNvSpPr txBox="1"/>
          <p:nvPr/>
        </p:nvSpPr>
        <p:spPr>
          <a:xfrm>
            <a:off x="1619219" y="1472614"/>
            <a:ext cx="97703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超越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学科的认知基础课程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后有需要完成的任务。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小组合作逐步展开成员之间需要磨合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21661" y="6192237"/>
            <a:ext cx="977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大一新生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组员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还可能存在不适应的情况。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组员没有接触过一些协作和工作制，可能比较茫然。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25"/>
          <p:cNvSpPr txBox="1"/>
          <p:nvPr/>
        </p:nvSpPr>
        <p:spPr>
          <a:xfrm>
            <a:off x="9094945" y="3187126"/>
            <a:ext cx="2571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个人学习任务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翻译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742950" lvl="3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课程所学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组员时间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Wiki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、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  <a:cs typeface="黑体"/>
              </a:rPr>
              <a:t>Git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等工具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  <a:cs typeface="黑体"/>
              </a:rPr>
              <a:t>数据库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25"/>
          <p:cNvSpPr txBox="1"/>
          <p:nvPr/>
        </p:nvSpPr>
        <p:spPr>
          <a:xfrm>
            <a:off x="3428981" y="3330003"/>
            <a:ext cx="27674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任务报告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个人任务报告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团队任务报告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翻译文本及关键词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报告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学科方向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小组协作框架的改进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第四周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小组报告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25"/>
          <p:cNvSpPr txBox="1"/>
          <p:nvPr/>
        </p:nvSpPr>
        <p:spPr>
          <a:xfrm>
            <a:off x="1619219" y="2044118"/>
            <a:ext cx="9770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cs typeface="黑体"/>
              </a:rPr>
              <a:t>个人目标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cs typeface="黑体"/>
              </a:rPr>
              <a:t>：完成自己个人任务，通过查阅文献推进小组团队研究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cs typeface="黑体"/>
              </a:rPr>
              <a:t>小组目标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cs typeface="黑体"/>
              </a:rPr>
              <a:t>：完善小组协作框架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cs typeface="黑体"/>
              </a:rPr>
              <a:t>课程目标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  <a:cs typeface="黑体"/>
              </a:rPr>
              <a:t>：完成课后布置任务</a:t>
            </a:r>
            <a:endParaRPr lang="en-US" altLang="zh-CN" sz="1050" dirty="0" smtClean="0">
              <a:latin typeface="微软雅黑" pitchFamily="34" charset="-122"/>
              <a:ea typeface="微软雅黑" pitchFamily="34" charset="-122"/>
              <a:cs typeface="黑体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25"/>
          <p:cNvSpPr txBox="1"/>
          <p:nvPr/>
        </p:nvSpPr>
        <p:spPr>
          <a:xfrm>
            <a:off x="6246612" y="3330003"/>
            <a:ext cx="27252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自取时间完成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个人学习任务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按以下流程翻译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个人采用弹性工作制，完成至少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1/3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的文本翻译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每次本地翻译工作停止，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上一次文本上修改添加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翻译全部完成后，总结文本主要概念和内容，据此筛选关键词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讨论确定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报告题目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组长整理小组工作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25"/>
          <p:cNvSpPr txBox="1"/>
          <p:nvPr/>
        </p:nvSpPr>
        <p:spPr>
          <a:xfrm>
            <a:off x="634701" y="3401440"/>
            <a:ext cx="26990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完成布置的任务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Wiki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公布的本周任务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小组之前安排任务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团队报告确定到学科分支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依据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Wikipedia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的“学科”和对应的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outline of academic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”词条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/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根据协作情况提出改进意见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确立监督反馈机制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合理化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工作制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3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lvl="2" indent="-2857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53478" y="4098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文本翻译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Freeform 2143"/>
          <p:cNvSpPr/>
          <p:nvPr/>
        </p:nvSpPr>
        <p:spPr bwMode="auto">
          <a:xfrm rot="18606545" flipH="1">
            <a:off x="4278713" y="2227036"/>
            <a:ext cx="1980384" cy="1915111"/>
          </a:xfrm>
          <a:custGeom>
            <a:avLst/>
            <a:gdLst>
              <a:gd name="T0" fmla="*/ 283 w 283"/>
              <a:gd name="T1" fmla="*/ 138 h 252"/>
              <a:gd name="T2" fmla="*/ 250 w 283"/>
              <a:gd name="T3" fmla="*/ 87 h 252"/>
              <a:gd name="T4" fmla="*/ 250 w 283"/>
              <a:gd name="T5" fmla="*/ 78 h 252"/>
              <a:gd name="T6" fmla="*/ 172 w 283"/>
              <a:gd name="T7" fmla="*/ 0 h 252"/>
              <a:gd name="T8" fmla="*/ 105 w 283"/>
              <a:gd name="T9" fmla="*/ 37 h 252"/>
              <a:gd name="T10" fmla="*/ 84 w 283"/>
              <a:gd name="T11" fmla="*/ 33 h 252"/>
              <a:gd name="T12" fmla="*/ 37 w 283"/>
              <a:gd name="T13" fmla="*/ 80 h 252"/>
              <a:gd name="T14" fmla="*/ 37 w 283"/>
              <a:gd name="T15" fmla="*/ 85 h 252"/>
              <a:gd name="T16" fmla="*/ 0 w 283"/>
              <a:gd name="T17" fmla="*/ 138 h 252"/>
              <a:gd name="T18" fmla="*/ 0 w 283"/>
              <a:gd name="T19" fmla="*/ 140 h 252"/>
              <a:gd name="T20" fmla="*/ 11 w 283"/>
              <a:gd name="T21" fmla="*/ 174 h 252"/>
              <a:gd name="T22" fmla="*/ 67 w 283"/>
              <a:gd name="T23" fmla="*/ 204 h 252"/>
              <a:gd name="T24" fmla="*/ 67 w 283"/>
              <a:gd name="T25" fmla="*/ 204 h 252"/>
              <a:gd name="T26" fmla="*/ 142 w 283"/>
              <a:gd name="T27" fmla="*/ 252 h 252"/>
              <a:gd name="T28" fmla="*/ 216 w 283"/>
              <a:gd name="T29" fmla="*/ 204 h 252"/>
              <a:gd name="T30" fmla="*/ 217 w 283"/>
              <a:gd name="T31" fmla="*/ 204 h 252"/>
              <a:gd name="T32" fmla="*/ 272 w 283"/>
              <a:gd name="T33" fmla="*/ 174 h 252"/>
              <a:gd name="T34" fmla="*/ 283 w 283"/>
              <a:gd name="T35" fmla="*/ 140 h 252"/>
              <a:gd name="T36" fmla="*/ 283 w 283"/>
              <a:gd name="T37" fmla="*/ 13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252">
                <a:moveTo>
                  <a:pt x="283" y="138"/>
                </a:moveTo>
                <a:cubicBezTo>
                  <a:pt x="283" y="115"/>
                  <a:pt x="269" y="96"/>
                  <a:pt x="250" y="87"/>
                </a:cubicBezTo>
                <a:cubicBezTo>
                  <a:pt x="250" y="84"/>
                  <a:pt x="250" y="81"/>
                  <a:pt x="250" y="78"/>
                </a:cubicBezTo>
                <a:cubicBezTo>
                  <a:pt x="250" y="35"/>
                  <a:pt x="215" y="0"/>
                  <a:pt x="172" y="0"/>
                </a:cubicBezTo>
                <a:cubicBezTo>
                  <a:pt x="143" y="0"/>
                  <a:pt x="118" y="15"/>
                  <a:pt x="105" y="37"/>
                </a:cubicBezTo>
                <a:cubicBezTo>
                  <a:pt x="98" y="34"/>
                  <a:pt x="92" y="33"/>
                  <a:pt x="84" y="33"/>
                </a:cubicBezTo>
                <a:cubicBezTo>
                  <a:pt x="58" y="33"/>
                  <a:pt x="37" y="54"/>
                  <a:pt x="37" y="80"/>
                </a:cubicBezTo>
                <a:cubicBezTo>
                  <a:pt x="37" y="82"/>
                  <a:pt x="37" y="84"/>
                  <a:pt x="37" y="85"/>
                </a:cubicBezTo>
                <a:cubicBezTo>
                  <a:pt x="16" y="94"/>
                  <a:pt x="1" y="114"/>
                  <a:pt x="0" y="138"/>
                </a:cubicBezTo>
                <a:cubicBezTo>
                  <a:pt x="0" y="139"/>
                  <a:pt x="0" y="139"/>
                  <a:pt x="0" y="140"/>
                </a:cubicBezTo>
                <a:cubicBezTo>
                  <a:pt x="0" y="152"/>
                  <a:pt x="4" y="164"/>
                  <a:pt x="11" y="174"/>
                </a:cubicBezTo>
                <a:cubicBezTo>
                  <a:pt x="23" y="192"/>
                  <a:pt x="44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100" y="204"/>
                  <a:pt x="129" y="224"/>
                  <a:pt x="142" y="252"/>
                </a:cubicBezTo>
                <a:cubicBezTo>
                  <a:pt x="155" y="224"/>
                  <a:pt x="183" y="204"/>
                  <a:pt x="216" y="204"/>
                </a:cubicBezTo>
                <a:cubicBezTo>
                  <a:pt x="216" y="204"/>
                  <a:pt x="216" y="204"/>
                  <a:pt x="217" y="204"/>
                </a:cubicBezTo>
                <a:cubicBezTo>
                  <a:pt x="240" y="204"/>
                  <a:pt x="260" y="192"/>
                  <a:pt x="272" y="174"/>
                </a:cubicBezTo>
                <a:cubicBezTo>
                  <a:pt x="279" y="164"/>
                  <a:pt x="283" y="152"/>
                  <a:pt x="283" y="140"/>
                </a:cubicBezTo>
                <a:cubicBezTo>
                  <a:pt x="283" y="139"/>
                  <a:pt x="283" y="139"/>
                  <a:pt x="283" y="138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143"/>
          <p:cNvSpPr/>
          <p:nvPr/>
        </p:nvSpPr>
        <p:spPr bwMode="auto">
          <a:xfrm rot="2984357">
            <a:off x="6136154" y="2365550"/>
            <a:ext cx="1721571" cy="1676378"/>
          </a:xfrm>
          <a:custGeom>
            <a:avLst/>
            <a:gdLst>
              <a:gd name="T0" fmla="*/ 283 w 283"/>
              <a:gd name="T1" fmla="*/ 138 h 252"/>
              <a:gd name="T2" fmla="*/ 250 w 283"/>
              <a:gd name="T3" fmla="*/ 87 h 252"/>
              <a:gd name="T4" fmla="*/ 250 w 283"/>
              <a:gd name="T5" fmla="*/ 78 h 252"/>
              <a:gd name="T6" fmla="*/ 172 w 283"/>
              <a:gd name="T7" fmla="*/ 0 h 252"/>
              <a:gd name="T8" fmla="*/ 105 w 283"/>
              <a:gd name="T9" fmla="*/ 37 h 252"/>
              <a:gd name="T10" fmla="*/ 84 w 283"/>
              <a:gd name="T11" fmla="*/ 33 h 252"/>
              <a:gd name="T12" fmla="*/ 37 w 283"/>
              <a:gd name="T13" fmla="*/ 80 h 252"/>
              <a:gd name="T14" fmla="*/ 37 w 283"/>
              <a:gd name="T15" fmla="*/ 85 h 252"/>
              <a:gd name="T16" fmla="*/ 0 w 283"/>
              <a:gd name="T17" fmla="*/ 138 h 252"/>
              <a:gd name="T18" fmla="*/ 0 w 283"/>
              <a:gd name="T19" fmla="*/ 140 h 252"/>
              <a:gd name="T20" fmla="*/ 11 w 283"/>
              <a:gd name="T21" fmla="*/ 174 h 252"/>
              <a:gd name="T22" fmla="*/ 67 w 283"/>
              <a:gd name="T23" fmla="*/ 204 h 252"/>
              <a:gd name="T24" fmla="*/ 67 w 283"/>
              <a:gd name="T25" fmla="*/ 204 h 252"/>
              <a:gd name="T26" fmla="*/ 142 w 283"/>
              <a:gd name="T27" fmla="*/ 252 h 252"/>
              <a:gd name="T28" fmla="*/ 216 w 283"/>
              <a:gd name="T29" fmla="*/ 204 h 252"/>
              <a:gd name="T30" fmla="*/ 217 w 283"/>
              <a:gd name="T31" fmla="*/ 204 h 252"/>
              <a:gd name="T32" fmla="*/ 272 w 283"/>
              <a:gd name="T33" fmla="*/ 174 h 252"/>
              <a:gd name="T34" fmla="*/ 283 w 283"/>
              <a:gd name="T35" fmla="*/ 140 h 252"/>
              <a:gd name="T36" fmla="*/ 283 w 283"/>
              <a:gd name="T37" fmla="*/ 13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3" h="252">
                <a:moveTo>
                  <a:pt x="283" y="138"/>
                </a:moveTo>
                <a:cubicBezTo>
                  <a:pt x="283" y="115"/>
                  <a:pt x="269" y="96"/>
                  <a:pt x="250" y="87"/>
                </a:cubicBezTo>
                <a:cubicBezTo>
                  <a:pt x="250" y="84"/>
                  <a:pt x="250" y="81"/>
                  <a:pt x="250" y="78"/>
                </a:cubicBezTo>
                <a:cubicBezTo>
                  <a:pt x="250" y="35"/>
                  <a:pt x="215" y="0"/>
                  <a:pt x="172" y="0"/>
                </a:cubicBezTo>
                <a:cubicBezTo>
                  <a:pt x="143" y="0"/>
                  <a:pt x="118" y="15"/>
                  <a:pt x="105" y="37"/>
                </a:cubicBezTo>
                <a:cubicBezTo>
                  <a:pt x="98" y="34"/>
                  <a:pt x="92" y="33"/>
                  <a:pt x="84" y="33"/>
                </a:cubicBezTo>
                <a:cubicBezTo>
                  <a:pt x="58" y="33"/>
                  <a:pt x="37" y="54"/>
                  <a:pt x="37" y="80"/>
                </a:cubicBezTo>
                <a:cubicBezTo>
                  <a:pt x="37" y="82"/>
                  <a:pt x="37" y="84"/>
                  <a:pt x="37" y="85"/>
                </a:cubicBezTo>
                <a:cubicBezTo>
                  <a:pt x="16" y="94"/>
                  <a:pt x="1" y="114"/>
                  <a:pt x="0" y="138"/>
                </a:cubicBezTo>
                <a:cubicBezTo>
                  <a:pt x="0" y="139"/>
                  <a:pt x="0" y="139"/>
                  <a:pt x="0" y="140"/>
                </a:cubicBezTo>
                <a:cubicBezTo>
                  <a:pt x="0" y="152"/>
                  <a:pt x="4" y="164"/>
                  <a:pt x="11" y="174"/>
                </a:cubicBezTo>
                <a:cubicBezTo>
                  <a:pt x="23" y="192"/>
                  <a:pt x="44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100" y="204"/>
                  <a:pt x="129" y="224"/>
                  <a:pt x="142" y="252"/>
                </a:cubicBezTo>
                <a:cubicBezTo>
                  <a:pt x="155" y="224"/>
                  <a:pt x="183" y="204"/>
                  <a:pt x="216" y="204"/>
                </a:cubicBezTo>
                <a:cubicBezTo>
                  <a:pt x="216" y="204"/>
                  <a:pt x="216" y="204"/>
                  <a:pt x="217" y="204"/>
                </a:cubicBezTo>
                <a:cubicBezTo>
                  <a:pt x="240" y="204"/>
                  <a:pt x="260" y="192"/>
                  <a:pt x="272" y="174"/>
                </a:cubicBezTo>
                <a:cubicBezTo>
                  <a:pt x="279" y="164"/>
                  <a:pt x="283" y="152"/>
                  <a:pt x="283" y="140"/>
                </a:cubicBezTo>
                <a:cubicBezTo>
                  <a:pt x="283" y="139"/>
                  <a:pt x="283" y="139"/>
                  <a:pt x="283" y="13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2145"/>
          <p:cNvSpPr/>
          <p:nvPr/>
        </p:nvSpPr>
        <p:spPr bwMode="auto">
          <a:xfrm rot="8749064">
            <a:off x="6001625" y="4032317"/>
            <a:ext cx="1578918" cy="1300180"/>
          </a:xfrm>
          <a:custGeom>
            <a:avLst/>
            <a:gdLst>
              <a:gd name="T0" fmla="*/ 95 w 95"/>
              <a:gd name="T1" fmla="*/ 47 h 84"/>
              <a:gd name="T2" fmla="*/ 84 w 95"/>
              <a:gd name="T3" fmla="*/ 29 h 84"/>
              <a:gd name="T4" fmla="*/ 84 w 95"/>
              <a:gd name="T5" fmla="*/ 27 h 84"/>
              <a:gd name="T6" fmla="*/ 58 w 95"/>
              <a:gd name="T7" fmla="*/ 0 h 84"/>
              <a:gd name="T8" fmla="*/ 35 w 95"/>
              <a:gd name="T9" fmla="*/ 13 h 84"/>
              <a:gd name="T10" fmla="*/ 29 w 95"/>
              <a:gd name="T11" fmla="*/ 11 h 84"/>
              <a:gd name="T12" fmla="*/ 13 w 95"/>
              <a:gd name="T13" fmla="*/ 27 h 84"/>
              <a:gd name="T14" fmla="*/ 13 w 95"/>
              <a:gd name="T15" fmla="*/ 29 h 84"/>
              <a:gd name="T16" fmla="*/ 1 w 95"/>
              <a:gd name="T17" fmla="*/ 47 h 84"/>
              <a:gd name="T18" fmla="*/ 0 w 95"/>
              <a:gd name="T19" fmla="*/ 47 h 84"/>
              <a:gd name="T20" fmla="*/ 4 w 95"/>
              <a:gd name="T21" fmla="*/ 58 h 84"/>
              <a:gd name="T22" fmla="*/ 23 w 95"/>
              <a:gd name="T23" fmla="*/ 68 h 84"/>
              <a:gd name="T24" fmla="*/ 23 w 95"/>
              <a:gd name="T25" fmla="*/ 68 h 84"/>
              <a:gd name="T26" fmla="*/ 48 w 95"/>
              <a:gd name="T27" fmla="*/ 84 h 84"/>
              <a:gd name="T28" fmla="*/ 73 w 95"/>
              <a:gd name="T29" fmla="*/ 68 h 84"/>
              <a:gd name="T30" fmla="*/ 73 w 95"/>
              <a:gd name="T31" fmla="*/ 68 h 84"/>
              <a:gd name="T32" fmla="*/ 91 w 95"/>
              <a:gd name="T33" fmla="*/ 58 h 84"/>
              <a:gd name="T34" fmla="*/ 95 w 95"/>
              <a:gd name="T35" fmla="*/ 47 h 84"/>
              <a:gd name="T36" fmla="*/ 95 w 95"/>
              <a:gd name="T37" fmla="*/ 47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5" h="84">
                <a:moveTo>
                  <a:pt x="95" y="47"/>
                </a:moveTo>
                <a:cubicBezTo>
                  <a:pt x="95" y="39"/>
                  <a:pt x="90" y="32"/>
                  <a:pt x="84" y="29"/>
                </a:cubicBezTo>
                <a:cubicBezTo>
                  <a:pt x="84" y="28"/>
                  <a:pt x="84" y="28"/>
                  <a:pt x="84" y="27"/>
                </a:cubicBezTo>
                <a:cubicBezTo>
                  <a:pt x="84" y="12"/>
                  <a:pt x="72" y="0"/>
                  <a:pt x="58" y="0"/>
                </a:cubicBezTo>
                <a:cubicBezTo>
                  <a:pt x="48" y="0"/>
                  <a:pt x="40" y="5"/>
                  <a:pt x="35" y="13"/>
                </a:cubicBezTo>
                <a:cubicBezTo>
                  <a:pt x="33" y="12"/>
                  <a:pt x="31" y="11"/>
                  <a:pt x="29" y="11"/>
                </a:cubicBezTo>
                <a:cubicBezTo>
                  <a:pt x="20" y="11"/>
                  <a:pt x="13" y="19"/>
                  <a:pt x="13" y="27"/>
                </a:cubicBezTo>
                <a:cubicBezTo>
                  <a:pt x="13" y="28"/>
                  <a:pt x="13" y="28"/>
                  <a:pt x="13" y="29"/>
                </a:cubicBezTo>
                <a:cubicBezTo>
                  <a:pt x="6" y="32"/>
                  <a:pt x="1" y="39"/>
                  <a:pt x="1" y="47"/>
                </a:cubicBezTo>
                <a:cubicBezTo>
                  <a:pt x="1" y="47"/>
                  <a:pt x="0" y="47"/>
                  <a:pt x="0" y="47"/>
                </a:cubicBezTo>
                <a:cubicBezTo>
                  <a:pt x="0" y="51"/>
                  <a:pt x="2" y="55"/>
                  <a:pt x="4" y="58"/>
                </a:cubicBezTo>
                <a:cubicBezTo>
                  <a:pt x="8" y="64"/>
                  <a:pt x="15" y="68"/>
                  <a:pt x="23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34" y="68"/>
                  <a:pt x="43" y="75"/>
                  <a:pt x="48" y="84"/>
                </a:cubicBezTo>
                <a:cubicBezTo>
                  <a:pt x="52" y="75"/>
                  <a:pt x="62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80" y="68"/>
                  <a:pt x="87" y="64"/>
                  <a:pt x="91" y="58"/>
                </a:cubicBezTo>
                <a:cubicBezTo>
                  <a:pt x="94" y="55"/>
                  <a:pt x="95" y="51"/>
                  <a:pt x="95" y="47"/>
                </a:cubicBezTo>
                <a:cubicBezTo>
                  <a:pt x="95" y="47"/>
                  <a:pt x="95" y="47"/>
                  <a:pt x="95" y="47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2144"/>
          <p:cNvSpPr/>
          <p:nvPr/>
        </p:nvSpPr>
        <p:spPr bwMode="auto">
          <a:xfrm rot="13199556">
            <a:off x="5053147" y="4054486"/>
            <a:ext cx="906362" cy="923679"/>
          </a:xfrm>
          <a:custGeom>
            <a:avLst/>
            <a:gdLst>
              <a:gd name="T0" fmla="*/ 0 w 189"/>
              <a:gd name="T1" fmla="*/ 93 h 169"/>
              <a:gd name="T2" fmla="*/ 23 w 189"/>
              <a:gd name="T3" fmla="*/ 58 h 169"/>
              <a:gd name="T4" fmla="*/ 22 w 189"/>
              <a:gd name="T5" fmla="*/ 53 h 169"/>
              <a:gd name="T6" fmla="*/ 75 w 189"/>
              <a:gd name="T7" fmla="*/ 0 h 169"/>
              <a:gd name="T8" fmla="*/ 120 w 189"/>
              <a:gd name="T9" fmla="*/ 25 h 169"/>
              <a:gd name="T10" fmla="*/ 133 w 189"/>
              <a:gd name="T11" fmla="*/ 22 h 169"/>
              <a:gd name="T12" fmla="*/ 165 w 189"/>
              <a:gd name="T13" fmla="*/ 54 h 169"/>
              <a:gd name="T14" fmla="*/ 165 w 189"/>
              <a:gd name="T15" fmla="*/ 57 h 169"/>
              <a:gd name="T16" fmla="*/ 189 w 189"/>
              <a:gd name="T17" fmla="*/ 93 h 169"/>
              <a:gd name="T18" fmla="*/ 189 w 189"/>
              <a:gd name="T19" fmla="*/ 94 h 169"/>
              <a:gd name="T20" fmla="*/ 182 w 189"/>
              <a:gd name="T21" fmla="*/ 116 h 169"/>
              <a:gd name="T22" fmla="*/ 145 w 189"/>
              <a:gd name="T23" fmla="*/ 137 h 169"/>
              <a:gd name="T24" fmla="*/ 144 w 189"/>
              <a:gd name="T25" fmla="*/ 137 h 169"/>
              <a:gd name="T26" fmla="*/ 95 w 189"/>
              <a:gd name="T27" fmla="*/ 169 h 169"/>
              <a:gd name="T28" fmla="*/ 45 w 189"/>
              <a:gd name="T29" fmla="*/ 137 h 169"/>
              <a:gd name="T30" fmla="*/ 45 w 189"/>
              <a:gd name="T31" fmla="*/ 137 h 169"/>
              <a:gd name="T32" fmla="*/ 8 w 189"/>
              <a:gd name="T33" fmla="*/ 116 h 169"/>
              <a:gd name="T34" fmla="*/ 0 w 189"/>
              <a:gd name="T35" fmla="*/ 94 h 169"/>
              <a:gd name="T36" fmla="*/ 0 w 189"/>
              <a:gd name="T37" fmla="*/ 93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9" h="169">
                <a:moveTo>
                  <a:pt x="0" y="93"/>
                </a:moveTo>
                <a:cubicBezTo>
                  <a:pt x="1" y="78"/>
                  <a:pt x="10" y="65"/>
                  <a:pt x="23" y="58"/>
                </a:cubicBezTo>
                <a:cubicBezTo>
                  <a:pt x="22" y="57"/>
                  <a:pt x="22" y="55"/>
                  <a:pt x="22" y="53"/>
                </a:cubicBezTo>
                <a:cubicBezTo>
                  <a:pt x="22" y="24"/>
                  <a:pt x="46" y="0"/>
                  <a:pt x="75" y="0"/>
                </a:cubicBezTo>
                <a:cubicBezTo>
                  <a:pt x="94" y="0"/>
                  <a:pt x="110" y="10"/>
                  <a:pt x="120" y="25"/>
                </a:cubicBezTo>
                <a:cubicBezTo>
                  <a:pt x="124" y="24"/>
                  <a:pt x="128" y="22"/>
                  <a:pt x="133" y="22"/>
                </a:cubicBezTo>
                <a:cubicBezTo>
                  <a:pt x="151" y="22"/>
                  <a:pt x="165" y="37"/>
                  <a:pt x="165" y="54"/>
                </a:cubicBezTo>
                <a:cubicBezTo>
                  <a:pt x="165" y="55"/>
                  <a:pt x="165" y="56"/>
                  <a:pt x="165" y="57"/>
                </a:cubicBezTo>
                <a:cubicBezTo>
                  <a:pt x="179" y="63"/>
                  <a:pt x="189" y="77"/>
                  <a:pt x="189" y="93"/>
                </a:cubicBezTo>
                <a:cubicBezTo>
                  <a:pt x="189" y="93"/>
                  <a:pt x="189" y="93"/>
                  <a:pt x="189" y="94"/>
                </a:cubicBezTo>
                <a:cubicBezTo>
                  <a:pt x="189" y="102"/>
                  <a:pt x="186" y="110"/>
                  <a:pt x="182" y="116"/>
                </a:cubicBezTo>
                <a:cubicBezTo>
                  <a:pt x="174" y="129"/>
                  <a:pt x="160" y="137"/>
                  <a:pt x="145" y="137"/>
                </a:cubicBezTo>
                <a:cubicBezTo>
                  <a:pt x="145" y="137"/>
                  <a:pt x="144" y="137"/>
                  <a:pt x="144" y="137"/>
                </a:cubicBezTo>
                <a:cubicBezTo>
                  <a:pt x="122" y="137"/>
                  <a:pt x="103" y="150"/>
                  <a:pt x="95" y="169"/>
                </a:cubicBezTo>
                <a:cubicBezTo>
                  <a:pt x="86" y="150"/>
                  <a:pt x="67" y="137"/>
                  <a:pt x="45" y="137"/>
                </a:cubicBezTo>
                <a:cubicBezTo>
                  <a:pt x="45" y="137"/>
                  <a:pt x="45" y="137"/>
                  <a:pt x="45" y="137"/>
                </a:cubicBezTo>
                <a:cubicBezTo>
                  <a:pt x="29" y="137"/>
                  <a:pt x="16" y="129"/>
                  <a:pt x="8" y="116"/>
                </a:cubicBezTo>
                <a:cubicBezTo>
                  <a:pt x="3" y="110"/>
                  <a:pt x="0" y="102"/>
                  <a:pt x="0" y="94"/>
                </a:cubicBezTo>
                <a:cubicBezTo>
                  <a:pt x="0" y="93"/>
                  <a:pt x="0" y="93"/>
                  <a:pt x="0" y="93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rot="593541" flipV="1">
            <a:off x="4411169" y="1794320"/>
            <a:ext cx="1677191" cy="4845856"/>
          </a:xfrm>
          <a:prstGeom prst="arc">
            <a:avLst>
              <a:gd name="adj1" fmla="val 16122888"/>
              <a:gd name="adj2" fmla="val 1807622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5325219" y="4393572"/>
            <a:ext cx="399317" cy="303405"/>
            <a:chOff x="4268086" y="4221191"/>
            <a:chExt cx="509646" cy="387231"/>
          </a:xfrm>
          <a:solidFill>
            <a:srgbClr val="F5F1E5"/>
          </a:solidFill>
        </p:grpSpPr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7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5050865" y="2969986"/>
            <a:ext cx="335612" cy="429209"/>
            <a:chOff x="1605186" y="572440"/>
            <a:chExt cx="563562" cy="720725"/>
          </a:xfrm>
          <a:solidFill>
            <a:srgbClr val="F5F1E5"/>
          </a:solidFill>
        </p:grpSpPr>
        <p:sp>
          <p:nvSpPr>
            <p:cNvPr id="19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6852287" y="3019368"/>
            <a:ext cx="372850" cy="416970"/>
            <a:chOff x="5999255" y="3275006"/>
            <a:chExt cx="402656" cy="450303"/>
          </a:xfrm>
          <a:solidFill>
            <a:srgbClr val="F5F1E5"/>
          </a:solidFill>
          <a:effectLst/>
        </p:grpSpPr>
        <p:sp>
          <p:nvSpPr>
            <p:cNvPr id="23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646859" y="4487253"/>
            <a:ext cx="384959" cy="435403"/>
            <a:chOff x="4994016" y="4872552"/>
            <a:chExt cx="406393" cy="459645"/>
          </a:xfrm>
          <a:solidFill>
            <a:srgbClr val="F5F1E5"/>
          </a:solidFill>
        </p:grpSpPr>
        <p:sp>
          <p:nvSpPr>
            <p:cNvPr id="29" name="Freeform 148"/>
            <p:cNvSpPr>
              <a:spLocks noEditPoints="1"/>
            </p:cNvSpPr>
            <p:nvPr/>
          </p:nvSpPr>
          <p:spPr bwMode="auto">
            <a:xfrm>
              <a:off x="5049136" y="4872552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965708" y="2530329"/>
            <a:ext cx="1649811" cy="215443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5FB4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弹性工作制</a:t>
            </a:r>
            <a:endParaRPr lang="en-US" altLang="zh-CN" sz="2000" b="1" dirty="0" smtClean="0">
              <a:solidFill>
                <a:srgbClr val="5FB4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根据个人时间情况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自行完成翻译内容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保证翻译工作量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2039" y="4682407"/>
            <a:ext cx="1649811" cy="209288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A4F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调整和校正</a:t>
            </a:r>
            <a:endParaRPr lang="en-US" altLang="zh-CN" sz="2000" b="1" dirty="0" smtClean="0">
              <a:solidFill>
                <a:srgbClr val="EA4F1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汇总翻译工作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根据翻译结果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调整语句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检查翻译错误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577906" y="2530329"/>
            <a:ext cx="1620957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D78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梳理文章</a:t>
            </a:r>
            <a:endParaRPr lang="en-US" altLang="zh-CN" sz="2000" b="1" dirty="0" smtClean="0">
              <a:solidFill>
                <a:srgbClr val="ED78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梳理文章主要内容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梳理文章重要概念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74237" y="4682407"/>
            <a:ext cx="2518638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关键词</a:t>
            </a:r>
            <a:endParaRPr lang="en-US" altLang="zh-CN" sz="2000" b="1" dirty="0" smtClean="0">
              <a:solidFill>
                <a:srgbClr val="F180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根据文章重要概念选定关键词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根据词义检验其重要程度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6961" y="40983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团队研究选题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任意多边形 9"/>
          <p:cNvSpPr/>
          <p:nvPr/>
        </p:nvSpPr>
        <p:spPr>
          <a:xfrm>
            <a:off x="2159389" y="3305015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980192" y="3305014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7800995" y="3305013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 flipV="1">
            <a:off x="3569791" y="4519297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V="1">
            <a:off x="6392066" y="4519297"/>
            <a:ext cx="2222694" cy="1115811"/>
          </a:xfrm>
          <a:custGeom>
            <a:avLst/>
            <a:gdLst>
              <a:gd name="connsiteX0" fmla="*/ 1111347 w 2222694"/>
              <a:gd name="connsiteY0" fmla="*/ 0 h 1115811"/>
              <a:gd name="connsiteX1" fmla="*/ 2222694 w 2222694"/>
              <a:gd name="connsiteY1" fmla="*/ 1111347 h 1115811"/>
              <a:gd name="connsiteX2" fmla="*/ 2222469 w 2222694"/>
              <a:gd name="connsiteY2" fmla="*/ 1115811 h 1115811"/>
              <a:gd name="connsiteX3" fmla="*/ 1421559 w 2222694"/>
              <a:gd name="connsiteY3" fmla="*/ 1115811 h 1115811"/>
              <a:gd name="connsiteX4" fmla="*/ 1422009 w 2222694"/>
              <a:gd name="connsiteY4" fmla="*/ 1111347 h 1115811"/>
              <a:gd name="connsiteX5" fmla="*/ 1111347 w 2222694"/>
              <a:gd name="connsiteY5" fmla="*/ 800685 h 1115811"/>
              <a:gd name="connsiteX6" fmla="*/ 800685 w 2222694"/>
              <a:gd name="connsiteY6" fmla="*/ 1111347 h 1115811"/>
              <a:gd name="connsiteX7" fmla="*/ 801135 w 2222694"/>
              <a:gd name="connsiteY7" fmla="*/ 1115811 h 1115811"/>
              <a:gd name="connsiteX8" fmla="*/ 226 w 2222694"/>
              <a:gd name="connsiteY8" fmla="*/ 1115811 h 1115811"/>
              <a:gd name="connsiteX9" fmla="*/ 0 w 2222694"/>
              <a:gd name="connsiteY9" fmla="*/ 1111347 h 1115811"/>
              <a:gd name="connsiteX10" fmla="*/ 1111347 w 2222694"/>
              <a:gd name="connsiteY10" fmla="*/ 0 h 11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22694" h="1115811">
                <a:moveTo>
                  <a:pt x="1111347" y="0"/>
                </a:moveTo>
                <a:cubicBezTo>
                  <a:pt x="1725127" y="0"/>
                  <a:pt x="2222694" y="497567"/>
                  <a:pt x="2222694" y="1111347"/>
                </a:cubicBezTo>
                <a:lnTo>
                  <a:pt x="2222469" y="1115811"/>
                </a:lnTo>
                <a:lnTo>
                  <a:pt x="1421559" y="1115811"/>
                </a:lnTo>
                <a:lnTo>
                  <a:pt x="1422009" y="1111347"/>
                </a:lnTo>
                <a:cubicBezTo>
                  <a:pt x="1422009" y="939773"/>
                  <a:pt x="1282921" y="800685"/>
                  <a:pt x="1111347" y="800685"/>
                </a:cubicBezTo>
                <a:cubicBezTo>
                  <a:pt x="939773" y="800685"/>
                  <a:pt x="800685" y="939773"/>
                  <a:pt x="800685" y="1111347"/>
                </a:cubicBezTo>
                <a:lnTo>
                  <a:pt x="801135" y="1115811"/>
                </a:lnTo>
                <a:lnTo>
                  <a:pt x="226" y="1115811"/>
                </a:lnTo>
                <a:lnTo>
                  <a:pt x="0" y="1111347"/>
                </a:lnTo>
                <a:cubicBezTo>
                  <a:pt x="0" y="497567"/>
                  <a:pt x="497567" y="0"/>
                  <a:pt x="1111347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9059593" y="4519297"/>
            <a:ext cx="1125875" cy="942536"/>
          </a:xfrm>
          <a:prstGeom prst="downArrow">
            <a:avLst>
              <a:gd name="adj1" fmla="val 71565"/>
              <a:gd name="adj2" fmla="val 55970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15"/>
          <p:cNvGrpSpPr>
            <a:grpSpLocks noChangeAspect="1"/>
          </p:cNvGrpSpPr>
          <p:nvPr/>
        </p:nvGrpSpPr>
        <p:grpSpPr>
          <a:xfrm>
            <a:off x="4434327" y="5035368"/>
            <a:ext cx="446811" cy="339491"/>
            <a:chOff x="4268086" y="4221191"/>
            <a:chExt cx="509646" cy="387231"/>
          </a:xfrm>
          <a:solidFill>
            <a:srgbClr val="FFFFFF"/>
          </a:solidFill>
          <a:effectLst/>
        </p:grpSpPr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组合 18"/>
          <p:cNvGrpSpPr/>
          <p:nvPr/>
        </p:nvGrpSpPr>
        <p:grpSpPr>
          <a:xfrm>
            <a:off x="3023866" y="3578085"/>
            <a:ext cx="359413" cy="343735"/>
            <a:chOff x="1004888" y="993775"/>
            <a:chExt cx="2438400" cy="2332038"/>
          </a:xfrm>
          <a:solidFill>
            <a:srgbClr val="FFFFFF"/>
          </a:solidFill>
          <a:effectLst/>
        </p:grpSpPr>
        <p:sp>
          <p:nvSpPr>
            <p:cNvPr id="20" name="Freeform 25"/>
            <p:cNvSpPr/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1" name="任意多边形 20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组合 21"/>
          <p:cNvGrpSpPr/>
          <p:nvPr/>
        </p:nvGrpSpPr>
        <p:grpSpPr>
          <a:xfrm>
            <a:off x="7332107" y="4967740"/>
            <a:ext cx="316218" cy="404407"/>
            <a:chOff x="1605186" y="572440"/>
            <a:chExt cx="563562" cy="720725"/>
          </a:xfrm>
          <a:solidFill>
            <a:srgbClr val="FFFFFF"/>
          </a:solidFill>
          <a:effectLst/>
        </p:grpSpPr>
        <p:sp>
          <p:nvSpPr>
            <p:cNvPr id="23" name="Freeform 32"/>
            <p:cNvSpPr/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33"/>
            <p:cNvSpPr/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34"/>
            <p:cNvSpPr/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组合 25"/>
          <p:cNvGrpSpPr>
            <a:grpSpLocks noChangeAspect="1"/>
          </p:cNvGrpSpPr>
          <p:nvPr/>
        </p:nvGrpSpPr>
        <p:grpSpPr>
          <a:xfrm>
            <a:off x="5909327" y="3501107"/>
            <a:ext cx="351067" cy="397067"/>
            <a:chOff x="4994016" y="4872553"/>
            <a:chExt cx="406394" cy="459644"/>
          </a:xfrm>
          <a:solidFill>
            <a:srgbClr val="FFFFFF"/>
          </a:solidFill>
          <a:effectLst/>
        </p:grpSpPr>
        <p:sp>
          <p:nvSpPr>
            <p:cNvPr id="27" name="Freeform 148"/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0" name="Freeform 223"/>
          <p:cNvSpPr/>
          <p:nvPr/>
        </p:nvSpPr>
        <p:spPr bwMode="auto">
          <a:xfrm>
            <a:off x="8742617" y="3587618"/>
            <a:ext cx="339449" cy="275300"/>
          </a:xfrm>
          <a:custGeom>
            <a:avLst/>
            <a:gdLst>
              <a:gd name="T0" fmla="*/ 107 w 107"/>
              <a:gd name="T1" fmla="*/ 10 h 87"/>
              <a:gd name="T2" fmla="*/ 95 w 107"/>
              <a:gd name="T3" fmla="*/ 13 h 87"/>
              <a:gd name="T4" fmla="*/ 104 w 107"/>
              <a:gd name="T5" fmla="*/ 1 h 87"/>
              <a:gd name="T6" fmla="*/ 90 w 107"/>
              <a:gd name="T7" fmla="*/ 7 h 87"/>
              <a:gd name="T8" fmla="*/ 74 w 107"/>
              <a:gd name="T9" fmla="*/ 0 h 87"/>
              <a:gd name="T10" fmla="*/ 52 w 107"/>
              <a:gd name="T11" fmla="*/ 22 h 87"/>
              <a:gd name="T12" fmla="*/ 53 w 107"/>
              <a:gd name="T13" fmla="*/ 27 h 87"/>
              <a:gd name="T14" fmla="*/ 7 w 107"/>
              <a:gd name="T15" fmla="*/ 4 h 87"/>
              <a:gd name="T16" fmla="*/ 4 w 107"/>
              <a:gd name="T17" fmla="*/ 15 h 87"/>
              <a:gd name="T18" fmla="*/ 14 w 107"/>
              <a:gd name="T19" fmla="*/ 33 h 87"/>
              <a:gd name="T20" fmla="*/ 4 w 107"/>
              <a:gd name="T21" fmla="*/ 30 h 87"/>
              <a:gd name="T22" fmla="*/ 4 w 107"/>
              <a:gd name="T23" fmla="*/ 31 h 87"/>
              <a:gd name="T24" fmla="*/ 22 w 107"/>
              <a:gd name="T25" fmla="*/ 52 h 87"/>
              <a:gd name="T26" fmla="*/ 16 w 107"/>
              <a:gd name="T27" fmla="*/ 53 h 87"/>
              <a:gd name="T28" fmla="*/ 12 w 107"/>
              <a:gd name="T29" fmla="*/ 53 h 87"/>
              <a:gd name="T30" fmla="*/ 32 w 107"/>
              <a:gd name="T31" fmla="*/ 68 h 87"/>
              <a:gd name="T32" fmla="*/ 5 w 107"/>
              <a:gd name="T33" fmla="*/ 77 h 87"/>
              <a:gd name="T34" fmla="*/ 0 w 107"/>
              <a:gd name="T35" fmla="*/ 77 h 87"/>
              <a:gd name="T36" fmla="*/ 33 w 107"/>
              <a:gd name="T37" fmla="*/ 87 h 87"/>
              <a:gd name="T38" fmla="*/ 96 w 107"/>
              <a:gd name="T39" fmla="*/ 24 h 87"/>
              <a:gd name="T40" fmla="*/ 96 w 107"/>
              <a:gd name="T41" fmla="*/ 21 h 87"/>
              <a:gd name="T42" fmla="*/ 107 w 107"/>
              <a:gd name="T43" fmla="*/ 1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7" h="87">
                <a:moveTo>
                  <a:pt x="107" y="10"/>
                </a:moveTo>
                <a:cubicBezTo>
                  <a:pt x="103" y="12"/>
                  <a:pt x="99" y="13"/>
                  <a:pt x="95" y="13"/>
                </a:cubicBezTo>
                <a:cubicBezTo>
                  <a:pt x="99" y="11"/>
                  <a:pt x="103" y="6"/>
                  <a:pt x="104" y="1"/>
                </a:cubicBezTo>
                <a:cubicBezTo>
                  <a:pt x="100" y="4"/>
                  <a:pt x="95" y="6"/>
                  <a:pt x="90" y="7"/>
                </a:cubicBezTo>
                <a:cubicBezTo>
                  <a:pt x="86" y="2"/>
                  <a:pt x="80" y="0"/>
                  <a:pt x="74" y="0"/>
                </a:cubicBezTo>
                <a:cubicBezTo>
                  <a:pt x="62" y="0"/>
                  <a:pt x="52" y="9"/>
                  <a:pt x="52" y="22"/>
                </a:cubicBezTo>
                <a:cubicBezTo>
                  <a:pt x="52" y="23"/>
                  <a:pt x="52" y="25"/>
                  <a:pt x="53" y="27"/>
                </a:cubicBezTo>
                <a:cubicBezTo>
                  <a:pt x="34" y="26"/>
                  <a:pt x="18" y="17"/>
                  <a:pt x="7" y="4"/>
                </a:cubicBezTo>
                <a:cubicBezTo>
                  <a:pt x="5" y="7"/>
                  <a:pt x="4" y="11"/>
                  <a:pt x="4" y="15"/>
                </a:cubicBezTo>
                <a:cubicBezTo>
                  <a:pt x="4" y="22"/>
                  <a:pt x="8" y="29"/>
                  <a:pt x="14" y="33"/>
                </a:cubicBezTo>
                <a:cubicBezTo>
                  <a:pt x="10" y="33"/>
                  <a:pt x="7" y="32"/>
                  <a:pt x="4" y="30"/>
                </a:cubicBezTo>
                <a:cubicBezTo>
                  <a:pt x="4" y="31"/>
                  <a:pt x="4" y="31"/>
                  <a:pt x="4" y="31"/>
                </a:cubicBezTo>
                <a:cubicBezTo>
                  <a:pt x="4" y="41"/>
                  <a:pt x="12" y="50"/>
                  <a:pt x="22" y="52"/>
                </a:cubicBezTo>
                <a:cubicBezTo>
                  <a:pt x="20" y="53"/>
                  <a:pt x="18" y="53"/>
                  <a:pt x="16" y="53"/>
                </a:cubicBezTo>
                <a:cubicBezTo>
                  <a:pt x="14" y="53"/>
                  <a:pt x="13" y="53"/>
                  <a:pt x="12" y="53"/>
                </a:cubicBezTo>
                <a:cubicBezTo>
                  <a:pt x="15" y="61"/>
                  <a:pt x="23" y="68"/>
                  <a:pt x="32" y="68"/>
                </a:cubicBezTo>
                <a:cubicBezTo>
                  <a:pt x="25" y="74"/>
                  <a:pt x="15" y="77"/>
                  <a:pt x="5" y="77"/>
                </a:cubicBezTo>
                <a:cubicBezTo>
                  <a:pt x="3" y="77"/>
                  <a:pt x="1" y="77"/>
                  <a:pt x="0" y="77"/>
                </a:cubicBezTo>
                <a:cubicBezTo>
                  <a:pt x="9" y="83"/>
                  <a:pt x="21" y="87"/>
                  <a:pt x="33" y="87"/>
                </a:cubicBezTo>
                <a:cubicBezTo>
                  <a:pt x="74" y="87"/>
                  <a:pt x="96" y="53"/>
                  <a:pt x="96" y="24"/>
                </a:cubicBezTo>
                <a:cubicBezTo>
                  <a:pt x="96" y="23"/>
                  <a:pt x="96" y="22"/>
                  <a:pt x="96" y="21"/>
                </a:cubicBezTo>
                <a:cubicBezTo>
                  <a:pt x="101" y="18"/>
                  <a:pt x="104" y="14"/>
                  <a:pt x="107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39525" y="2097820"/>
            <a:ext cx="2159566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个人情况导向</a:t>
            </a:r>
            <a:endParaRPr lang="en-US" altLang="zh-CN" sz="2000" b="1" dirty="0" smtClean="0">
              <a:solidFill>
                <a:srgbClr val="E74C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根据小组内个人情况预先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确定兴趣导向的可选题目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05918" y="2090434"/>
            <a:ext cx="2159566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学科特点筛选</a:t>
            </a:r>
            <a:endParaRPr lang="en-US" altLang="zh-CN" sz="2000" b="1" dirty="0" smtClean="0">
              <a:solidFill>
                <a:srgbClr val="F38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根据团队研究和个人情况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筛选除去任务难度大和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学习门槛过高的学科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02202" y="2090434"/>
            <a:ext cx="2339102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5EB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线上讨论</a:t>
            </a:r>
            <a:endParaRPr lang="en-US" altLang="zh-CN" sz="2000" b="1" dirty="0" smtClean="0">
              <a:solidFill>
                <a:srgbClr val="5EB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通过讨论敲定题目学科分支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99237" y="5782254"/>
            <a:ext cx="1980029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统计意向</a:t>
            </a:r>
            <a:endParaRPr lang="en-US" altLang="zh-CN" sz="2000" b="1" dirty="0" smtClean="0">
              <a:solidFill>
                <a:srgbClr val="F38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小组再次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提出可选学科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统计总的选题意愿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001798" y="5792595"/>
            <a:ext cx="2159566" cy="11695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初步了解</a:t>
            </a:r>
            <a:endParaRPr lang="en-US" altLang="zh-CN" sz="2000" b="1" dirty="0" smtClean="0">
              <a:solidFill>
                <a:srgbClr val="E74C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根据一段时间的个人调研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了解各个学科方向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13630" y="40983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其他进度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sp>
        <p:nvSpPr>
          <p:cNvPr id="10" name="Freeform 5"/>
          <p:cNvSpPr/>
          <p:nvPr/>
        </p:nvSpPr>
        <p:spPr bwMode="auto">
          <a:xfrm rot="5400000">
            <a:off x="5665060" y="2814314"/>
            <a:ext cx="875316" cy="877439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Freeform 6"/>
          <p:cNvSpPr/>
          <p:nvPr/>
        </p:nvSpPr>
        <p:spPr bwMode="auto">
          <a:xfrm rot="5400000">
            <a:off x="5665060" y="3578091"/>
            <a:ext cx="875316" cy="877439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80 w 697"/>
              <a:gd name="T15" fmla="*/ 696 h 696"/>
              <a:gd name="T16" fmla="*/ 580 w 697"/>
              <a:gd name="T17" fmla="*/ 438 h 696"/>
              <a:gd name="T18" fmla="*/ 604 w 697"/>
              <a:gd name="T19" fmla="*/ 441 h 696"/>
              <a:gd name="T20" fmla="*/ 697 w 697"/>
              <a:gd name="T21" fmla="*/ 348 h 696"/>
              <a:gd name="T22" fmla="*/ 604 w 697"/>
              <a:gd name="T23" fmla="*/ 255 h 696"/>
              <a:gd name="T24" fmla="*/ 580 w 697"/>
              <a:gd name="T25" fmla="*/ 258 h 696"/>
              <a:gd name="T26" fmla="*/ 580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80" y="696"/>
                  <a:pt x="580" y="696"/>
                  <a:pt x="580" y="696"/>
                </a:cubicBezTo>
                <a:cubicBezTo>
                  <a:pt x="580" y="438"/>
                  <a:pt x="580" y="438"/>
                  <a:pt x="580" y="438"/>
                </a:cubicBezTo>
                <a:cubicBezTo>
                  <a:pt x="587" y="440"/>
                  <a:pt x="595" y="441"/>
                  <a:pt x="604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4" y="255"/>
                </a:cubicBezTo>
                <a:cubicBezTo>
                  <a:pt x="595" y="255"/>
                  <a:pt x="587" y="256"/>
                  <a:pt x="580" y="258"/>
                </a:cubicBezTo>
                <a:cubicBezTo>
                  <a:pt x="580" y="0"/>
                  <a:pt x="580" y="0"/>
                  <a:pt x="580" y="0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Freeform 7"/>
          <p:cNvSpPr/>
          <p:nvPr/>
        </p:nvSpPr>
        <p:spPr bwMode="auto">
          <a:xfrm rot="5400000">
            <a:off x="5664794" y="4341602"/>
            <a:ext cx="875846" cy="877439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Freeform 8"/>
          <p:cNvSpPr/>
          <p:nvPr/>
        </p:nvSpPr>
        <p:spPr bwMode="auto">
          <a:xfrm rot="5400000">
            <a:off x="5664794" y="5105377"/>
            <a:ext cx="875846" cy="877439"/>
          </a:xfrm>
          <a:custGeom>
            <a:avLst/>
            <a:gdLst>
              <a:gd name="T0" fmla="*/ 0 w 697"/>
              <a:gd name="T1" fmla="*/ 0 h 696"/>
              <a:gd name="T2" fmla="*/ 0 w 697"/>
              <a:gd name="T3" fmla="*/ 223 h 696"/>
              <a:gd name="T4" fmla="*/ 0 w 697"/>
              <a:gd name="T5" fmla="*/ 223 h 696"/>
              <a:gd name="T6" fmla="*/ 125 w 697"/>
              <a:gd name="T7" fmla="*/ 348 h 696"/>
              <a:gd name="T8" fmla="*/ 0 w 697"/>
              <a:gd name="T9" fmla="*/ 473 h 696"/>
              <a:gd name="T10" fmla="*/ 0 w 697"/>
              <a:gd name="T11" fmla="*/ 473 h 696"/>
              <a:gd name="T12" fmla="*/ 0 w 697"/>
              <a:gd name="T13" fmla="*/ 696 h 696"/>
              <a:gd name="T14" fmla="*/ 579 w 697"/>
              <a:gd name="T15" fmla="*/ 696 h 696"/>
              <a:gd name="T16" fmla="*/ 579 w 697"/>
              <a:gd name="T17" fmla="*/ 438 h 696"/>
              <a:gd name="T18" fmla="*/ 603 w 697"/>
              <a:gd name="T19" fmla="*/ 441 h 696"/>
              <a:gd name="T20" fmla="*/ 697 w 697"/>
              <a:gd name="T21" fmla="*/ 348 h 696"/>
              <a:gd name="T22" fmla="*/ 603 w 697"/>
              <a:gd name="T23" fmla="*/ 255 h 696"/>
              <a:gd name="T24" fmla="*/ 579 w 697"/>
              <a:gd name="T25" fmla="*/ 258 h 696"/>
              <a:gd name="T26" fmla="*/ 579 w 697"/>
              <a:gd name="T27" fmla="*/ 0 h 696"/>
              <a:gd name="T28" fmla="*/ 0 w 697"/>
              <a:gd name="T29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97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579" y="696"/>
                  <a:pt x="579" y="696"/>
                  <a:pt x="579" y="696"/>
                </a:cubicBezTo>
                <a:cubicBezTo>
                  <a:pt x="579" y="438"/>
                  <a:pt x="579" y="438"/>
                  <a:pt x="579" y="438"/>
                </a:cubicBezTo>
                <a:cubicBezTo>
                  <a:pt x="587" y="440"/>
                  <a:pt x="595" y="441"/>
                  <a:pt x="603" y="441"/>
                </a:cubicBezTo>
                <a:cubicBezTo>
                  <a:pt x="655" y="441"/>
                  <a:pt x="697" y="400"/>
                  <a:pt x="697" y="348"/>
                </a:cubicBezTo>
                <a:cubicBezTo>
                  <a:pt x="697" y="296"/>
                  <a:pt x="655" y="255"/>
                  <a:pt x="603" y="255"/>
                </a:cubicBezTo>
                <a:cubicBezTo>
                  <a:pt x="595" y="255"/>
                  <a:pt x="587" y="256"/>
                  <a:pt x="579" y="258"/>
                </a:cubicBezTo>
                <a:cubicBezTo>
                  <a:pt x="579" y="0"/>
                  <a:pt x="579" y="0"/>
                  <a:pt x="579" y="0"/>
                </a:cubicBez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Freeform 9"/>
          <p:cNvSpPr/>
          <p:nvPr/>
        </p:nvSpPr>
        <p:spPr bwMode="auto">
          <a:xfrm rot="5400000">
            <a:off x="5799969" y="5729200"/>
            <a:ext cx="605497" cy="877439"/>
          </a:xfrm>
          <a:custGeom>
            <a:avLst/>
            <a:gdLst>
              <a:gd name="T0" fmla="*/ 0 w 482"/>
              <a:gd name="T1" fmla="*/ 0 h 696"/>
              <a:gd name="T2" fmla="*/ 0 w 482"/>
              <a:gd name="T3" fmla="*/ 223 h 696"/>
              <a:gd name="T4" fmla="*/ 0 w 482"/>
              <a:gd name="T5" fmla="*/ 223 h 696"/>
              <a:gd name="T6" fmla="*/ 125 w 482"/>
              <a:gd name="T7" fmla="*/ 348 h 696"/>
              <a:gd name="T8" fmla="*/ 0 w 482"/>
              <a:gd name="T9" fmla="*/ 473 h 696"/>
              <a:gd name="T10" fmla="*/ 0 w 482"/>
              <a:gd name="T11" fmla="*/ 473 h 696"/>
              <a:gd name="T12" fmla="*/ 0 w 482"/>
              <a:gd name="T13" fmla="*/ 696 h 696"/>
              <a:gd name="T14" fmla="*/ 388 w 482"/>
              <a:gd name="T15" fmla="*/ 441 h 696"/>
              <a:gd name="T16" fmla="*/ 482 w 482"/>
              <a:gd name="T17" fmla="*/ 348 h 696"/>
              <a:gd name="T18" fmla="*/ 388 w 482"/>
              <a:gd name="T19" fmla="*/ 255 h 696"/>
              <a:gd name="T20" fmla="*/ 0 w 482"/>
              <a:gd name="T21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2" h="696">
                <a:moveTo>
                  <a:pt x="0" y="0"/>
                </a:moveTo>
                <a:cubicBezTo>
                  <a:pt x="0" y="223"/>
                  <a:pt x="0" y="223"/>
                  <a:pt x="0" y="223"/>
                </a:cubicBezTo>
                <a:cubicBezTo>
                  <a:pt x="0" y="223"/>
                  <a:pt x="0" y="223"/>
                  <a:pt x="0" y="223"/>
                </a:cubicBezTo>
                <a:cubicBezTo>
                  <a:pt x="69" y="223"/>
                  <a:pt x="125" y="279"/>
                  <a:pt x="125" y="348"/>
                </a:cubicBezTo>
                <a:cubicBezTo>
                  <a:pt x="125" y="417"/>
                  <a:pt x="69" y="473"/>
                  <a:pt x="0" y="473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696"/>
                  <a:pt x="0" y="696"/>
                  <a:pt x="0" y="696"/>
                </a:cubicBezTo>
                <a:cubicBezTo>
                  <a:pt x="0" y="696"/>
                  <a:pt x="380" y="441"/>
                  <a:pt x="388" y="441"/>
                </a:cubicBezTo>
                <a:cubicBezTo>
                  <a:pt x="440" y="441"/>
                  <a:pt x="482" y="400"/>
                  <a:pt x="482" y="348"/>
                </a:cubicBezTo>
                <a:cubicBezTo>
                  <a:pt x="482" y="296"/>
                  <a:pt x="440" y="255"/>
                  <a:pt x="388" y="255"/>
                </a:cubicBezTo>
                <a:cubicBezTo>
                  <a:pt x="380" y="255"/>
                  <a:pt x="0" y="0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5" name="Freeform 10"/>
          <p:cNvSpPr/>
          <p:nvPr/>
        </p:nvSpPr>
        <p:spPr bwMode="auto">
          <a:xfrm rot="5400000">
            <a:off x="6021984" y="6273084"/>
            <a:ext cx="160935" cy="234232"/>
          </a:xfrm>
          <a:custGeom>
            <a:avLst/>
            <a:gdLst>
              <a:gd name="T0" fmla="*/ 34 w 128"/>
              <a:gd name="T1" fmla="*/ 186 h 186"/>
              <a:gd name="T2" fmla="*/ 128 w 128"/>
              <a:gd name="T3" fmla="*/ 93 h 186"/>
              <a:gd name="T4" fmla="*/ 34 w 128"/>
              <a:gd name="T5" fmla="*/ 0 h 186"/>
              <a:gd name="T6" fmla="*/ 0 w 128"/>
              <a:gd name="T7" fmla="*/ 93 h 186"/>
              <a:gd name="T8" fmla="*/ 34 w 128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86">
                <a:moveTo>
                  <a:pt x="34" y="186"/>
                </a:moveTo>
                <a:cubicBezTo>
                  <a:pt x="86" y="186"/>
                  <a:pt x="128" y="145"/>
                  <a:pt x="128" y="93"/>
                </a:cubicBezTo>
                <a:cubicBezTo>
                  <a:pt x="128" y="41"/>
                  <a:pt x="86" y="0"/>
                  <a:pt x="34" y="0"/>
                </a:cubicBezTo>
                <a:cubicBezTo>
                  <a:pt x="30" y="0"/>
                  <a:pt x="0" y="46"/>
                  <a:pt x="0" y="93"/>
                </a:cubicBezTo>
                <a:cubicBezTo>
                  <a:pt x="0" y="140"/>
                  <a:pt x="30" y="186"/>
                  <a:pt x="34" y="186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弧形 15"/>
          <p:cNvSpPr/>
          <p:nvPr/>
        </p:nvSpPr>
        <p:spPr>
          <a:xfrm>
            <a:off x="4343406" y="2257497"/>
            <a:ext cx="3518627" cy="3518627"/>
          </a:xfrm>
          <a:prstGeom prst="arc">
            <a:avLst>
              <a:gd name="adj1" fmla="val 7769638"/>
              <a:gd name="adj2" fmla="val 2901342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45746" y="2390241"/>
            <a:ext cx="1002006" cy="100200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45746" y="4542090"/>
            <a:ext cx="1002006" cy="1002006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037773" y="2390241"/>
            <a:ext cx="1002006" cy="1002006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037773" y="4542090"/>
            <a:ext cx="1002006" cy="1002006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443615" y="4848420"/>
            <a:ext cx="406267" cy="404668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22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/>
            <p:cNvSpPr/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37544" y="2642946"/>
            <a:ext cx="409885" cy="394180"/>
            <a:chOff x="6159731" y="1864447"/>
            <a:chExt cx="469385" cy="451400"/>
          </a:xfrm>
          <a:solidFill>
            <a:schemeClr val="bg1"/>
          </a:solidFill>
        </p:grpSpPr>
        <p:sp>
          <p:nvSpPr>
            <p:cNvPr id="25" name="Oval 131"/>
            <p:cNvSpPr>
              <a:spLocks noChangeArrowheads="1"/>
            </p:cNvSpPr>
            <p:nvPr/>
          </p:nvSpPr>
          <p:spPr bwMode="auto">
            <a:xfrm>
              <a:off x="6288812" y="1864447"/>
              <a:ext cx="211223" cy="21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26" name="Freeform 134"/>
            <p:cNvSpPr/>
            <p:nvPr/>
          </p:nvSpPr>
          <p:spPr bwMode="auto">
            <a:xfrm>
              <a:off x="6159731" y="2111736"/>
              <a:ext cx="469385" cy="204111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336633" y="4833118"/>
            <a:ext cx="404285" cy="350380"/>
            <a:chOff x="7090992" y="4839631"/>
            <a:chExt cx="424306" cy="367732"/>
          </a:xfrm>
          <a:solidFill>
            <a:schemeClr val="bg1"/>
          </a:solidFill>
        </p:grpSpPr>
        <p:sp>
          <p:nvSpPr>
            <p:cNvPr id="28" name="Freeform 19"/>
            <p:cNvSpPr/>
            <p:nvPr/>
          </p:nvSpPr>
          <p:spPr bwMode="auto">
            <a:xfrm>
              <a:off x="7156995" y="4994536"/>
              <a:ext cx="86882" cy="15288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7282266" y="4937962"/>
              <a:ext cx="86882" cy="209459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/>
            <p:nvPr/>
          </p:nvSpPr>
          <p:spPr bwMode="auto">
            <a:xfrm>
              <a:off x="7408885" y="4891491"/>
              <a:ext cx="86882" cy="255931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1" name="Freeform 22"/>
            <p:cNvSpPr/>
            <p:nvPr/>
          </p:nvSpPr>
          <p:spPr bwMode="auto">
            <a:xfrm>
              <a:off x="7090992" y="4839631"/>
              <a:ext cx="424306" cy="367732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65616" y="2680179"/>
            <a:ext cx="361142" cy="357418"/>
            <a:chOff x="4270293" y="4090633"/>
            <a:chExt cx="390570" cy="386543"/>
          </a:xfrm>
          <a:solidFill>
            <a:schemeClr val="bg1"/>
          </a:solidFill>
        </p:grpSpPr>
        <p:sp>
          <p:nvSpPr>
            <p:cNvPr id="33" name="Freeform 136"/>
            <p:cNvSpPr/>
            <p:nvPr/>
          </p:nvSpPr>
          <p:spPr bwMode="auto">
            <a:xfrm>
              <a:off x="4270293" y="4307258"/>
              <a:ext cx="390570" cy="169918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4" name="Freeform 137"/>
            <p:cNvSpPr>
              <a:spLocks noEditPoints="1"/>
            </p:cNvSpPr>
            <p:nvPr/>
          </p:nvSpPr>
          <p:spPr bwMode="auto">
            <a:xfrm>
              <a:off x="4270293" y="4090633"/>
              <a:ext cx="390570" cy="224678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5647505" y="2958565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01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652210" y="3730283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02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44088" y="4478880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03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78742" y="5218245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04</a:t>
            </a:r>
            <a:endParaRPr lang="zh-CN" altLang="en-US" sz="28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17073" y="4703509"/>
            <a:ext cx="1906291" cy="144655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74C1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工作制度安排</a:t>
            </a:r>
            <a:endParaRPr lang="en-US" altLang="zh-CN" sz="2000" b="1" dirty="0" smtClean="0">
              <a:solidFill>
                <a:srgbClr val="E74C1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弹性工作制为基础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合理化小组工作制度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39690" y="2546513"/>
            <a:ext cx="2518638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sz="2000" b="1" dirty="0" smtClean="0">
                <a:solidFill>
                  <a:srgbClr val="F38E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框架完善</a:t>
            </a:r>
            <a:endParaRPr lang="en-US" altLang="zh-CN" sz="2000" b="1" dirty="0" smtClean="0">
              <a:solidFill>
                <a:srgbClr val="F38E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根据本周确定需要完善的内容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监督反馈机制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合理的沟通交流策略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504155" y="4703509"/>
            <a:ext cx="2518638" cy="123110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5EB5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初步文献调研</a:t>
            </a:r>
            <a:endParaRPr lang="en-US" altLang="zh-CN" sz="2000" b="1" dirty="0" smtClean="0">
              <a:solidFill>
                <a:srgbClr val="5EB5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以“渲染”为主体的文献调研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504155" y="2528508"/>
            <a:ext cx="2046714" cy="166199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CDB1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ED77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模板设计</a:t>
            </a:r>
            <a:endParaRPr lang="en-US" altLang="zh-CN" sz="2000" b="1" dirty="0" smtClean="0">
              <a:solidFill>
                <a:srgbClr val="ED77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初步学习使用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优点和局限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思考使用方针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8034791" flipV="1">
            <a:off x="752078" y="-617017"/>
            <a:ext cx="1482818" cy="306997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2" y="227220"/>
            <a:ext cx="2725679" cy="828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03680" y="43706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flipH="1" flipV="1">
            <a:off x="9088350" y="-99714"/>
            <a:ext cx="3086193" cy="1482818"/>
            <a:chOff x="6437956" y="2098770"/>
            <a:chExt cx="3086193" cy="1482818"/>
          </a:xfrm>
        </p:grpSpPr>
        <p:pic>
          <p:nvPicPr>
            <p:cNvPr id="7" name="图片 6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 rot="18034791" flipV="1">
              <a:off x="7231536" y="1305190"/>
              <a:ext cx="1482818" cy="306997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8470" y="2149427"/>
              <a:ext cx="2725679" cy="82895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1762431" y="2430049"/>
            <a:ext cx="2901558" cy="4427951"/>
            <a:chOff x="1762431" y="1923089"/>
            <a:chExt cx="3233760" cy="4934911"/>
          </a:xfrm>
          <a:blipFill>
            <a:blip r:embed="rId4"/>
            <a:stretch>
              <a:fillRect/>
            </a:stretch>
          </a:blipFill>
        </p:grpSpPr>
        <p:sp>
          <p:nvSpPr>
            <p:cNvPr id="11" name="Freeform 12"/>
            <p:cNvSpPr/>
            <p:nvPr/>
          </p:nvSpPr>
          <p:spPr bwMode="auto">
            <a:xfrm>
              <a:off x="1999535" y="1923089"/>
              <a:ext cx="2730984" cy="4516408"/>
            </a:xfrm>
            <a:custGeom>
              <a:avLst/>
              <a:gdLst>
                <a:gd name="T0" fmla="*/ 966 w 1077"/>
                <a:gd name="T1" fmla="*/ 315 h 1781"/>
                <a:gd name="T2" fmla="*/ 793 w 1077"/>
                <a:gd name="T3" fmla="*/ 486 h 1781"/>
                <a:gd name="T4" fmla="*/ 650 w 1077"/>
                <a:gd name="T5" fmla="*/ 297 h 1781"/>
                <a:gd name="T6" fmla="*/ 625 w 1077"/>
                <a:gd name="T7" fmla="*/ 266 h 1781"/>
                <a:gd name="T8" fmla="*/ 632 w 1077"/>
                <a:gd name="T9" fmla="*/ 236 h 1781"/>
                <a:gd name="T10" fmla="*/ 682 w 1077"/>
                <a:gd name="T11" fmla="*/ 187 h 1781"/>
                <a:gd name="T12" fmla="*/ 698 w 1077"/>
                <a:gd name="T13" fmla="*/ 150 h 1781"/>
                <a:gd name="T14" fmla="*/ 665 w 1077"/>
                <a:gd name="T15" fmla="*/ 82 h 1781"/>
                <a:gd name="T16" fmla="*/ 661 w 1077"/>
                <a:gd name="T17" fmla="*/ 50 h 1781"/>
                <a:gd name="T18" fmla="*/ 627 w 1077"/>
                <a:gd name="T19" fmla="*/ 24 h 1781"/>
                <a:gd name="T20" fmla="*/ 576 w 1077"/>
                <a:gd name="T21" fmla="*/ 3 h 1781"/>
                <a:gd name="T22" fmla="*/ 492 w 1077"/>
                <a:gd name="T23" fmla="*/ 48 h 1781"/>
                <a:gd name="T24" fmla="*/ 471 w 1077"/>
                <a:gd name="T25" fmla="*/ 119 h 1781"/>
                <a:gd name="T26" fmla="*/ 513 w 1077"/>
                <a:gd name="T27" fmla="*/ 199 h 1781"/>
                <a:gd name="T28" fmla="*/ 495 w 1077"/>
                <a:gd name="T29" fmla="*/ 223 h 1781"/>
                <a:gd name="T30" fmla="*/ 386 w 1077"/>
                <a:gd name="T31" fmla="*/ 230 h 1781"/>
                <a:gd name="T32" fmla="*/ 106 w 1077"/>
                <a:gd name="T33" fmla="*/ 313 h 1781"/>
                <a:gd name="T34" fmla="*/ 60 w 1077"/>
                <a:gd name="T35" fmla="*/ 630 h 1781"/>
                <a:gd name="T36" fmla="*/ 138 w 1077"/>
                <a:gd name="T37" fmla="*/ 599 h 1781"/>
                <a:gd name="T38" fmla="*/ 169 w 1077"/>
                <a:gd name="T39" fmla="*/ 527 h 1781"/>
                <a:gd name="T40" fmla="*/ 176 w 1077"/>
                <a:gd name="T41" fmla="*/ 406 h 1781"/>
                <a:gd name="T42" fmla="*/ 220 w 1077"/>
                <a:gd name="T43" fmla="*/ 373 h 1781"/>
                <a:gd name="T44" fmla="*/ 308 w 1077"/>
                <a:gd name="T45" fmla="*/ 360 h 1781"/>
                <a:gd name="T46" fmla="*/ 317 w 1077"/>
                <a:gd name="T47" fmla="*/ 358 h 1781"/>
                <a:gd name="T48" fmla="*/ 256 w 1077"/>
                <a:gd name="T49" fmla="*/ 760 h 1781"/>
                <a:gd name="T50" fmla="*/ 254 w 1077"/>
                <a:gd name="T51" fmla="*/ 794 h 1781"/>
                <a:gd name="T52" fmla="*/ 261 w 1077"/>
                <a:gd name="T53" fmla="*/ 896 h 1781"/>
                <a:gd name="T54" fmla="*/ 123 w 1077"/>
                <a:gd name="T55" fmla="*/ 1406 h 1781"/>
                <a:gd name="T56" fmla="*/ 47 w 1077"/>
                <a:gd name="T57" fmla="*/ 1578 h 1781"/>
                <a:gd name="T58" fmla="*/ 4 w 1077"/>
                <a:gd name="T59" fmla="*/ 1633 h 1781"/>
                <a:gd name="T60" fmla="*/ 56 w 1077"/>
                <a:gd name="T61" fmla="*/ 1688 h 1781"/>
                <a:gd name="T62" fmla="*/ 104 w 1077"/>
                <a:gd name="T63" fmla="*/ 1714 h 1781"/>
                <a:gd name="T64" fmla="*/ 122 w 1077"/>
                <a:gd name="T65" fmla="*/ 1741 h 1781"/>
                <a:gd name="T66" fmla="*/ 174 w 1077"/>
                <a:gd name="T67" fmla="*/ 1703 h 1781"/>
                <a:gd name="T68" fmla="*/ 161 w 1077"/>
                <a:gd name="T69" fmla="*/ 1636 h 1781"/>
                <a:gd name="T70" fmla="*/ 323 w 1077"/>
                <a:gd name="T71" fmla="*/ 1294 h 1781"/>
                <a:gd name="T72" fmla="*/ 385 w 1077"/>
                <a:gd name="T73" fmla="*/ 1152 h 1781"/>
                <a:gd name="T74" fmla="*/ 481 w 1077"/>
                <a:gd name="T75" fmla="*/ 943 h 1781"/>
                <a:gd name="T76" fmla="*/ 699 w 1077"/>
                <a:gd name="T77" fmla="*/ 879 h 1781"/>
                <a:gd name="T78" fmla="*/ 682 w 1077"/>
                <a:gd name="T79" fmla="*/ 976 h 1781"/>
                <a:gd name="T80" fmla="*/ 632 w 1077"/>
                <a:gd name="T81" fmla="*/ 1141 h 1781"/>
                <a:gd name="T82" fmla="*/ 618 w 1077"/>
                <a:gd name="T83" fmla="*/ 1225 h 1781"/>
                <a:gd name="T84" fmla="*/ 670 w 1077"/>
                <a:gd name="T85" fmla="*/ 1269 h 1781"/>
                <a:gd name="T86" fmla="*/ 795 w 1077"/>
                <a:gd name="T87" fmla="*/ 1285 h 1781"/>
                <a:gd name="T88" fmla="*/ 830 w 1077"/>
                <a:gd name="T89" fmla="*/ 1219 h 1781"/>
                <a:gd name="T90" fmla="*/ 746 w 1077"/>
                <a:gd name="T91" fmla="*/ 1165 h 1781"/>
                <a:gd name="T92" fmla="*/ 840 w 1077"/>
                <a:gd name="T93" fmla="*/ 864 h 1781"/>
                <a:gd name="T94" fmla="*/ 831 w 1077"/>
                <a:gd name="T95" fmla="*/ 762 h 1781"/>
                <a:gd name="T96" fmla="*/ 507 w 1077"/>
                <a:gd name="T97" fmla="*/ 757 h 1781"/>
                <a:gd name="T98" fmla="*/ 508 w 1077"/>
                <a:gd name="T99" fmla="*/ 758 h 1781"/>
                <a:gd name="T100" fmla="*/ 560 w 1077"/>
                <a:gd name="T101" fmla="*/ 658 h 1781"/>
                <a:gd name="T102" fmla="*/ 607 w 1077"/>
                <a:gd name="T103" fmla="*/ 511 h 1781"/>
                <a:gd name="T104" fmla="*/ 643 w 1077"/>
                <a:gd name="T105" fmla="*/ 449 h 1781"/>
                <a:gd name="T106" fmla="*/ 784 w 1077"/>
                <a:gd name="T107" fmla="*/ 596 h 1781"/>
                <a:gd name="T108" fmla="*/ 836 w 1077"/>
                <a:gd name="T109" fmla="*/ 566 h 1781"/>
                <a:gd name="T110" fmla="*/ 999 w 1077"/>
                <a:gd name="T111" fmla="*/ 402 h 1781"/>
                <a:gd name="T112" fmla="*/ 1042 w 1077"/>
                <a:gd name="T113" fmla="*/ 374 h 1781"/>
                <a:gd name="T114" fmla="*/ 1033 w 1077"/>
                <a:gd name="T115" fmla="*/ 280 h 1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77" h="1781">
                  <a:moveTo>
                    <a:pt x="1033" y="280"/>
                  </a:moveTo>
                  <a:cubicBezTo>
                    <a:pt x="1018" y="287"/>
                    <a:pt x="970" y="303"/>
                    <a:pt x="966" y="315"/>
                  </a:cubicBezTo>
                  <a:cubicBezTo>
                    <a:pt x="962" y="326"/>
                    <a:pt x="967" y="350"/>
                    <a:pt x="951" y="359"/>
                  </a:cubicBezTo>
                  <a:cubicBezTo>
                    <a:pt x="936" y="368"/>
                    <a:pt x="803" y="466"/>
                    <a:pt x="793" y="486"/>
                  </a:cubicBezTo>
                  <a:cubicBezTo>
                    <a:pt x="793" y="486"/>
                    <a:pt x="745" y="390"/>
                    <a:pt x="717" y="375"/>
                  </a:cubicBezTo>
                  <a:cubicBezTo>
                    <a:pt x="717" y="375"/>
                    <a:pt x="708" y="301"/>
                    <a:pt x="650" y="297"/>
                  </a:cubicBezTo>
                  <a:cubicBezTo>
                    <a:pt x="629" y="296"/>
                    <a:pt x="617" y="294"/>
                    <a:pt x="609" y="291"/>
                  </a:cubicBezTo>
                  <a:cubicBezTo>
                    <a:pt x="625" y="266"/>
                    <a:pt x="625" y="266"/>
                    <a:pt x="625" y="266"/>
                  </a:cubicBezTo>
                  <a:cubicBezTo>
                    <a:pt x="609" y="266"/>
                    <a:pt x="609" y="266"/>
                    <a:pt x="609" y="266"/>
                  </a:cubicBezTo>
                  <a:cubicBezTo>
                    <a:pt x="617" y="253"/>
                    <a:pt x="628" y="236"/>
                    <a:pt x="632" y="236"/>
                  </a:cubicBezTo>
                  <a:cubicBezTo>
                    <a:pt x="637" y="235"/>
                    <a:pt x="674" y="230"/>
                    <a:pt x="679" y="228"/>
                  </a:cubicBezTo>
                  <a:cubicBezTo>
                    <a:pt x="683" y="225"/>
                    <a:pt x="687" y="201"/>
                    <a:pt x="682" y="187"/>
                  </a:cubicBezTo>
                  <a:cubicBezTo>
                    <a:pt x="677" y="173"/>
                    <a:pt x="687" y="159"/>
                    <a:pt x="687" y="159"/>
                  </a:cubicBezTo>
                  <a:cubicBezTo>
                    <a:pt x="698" y="150"/>
                    <a:pt x="698" y="150"/>
                    <a:pt x="698" y="150"/>
                  </a:cubicBezTo>
                  <a:cubicBezTo>
                    <a:pt x="698" y="150"/>
                    <a:pt x="684" y="128"/>
                    <a:pt x="676" y="117"/>
                  </a:cubicBezTo>
                  <a:cubicBezTo>
                    <a:pt x="667" y="106"/>
                    <a:pt x="669" y="92"/>
                    <a:pt x="665" y="82"/>
                  </a:cubicBezTo>
                  <a:cubicBezTo>
                    <a:pt x="661" y="72"/>
                    <a:pt x="672" y="65"/>
                    <a:pt x="672" y="65"/>
                  </a:cubicBezTo>
                  <a:cubicBezTo>
                    <a:pt x="672" y="65"/>
                    <a:pt x="668" y="55"/>
                    <a:pt x="661" y="50"/>
                  </a:cubicBezTo>
                  <a:cubicBezTo>
                    <a:pt x="653" y="46"/>
                    <a:pt x="666" y="44"/>
                    <a:pt x="649" y="36"/>
                  </a:cubicBezTo>
                  <a:cubicBezTo>
                    <a:pt x="632" y="28"/>
                    <a:pt x="641" y="32"/>
                    <a:pt x="627" y="24"/>
                  </a:cubicBezTo>
                  <a:cubicBezTo>
                    <a:pt x="612" y="16"/>
                    <a:pt x="634" y="21"/>
                    <a:pt x="612" y="16"/>
                  </a:cubicBezTo>
                  <a:cubicBezTo>
                    <a:pt x="591" y="11"/>
                    <a:pt x="579" y="3"/>
                    <a:pt x="576" y="3"/>
                  </a:cubicBezTo>
                  <a:cubicBezTo>
                    <a:pt x="573" y="3"/>
                    <a:pt x="582" y="6"/>
                    <a:pt x="573" y="3"/>
                  </a:cubicBezTo>
                  <a:cubicBezTo>
                    <a:pt x="563" y="0"/>
                    <a:pt x="498" y="33"/>
                    <a:pt x="492" y="48"/>
                  </a:cubicBezTo>
                  <a:cubicBezTo>
                    <a:pt x="485" y="64"/>
                    <a:pt x="475" y="83"/>
                    <a:pt x="475" y="83"/>
                  </a:cubicBezTo>
                  <a:cubicBezTo>
                    <a:pt x="475" y="83"/>
                    <a:pt x="469" y="104"/>
                    <a:pt x="471" y="119"/>
                  </a:cubicBezTo>
                  <a:cubicBezTo>
                    <a:pt x="474" y="134"/>
                    <a:pt x="484" y="147"/>
                    <a:pt x="488" y="152"/>
                  </a:cubicBezTo>
                  <a:cubicBezTo>
                    <a:pt x="491" y="156"/>
                    <a:pt x="508" y="184"/>
                    <a:pt x="513" y="199"/>
                  </a:cubicBezTo>
                  <a:cubicBezTo>
                    <a:pt x="517" y="212"/>
                    <a:pt x="521" y="228"/>
                    <a:pt x="506" y="235"/>
                  </a:cubicBezTo>
                  <a:cubicBezTo>
                    <a:pt x="495" y="223"/>
                    <a:pt x="495" y="223"/>
                    <a:pt x="495" y="223"/>
                  </a:cubicBezTo>
                  <a:cubicBezTo>
                    <a:pt x="476" y="237"/>
                    <a:pt x="476" y="237"/>
                    <a:pt x="476" y="237"/>
                  </a:cubicBezTo>
                  <a:cubicBezTo>
                    <a:pt x="454" y="233"/>
                    <a:pt x="427" y="222"/>
                    <a:pt x="386" y="230"/>
                  </a:cubicBezTo>
                  <a:cubicBezTo>
                    <a:pt x="333" y="241"/>
                    <a:pt x="313" y="257"/>
                    <a:pt x="281" y="265"/>
                  </a:cubicBezTo>
                  <a:cubicBezTo>
                    <a:pt x="249" y="272"/>
                    <a:pt x="128" y="293"/>
                    <a:pt x="106" y="313"/>
                  </a:cubicBezTo>
                  <a:cubicBezTo>
                    <a:pt x="84" y="332"/>
                    <a:pt x="76" y="418"/>
                    <a:pt x="82" y="553"/>
                  </a:cubicBezTo>
                  <a:cubicBezTo>
                    <a:pt x="82" y="553"/>
                    <a:pt x="62" y="616"/>
                    <a:pt x="60" y="630"/>
                  </a:cubicBezTo>
                  <a:cubicBezTo>
                    <a:pt x="59" y="644"/>
                    <a:pt x="67" y="703"/>
                    <a:pt x="139" y="690"/>
                  </a:cubicBezTo>
                  <a:cubicBezTo>
                    <a:pt x="203" y="679"/>
                    <a:pt x="151" y="622"/>
                    <a:pt x="138" y="599"/>
                  </a:cubicBezTo>
                  <a:cubicBezTo>
                    <a:pt x="146" y="594"/>
                    <a:pt x="154" y="590"/>
                    <a:pt x="154" y="590"/>
                  </a:cubicBezTo>
                  <a:cubicBezTo>
                    <a:pt x="154" y="590"/>
                    <a:pt x="168" y="554"/>
                    <a:pt x="169" y="527"/>
                  </a:cubicBezTo>
                  <a:cubicBezTo>
                    <a:pt x="169" y="510"/>
                    <a:pt x="174" y="454"/>
                    <a:pt x="176" y="409"/>
                  </a:cubicBezTo>
                  <a:cubicBezTo>
                    <a:pt x="176" y="408"/>
                    <a:pt x="176" y="407"/>
                    <a:pt x="176" y="406"/>
                  </a:cubicBezTo>
                  <a:cubicBezTo>
                    <a:pt x="178" y="394"/>
                    <a:pt x="179" y="384"/>
                    <a:pt x="180" y="378"/>
                  </a:cubicBezTo>
                  <a:cubicBezTo>
                    <a:pt x="190" y="376"/>
                    <a:pt x="204" y="375"/>
                    <a:pt x="220" y="373"/>
                  </a:cubicBezTo>
                  <a:cubicBezTo>
                    <a:pt x="224" y="373"/>
                    <a:pt x="229" y="373"/>
                    <a:pt x="234" y="372"/>
                  </a:cubicBezTo>
                  <a:cubicBezTo>
                    <a:pt x="265" y="370"/>
                    <a:pt x="294" y="364"/>
                    <a:pt x="308" y="360"/>
                  </a:cubicBezTo>
                  <a:cubicBezTo>
                    <a:pt x="308" y="360"/>
                    <a:pt x="308" y="360"/>
                    <a:pt x="308" y="360"/>
                  </a:cubicBezTo>
                  <a:cubicBezTo>
                    <a:pt x="311" y="360"/>
                    <a:pt x="314" y="359"/>
                    <a:pt x="317" y="358"/>
                  </a:cubicBezTo>
                  <a:cubicBezTo>
                    <a:pt x="317" y="360"/>
                    <a:pt x="319" y="371"/>
                    <a:pt x="322" y="385"/>
                  </a:cubicBezTo>
                  <a:cubicBezTo>
                    <a:pt x="310" y="466"/>
                    <a:pt x="270" y="740"/>
                    <a:pt x="256" y="760"/>
                  </a:cubicBezTo>
                  <a:cubicBezTo>
                    <a:pt x="240" y="784"/>
                    <a:pt x="232" y="799"/>
                    <a:pt x="232" y="799"/>
                  </a:cubicBezTo>
                  <a:cubicBezTo>
                    <a:pt x="232" y="799"/>
                    <a:pt x="242" y="797"/>
                    <a:pt x="254" y="794"/>
                  </a:cubicBezTo>
                  <a:cubicBezTo>
                    <a:pt x="250" y="811"/>
                    <a:pt x="249" y="832"/>
                    <a:pt x="252" y="861"/>
                  </a:cubicBezTo>
                  <a:cubicBezTo>
                    <a:pt x="252" y="861"/>
                    <a:pt x="254" y="876"/>
                    <a:pt x="261" y="896"/>
                  </a:cubicBezTo>
                  <a:cubicBezTo>
                    <a:pt x="247" y="979"/>
                    <a:pt x="227" y="1177"/>
                    <a:pt x="200" y="1256"/>
                  </a:cubicBezTo>
                  <a:cubicBezTo>
                    <a:pt x="174" y="1282"/>
                    <a:pt x="141" y="1326"/>
                    <a:pt x="123" y="1406"/>
                  </a:cubicBezTo>
                  <a:cubicBezTo>
                    <a:pt x="123" y="1406"/>
                    <a:pt x="123" y="1406"/>
                    <a:pt x="123" y="1406"/>
                  </a:cubicBezTo>
                  <a:cubicBezTo>
                    <a:pt x="86" y="1483"/>
                    <a:pt x="47" y="1577"/>
                    <a:pt x="47" y="1578"/>
                  </a:cubicBezTo>
                  <a:cubicBezTo>
                    <a:pt x="25" y="1596"/>
                    <a:pt x="10" y="1604"/>
                    <a:pt x="5" y="1627"/>
                  </a:cubicBezTo>
                  <a:cubicBezTo>
                    <a:pt x="4" y="1630"/>
                    <a:pt x="4" y="1631"/>
                    <a:pt x="4" y="1633"/>
                  </a:cubicBezTo>
                  <a:cubicBezTo>
                    <a:pt x="0" y="1665"/>
                    <a:pt x="0" y="1665"/>
                    <a:pt x="0" y="1665"/>
                  </a:cubicBezTo>
                  <a:cubicBezTo>
                    <a:pt x="0" y="1665"/>
                    <a:pt x="44" y="1698"/>
                    <a:pt x="56" y="1688"/>
                  </a:cubicBezTo>
                  <a:cubicBezTo>
                    <a:pt x="64" y="1682"/>
                    <a:pt x="74" y="1683"/>
                    <a:pt x="85" y="1692"/>
                  </a:cubicBezTo>
                  <a:cubicBezTo>
                    <a:pt x="91" y="1698"/>
                    <a:pt x="97" y="1705"/>
                    <a:pt x="104" y="1714"/>
                  </a:cubicBezTo>
                  <a:cubicBezTo>
                    <a:pt x="105" y="1715"/>
                    <a:pt x="105" y="1716"/>
                    <a:pt x="106" y="1717"/>
                  </a:cubicBezTo>
                  <a:cubicBezTo>
                    <a:pt x="111" y="1724"/>
                    <a:pt x="116" y="1731"/>
                    <a:pt x="122" y="1741"/>
                  </a:cubicBezTo>
                  <a:cubicBezTo>
                    <a:pt x="122" y="1741"/>
                    <a:pt x="153" y="1781"/>
                    <a:pt x="193" y="1765"/>
                  </a:cubicBezTo>
                  <a:cubicBezTo>
                    <a:pt x="193" y="1765"/>
                    <a:pt x="208" y="1732"/>
                    <a:pt x="174" y="1703"/>
                  </a:cubicBezTo>
                  <a:cubicBezTo>
                    <a:pt x="147" y="1680"/>
                    <a:pt x="145" y="1650"/>
                    <a:pt x="148" y="1630"/>
                  </a:cubicBezTo>
                  <a:cubicBezTo>
                    <a:pt x="161" y="1636"/>
                    <a:pt x="161" y="1636"/>
                    <a:pt x="161" y="1636"/>
                  </a:cubicBezTo>
                  <a:cubicBezTo>
                    <a:pt x="161" y="1636"/>
                    <a:pt x="161" y="1636"/>
                    <a:pt x="170" y="1587"/>
                  </a:cubicBezTo>
                  <a:cubicBezTo>
                    <a:pt x="179" y="1539"/>
                    <a:pt x="301" y="1314"/>
                    <a:pt x="323" y="1294"/>
                  </a:cubicBezTo>
                  <a:cubicBezTo>
                    <a:pt x="336" y="1282"/>
                    <a:pt x="352" y="1230"/>
                    <a:pt x="365" y="1185"/>
                  </a:cubicBezTo>
                  <a:cubicBezTo>
                    <a:pt x="372" y="1176"/>
                    <a:pt x="379" y="1165"/>
                    <a:pt x="385" y="1152"/>
                  </a:cubicBezTo>
                  <a:cubicBezTo>
                    <a:pt x="404" y="1111"/>
                    <a:pt x="437" y="960"/>
                    <a:pt x="437" y="960"/>
                  </a:cubicBezTo>
                  <a:cubicBezTo>
                    <a:pt x="437" y="960"/>
                    <a:pt x="470" y="949"/>
                    <a:pt x="481" y="943"/>
                  </a:cubicBezTo>
                  <a:cubicBezTo>
                    <a:pt x="492" y="938"/>
                    <a:pt x="508" y="937"/>
                    <a:pt x="573" y="923"/>
                  </a:cubicBezTo>
                  <a:cubicBezTo>
                    <a:pt x="637" y="908"/>
                    <a:pt x="699" y="879"/>
                    <a:pt x="699" y="879"/>
                  </a:cubicBezTo>
                  <a:cubicBezTo>
                    <a:pt x="699" y="879"/>
                    <a:pt x="679" y="928"/>
                    <a:pt x="681" y="965"/>
                  </a:cubicBezTo>
                  <a:cubicBezTo>
                    <a:pt x="681" y="969"/>
                    <a:pt x="682" y="972"/>
                    <a:pt x="682" y="976"/>
                  </a:cubicBezTo>
                  <a:cubicBezTo>
                    <a:pt x="673" y="1023"/>
                    <a:pt x="663" y="1072"/>
                    <a:pt x="657" y="1085"/>
                  </a:cubicBezTo>
                  <a:cubicBezTo>
                    <a:pt x="645" y="1110"/>
                    <a:pt x="632" y="1141"/>
                    <a:pt x="632" y="1141"/>
                  </a:cubicBezTo>
                  <a:cubicBezTo>
                    <a:pt x="632" y="1141"/>
                    <a:pt x="639" y="1142"/>
                    <a:pt x="649" y="1143"/>
                  </a:cubicBezTo>
                  <a:cubicBezTo>
                    <a:pt x="633" y="1177"/>
                    <a:pt x="615" y="1211"/>
                    <a:pt x="618" y="1225"/>
                  </a:cubicBezTo>
                  <a:cubicBezTo>
                    <a:pt x="614" y="1247"/>
                    <a:pt x="614" y="1247"/>
                    <a:pt x="614" y="1247"/>
                  </a:cubicBezTo>
                  <a:cubicBezTo>
                    <a:pt x="670" y="1269"/>
                    <a:pt x="670" y="1269"/>
                    <a:pt x="670" y="1269"/>
                  </a:cubicBezTo>
                  <a:cubicBezTo>
                    <a:pt x="670" y="1269"/>
                    <a:pt x="694" y="1263"/>
                    <a:pt x="728" y="1274"/>
                  </a:cubicBezTo>
                  <a:cubicBezTo>
                    <a:pt x="752" y="1285"/>
                    <a:pt x="777" y="1293"/>
                    <a:pt x="795" y="1285"/>
                  </a:cubicBezTo>
                  <a:cubicBezTo>
                    <a:pt x="825" y="1273"/>
                    <a:pt x="867" y="1244"/>
                    <a:pt x="867" y="1226"/>
                  </a:cubicBezTo>
                  <a:cubicBezTo>
                    <a:pt x="867" y="1208"/>
                    <a:pt x="855" y="1215"/>
                    <a:pt x="830" y="1219"/>
                  </a:cubicBezTo>
                  <a:cubicBezTo>
                    <a:pt x="806" y="1223"/>
                    <a:pt x="766" y="1195"/>
                    <a:pt x="753" y="1179"/>
                  </a:cubicBezTo>
                  <a:cubicBezTo>
                    <a:pt x="750" y="1176"/>
                    <a:pt x="748" y="1171"/>
                    <a:pt x="746" y="1165"/>
                  </a:cubicBezTo>
                  <a:cubicBezTo>
                    <a:pt x="753" y="1179"/>
                    <a:pt x="766" y="1180"/>
                    <a:pt x="766" y="1180"/>
                  </a:cubicBezTo>
                  <a:cubicBezTo>
                    <a:pt x="766" y="1180"/>
                    <a:pt x="817" y="952"/>
                    <a:pt x="840" y="864"/>
                  </a:cubicBezTo>
                  <a:cubicBezTo>
                    <a:pt x="840" y="864"/>
                    <a:pt x="840" y="864"/>
                    <a:pt x="840" y="864"/>
                  </a:cubicBezTo>
                  <a:cubicBezTo>
                    <a:pt x="856" y="847"/>
                    <a:pt x="886" y="780"/>
                    <a:pt x="831" y="762"/>
                  </a:cubicBezTo>
                  <a:cubicBezTo>
                    <a:pt x="777" y="744"/>
                    <a:pt x="577" y="746"/>
                    <a:pt x="521" y="760"/>
                  </a:cubicBezTo>
                  <a:cubicBezTo>
                    <a:pt x="514" y="762"/>
                    <a:pt x="510" y="761"/>
                    <a:pt x="507" y="757"/>
                  </a:cubicBezTo>
                  <a:cubicBezTo>
                    <a:pt x="508" y="757"/>
                    <a:pt x="508" y="757"/>
                    <a:pt x="508" y="757"/>
                  </a:cubicBezTo>
                  <a:cubicBezTo>
                    <a:pt x="508" y="758"/>
                    <a:pt x="508" y="758"/>
                    <a:pt x="508" y="758"/>
                  </a:cubicBezTo>
                  <a:cubicBezTo>
                    <a:pt x="536" y="738"/>
                    <a:pt x="536" y="738"/>
                    <a:pt x="536" y="738"/>
                  </a:cubicBezTo>
                  <a:cubicBezTo>
                    <a:pt x="536" y="738"/>
                    <a:pt x="543" y="691"/>
                    <a:pt x="560" y="658"/>
                  </a:cubicBezTo>
                  <a:cubicBezTo>
                    <a:pt x="576" y="625"/>
                    <a:pt x="599" y="520"/>
                    <a:pt x="607" y="511"/>
                  </a:cubicBezTo>
                  <a:cubicBezTo>
                    <a:pt x="607" y="511"/>
                    <a:pt x="607" y="511"/>
                    <a:pt x="607" y="511"/>
                  </a:cubicBezTo>
                  <a:cubicBezTo>
                    <a:pt x="611" y="506"/>
                    <a:pt x="615" y="500"/>
                    <a:pt x="620" y="491"/>
                  </a:cubicBezTo>
                  <a:cubicBezTo>
                    <a:pt x="634" y="465"/>
                    <a:pt x="643" y="449"/>
                    <a:pt x="643" y="449"/>
                  </a:cubicBezTo>
                  <a:cubicBezTo>
                    <a:pt x="643" y="449"/>
                    <a:pt x="695" y="520"/>
                    <a:pt x="715" y="529"/>
                  </a:cubicBezTo>
                  <a:cubicBezTo>
                    <a:pt x="734" y="537"/>
                    <a:pt x="767" y="599"/>
                    <a:pt x="784" y="596"/>
                  </a:cubicBezTo>
                  <a:cubicBezTo>
                    <a:pt x="795" y="594"/>
                    <a:pt x="812" y="585"/>
                    <a:pt x="836" y="566"/>
                  </a:cubicBezTo>
                  <a:cubicBezTo>
                    <a:pt x="836" y="566"/>
                    <a:pt x="836" y="566"/>
                    <a:pt x="836" y="566"/>
                  </a:cubicBezTo>
                  <a:cubicBezTo>
                    <a:pt x="872" y="554"/>
                    <a:pt x="1000" y="429"/>
                    <a:pt x="1013" y="425"/>
                  </a:cubicBezTo>
                  <a:cubicBezTo>
                    <a:pt x="1019" y="423"/>
                    <a:pt x="1010" y="412"/>
                    <a:pt x="999" y="402"/>
                  </a:cubicBezTo>
                  <a:cubicBezTo>
                    <a:pt x="1000" y="401"/>
                    <a:pt x="1000" y="401"/>
                    <a:pt x="1001" y="401"/>
                  </a:cubicBezTo>
                  <a:cubicBezTo>
                    <a:pt x="1016" y="396"/>
                    <a:pt x="1030" y="394"/>
                    <a:pt x="1042" y="374"/>
                  </a:cubicBezTo>
                  <a:cubicBezTo>
                    <a:pt x="1054" y="355"/>
                    <a:pt x="1077" y="306"/>
                    <a:pt x="1072" y="296"/>
                  </a:cubicBezTo>
                  <a:cubicBezTo>
                    <a:pt x="1067" y="287"/>
                    <a:pt x="1047" y="274"/>
                    <a:pt x="1033" y="280"/>
                  </a:cubicBezTo>
                  <a:close/>
                </a:path>
              </a:pathLst>
            </a:custGeom>
            <a:grpFill/>
            <a:ln w="12700">
              <a:solidFill>
                <a:srgbClr val="EBE9D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3"/>
            <p:cNvSpPr/>
            <p:nvPr/>
          </p:nvSpPr>
          <p:spPr bwMode="auto">
            <a:xfrm>
              <a:off x="1762431" y="6612326"/>
              <a:ext cx="882713" cy="245674"/>
            </a:xfrm>
            <a:custGeom>
              <a:avLst/>
              <a:gdLst>
                <a:gd name="T0" fmla="*/ 590 w 618"/>
                <a:gd name="T1" fmla="*/ 0 h 172"/>
                <a:gd name="T2" fmla="*/ 0 w 618"/>
                <a:gd name="T3" fmla="*/ 0 h 172"/>
                <a:gd name="T4" fmla="*/ 0 w 618"/>
                <a:gd name="T5" fmla="*/ 16 h 172"/>
                <a:gd name="T6" fmla="*/ 590 w 618"/>
                <a:gd name="T7" fmla="*/ 16 h 172"/>
                <a:gd name="T8" fmla="*/ 590 w 618"/>
                <a:gd name="T9" fmla="*/ 33 h 172"/>
                <a:gd name="T10" fmla="*/ 29 w 618"/>
                <a:gd name="T11" fmla="*/ 33 h 172"/>
                <a:gd name="T12" fmla="*/ 29 w 618"/>
                <a:gd name="T13" fmla="*/ 140 h 172"/>
                <a:gd name="T14" fmla="*/ 590 w 618"/>
                <a:gd name="T15" fmla="*/ 140 h 172"/>
                <a:gd name="T16" fmla="*/ 590 w 618"/>
                <a:gd name="T17" fmla="*/ 156 h 172"/>
                <a:gd name="T18" fmla="*/ 0 w 618"/>
                <a:gd name="T19" fmla="*/ 156 h 172"/>
                <a:gd name="T20" fmla="*/ 0 w 618"/>
                <a:gd name="T21" fmla="*/ 172 h 172"/>
                <a:gd name="T22" fmla="*/ 590 w 618"/>
                <a:gd name="T23" fmla="*/ 172 h 172"/>
                <a:gd name="T24" fmla="*/ 618 w 618"/>
                <a:gd name="T25" fmla="*/ 172 h 172"/>
                <a:gd name="T26" fmla="*/ 618 w 618"/>
                <a:gd name="T27" fmla="*/ 156 h 172"/>
                <a:gd name="T28" fmla="*/ 618 w 618"/>
                <a:gd name="T29" fmla="*/ 140 h 172"/>
                <a:gd name="T30" fmla="*/ 618 w 618"/>
                <a:gd name="T31" fmla="*/ 33 h 172"/>
                <a:gd name="T32" fmla="*/ 618 w 618"/>
                <a:gd name="T33" fmla="*/ 16 h 172"/>
                <a:gd name="T34" fmla="*/ 618 w 618"/>
                <a:gd name="T35" fmla="*/ 0 h 172"/>
                <a:gd name="T36" fmla="*/ 590 w 618"/>
                <a:gd name="T3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72">
                  <a:moveTo>
                    <a:pt x="59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590" y="16"/>
                  </a:lnTo>
                  <a:lnTo>
                    <a:pt x="590" y="33"/>
                  </a:lnTo>
                  <a:lnTo>
                    <a:pt x="29" y="33"/>
                  </a:lnTo>
                  <a:lnTo>
                    <a:pt x="29" y="140"/>
                  </a:lnTo>
                  <a:lnTo>
                    <a:pt x="590" y="140"/>
                  </a:lnTo>
                  <a:lnTo>
                    <a:pt x="590" y="156"/>
                  </a:lnTo>
                  <a:lnTo>
                    <a:pt x="0" y="156"/>
                  </a:lnTo>
                  <a:lnTo>
                    <a:pt x="0" y="172"/>
                  </a:lnTo>
                  <a:lnTo>
                    <a:pt x="590" y="172"/>
                  </a:lnTo>
                  <a:lnTo>
                    <a:pt x="618" y="172"/>
                  </a:lnTo>
                  <a:lnTo>
                    <a:pt x="618" y="156"/>
                  </a:lnTo>
                  <a:lnTo>
                    <a:pt x="618" y="140"/>
                  </a:lnTo>
                  <a:lnTo>
                    <a:pt x="618" y="33"/>
                  </a:lnTo>
                  <a:lnTo>
                    <a:pt x="618" y="16"/>
                  </a:lnTo>
                  <a:lnTo>
                    <a:pt x="618" y="0"/>
                  </a:lnTo>
                  <a:lnTo>
                    <a:pt x="5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1762431" y="6409502"/>
              <a:ext cx="941276" cy="197111"/>
            </a:xfrm>
            <a:custGeom>
              <a:avLst/>
              <a:gdLst>
                <a:gd name="T0" fmla="*/ 627 w 659"/>
                <a:gd name="T1" fmla="*/ 0 h 138"/>
                <a:gd name="T2" fmla="*/ 0 w 659"/>
                <a:gd name="T3" fmla="*/ 0 h 138"/>
                <a:gd name="T4" fmla="*/ 0 w 659"/>
                <a:gd name="T5" fmla="*/ 14 h 138"/>
                <a:gd name="T6" fmla="*/ 627 w 659"/>
                <a:gd name="T7" fmla="*/ 14 h 138"/>
                <a:gd name="T8" fmla="*/ 627 w 659"/>
                <a:gd name="T9" fmla="*/ 26 h 138"/>
                <a:gd name="T10" fmla="*/ 31 w 659"/>
                <a:gd name="T11" fmla="*/ 26 h 138"/>
                <a:gd name="T12" fmla="*/ 31 w 659"/>
                <a:gd name="T13" fmla="*/ 113 h 138"/>
                <a:gd name="T14" fmla="*/ 627 w 659"/>
                <a:gd name="T15" fmla="*/ 113 h 138"/>
                <a:gd name="T16" fmla="*/ 627 w 659"/>
                <a:gd name="T17" fmla="*/ 126 h 138"/>
                <a:gd name="T18" fmla="*/ 0 w 659"/>
                <a:gd name="T19" fmla="*/ 126 h 138"/>
                <a:gd name="T20" fmla="*/ 0 w 659"/>
                <a:gd name="T21" fmla="*/ 138 h 138"/>
                <a:gd name="T22" fmla="*/ 627 w 659"/>
                <a:gd name="T23" fmla="*/ 138 h 138"/>
                <a:gd name="T24" fmla="*/ 659 w 659"/>
                <a:gd name="T25" fmla="*/ 138 h 138"/>
                <a:gd name="T26" fmla="*/ 659 w 659"/>
                <a:gd name="T27" fmla="*/ 126 h 138"/>
                <a:gd name="T28" fmla="*/ 659 w 659"/>
                <a:gd name="T29" fmla="*/ 113 h 138"/>
                <a:gd name="T30" fmla="*/ 659 w 659"/>
                <a:gd name="T31" fmla="*/ 26 h 138"/>
                <a:gd name="T32" fmla="*/ 659 w 659"/>
                <a:gd name="T33" fmla="*/ 14 h 138"/>
                <a:gd name="T34" fmla="*/ 659 w 659"/>
                <a:gd name="T35" fmla="*/ 0 h 138"/>
                <a:gd name="T36" fmla="*/ 627 w 659"/>
                <a:gd name="T3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38">
                  <a:moveTo>
                    <a:pt x="627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627" y="14"/>
                  </a:lnTo>
                  <a:lnTo>
                    <a:pt x="627" y="26"/>
                  </a:lnTo>
                  <a:lnTo>
                    <a:pt x="31" y="26"/>
                  </a:lnTo>
                  <a:lnTo>
                    <a:pt x="31" y="113"/>
                  </a:lnTo>
                  <a:lnTo>
                    <a:pt x="627" y="113"/>
                  </a:lnTo>
                  <a:lnTo>
                    <a:pt x="627" y="126"/>
                  </a:lnTo>
                  <a:lnTo>
                    <a:pt x="0" y="126"/>
                  </a:lnTo>
                  <a:lnTo>
                    <a:pt x="0" y="138"/>
                  </a:lnTo>
                  <a:lnTo>
                    <a:pt x="627" y="138"/>
                  </a:lnTo>
                  <a:lnTo>
                    <a:pt x="659" y="138"/>
                  </a:lnTo>
                  <a:lnTo>
                    <a:pt x="659" y="126"/>
                  </a:lnTo>
                  <a:lnTo>
                    <a:pt x="659" y="113"/>
                  </a:lnTo>
                  <a:lnTo>
                    <a:pt x="659" y="26"/>
                  </a:lnTo>
                  <a:lnTo>
                    <a:pt x="659" y="14"/>
                  </a:lnTo>
                  <a:lnTo>
                    <a:pt x="659" y="0"/>
                  </a:lnTo>
                  <a:lnTo>
                    <a:pt x="6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5"/>
            <p:cNvSpPr/>
            <p:nvPr/>
          </p:nvSpPr>
          <p:spPr bwMode="auto">
            <a:xfrm>
              <a:off x="2889391" y="6626609"/>
              <a:ext cx="882713" cy="211394"/>
            </a:xfrm>
            <a:custGeom>
              <a:avLst/>
              <a:gdLst>
                <a:gd name="T0" fmla="*/ 589 w 618"/>
                <a:gd name="T1" fmla="*/ 0 h 148"/>
                <a:gd name="T2" fmla="*/ 0 w 618"/>
                <a:gd name="T3" fmla="*/ 0 h 148"/>
                <a:gd name="T4" fmla="*/ 0 w 618"/>
                <a:gd name="T5" fmla="*/ 15 h 148"/>
                <a:gd name="T6" fmla="*/ 589 w 618"/>
                <a:gd name="T7" fmla="*/ 15 h 148"/>
                <a:gd name="T8" fmla="*/ 589 w 618"/>
                <a:gd name="T9" fmla="*/ 29 h 148"/>
                <a:gd name="T10" fmla="*/ 28 w 618"/>
                <a:gd name="T11" fmla="*/ 29 h 148"/>
                <a:gd name="T12" fmla="*/ 28 w 618"/>
                <a:gd name="T13" fmla="*/ 121 h 148"/>
                <a:gd name="T14" fmla="*/ 589 w 618"/>
                <a:gd name="T15" fmla="*/ 121 h 148"/>
                <a:gd name="T16" fmla="*/ 589 w 618"/>
                <a:gd name="T17" fmla="*/ 134 h 148"/>
                <a:gd name="T18" fmla="*/ 0 w 618"/>
                <a:gd name="T19" fmla="*/ 134 h 148"/>
                <a:gd name="T20" fmla="*/ 0 w 618"/>
                <a:gd name="T21" fmla="*/ 148 h 148"/>
                <a:gd name="T22" fmla="*/ 589 w 618"/>
                <a:gd name="T23" fmla="*/ 148 h 148"/>
                <a:gd name="T24" fmla="*/ 618 w 618"/>
                <a:gd name="T25" fmla="*/ 148 h 148"/>
                <a:gd name="T26" fmla="*/ 618 w 618"/>
                <a:gd name="T27" fmla="*/ 134 h 148"/>
                <a:gd name="T28" fmla="*/ 618 w 618"/>
                <a:gd name="T29" fmla="*/ 121 h 148"/>
                <a:gd name="T30" fmla="*/ 618 w 618"/>
                <a:gd name="T31" fmla="*/ 29 h 148"/>
                <a:gd name="T32" fmla="*/ 618 w 618"/>
                <a:gd name="T33" fmla="*/ 15 h 148"/>
                <a:gd name="T34" fmla="*/ 618 w 618"/>
                <a:gd name="T35" fmla="*/ 0 h 148"/>
                <a:gd name="T36" fmla="*/ 589 w 618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48">
                  <a:moveTo>
                    <a:pt x="589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589" y="15"/>
                  </a:lnTo>
                  <a:lnTo>
                    <a:pt x="589" y="29"/>
                  </a:lnTo>
                  <a:lnTo>
                    <a:pt x="28" y="29"/>
                  </a:lnTo>
                  <a:lnTo>
                    <a:pt x="28" y="121"/>
                  </a:lnTo>
                  <a:lnTo>
                    <a:pt x="589" y="121"/>
                  </a:lnTo>
                  <a:lnTo>
                    <a:pt x="589" y="134"/>
                  </a:lnTo>
                  <a:lnTo>
                    <a:pt x="0" y="134"/>
                  </a:lnTo>
                  <a:lnTo>
                    <a:pt x="0" y="148"/>
                  </a:lnTo>
                  <a:lnTo>
                    <a:pt x="589" y="148"/>
                  </a:lnTo>
                  <a:lnTo>
                    <a:pt x="618" y="148"/>
                  </a:lnTo>
                  <a:lnTo>
                    <a:pt x="618" y="134"/>
                  </a:lnTo>
                  <a:lnTo>
                    <a:pt x="618" y="121"/>
                  </a:lnTo>
                  <a:lnTo>
                    <a:pt x="618" y="29"/>
                  </a:lnTo>
                  <a:lnTo>
                    <a:pt x="618" y="15"/>
                  </a:lnTo>
                  <a:lnTo>
                    <a:pt x="618" y="0"/>
                  </a:lnTo>
                  <a:lnTo>
                    <a:pt x="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6"/>
            <p:cNvSpPr/>
            <p:nvPr/>
          </p:nvSpPr>
          <p:spPr bwMode="auto">
            <a:xfrm>
              <a:off x="2889391" y="6452352"/>
              <a:ext cx="939847" cy="169973"/>
            </a:xfrm>
            <a:custGeom>
              <a:avLst/>
              <a:gdLst>
                <a:gd name="T0" fmla="*/ 628 w 658"/>
                <a:gd name="T1" fmla="*/ 0 h 119"/>
                <a:gd name="T2" fmla="*/ 0 w 658"/>
                <a:gd name="T3" fmla="*/ 0 h 119"/>
                <a:gd name="T4" fmla="*/ 0 w 658"/>
                <a:gd name="T5" fmla="*/ 12 h 119"/>
                <a:gd name="T6" fmla="*/ 628 w 658"/>
                <a:gd name="T7" fmla="*/ 12 h 119"/>
                <a:gd name="T8" fmla="*/ 628 w 658"/>
                <a:gd name="T9" fmla="*/ 23 h 119"/>
                <a:gd name="T10" fmla="*/ 30 w 658"/>
                <a:gd name="T11" fmla="*/ 23 h 119"/>
                <a:gd name="T12" fmla="*/ 30 w 658"/>
                <a:gd name="T13" fmla="*/ 98 h 119"/>
                <a:gd name="T14" fmla="*/ 628 w 658"/>
                <a:gd name="T15" fmla="*/ 98 h 119"/>
                <a:gd name="T16" fmla="*/ 628 w 658"/>
                <a:gd name="T17" fmla="*/ 108 h 119"/>
                <a:gd name="T18" fmla="*/ 0 w 658"/>
                <a:gd name="T19" fmla="*/ 108 h 119"/>
                <a:gd name="T20" fmla="*/ 0 w 658"/>
                <a:gd name="T21" fmla="*/ 119 h 119"/>
                <a:gd name="T22" fmla="*/ 628 w 658"/>
                <a:gd name="T23" fmla="*/ 119 h 119"/>
                <a:gd name="T24" fmla="*/ 658 w 658"/>
                <a:gd name="T25" fmla="*/ 119 h 119"/>
                <a:gd name="T26" fmla="*/ 658 w 658"/>
                <a:gd name="T27" fmla="*/ 108 h 119"/>
                <a:gd name="T28" fmla="*/ 658 w 658"/>
                <a:gd name="T29" fmla="*/ 98 h 119"/>
                <a:gd name="T30" fmla="*/ 658 w 658"/>
                <a:gd name="T31" fmla="*/ 23 h 119"/>
                <a:gd name="T32" fmla="*/ 658 w 658"/>
                <a:gd name="T33" fmla="*/ 12 h 119"/>
                <a:gd name="T34" fmla="*/ 658 w 658"/>
                <a:gd name="T35" fmla="*/ 0 h 119"/>
                <a:gd name="T36" fmla="*/ 628 w 658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8" h="119">
                  <a:moveTo>
                    <a:pt x="628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628" y="12"/>
                  </a:lnTo>
                  <a:lnTo>
                    <a:pt x="628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8" y="98"/>
                  </a:lnTo>
                  <a:lnTo>
                    <a:pt x="628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8" y="119"/>
                  </a:lnTo>
                  <a:lnTo>
                    <a:pt x="658" y="119"/>
                  </a:lnTo>
                  <a:lnTo>
                    <a:pt x="658" y="108"/>
                  </a:lnTo>
                  <a:lnTo>
                    <a:pt x="658" y="98"/>
                  </a:lnTo>
                  <a:lnTo>
                    <a:pt x="658" y="23"/>
                  </a:lnTo>
                  <a:lnTo>
                    <a:pt x="658" y="12"/>
                  </a:lnTo>
                  <a:lnTo>
                    <a:pt x="658" y="0"/>
                  </a:lnTo>
                  <a:lnTo>
                    <a:pt x="6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7"/>
            <p:cNvSpPr/>
            <p:nvPr/>
          </p:nvSpPr>
          <p:spPr bwMode="auto">
            <a:xfrm>
              <a:off x="2795120" y="6242386"/>
              <a:ext cx="882713" cy="209966"/>
            </a:xfrm>
            <a:custGeom>
              <a:avLst/>
              <a:gdLst>
                <a:gd name="T0" fmla="*/ 590 w 618"/>
                <a:gd name="T1" fmla="*/ 0 h 147"/>
                <a:gd name="T2" fmla="*/ 0 w 618"/>
                <a:gd name="T3" fmla="*/ 0 h 147"/>
                <a:gd name="T4" fmla="*/ 0 w 618"/>
                <a:gd name="T5" fmla="*/ 14 h 147"/>
                <a:gd name="T6" fmla="*/ 590 w 618"/>
                <a:gd name="T7" fmla="*/ 14 h 147"/>
                <a:gd name="T8" fmla="*/ 590 w 618"/>
                <a:gd name="T9" fmla="*/ 28 h 147"/>
                <a:gd name="T10" fmla="*/ 28 w 618"/>
                <a:gd name="T11" fmla="*/ 28 h 147"/>
                <a:gd name="T12" fmla="*/ 28 w 618"/>
                <a:gd name="T13" fmla="*/ 120 h 147"/>
                <a:gd name="T14" fmla="*/ 590 w 618"/>
                <a:gd name="T15" fmla="*/ 120 h 147"/>
                <a:gd name="T16" fmla="*/ 590 w 618"/>
                <a:gd name="T17" fmla="*/ 133 h 147"/>
                <a:gd name="T18" fmla="*/ 0 w 618"/>
                <a:gd name="T19" fmla="*/ 133 h 147"/>
                <a:gd name="T20" fmla="*/ 0 w 618"/>
                <a:gd name="T21" fmla="*/ 147 h 147"/>
                <a:gd name="T22" fmla="*/ 590 w 618"/>
                <a:gd name="T23" fmla="*/ 147 h 147"/>
                <a:gd name="T24" fmla="*/ 618 w 618"/>
                <a:gd name="T25" fmla="*/ 147 h 147"/>
                <a:gd name="T26" fmla="*/ 618 w 618"/>
                <a:gd name="T27" fmla="*/ 133 h 147"/>
                <a:gd name="T28" fmla="*/ 618 w 618"/>
                <a:gd name="T29" fmla="*/ 120 h 147"/>
                <a:gd name="T30" fmla="*/ 618 w 618"/>
                <a:gd name="T31" fmla="*/ 28 h 147"/>
                <a:gd name="T32" fmla="*/ 618 w 618"/>
                <a:gd name="T33" fmla="*/ 14 h 147"/>
                <a:gd name="T34" fmla="*/ 618 w 618"/>
                <a:gd name="T35" fmla="*/ 0 h 147"/>
                <a:gd name="T36" fmla="*/ 590 w 618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47">
                  <a:moveTo>
                    <a:pt x="59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90" y="14"/>
                  </a:lnTo>
                  <a:lnTo>
                    <a:pt x="590" y="28"/>
                  </a:lnTo>
                  <a:lnTo>
                    <a:pt x="28" y="28"/>
                  </a:lnTo>
                  <a:lnTo>
                    <a:pt x="28" y="120"/>
                  </a:lnTo>
                  <a:lnTo>
                    <a:pt x="590" y="120"/>
                  </a:lnTo>
                  <a:lnTo>
                    <a:pt x="59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590" y="147"/>
                  </a:lnTo>
                  <a:lnTo>
                    <a:pt x="618" y="147"/>
                  </a:lnTo>
                  <a:lnTo>
                    <a:pt x="618" y="133"/>
                  </a:lnTo>
                  <a:lnTo>
                    <a:pt x="618" y="120"/>
                  </a:lnTo>
                  <a:lnTo>
                    <a:pt x="618" y="28"/>
                  </a:lnTo>
                  <a:lnTo>
                    <a:pt x="618" y="14"/>
                  </a:lnTo>
                  <a:lnTo>
                    <a:pt x="618" y="0"/>
                  </a:lnTo>
                  <a:lnTo>
                    <a:pt x="5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auto">
            <a:xfrm>
              <a:off x="2795120" y="6069557"/>
              <a:ext cx="941276" cy="169973"/>
            </a:xfrm>
            <a:custGeom>
              <a:avLst/>
              <a:gdLst>
                <a:gd name="T0" fmla="*/ 629 w 659"/>
                <a:gd name="T1" fmla="*/ 0 h 119"/>
                <a:gd name="T2" fmla="*/ 0 w 659"/>
                <a:gd name="T3" fmla="*/ 0 h 119"/>
                <a:gd name="T4" fmla="*/ 0 w 659"/>
                <a:gd name="T5" fmla="*/ 10 h 119"/>
                <a:gd name="T6" fmla="*/ 629 w 659"/>
                <a:gd name="T7" fmla="*/ 10 h 119"/>
                <a:gd name="T8" fmla="*/ 629 w 659"/>
                <a:gd name="T9" fmla="*/ 23 h 119"/>
                <a:gd name="T10" fmla="*/ 30 w 659"/>
                <a:gd name="T11" fmla="*/ 23 h 119"/>
                <a:gd name="T12" fmla="*/ 30 w 659"/>
                <a:gd name="T13" fmla="*/ 97 h 119"/>
                <a:gd name="T14" fmla="*/ 629 w 659"/>
                <a:gd name="T15" fmla="*/ 97 h 119"/>
                <a:gd name="T16" fmla="*/ 629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9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7 h 119"/>
                <a:gd name="T30" fmla="*/ 659 w 659"/>
                <a:gd name="T31" fmla="*/ 23 h 119"/>
                <a:gd name="T32" fmla="*/ 659 w 659"/>
                <a:gd name="T33" fmla="*/ 10 h 119"/>
                <a:gd name="T34" fmla="*/ 659 w 659"/>
                <a:gd name="T35" fmla="*/ 0 h 119"/>
                <a:gd name="T36" fmla="*/ 629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9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629" y="10"/>
                  </a:lnTo>
                  <a:lnTo>
                    <a:pt x="629" y="23"/>
                  </a:lnTo>
                  <a:lnTo>
                    <a:pt x="30" y="23"/>
                  </a:lnTo>
                  <a:lnTo>
                    <a:pt x="30" y="97"/>
                  </a:lnTo>
                  <a:lnTo>
                    <a:pt x="629" y="97"/>
                  </a:lnTo>
                  <a:lnTo>
                    <a:pt x="629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9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7"/>
                  </a:lnTo>
                  <a:lnTo>
                    <a:pt x="659" y="23"/>
                  </a:lnTo>
                  <a:lnTo>
                    <a:pt x="659" y="10"/>
                  </a:lnTo>
                  <a:lnTo>
                    <a:pt x="659" y="0"/>
                  </a:lnTo>
                  <a:lnTo>
                    <a:pt x="6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9"/>
            <p:cNvSpPr/>
            <p:nvPr/>
          </p:nvSpPr>
          <p:spPr bwMode="auto">
            <a:xfrm>
              <a:off x="2889391" y="5899584"/>
              <a:ext cx="939847" cy="169973"/>
            </a:xfrm>
            <a:custGeom>
              <a:avLst/>
              <a:gdLst>
                <a:gd name="T0" fmla="*/ 628 w 658"/>
                <a:gd name="T1" fmla="*/ 0 h 119"/>
                <a:gd name="T2" fmla="*/ 0 w 658"/>
                <a:gd name="T3" fmla="*/ 0 h 119"/>
                <a:gd name="T4" fmla="*/ 0 w 658"/>
                <a:gd name="T5" fmla="*/ 10 h 119"/>
                <a:gd name="T6" fmla="*/ 628 w 658"/>
                <a:gd name="T7" fmla="*/ 10 h 119"/>
                <a:gd name="T8" fmla="*/ 628 w 658"/>
                <a:gd name="T9" fmla="*/ 23 h 119"/>
                <a:gd name="T10" fmla="*/ 30 w 658"/>
                <a:gd name="T11" fmla="*/ 23 h 119"/>
                <a:gd name="T12" fmla="*/ 30 w 658"/>
                <a:gd name="T13" fmla="*/ 97 h 119"/>
                <a:gd name="T14" fmla="*/ 628 w 658"/>
                <a:gd name="T15" fmla="*/ 97 h 119"/>
                <a:gd name="T16" fmla="*/ 628 w 658"/>
                <a:gd name="T17" fmla="*/ 108 h 119"/>
                <a:gd name="T18" fmla="*/ 0 w 658"/>
                <a:gd name="T19" fmla="*/ 108 h 119"/>
                <a:gd name="T20" fmla="*/ 0 w 658"/>
                <a:gd name="T21" fmla="*/ 119 h 119"/>
                <a:gd name="T22" fmla="*/ 628 w 658"/>
                <a:gd name="T23" fmla="*/ 119 h 119"/>
                <a:gd name="T24" fmla="*/ 658 w 658"/>
                <a:gd name="T25" fmla="*/ 119 h 119"/>
                <a:gd name="T26" fmla="*/ 658 w 658"/>
                <a:gd name="T27" fmla="*/ 108 h 119"/>
                <a:gd name="T28" fmla="*/ 658 w 658"/>
                <a:gd name="T29" fmla="*/ 97 h 119"/>
                <a:gd name="T30" fmla="*/ 658 w 658"/>
                <a:gd name="T31" fmla="*/ 23 h 119"/>
                <a:gd name="T32" fmla="*/ 658 w 658"/>
                <a:gd name="T33" fmla="*/ 10 h 119"/>
                <a:gd name="T34" fmla="*/ 658 w 658"/>
                <a:gd name="T35" fmla="*/ 0 h 119"/>
                <a:gd name="T36" fmla="*/ 628 w 658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8" h="119">
                  <a:moveTo>
                    <a:pt x="628" y="0"/>
                  </a:moveTo>
                  <a:lnTo>
                    <a:pt x="0" y="0"/>
                  </a:lnTo>
                  <a:lnTo>
                    <a:pt x="0" y="10"/>
                  </a:lnTo>
                  <a:lnTo>
                    <a:pt x="628" y="10"/>
                  </a:lnTo>
                  <a:lnTo>
                    <a:pt x="628" y="23"/>
                  </a:lnTo>
                  <a:lnTo>
                    <a:pt x="30" y="23"/>
                  </a:lnTo>
                  <a:lnTo>
                    <a:pt x="30" y="97"/>
                  </a:lnTo>
                  <a:lnTo>
                    <a:pt x="628" y="97"/>
                  </a:lnTo>
                  <a:lnTo>
                    <a:pt x="628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8" y="119"/>
                  </a:lnTo>
                  <a:lnTo>
                    <a:pt x="658" y="119"/>
                  </a:lnTo>
                  <a:lnTo>
                    <a:pt x="658" y="108"/>
                  </a:lnTo>
                  <a:lnTo>
                    <a:pt x="658" y="97"/>
                  </a:lnTo>
                  <a:lnTo>
                    <a:pt x="658" y="23"/>
                  </a:lnTo>
                  <a:lnTo>
                    <a:pt x="658" y="10"/>
                  </a:lnTo>
                  <a:lnTo>
                    <a:pt x="658" y="0"/>
                  </a:lnTo>
                  <a:lnTo>
                    <a:pt x="6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0"/>
            <p:cNvSpPr/>
            <p:nvPr/>
          </p:nvSpPr>
          <p:spPr bwMode="auto">
            <a:xfrm>
              <a:off x="4054915" y="6648034"/>
              <a:ext cx="882713" cy="209966"/>
            </a:xfrm>
            <a:custGeom>
              <a:avLst/>
              <a:gdLst>
                <a:gd name="T0" fmla="*/ 590 w 618"/>
                <a:gd name="T1" fmla="*/ 0 h 147"/>
                <a:gd name="T2" fmla="*/ 0 w 618"/>
                <a:gd name="T3" fmla="*/ 0 h 147"/>
                <a:gd name="T4" fmla="*/ 0 w 618"/>
                <a:gd name="T5" fmla="*/ 14 h 147"/>
                <a:gd name="T6" fmla="*/ 590 w 618"/>
                <a:gd name="T7" fmla="*/ 14 h 147"/>
                <a:gd name="T8" fmla="*/ 590 w 618"/>
                <a:gd name="T9" fmla="*/ 28 h 147"/>
                <a:gd name="T10" fmla="*/ 29 w 618"/>
                <a:gd name="T11" fmla="*/ 28 h 147"/>
                <a:gd name="T12" fmla="*/ 29 w 618"/>
                <a:gd name="T13" fmla="*/ 120 h 147"/>
                <a:gd name="T14" fmla="*/ 590 w 618"/>
                <a:gd name="T15" fmla="*/ 120 h 147"/>
                <a:gd name="T16" fmla="*/ 590 w 618"/>
                <a:gd name="T17" fmla="*/ 133 h 147"/>
                <a:gd name="T18" fmla="*/ 0 w 618"/>
                <a:gd name="T19" fmla="*/ 133 h 147"/>
                <a:gd name="T20" fmla="*/ 0 w 618"/>
                <a:gd name="T21" fmla="*/ 147 h 147"/>
                <a:gd name="T22" fmla="*/ 590 w 618"/>
                <a:gd name="T23" fmla="*/ 147 h 147"/>
                <a:gd name="T24" fmla="*/ 618 w 618"/>
                <a:gd name="T25" fmla="*/ 147 h 147"/>
                <a:gd name="T26" fmla="*/ 618 w 618"/>
                <a:gd name="T27" fmla="*/ 133 h 147"/>
                <a:gd name="T28" fmla="*/ 618 w 618"/>
                <a:gd name="T29" fmla="*/ 120 h 147"/>
                <a:gd name="T30" fmla="*/ 618 w 618"/>
                <a:gd name="T31" fmla="*/ 28 h 147"/>
                <a:gd name="T32" fmla="*/ 618 w 618"/>
                <a:gd name="T33" fmla="*/ 14 h 147"/>
                <a:gd name="T34" fmla="*/ 618 w 618"/>
                <a:gd name="T35" fmla="*/ 0 h 147"/>
                <a:gd name="T36" fmla="*/ 590 w 618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47">
                  <a:moveTo>
                    <a:pt x="59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90" y="14"/>
                  </a:lnTo>
                  <a:lnTo>
                    <a:pt x="590" y="28"/>
                  </a:lnTo>
                  <a:lnTo>
                    <a:pt x="29" y="28"/>
                  </a:lnTo>
                  <a:lnTo>
                    <a:pt x="29" y="120"/>
                  </a:lnTo>
                  <a:lnTo>
                    <a:pt x="590" y="120"/>
                  </a:lnTo>
                  <a:lnTo>
                    <a:pt x="59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590" y="147"/>
                  </a:lnTo>
                  <a:lnTo>
                    <a:pt x="618" y="147"/>
                  </a:lnTo>
                  <a:lnTo>
                    <a:pt x="618" y="133"/>
                  </a:lnTo>
                  <a:lnTo>
                    <a:pt x="618" y="120"/>
                  </a:lnTo>
                  <a:lnTo>
                    <a:pt x="618" y="28"/>
                  </a:lnTo>
                  <a:lnTo>
                    <a:pt x="618" y="14"/>
                  </a:lnTo>
                  <a:lnTo>
                    <a:pt x="618" y="0"/>
                  </a:lnTo>
                  <a:lnTo>
                    <a:pt x="59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1"/>
            <p:cNvSpPr/>
            <p:nvPr/>
          </p:nvSpPr>
          <p:spPr bwMode="auto">
            <a:xfrm>
              <a:off x="4054915" y="6472349"/>
              <a:ext cx="941276" cy="169973"/>
            </a:xfrm>
            <a:custGeom>
              <a:avLst/>
              <a:gdLst>
                <a:gd name="T0" fmla="*/ 627 w 659"/>
                <a:gd name="T1" fmla="*/ 0 h 119"/>
                <a:gd name="T2" fmla="*/ 0 w 659"/>
                <a:gd name="T3" fmla="*/ 0 h 119"/>
                <a:gd name="T4" fmla="*/ 0 w 659"/>
                <a:gd name="T5" fmla="*/ 13 h 119"/>
                <a:gd name="T6" fmla="*/ 627 w 659"/>
                <a:gd name="T7" fmla="*/ 13 h 119"/>
                <a:gd name="T8" fmla="*/ 627 w 659"/>
                <a:gd name="T9" fmla="*/ 23 h 119"/>
                <a:gd name="T10" fmla="*/ 31 w 659"/>
                <a:gd name="T11" fmla="*/ 23 h 119"/>
                <a:gd name="T12" fmla="*/ 31 w 659"/>
                <a:gd name="T13" fmla="*/ 98 h 119"/>
                <a:gd name="T14" fmla="*/ 627 w 659"/>
                <a:gd name="T15" fmla="*/ 98 h 119"/>
                <a:gd name="T16" fmla="*/ 627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7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8 h 119"/>
                <a:gd name="T30" fmla="*/ 659 w 659"/>
                <a:gd name="T31" fmla="*/ 23 h 119"/>
                <a:gd name="T32" fmla="*/ 659 w 659"/>
                <a:gd name="T33" fmla="*/ 13 h 119"/>
                <a:gd name="T34" fmla="*/ 659 w 659"/>
                <a:gd name="T35" fmla="*/ 0 h 119"/>
                <a:gd name="T36" fmla="*/ 627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7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27" y="13"/>
                  </a:lnTo>
                  <a:lnTo>
                    <a:pt x="627" y="23"/>
                  </a:lnTo>
                  <a:lnTo>
                    <a:pt x="31" y="23"/>
                  </a:lnTo>
                  <a:lnTo>
                    <a:pt x="31" y="98"/>
                  </a:lnTo>
                  <a:lnTo>
                    <a:pt x="627" y="98"/>
                  </a:lnTo>
                  <a:lnTo>
                    <a:pt x="627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7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8"/>
                  </a:lnTo>
                  <a:lnTo>
                    <a:pt x="659" y="23"/>
                  </a:lnTo>
                  <a:lnTo>
                    <a:pt x="659" y="13"/>
                  </a:lnTo>
                  <a:lnTo>
                    <a:pt x="659" y="0"/>
                  </a:lnTo>
                  <a:lnTo>
                    <a:pt x="6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2"/>
            <p:cNvSpPr/>
            <p:nvPr/>
          </p:nvSpPr>
          <p:spPr bwMode="auto">
            <a:xfrm>
              <a:off x="3959216" y="6262382"/>
              <a:ext cx="882713" cy="209966"/>
            </a:xfrm>
            <a:custGeom>
              <a:avLst/>
              <a:gdLst>
                <a:gd name="T0" fmla="*/ 589 w 618"/>
                <a:gd name="T1" fmla="*/ 0 h 147"/>
                <a:gd name="T2" fmla="*/ 0 w 618"/>
                <a:gd name="T3" fmla="*/ 0 h 147"/>
                <a:gd name="T4" fmla="*/ 0 w 618"/>
                <a:gd name="T5" fmla="*/ 14 h 147"/>
                <a:gd name="T6" fmla="*/ 589 w 618"/>
                <a:gd name="T7" fmla="*/ 14 h 147"/>
                <a:gd name="T8" fmla="*/ 589 w 618"/>
                <a:gd name="T9" fmla="*/ 28 h 147"/>
                <a:gd name="T10" fmla="*/ 28 w 618"/>
                <a:gd name="T11" fmla="*/ 28 h 147"/>
                <a:gd name="T12" fmla="*/ 28 w 618"/>
                <a:gd name="T13" fmla="*/ 120 h 147"/>
                <a:gd name="T14" fmla="*/ 589 w 618"/>
                <a:gd name="T15" fmla="*/ 120 h 147"/>
                <a:gd name="T16" fmla="*/ 589 w 618"/>
                <a:gd name="T17" fmla="*/ 133 h 147"/>
                <a:gd name="T18" fmla="*/ 0 w 618"/>
                <a:gd name="T19" fmla="*/ 133 h 147"/>
                <a:gd name="T20" fmla="*/ 0 w 618"/>
                <a:gd name="T21" fmla="*/ 147 h 147"/>
                <a:gd name="T22" fmla="*/ 589 w 618"/>
                <a:gd name="T23" fmla="*/ 147 h 147"/>
                <a:gd name="T24" fmla="*/ 618 w 618"/>
                <a:gd name="T25" fmla="*/ 147 h 147"/>
                <a:gd name="T26" fmla="*/ 618 w 618"/>
                <a:gd name="T27" fmla="*/ 133 h 147"/>
                <a:gd name="T28" fmla="*/ 618 w 618"/>
                <a:gd name="T29" fmla="*/ 120 h 147"/>
                <a:gd name="T30" fmla="*/ 618 w 618"/>
                <a:gd name="T31" fmla="*/ 28 h 147"/>
                <a:gd name="T32" fmla="*/ 618 w 618"/>
                <a:gd name="T33" fmla="*/ 14 h 147"/>
                <a:gd name="T34" fmla="*/ 618 w 618"/>
                <a:gd name="T35" fmla="*/ 0 h 147"/>
                <a:gd name="T36" fmla="*/ 589 w 618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8" h="147">
                  <a:moveTo>
                    <a:pt x="58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89" y="14"/>
                  </a:lnTo>
                  <a:lnTo>
                    <a:pt x="589" y="28"/>
                  </a:lnTo>
                  <a:lnTo>
                    <a:pt x="28" y="28"/>
                  </a:lnTo>
                  <a:lnTo>
                    <a:pt x="28" y="120"/>
                  </a:lnTo>
                  <a:lnTo>
                    <a:pt x="589" y="120"/>
                  </a:lnTo>
                  <a:lnTo>
                    <a:pt x="589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589" y="147"/>
                  </a:lnTo>
                  <a:lnTo>
                    <a:pt x="618" y="147"/>
                  </a:lnTo>
                  <a:lnTo>
                    <a:pt x="618" y="133"/>
                  </a:lnTo>
                  <a:lnTo>
                    <a:pt x="618" y="120"/>
                  </a:lnTo>
                  <a:lnTo>
                    <a:pt x="618" y="28"/>
                  </a:lnTo>
                  <a:lnTo>
                    <a:pt x="618" y="14"/>
                  </a:lnTo>
                  <a:lnTo>
                    <a:pt x="618" y="0"/>
                  </a:lnTo>
                  <a:lnTo>
                    <a:pt x="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3"/>
            <p:cNvSpPr/>
            <p:nvPr/>
          </p:nvSpPr>
          <p:spPr bwMode="auto">
            <a:xfrm>
              <a:off x="3959216" y="6089554"/>
              <a:ext cx="941276" cy="169973"/>
            </a:xfrm>
            <a:custGeom>
              <a:avLst/>
              <a:gdLst>
                <a:gd name="T0" fmla="*/ 629 w 659"/>
                <a:gd name="T1" fmla="*/ 0 h 119"/>
                <a:gd name="T2" fmla="*/ 0 w 659"/>
                <a:gd name="T3" fmla="*/ 0 h 119"/>
                <a:gd name="T4" fmla="*/ 0 w 659"/>
                <a:gd name="T5" fmla="*/ 11 h 119"/>
                <a:gd name="T6" fmla="*/ 629 w 659"/>
                <a:gd name="T7" fmla="*/ 11 h 119"/>
                <a:gd name="T8" fmla="*/ 629 w 659"/>
                <a:gd name="T9" fmla="*/ 23 h 119"/>
                <a:gd name="T10" fmla="*/ 30 w 659"/>
                <a:gd name="T11" fmla="*/ 23 h 119"/>
                <a:gd name="T12" fmla="*/ 30 w 659"/>
                <a:gd name="T13" fmla="*/ 98 h 119"/>
                <a:gd name="T14" fmla="*/ 629 w 659"/>
                <a:gd name="T15" fmla="*/ 98 h 119"/>
                <a:gd name="T16" fmla="*/ 629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9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8 h 119"/>
                <a:gd name="T30" fmla="*/ 659 w 659"/>
                <a:gd name="T31" fmla="*/ 23 h 119"/>
                <a:gd name="T32" fmla="*/ 659 w 659"/>
                <a:gd name="T33" fmla="*/ 11 h 119"/>
                <a:gd name="T34" fmla="*/ 659 w 659"/>
                <a:gd name="T35" fmla="*/ 0 h 119"/>
                <a:gd name="T36" fmla="*/ 629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9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629" y="11"/>
                  </a:lnTo>
                  <a:lnTo>
                    <a:pt x="629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9" y="98"/>
                  </a:lnTo>
                  <a:lnTo>
                    <a:pt x="629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9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8"/>
                  </a:lnTo>
                  <a:lnTo>
                    <a:pt x="659" y="23"/>
                  </a:lnTo>
                  <a:lnTo>
                    <a:pt x="659" y="11"/>
                  </a:lnTo>
                  <a:lnTo>
                    <a:pt x="659" y="0"/>
                  </a:lnTo>
                  <a:lnTo>
                    <a:pt x="6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4"/>
            <p:cNvSpPr/>
            <p:nvPr/>
          </p:nvSpPr>
          <p:spPr bwMode="auto">
            <a:xfrm>
              <a:off x="3864946" y="5749609"/>
              <a:ext cx="941276" cy="169973"/>
            </a:xfrm>
            <a:custGeom>
              <a:avLst/>
              <a:gdLst>
                <a:gd name="T0" fmla="*/ 629 w 659"/>
                <a:gd name="T1" fmla="*/ 0 h 119"/>
                <a:gd name="T2" fmla="*/ 0 w 659"/>
                <a:gd name="T3" fmla="*/ 0 h 119"/>
                <a:gd name="T4" fmla="*/ 0 w 659"/>
                <a:gd name="T5" fmla="*/ 11 h 119"/>
                <a:gd name="T6" fmla="*/ 629 w 659"/>
                <a:gd name="T7" fmla="*/ 11 h 119"/>
                <a:gd name="T8" fmla="*/ 629 w 659"/>
                <a:gd name="T9" fmla="*/ 23 h 119"/>
                <a:gd name="T10" fmla="*/ 30 w 659"/>
                <a:gd name="T11" fmla="*/ 23 h 119"/>
                <a:gd name="T12" fmla="*/ 30 w 659"/>
                <a:gd name="T13" fmla="*/ 98 h 119"/>
                <a:gd name="T14" fmla="*/ 629 w 659"/>
                <a:gd name="T15" fmla="*/ 98 h 119"/>
                <a:gd name="T16" fmla="*/ 629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9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8 h 119"/>
                <a:gd name="T30" fmla="*/ 659 w 659"/>
                <a:gd name="T31" fmla="*/ 23 h 119"/>
                <a:gd name="T32" fmla="*/ 659 w 659"/>
                <a:gd name="T33" fmla="*/ 11 h 119"/>
                <a:gd name="T34" fmla="*/ 659 w 659"/>
                <a:gd name="T35" fmla="*/ 0 h 119"/>
                <a:gd name="T36" fmla="*/ 629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9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629" y="11"/>
                  </a:lnTo>
                  <a:lnTo>
                    <a:pt x="629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9" y="98"/>
                  </a:lnTo>
                  <a:lnTo>
                    <a:pt x="629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9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8"/>
                  </a:lnTo>
                  <a:lnTo>
                    <a:pt x="659" y="23"/>
                  </a:lnTo>
                  <a:lnTo>
                    <a:pt x="659" y="11"/>
                  </a:lnTo>
                  <a:lnTo>
                    <a:pt x="659" y="0"/>
                  </a:lnTo>
                  <a:lnTo>
                    <a:pt x="62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5"/>
            <p:cNvSpPr/>
            <p:nvPr/>
          </p:nvSpPr>
          <p:spPr bwMode="auto">
            <a:xfrm>
              <a:off x="3837808" y="5193985"/>
              <a:ext cx="939847" cy="169973"/>
            </a:xfrm>
            <a:custGeom>
              <a:avLst/>
              <a:gdLst>
                <a:gd name="T0" fmla="*/ 628 w 658"/>
                <a:gd name="T1" fmla="*/ 0 h 119"/>
                <a:gd name="T2" fmla="*/ 0 w 658"/>
                <a:gd name="T3" fmla="*/ 0 h 119"/>
                <a:gd name="T4" fmla="*/ 0 w 658"/>
                <a:gd name="T5" fmla="*/ 13 h 119"/>
                <a:gd name="T6" fmla="*/ 628 w 658"/>
                <a:gd name="T7" fmla="*/ 13 h 119"/>
                <a:gd name="T8" fmla="*/ 628 w 658"/>
                <a:gd name="T9" fmla="*/ 23 h 119"/>
                <a:gd name="T10" fmla="*/ 30 w 658"/>
                <a:gd name="T11" fmla="*/ 23 h 119"/>
                <a:gd name="T12" fmla="*/ 30 w 658"/>
                <a:gd name="T13" fmla="*/ 98 h 119"/>
                <a:gd name="T14" fmla="*/ 628 w 658"/>
                <a:gd name="T15" fmla="*/ 98 h 119"/>
                <a:gd name="T16" fmla="*/ 628 w 658"/>
                <a:gd name="T17" fmla="*/ 109 h 119"/>
                <a:gd name="T18" fmla="*/ 0 w 658"/>
                <a:gd name="T19" fmla="*/ 109 h 119"/>
                <a:gd name="T20" fmla="*/ 0 w 658"/>
                <a:gd name="T21" fmla="*/ 119 h 119"/>
                <a:gd name="T22" fmla="*/ 628 w 658"/>
                <a:gd name="T23" fmla="*/ 119 h 119"/>
                <a:gd name="T24" fmla="*/ 658 w 658"/>
                <a:gd name="T25" fmla="*/ 119 h 119"/>
                <a:gd name="T26" fmla="*/ 658 w 658"/>
                <a:gd name="T27" fmla="*/ 109 h 119"/>
                <a:gd name="T28" fmla="*/ 658 w 658"/>
                <a:gd name="T29" fmla="*/ 98 h 119"/>
                <a:gd name="T30" fmla="*/ 658 w 658"/>
                <a:gd name="T31" fmla="*/ 23 h 119"/>
                <a:gd name="T32" fmla="*/ 658 w 658"/>
                <a:gd name="T33" fmla="*/ 13 h 119"/>
                <a:gd name="T34" fmla="*/ 658 w 658"/>
                <a:gd name="T35" fmla="*/ 0 h 119"/>
                <a:gd name="T36" fmla="*/ 628 w 658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8" h="119">
                  <a:moveTo>
                    <a:pt x="628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28" y="13"/>
                  </a:lnTo>
                  <a:lnTo>
                    <a:pt x="628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8" y="98"/>
                  </a:lnTo>
                  <a:lnTo>
                    <a:pt x="628" y="109"/>
                  </a:lnTo>
                  <a:lnTo>
                    <a:pt x="0" y="109"/>
                  </a:lnTo>
                  <a:lnTo>
                    <a:pt x="0" y="119"/>
                  </a:lnTo>
                  <a:lnTo>
                    <a:pt x="628" y="119"/>
                  </a:lnTo>
                  <a:lnTo>
                    <a:pt x="658" y="119"/>
                  </a:lnTo>
                  <a:lnTo>
                    <a:pt x="658" y="109"/>
                  </a:lnTo>
                  <a:lnTo>
                    <a:pt x="658" y="98"/>
                  </a:lnTo>
                  <a:lnTo>
                    <a:pt x="658" y="23"/>
                  </a:lnTo>
                  <a:lnTo>
                    <a:pt x="658" y="13"/>
                  </a:lnTo>
                  <a:lnTo>
                    <a:pt x="658" y="0"/>
                  </a:lnTo>
                  <a:lnTo>
                    <a:pt x="6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6"/>
            <p:cNvSpPr/>
            <p:nvPr/>
          </p:nvSpPr>
          <p:spPr bwMode="auto">
            <a:xfrm>
              <a:off x="3772104" y="5539643"/>
              <a:ext cx="881286" cy="209966"/>
            </a:xfrm>
            <a:custGeom>
              <a:avLst/>
              <a:gdLst>
                <a:gd name="T0" fmla="*/ 589 w 617"/>
                <a:gd name="T1" fmla="*/ 0 h 147"/>
                <a:gd name="T2" fmla="*/ 0 w 617"/>
                <a:gd name="T3" fmla="*/ 0 h 147"/>
                <a:gd name="T4" fmla="*/ 0 w 617"/>
                <a:gd name="T5" fmla="*/ 14 h 147"/>
                <a:gd name="T6" fmla="*/ 589 w 617"/>
                <a:gd name="T7" fmla="*/ 14 h 147"/>
                <a:gd name="T8" fmla="*/ 589 w 617"/>
                <a:gd name="T9" fmla="*/ 28 h 147"/>
                <a:gd name="T10" fmla="*/ 28 w 617"/>
                <a:gd name="T11" fmla="*/ 28 h 147"/>
                <a:gd name="T12" fmla="*/ 28 w 617"/>
                <a:gd name="T13" fmla="*/ 120 h 147"/>
                <a:gd name="T14" fmla="*/ 589 w 617"/>
                <a:gd name="T15" fmla="*/ 120 h 147"/>
                <a:gd name="T16" fmla="*/ 589 w 617"/>
                <a:gd name="T17" fmla="*/ 133 h 147"/>
                <a:gd name="T18" fmla="*/ 0 w 617"/>
                <a:gd name="T19" fmla="*/ 133 h 147"/>
                <a:gd name="T20" fmla="*/ 0 w 617"/>
                <a:gd name="T21" fmla="*/ 147 h 147"/>
                <a:gd name="T22" fmla="*/ 589 w 617"/>
                <a:gd name="T23" fmla="*/ 147 h 147"/>
                <a:gd name="T24" fmla="*/ 617 w 617"/>
                <a:gd name="T25" fmla="*/ 147 h 147"/>
                <a:gd name="T26" fmla="*/ 617 w 617"/>
                <a:gd name="T27" fmla="*/ 133 h 147"/>
                <a:gd name="T28" fmla="*/ 617 w 617"/>
                <a:gd name="T29" fmla="*/ 120 h 147"/>
                <a:gd name="T30" fmla="*/ 617 w 617"/>
                <a:gd name="T31" fmla="*/ 28 h 147"/>
                <a:gd name="T32" fmla="*/ 617 w 617"/>
                <a:gd name="T33" fmla="*/ 14 h 147"/>
                <a:gd name="T34" fmla="*/ 617 w 617"/>
                <a:gd name="T35" fmla="*/ 0 h 147"/>
                <a:gd name="T36" fmla="*/ 589 w 617"/>
                <a:gd name="T3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7" h="147">
                  <a:moveTo>
                    <a:pt x="589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589" y="14"/>
                  </a:lnTo>
                  <a:lnTo>
                    <a:pt x="589" y="28"/>
                  </a:lnTo>
                  <a:lnTo>
                    <a:pt x="28" y="28"/>
                  </a:lnTo>
                  <a:lnTo>
                    <a:pt x="28" y="120"/>
                  </a:lnTo>
                  <a:lnTo>
                    <a:pt x="589" y="120"/>
                  </a:lnTo>
                  <a:lnTo>
                    <a:pt x="589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589" y="147"/>
                  </a:lnTo>
                  <a:lnTo>
                    <a:pt x="617" y="147"/>
                  </a:lnTo>
                  <a:lnTo>
                    <a:pt x="617" y="133"/>
                  </a:lnTo>
                  <a:lnTo>
                    <a:pt x="617" y="120"/>
                  </a:lnTo>
                  <a:lnTo>
                    <a:pt x="617" y="28"/>
                  </a:lnTo>
                  <a:lnTo>
                    <a:pt x="617" y="14"/>
                  </a:lnTo>
                  <a:lnTo>
                    <a:pt x="617" y="0"/>
                  </a:lnTo>
                  <a:lnTo>
                    <a:pt x="58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7"/>
            <p:cNvSpPr/>
            <p:nvPr/>
          </p:nvSpPr>
          <p:spPr bwMode="auto">
            <a:xfrm>
              <a:off x="3772104" y="5363958"/>
              <a:ext cx="939847" cy="169973"/>
            </a:xfrm>
            <a:custGeom>
              <a:avLst/>
              <a:gdLst>
                <a:gd name="T0" fmla="*/ 628 w 658"/>
                <a:gd name="T1" fmla="*/ 0 h 119"/>
                <a:gd name="T2" fmla="*/ 0 w 658"/>
                <a:gd name="T3" fmla="*/ 0 h 119"/>
                <a:gd name="T4" fmla="*/ 0 w 658"/>
                <a:gd name="T5" fmla="*/ 13 h 119"/>
                <a:gd name="T6" fmla="*/ 628 w 658"/>
                <a:gd name="T7" fmla="*/ 13 h 119"/>
                <a:gd name="T8" fmla="*/ 628 w 658"/>
                <a:gd name="T9" fmla="*/ 23 h 119"/>
                <a:gd name="T10" fmla="*/ 30 w 658"/>
                <a:gd name="T11" fmla="*/ 23 h 119"/>
                <a:gd name="T12" fmla="*/ 30 w 658"/>
                <a:gd name="T13" fmla="*/ 98 h 119"/>
                <a:gd name="T14" fmla="*/ 628 w 658"/>
                <a:gd name="T15" fmla="*/ 98 h 119"/>
                <a:gd name="T16" fmla="*/ 628 w 658"/>
                <a:gd name="T17" fmla="*/ 108 h 119"/>
                <a:gd name="T18" fmla="*/ 0 w 658"/>
                <a:gd name="T19" fmla="*/ 108 h 119"/>
                <a:gd name="T20" fmla="*/ 0 w 658"/>
                <a:gd name="T21" fmla="*/ 119 h 119"/>
                <a:gd name="T22" fmla="*/ 628 w 658"/>
                <a:gd name="T23" fmla="*/ 119 h 119"/>
                <a:gd name="T24" fmla="*/ 658 w 658"/>
                <a:gd name="T25" fmla="*/ 119 h 119"/>
                <a:gd name="T26" fmla="*/ 658 w 658"/>
                <a:gd name="T27" fmla="*/ 108 h 119"/>
                <a:gd name="T28" fmla="*/ 658 w 658"/>
                <a:gd name="T29" fmla="*/ 98 h 119"/>
                <a:gd name="T30" fmla="*/ 658 w 658"/>
                <a:gd name="T31" fmla="*/ 23 h 119"/>
                <a:gd name="T32" fmla="*/ 658 w 658"/>
                <a:gd name="T33" fmla="*/ 13 h 119"/>
                <a:gd name="T34" fmla="*/ 658 w 658"/>
                <a:gd name="T35" fmla="*/ 0 h 119"/>
                <a:gd name="T36" fmla="*/ 628 w 658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8" h="119">
                  <a:moveTo>
                    <a:pt x="628" y="0"/>
                  </a:moveTo>
                  <a:lnTo>
                    <a:pt x="0" y="0"/>
                  </a:lnTo>
                  <a:lnTo>
                    <a:pt x="0" y="13"/>
                  </a:lnTo>
                  <a:lnTo>
                    <a:pt x="628" y="13"/>
                  </a:lnTo>
                  <a:lnTo>
                    <a:pt x="628" y="23"/>
                  </a:lnTo>
                  <a:lnTo>
                    <a:pt x="30" y="23"/>
                  </a:lnTo>
                  <a:lnTo>
                    <a:pt x="30" y="98"/>
                  </a:lnTo>
                  <a:lnTo>
                    <a:pt x="628" y="98"/>
                  </a:lnTo>
                  <a:lnTo>
                    <a:pt x="628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8" y="119"/>
                  </a:lnTo>
                  <a:lnTo>
                    <a:pt x="658" y="119"/>
                  </a:lnTo>
                  <a:lnTo>
                    <a:pt x="658" y="108"/>
                  </a:lnTo>
                  <a:lnTo>
                    <a:pt x="658" y="98"/>
                  </a:lnTo>
                  <a:lnTo>
                    <a:pt x="658" y="23"/>
                  </a:lnTo>
                  <a:lnTo>
                    <a:pt x="658" y="13"/>
                  </a:lnTo>
                  <a:lnTo>
                    <a:pt x="658" y="0"/>
                  </a:lnTo>
                  <a:lnTo>
                    <a:pt x="6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8"/>
            <p:cNvSpPr/>
            <p:nvPr/>
          </p:nvSpPr>
          <p:spPr bwMode="auto">
            <a:xfrm>
              <a:off x="4054915" y="5919581"/>
              <a:ext cx="941276" cy="169973"/>
            </a:xfrm>
            <a:custGeom>
              <a:avLst/>
              <a:gdLst>
                <a:gd name="T0" fmla="*/ 627 w 659"/>
                <a:gd name="T1" fmla="*/ 0 h 119"/>
                <a:gd name="T2" fmla="*/ 0 w 659"/>
                <a:gd name="T3" fmla="*/ 0 h 119"/>
                <a:gd name="T4" fmla="*/ 0 w 659"/>
                <a:gd name="T5" fmla="*/ 11 h 119"/>
                <a:gd name="T6" fmla="*/ 627 w 659"/>
                <a:gd name="T7" fmla="*/ 11 h 119"/>
                <a:gd name="T8" fmla="*/ 627 w 659"/>
                <a:gd name="T9" fmla="*/ 23 h 119"/>
                <a:gd name="T10" fmla="*/ 31 w 659"/>
                <a:gd name="T11" fmla="*/ 23 h 119"/>
                <a:gd name="T12" fmla="*/ 31 w 659"/>
                <a:gd name="T13" fmla="*/ 98 h 119"/>
                <a:gd name="T14" fmla="*/ 627 w 659"/>
                <a:gd name="T15" fmla="*/ 98 h 119"/>
                <a:gd name="T16" fmla="*/ 627 w 659"/>
                <a:gd name="T17" fmla="*/ 108 h 119"/>
                <a:gd name="T18" fmla="*/ 0 w 659"/>
                <a:gd name="T19" fmla="*/ 108 h 119"/>
                <a:gd name="T20" fmla="*/ 0 w 659"/>
                <a:gd name="T21" fmla="*/ 119 h 119"/>
                <a:gd name="T22" fmla="*/ 627 w 659"/>
                <a:gd name="T23" fmla="*/ 119 h 119"/>
                <a:gd name="T24" fmla="*/ 659 w 659"/>
                <a:gd name="T25" fmla="*/ 119 h 119"/>
                <a:gd name="T26" fmla="*/ 659 w 659"/>
                <a:gd name="T27" fmla="*/ 108 h 119"/>
                <a:gd name="T28" fmla="*/ 659 w 659"/>
                <a:gd name="T29" fmla="*/ 98 h 119"/>
                <a:gd name="T30" fmla="*/ 659 w 659"/>
                <a:gd name="T31" fmla="*/ 23 h 119"/>
                <a:gd name="T32" fmla="*/ 659 w 659"/>
                <a:gd name="T33" fmla="*/ 11 h 119"/>
                <a:gd name="T34" fmla="*/ 659 w 659"/>
                <a:gd name="T35" fmla="*/ 0 h 119"/>
                <a:gd name="T36" fmla="*/ 627 w 659"/>
                <a:gd name="T3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9" h="119">
                  <a:moveTo>
                    <a:pt x="627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627" y="11"/>
                  </a:lnTo>
                  <a:lnTo>
                    <a:pt x="627" y="23"/>
                  </a:lnTo>
                  <a:lnTo>
                    <a:pt x="31" y="23"/>
                  </a:lnTo>
                  <a:lnTo>
                    <a:pt x="31" y="98"/>
                  </a:lnTo>
                  <a:lnTo>
                    <a:pt x="627" y="98"/>
                  </a:lnTo>
                  <a:lnTo>
                    <a:pt x="627" y="108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627" y="119"/>
                  </a:lnTo>
                  <a:lnTo>
                    <a:pt x="659" y="119"/>
                  </a:lnTo>
                  <a:lnTo>
                    <a:pt x="659" y="108"/>
                  </a:lnTo>
                  <a:lnTo>
                    <a:pt x="659" y="98"/>
                  </a:lnTo>
                  <a:lnTo>
                    <a:pt x="659" y="23"/>
                  </a:lnTo>
                  <a:lnTo>
                    <a:pt x="659" y="11"/>
                  </a:lnTo>
                  <a:lnTo>
                    <a:pt x="659" y="0"/>
                  </a:lnTo>
                  <a:lnTo>
                    <a:pt x="6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336486" y="3599938"/>
            <a:ext cx="3265638" cy="535531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课程学习和完成任务步入正轨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建立协作框架时机成熟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仍需要继续努力，相互学习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itchFamily="34" charset="0"/>
              <a:buChar char="•"/>
            </a:pPr>
            <a:endParaRPr lang="en-US" altLang="zh-CN" sz="5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339A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16"/>
          <p:cNvSpPr>
            <a:spLocks noChangeArrowheads="1"/>
          </p:cNvSpPr>
          <p:nvPr/>
        </p:nvSpPr>
        <p:spPr bwMode="auto">
          <a:xfrm>
            <a:off x="6923307" y="2550832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800" b="1" dirty="0" smtClean="0">
                <a:solidFill>
                  <a:srgbClr val="EF88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正在完善</a:t>
            </a:r>
            <a:endParaRPr lang="en-US" altLang="en-US" sz="4800" b="1" dirty="0">
              <a:solidFill>
                <a:srgbClr val="EF88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51411" flipH="1" flipV="1">
            <a:off x="3382922" y="-952204"/>
            <a:ext cx="6442323" cy="972426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83" y="1240078"/>
            <a:ext cx="10827207" cy="295794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99188" y="2429782"/>
            <a:ext cx="6412333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6000" b="1" dirty="0" smtClean="0">
                <a:solidFill>
                  <a:srgbClr val="339A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7200" b="1" dirty="0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感谢您的聆听</a:t>
            </a:r>
            <a:endParaRPr lang="zh-CN" altLang="en-US" sz="7200" dirty="0" smtClean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477</Words>
  <Application>WPS 演示</Application>
  <PresentationFormat>自定义</PresentationFormat>
  <Paragraphs>140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Y_W workgroup</cp:lastModifiedBy>
  <cp:revision>81</cp:revision>
  <dcterms:created xsi:type="dcterms:W3CDTF">2016-05-17T14:40:00Z</dcterms:created>
  <dcterms:modified xsi:type="dcterms:W3CDTF">2017-10-17T02:43:42Z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