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10" r:id="rId2"/>
    <p:sldId id="312" r:id="rId3"/>
    <p:sldId id="313" r:id="rId4"/>
    <p:sldId id="290" r:id="rId5"/>
    <p:sldId id="314" r:id="rId6"/>
    <p:sldId id="315" r:id="rId7"/>
    <p:sldId id="317" r:id="rId8"/>
    <p:sldId id="318" r:id="rId9"/>
    <p:sldId id="319" r:id="rId10"/>
    <p:sldId id="311" r:id="rId11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318"/>
    <a:srgbClr val="B5B926"/>
    <a:srgbClr val="D02251"/>
    <a:srgbClr val="EF7198"/>
    <a:srgbClr val="EA4778"/>
    <a:srgbClr val="506544"/>
    <a:srgbClr val="DD5F9F"/>
    <a:srgbClr val="005D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>
      <p:cViewPr>
        <p:scale>
          <a:sx n="75" d="100"/>
          <a:sy n="75" d="100"/>
        </p:scale>
        <p:origin x="-1446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26CCFB-2624-404E-8FDB-75078C5ED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2017/11/14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2017/11/14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978066" y="1965158"/>
            <a:ext cx="339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PMingLiU" panose="02020500000000000000" pitchFamily="18" charset="-120"/>
                <a:cs typeface="+mn-cs"/>
              </a:rPr>
              <a:t>第三小组报告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3879" y="2680520"/>
            <a:ext cx="271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樊钰、丁扬、黄磊、刘晏铭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57600" y="150495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Thanks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For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Your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Attention</a:t>
            </a:r>
            <a:endParaRPr kumimoji="0" lang="zh-CN" altLang="en-US" sz="54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400" y="2870200"/>
            <a:ext cx="27146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感谢您的聆听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13676" y="1003300"/>
            <a:ext cx="8295160" cy="3864166"/>
            <a:chOff x="1689236" y="155405"/>
            <a:chExt cx="8658545" cy="6613963"/>
          </a:xfrm>
        </p:grpSpPr>
        <p:grpSp>
          <p:nvGrpSpPr>
            <p:cNvPr id="22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44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45" name="直角三角形 44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7" name="直角三角形 4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8" name="直角三角形 47"/>
              <p:cNvSpPr/>
              <p:nvPr/>
            </p:nvSpPr>
            <p:spPr>
              <a:xfrm rot="5400000" flipV="1">
                <a:off x="7607498" y="1739407"/>
                <a:ext cx="487944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23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2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25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28" name="文本框 2"/>
            <p:cNvSpPr txBox="1"/>
            <p:nvPr/>
          </p:nvSpPr>
          <p:spPr>
            <a:xfrm>
              <a:off x="2331021" y="1807069"/>
              <a:ext cx="974507" cy="68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效果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文本框 11"/>
            <p:cNvSpPr txBox="1"/>
            <p:nvPr/>
          </p:nvSpPr>
          <p:spPr>
            <a:xfrm>
              <a:off x="4454191" y="1807069"/>
              <a:ext cx="974507" cy="68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6577361" y="1807069"/>
              <a:ext cx="974507" cy="68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过程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文本框 14"/>
            <p:cNvSpPr txBox="1"/>
            <p:nvPr/>
          </p:nvSpPr>
          <p:spPr>
            <a:xfrm>
              <a:off x="8733250" y="1807069"/>
              <a:ext cx="974507" cy="684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输入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目标</a:t>
              </a:r>
              <a:endPara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40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背景</a:t>
              </a:r>
              <a:endPara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43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外部因素</a:t>
              </a:r>
              <a:endParaRPr 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</p:grpSp>
      <p:sp>
        <p:nvSpPr>
          <p:cNvPr id="54" name="TextBox 25"/>
          <p:cNvSpPr txBox="1"/>
          <p:nvPr/>
        </p:nvSpPr>
        <p:spPr>
          <a:xfrm>
            <a:off x="1255266" y="998178"/>
            <a:ext cx="7043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小组协作框架建立后第二周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33755" y="4451406"/>
            <a:ext cx="7043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期中考试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25"/>
          <p:cNvSpPr txBox="1"/>
          <p:nvPr/>
        </p:nvSpPr>
        <p:spPr>
          <a:xfrm>
            <a:off x="6644598" y="2284989"/>
            <a:ext cx="18540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进一步的完善需求</a:t>
            </a:r>
            <a:endParaRPr lang="en-US" altLang="zh-CN" sz="1200" dirty="0" smtClean="0">
              <a:latin typeface="微软雅黑" pitchFamily="34" charset="-122"/>
              <a:cs typeface="黑体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翻译</a:t>
            </a:r>
            <a:endParaRPr lang="en-US" altLang="zh-CN" sz="1200" dirty="0" smtClean="0">
              <a:latin typeface="微软雅黑" pitchFamily="34" charset="-122"/>
              <a:cs typeface="黑体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排版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小组协作框架</a:t>
            </a:r>
            <a:endParaRPr lang="en-US" altLang="zh-CN" sz="1200" dirty="0" smtClean="0">
              <a:latin typeface="微软雅黑" pitchFamily="34" charset="-122"/>
              <a:cs typeface="黑体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规范</a:t>
            </a:r>
            <a:endParaRPr lang="en-US" altLang="zh-CN" sz="1200" dirty="0" smtClean="0">
              <a:latin typeface="微软雅黑" pitchFamily="34" charset="-122"/>
              <a:cs typeface="黑体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cs typeface="黑体"/>
              </a:rPr>
              <a:t>“小组职责”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2017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11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7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日课后时间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2559943" y="2413390"/>
            <a:ext cx="199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角色</a:t>
            </a:r>
            <a:r>
              <a:rPr lang="en-US" altLang="zh-CN" sz="1200" dirty="0" smtClean="0">
                <a:latin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</a:rPr>
              <a:t>职责表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1255266" y="1460982"/>
            <a:ext cx="7043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黑体"/>
              </a:rPr>
              <a:t>个人</a:t>
            </a:r>
            <a:r>
              <a:rPr lang="zh-CN" altLang="en-US" sz="1100" dirty="0" smtClean="0">
                <a:latin typeface="微软雅黑" pitchFamily="34" charset="-122"/>
                <a:cs typeface="黑体"/>
              </a:rPr>
              <a:t>目标：继续熟悉小组协作框架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  <a:cs typeface="黑体"/>
              </a:rPr>
              <a:t>小组目标：按照小组协作框架运作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4591204" y="2387990"/>
            <a:ext cx="196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结合小组职责和完善需求，讨论指定任务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根据任务，以及工作量，分配任务到角色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25"/>
          <p:cNvSpPr txBox="1"/>
          <p:nvPr/>
        </p:nvSpPr>
        <p:spPr>
          <a:xfrm>
            <a:off x="545516" y="2388690"/>
            <a:ext cx="1945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输出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表达到如下效果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职责描述可执行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角色职责覆盖全部小组职责和本周任务</a:t>
            </a:r>
            <a:r>
              <a:rPr lang="en-US" altLang="zh-CN" sz="1200" dirty="0" smtClean="0">
                <a:latin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</a:rPr>
              <a:t>需求</a:t>
            </a:r>
            <a:endParaRPr lang="en-US" altLang="zh-CN" sz="1200" dirty="0" smtClean="0">
              <a:latin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符合小组规范</a:t>
            </a:r>
            <a:endParaRPr lang="en-US" altLang="zh-CN" sz="1200" dirty="0" smtClean="0">
              <a:latin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含有时间节点</a:t>
            </a:r>
            <a:endParaRPr lang="en-US" altLang="zh-CN" sz="1200" dirty="0" smtClean="0">
              <a:latin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</a:rPr>
              <a:t>成员认领角色，履行角色职责</a:t>
            </a:r>
            <a:endParaRPr lang="en-US" altLang="zh-CN" sz="1200" dirty="0" smtClean="0">
              <a:latin typeface="微软雅黑" pitchFamily="34" charset="-122"/>
            </a:endParaRPr>
          </a:p>
          <a:p>
            <a:pPr marL="6286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71550" y="2587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扉页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971550" y="2587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扉页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9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0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" name="图片 6" descr="hah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1343025"/>
            <a:ext cx="5905500" cy="2457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hah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25"/>
            <a:ext cx="9144000" cy="48704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71550" y="2587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模板化排版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291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模板化排版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" name="图片 6" descr="haha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0441"/>
            <a:ext cx="9144000" cy="29026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模板化排版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6" name="图片 5" descr="haha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8048"/>
            <a:ext cx="9144000" cy="33074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ha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" y="0"/>
            <a:ext cx="9132182" cy="51435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71550" y="2587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模板化排版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翻译修订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6" name="图片 5" descr="haha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9704"/>
            <a:ext cx="9144000" cy="33440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ha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3" y="774699"/>
            <a:ext cx="6730307" cy="438304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学习总结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heme/theme1.xml><?xml version="1.0" encoding="utf-8"?>
<a:theme xmlns:a="http://schemas.openxmlformats.org/drawingml/2006/main" name="Office 主题">
  <a:themeElements>
    <a:clrScheme name="水彩系列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02251"/>
      </a:accent1>
      <a:accent2>
        <a:srgbClr val="B5B926"/>
      </a:accent2>
      <a:accent3>
        <a:srgbClr val="E55618"/>
      </a:accent3>
      <a:accent4>
        <a:srgbClr val="00ADEF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151</Words>
  <Application>WPS 演示</Application>
  <PresentationFormat>全屏显示(16:9)</PresentationFormat>
  <Paragraphs>55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Y_W workgroup</cp:lastModifiedBy>
  <cp:revision>38</cp:revision>
  <dcterms:created xsi:type="dcterms:W3CDTF">2015-10-07T02:36:00Z</dcterms:created>
  <dcterms:modified xsi:type="dcterms:W3CDTF">2017-11-14T02:54:22Z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