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nton Italics" panose="020B0604020202020204" charset="0"/>
      <p:regular r:id="rId14"/>
    </p:embeddedFont>
    <p:embeddedFont>
      <p:font typeface="Helios" panose="020B0604020202020204" charset="0"/>
      <p:regular r:id="rId15"/>
    </p:embeddedFont>
    <p:embeddedFont>
      <p:font typeface="Helios Bold" panose="020B0604020202020204" charset="0"/>
      <p:regular r:id="rId16"/>
    </p:embeddedFont>
    <p:embeddedFont>
      <p:font typeface="Helios Italics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" name="Picture 2" descr="A logo with a globe and a graduation cap&#10;&#10;Description automatically generated">
            <a:extLst>
              <a:ext uri="{FF2B5EF4-FFF2-40B4-BE49-F238E27FC236}">
                <a16:creationId xmlns:a16="http://schemas.microsoft.com/office/drawing/2014/main" id="{8582C796-3794-04A6-0330-8694911BF5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"/>
          <a:stretch/>
        </p:blipFill>
        <p:spPr bwMode="auto">
          <a:xfrm>
            <a:off x="14630400" y="342900"/>
            <a:ext cx="2689860" cy="103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A black and white text with a stick&#10;&#10;Description automatically generated with medium confidence">
            <a:extLst>
              <a:ext uri="{FF2B5EF4-FFF2-40B4-BE49-F238E27FC236}">
                <a16:creationId xmlns:a16="http://schemas.microsoft.com/office/drawing/2014/main" id="{C9A5E270-C01D-82D6-BF5E-753F6B5671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63" y="342900"/>
            <a:ext cx="2209800" cy="103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37481">
            <a:off x="-1168333" y="7407157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3"/>
                </a:lnTo>
                <a:lnTo>
                  <a:pt x="0" y="3072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913391">
            <a:off x="14866015" y="-827646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3"/>
                </a:lnTo>
                <a:lnTo>
                  <a:pt x="0" y="3072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913391">
            <a:off x="15528468" y="-507551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2"/>
                </a:lnTo>
                <a:lnTo>
                  <a:pt x="0" y="307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10637481">
            <a:off x="-857918" y="8632099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2"/>
                </a:lnTo>
                <a:lnTo>
                  <a:pt x="0" y="307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0" y="2983500"/>
            <a:ext cx="12353571" cy="6274800"/>
            <a:chOff x="0" y="0"/>
            <a:chExt cx="3253615" cy="165262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253615" cy="1652622"/>
            </a:xfrm>
            <a:custGeom>
              <a:avLst/>
              <a:gdLst/>
              <a:ahLst/>
              <a:cxnLst/>
              <a:rect l="l" t="t" r="r" b="b"/>
              <a:pathLst>
                <a:path w="3253615" h="1652622">
                  <a:moveTo>
                    <a:pt x="1626808" y="0"/>
                  </a:moveTo>
                  <a:cubicBezTo>
                    <a:pt x="728347" y="0"/>
                    <a:pt x="0" y="369952"/>
                    <a:pt x="0" y="826311"/>
                  </a:cubicBezTo>
                  <a:cubicBezTo>
                    <a:pt x="0" y="1282670"/>
                    <a:pt x="728347" y="1652622"/>
                    <a:pt x="1626808" y="1652622"/>
                  </a:cubicBezTo>
                  <a:cubicBezTo>
                    <a:pt x="2525269" y="1652622"/>
                    <a:pt x="3253615" y="1282670"/>
                    <a:pt x="3253615" y="826311"/>
                  </a:cubicBezTo>
                  <a:cubicBezTo>
                    <a:pt x="3253615" y="369952"/>
                    <a:pt x="2525269" y="0"/>
                    <a:pt x="1626808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305026" y="126358"/>
              <a:ext cx="2643562" cy="13713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293"/>
                </a:lnSpc>
              </a:pPr>
              <a:endParaRPr/>
            </a:p>
            <a:p>
              <a:pPr marL="572849" lvl="1" indent="-286424" algn="just">
                <a:lnSpc>
                  <a:spcPts val="3422"/>
                </a:lnSpc>
                <a:buFont typeface="Arial"/>
                <a:buChar char="•"/>
              </a:pPr>
              <a:r>
                <a:rPr lang="en-US" sz="2653" spc="-145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Utilize user interaction data to refine the platform’s interface, making it more intuitive and enjoyable for users.</a:t>
              </a:r>
            </a:p>
            <a:p>
              <a:pPr marL="572849" lvl="1" indent="-286424" algn="just">
                <a:lnSpc>
                  <a:spcPts val="3422"/>
                </a:lnSpc>
                <a:buFont typeface="Arial"/>
                <a:buChar char="•"/>
              </a:pPr>
              <a:r>
                <a:rPr lang="en-US" sz="2653" spc="-145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Focus on engagement trends to promote high-performing content and activities within the platform.</a:t>
              </a:r>
            </a:p>
            <a:p>
              <a:pPr marL="572849" lvl="1" indent="-286424" algn="just">
                <a:lnSpc>
                  <a:spcPts val="3422"/>
                </a:lnSpc>
                <a:buFont typeface="Arial"/>
                <a:buChar char="•"/>
              </a:pPr>
              <a:r>
                <a:rPr lang="en-US" sz="2653" spc="-145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Analyze user retention metrics and improve areas where user activity drops, ensuring continuous platform use.</a:t>
              </a:r>
            </a:p>
            <a:p>
              <a:pPr algn="just">
                <a:lnSpc>
                  <a:spcPts val="1874"/>
                </a:lnSpc>
              </a:pPr>
              <a:endParaRPr lang="en-US" sz="2653" spc="-145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1880723" y="4180000"/>
            <a:ext cx="5793923" cy="3406525"/>
          </a:xfrm>
          <a:custGeom>
            <a:avLst/>
            <a:gdLst/>
            <a:ahLst/>
            <a:cxnLst/>
            <a:rect l="l" t="t" r="r" b="b"/>
            <a:pathLst>
              <a:path w="5793923" h="3406525">
                <a:moveTo>
                  <a:pt x="0" y="0"/>
                </a:moveTo>
                <a:lnTo>
                  <a:pt x="5793924" y="0"/>
                </a:lnTo>
                <a:lnTo>
                  <a:pt x="5793924" y="3406525"/>
                </a:lnTo>
                <a:lnTo>
                  <a:pt x="0" y="34065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245" t="-21998" r="-18421" b="-1666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28700" y="537155"/>
            <a:ext cx="11070238" cy="314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RECOMMENDATIONS</a:t>
            </a:r>
            <a:r>
              <a:rPr lang="en-US" sz="9000" i="1" dirty="0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:</a:t>
            </a:r>
            <a:endParaRPr lang="en-US" sz="9000" dirty="0">
              <a:solidFill>
                <a:srgbClr val="FFFFFF"/>
              </a:solidFill>
              <a:latin typeface="Anton Italics"/>
              <a:ea typeface="Anton Italics"/>
              <a:cs typeface="Anton Italics"/>
              <a:sym typeface="Anton Italics"/>
            </a:endParaRPr>
          </a:p>
          <a:p>
            <a:pPr algn="l">
              <a:lnSpc>
                <a:spcPts val="12599"/>
              </a:lnSpc>
            </a:pPr>
            <a:r>
              <a:rPr lang="en-US" sz="9000" dirty="0">
                <a:solidFill>
                  <a:srgbClr val="5271FF"/>
                </a:solidFill>
                <a:latin typeface="Anton Italics"/>
                <a:ea typeface="Anton Italics"/>
                <a:cs typeface="Anton Italics"/>
                <a:sym typeface="Anton Italics"/>
              </a:rPr>
              <a:t>DISNEY +</a:t>
            </a:r>
          </a:p>
        </p:txBody>
      </p:sp>
      <p:pic>
        <p:nvPicPr>
          <p:cNvPr id="11" name="Picture 10" descr="A logo with a globe and a graduation cap&#10;&#10;Description automatically generated">
            <a:extLst>
              <a:ext uri="{FF2B5EF4-FFF2-40B4-BE49-F238E27FC236}">
                <a16:creationId xmlns:a16="http://schemas.microsoft.com/office/drawing/2014/main" id="{0951DDB0-72FF-81EB-7096-9A9C8C530D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"/>
          <a:stretch/>
        </p:blipFill>
        <p:spPr bwMode="auto">
          <a:xfrm>
            <a:off x="14984786" y="510540"/>
            <a:ext cx="2689860" cy="103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37481">
            <a:off x="-507551" y="7563087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2" y="0"/>
                </a:lnTo>
                <a:lnTo>
                  <a:pt x="3072502" y="3072502"/>
                </a:lnTo>
                <a:lnTo>
                  <a:pt x="0" y="307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913391">
            <a:off x="14866015" y="-827646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3"/>
                </a:lnTo>
                <a:lnTo>
                  <a:pt x="0" y="3072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913391">
            <a:off x="15528468" y="-507551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2"/>
                </a:lnTo>
                <a:lnTo>
                  <a:pt x="0" y="307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10637481">
            <a:off x="-176653" y="8426023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3"/>
                </a:lnTo>
                <a:lnTo>
                  <a:pt x="0" y="3072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0" y="2057632"/>
            <a:ext cx="12535241" cy="6297509"/>
            <a:chOff x="0" y="0"/>
            <a:chExt cx="3301463" cy="16586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01463" cy="1658603"/>
            </a:xfrm>
            <a:custGeom>
              <a:avLst/>
              <a:gdLst/>
              <a:ahLst/>
              <a:cxnLst/>
              <a:rect l="l" t="t" r="r" b="b"/>
              <a:pathLst>
                <a:path w="3301463" h="1658603">
                  <a:moveTo>
                    <a:pt x="1650731" y="0"/>
                  </a:moveTo>
                  <a:cubicBezTo>
                    <a:pt x="739058" y="0"/>
                    <a:pt x="0" y="371291"/>
                    <a:pt x="0" y="829302"/>
                  </a:cubicBezTo>
                  <a:cubicBezTo>
                    <a:pt x="0" y="1287312"/>
                    <a:pt x="739058" y="1658603"/>
                    <a:pt x="1650731" y="1658603"/>
                  </a:cubicBezTo>
                  <a:cubicBezTo>
                    <a:pt x="2562405" y="1658603"/>
                    <a:pt x="3301463" y="1287312"/>
                    <a:pt x="3301463" y="829302"/>
                  </a:cubicBezTo>
                  <a:cubicBezTo>
                    <a:pt x="3301463" y="371291"/>
                    <a:pt x="2562405" y="0"/>
                    <a:pt x="165073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309512" y="117394"/>
              <a:ext cx="2682438" cy="13857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422"/>
                </a:lnSpc>
              </a:pPr>
              <a:r>
                <a:rPr lang="en-US" sz="2653" spc="-145" dirty="0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IN THIS PROJECT, WE EXPLORED TWO DISTINCT DASHBOARDS THAT UTILIZE DATA VISUALIZATION TO PROVIDE ACTIONABLE INSIGHTS FOR TWO DIFFERENT PLATFORMS—NETFLIX AND DISNEY+. BOTH DASHBOARDS HIGHLIGHT THE POWER OF USING DATA TO MAKE INFORMED DECISIONS THAT IMPROVE USER ENGAGEMENT AND OPTIMIZE PLATFORM PERFORMANCE.</a:t>
              </a:r>
            </a:p>
            <a:p>
              <a:pPr algn="just">
                <a:lnSpc>
                  <a:spcPts val="1874"/>
                </a:lnSpc>
              </a:pPr>
              <a:endParaRPr lang="en-US" sz="2653" spc="-145" dirty="0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2098938" y="4090959"/>
            <a:ext cx="5358979" cy="2995518"/>
          </a:xfrm>
          <a:custGeom>
            <a:avLst/>
            <a:gdLst/>
            <a:ahLst/>
            <a:cxnLst/>
            <a:rect l="l" t="t" r="r" b="b"/>
            <a:pathLst>
              <a:path w="5358979" h="2995518">
                <a:moveTo>
                  <a:pt x="0" y="0"/>
                </a:moveTo>
                <a:lnTo>
                  <a:pt x="5358979" y="0"/>
                </a:lnTo>
                <a:lnTo>
                  <a:pt x="5358979" y="2995518"/>
                </a:lnTo>
                <a:lnTo>
                  <a:pt x="0" y="29955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2628" t="-20468" r="-30510" b="-4396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783738" y="1148267"/>
            <a:ext cx="11070238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</a:pPr>
            <a:r>
              <a:rPr lang="en-US" sz="9000" i="1" dirty="0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CONCLUSION</a:t>
            </a:r>
          </a:p>
        </p:txBody>
      </p:sp>
      <p:pic>
        <p:nvPicPr>
          <p:cNvPr id="11" name="Picture 10" descr="A logo with a globe and a graduation cap&#10;&#10;Description automatically generated">
            <a:extLst>
              <a:ext uri="{FF2B5EF4-FFF2-40B4-BE49-F238E27FC236}">
                <a16:creationId xmlns:a16="http://schemas.microsoft.com/office/drawing/2014/main" id="{EC16423F-FCF8-EC2F-361D-3F824E1BBA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"/>
          <a:stretch/>
        </p:blipFill>
        <p:spPr bwMode="auto">
          <a:xfrm>
            <a:off x="15057336" y="510540"/>
            <a:ext cx="2689860" cy="103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05097" y="3841499"/>
            <a:ext cx="8340416" cy="3440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91"/>
              </a:lnSpc>
            </a:pPr>
            <a:r>
              <a:rPr lang="en-US" sz="20136" i="1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THANK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618880" y="3841499"/>
            <a:ext cx="5564023" cy="3431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191"/>
              </a:lnSpc>
            </a:pPr>
            <a:r>
              <a:rPr lang="en-US" sz="20136" i="1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YOU</a:t>
            </a:r>
          </a:p>
        </p:txBody>
      </p:sp>
      <p:sp>
        <p:nvSpPr>
          <p:cNvPr id="4" name="Freeform 4"/>
          <p:cNvSpPr/>
          <p:nvPr/>
        </p:nvSpPr>
        <p:spPr>
          <a:xfrm>
            <a:off x="267916" y="-11061"/>
            <a:ext cx="4594247" cy="4594247"/>
          </a:xfrm>
          <a:custGeom>
            <a:avLst/>
            <a:gdLst/>
            <a:ahLst/>
            <a:cxnLst/>
            <a:rect l="l" t="t" r="r" b="b"/>
            <a:pathLst>
              <a:path w="4594247" h="4594247">
                <a:moveTo>
                  <a:pt x="0" y="0"/>
                </a:moveTo>
                <a:lnTo>
                  <a:pt x="4594247" y="0"/>
                </a:lnTo>
                <a:lnTo>
                  <a:pt x="4594247" y="4594247"/>
                </a:lnTo>
                <a:lnTo>
                  <a:pt x="0" y="4594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838200" y="0"/>
            <a:ext cx="4594247" cy="4594247"/>
          </a:xfrm>
          <a:custGeom>
            <a:avLst/>
            <a:gdLst/>
            <a:ahLst/>
            <a:cxnLst/>
            <a:rect l="l" t="t" r="r" b="b"/>
            <a:pathLst>
              <a:path w="4594247" h="4594247">
                <a:moveTo>
                  <a:pt x="0" y="0"/>
                </a:moveTo>
                <a:lnTo>
                  <a:pt x="4594248" y="0"/>
                </a:lnTo>
                <a:lnTo>
                  <a:pt x="4594248" y="4594247"/>
                </a:lnTo>
                <a:lnTo>
                  <a:pt x="0" y="4594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reeform 6"/>
          <p:cNvSpPr/>
          <p:nvPr/>
        </p:nvSpPr>
        <p:spPr>
          <a:xfrm rot="-10800000">
            <a:off x="13666714" y="5692753"/>
            <a:ext cx="4594247" cy="4594247"/>
          </a:xfrm>
          <a:custGeom>
            <a:avLst/>
            <a:gdLst/>
            <a:ahLst/>
            <a:cxnLst/>
            <a:rect l="l" t="t" r="r" b="b"/>
            <a:pathLst>
              <a:path w="4594247" h="4594247">
                <a:moveTo>
                  <a:pt x="0" y="0"/>
                </a:moveTo>
                <a:lnTo>
                  <a:pt x="4594247" y="0"/>
                </a:lnTo>
                <a:lnTo>
                  <a:pt x="4594247" y="4594247"/>
                </a:lnTo>
                <a:lnTo>
                  <a:pt x="0" y="45942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14782800" y="5692753"/>
            <a:ext cx="4594247" cy="4594247"/>
          </a:xfrm>
          <a:custGeom>
            <a:avLst/>
            <a:gdLst/>
            <a:ahLst/>
            <a:cxnLst/>
            <a:rect l="l" t="t" r="r" b="b"/>
            <a:pathLst>
              <a:path w="4594247" h="4594247">
                <a:moveTo>
                  <a:pt x="0" y="0"/>
                </a:moveTo>
                <a:lnTo>
                  <a:pt x="4594248" y="0"/>
                </a:lnTo>
                <a:lnTo>
                  <a:pt x="4594248" y="4594247"/>
                </a:lnTo>
                <a:lnTo>
                  <a:pt x="0" y="45942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8" name="Picture 7" descr="A logo with a globe and a graduation cap&#10;&#10;Description automatically generated">
            <a:extLst>
              <a:ext uri="{FF2B5EF4-FFF2-40B4-BE49-F238E27FC236}">
                <a16:creationId xmlns:a16="http://schemas.microsoft.com/office/drawing/2014/main" id="{66C99BBD-E744-96A9-F3AA-55D6B2B6A28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"/>
          <a:stretch/>
        </p:blipFill>
        <p:spPr bwMode="auto">
          <a:xfrm>
            <a:off x="14935200" y="571500"/>
            <a:ext cx="2689860" cy="103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50962">
            <a:off x="13502256" y="-466277"/>
            <a:ext cx="4594247" cy="4594247"/>
          </a:xfrm>
          <a:custGeom>
            <a:avLst/>
            <a:gdLst/>
            <a:ahLst/>
            <a:cxnLst/>
            <a:rect l="l" t="t" r="r" b="b"/>
            <a:pathLst>
              <a:path w="4594247" h="4594247">
                <a:moveTo>
                  <a:pt x="0" y="0"/>
                </a:moveTo>
                <a:lnTo>
                  <a:pt x="4594247" y="0"/>
                </a:lnTo>
                <a:lnTo>
                  <a:pt x="4594247" y="4594247"/>
                </a:lnTo>
                <a:lnTo>
                  <a:pt x="0" y="4594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950962">
            <a:off x="15037353" y="-94793"/>
            <a:ext cx="3360891" cy="3360891"/>
          </a:xfrm>
          <a:custGeom>
            <a:avLst/>
            <a:gdLst/>
            <a:ahLst/>
            <a:cxnLst/>
            <a:rect l="l" t="t" r="r" b="b"/>
            <a:pathLst>
              <a:path w="3360891" h="3360891">
                <a:moveTo>
                  <a:pt x="0" y="0"/>
                </a:moveTo>
                <a:lnTo>
                  <a:pt x="3360891" y="0"/>
                </a:lnTo>
                <a:lnTo>
                  <a:pt x="3360891" y="3360891"/>
                </a:lnTo>
                <a:lnTo>
                  <a:pt x="0" y="3360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9938400">
            <a:off x="16337080" y="7305667"/>
            <a:ext cx="3360891" cy="3360891"/>
          </a:xfrm>
          <a:custGeom>
            <a:avLst/>
            <a:gdLst/>
            <a:ahLst/>
            <a:cxnLst/>
            <a:rect l="l" t="t" r="r" b="b"/>
            <a:pathLst>
              <a:path w="3360891" h="3360891">
                <a:moveTo>
                  <a:pt x="0" y="0"/>
                </a:moveTo>
                <a:lnTo>
                  <a:pt x="3360891" y="0"/>
                </a:lnTo>
                <a:lnTo>
                  <a:pt x="3360891" y="3360891"/>
                </a:lnTo>
                <a:lnTo>
                  <a:pt x="0" y="3360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9938400">
            <a:off x="15068142" y="8606554"/>
            <a:ext cx="3360891" cy="3360891"/>
          </a:xfrm>
          <a:custGeom>
            <a:avLst/>
            <a:gdLst/>
            <a:ahLst/>
            <a:cxnLst/>
            <a:rect l="l" t="t" r="r" b="b"/>
            <a:pathLst>
              <a:path w="3360891" h="3360891">
                <a:moveTo>
                  <a:pt x="0" y="0"/>
                </a:moveTo>
                <a:lnTo>
                  <a:pt x="3360891" y="0"/>
                </a:lnTo>
                <a:lnTo>
                  <a:pt x="3360891" y="3360892"/>
                </a:lnTo>
                <a:lnTo>
                  <a:pt x="0" y="3360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297606"/>
            <a:ext cx="13613593" cy="1268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17"/>
              </a:lnSpc>
            </a:pPr>
            <a:r>
              <a:rPr lang="en-US" sz="5400" dirty="0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COMPARATIVE ANALYSIS OF NETFLIX AND DISNEY+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1326" y="1522273"/>
            <a:ext cx="6412882" cy="1250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20"/>
              </a:lnSpc>
            </a:pPr>
            <a:r>
              <a:rPr lang="en-US" sz="6000" dirty="0">
                <a:solidFill>
                  <a:srgbClr val="A6A6A6"/>
                </a:solidFill>
                <a:latin typeface="Anton Italics"/>
                <a:ea typeface="Anton Italics"/>
                <a:cs typeface="Anton Italics"/>
                <a:sym typeface="Anton Italics"/>
              </a:rPr>
              <a:t>PREPARED</a:t>
            </a:r>
            <a:r>
              <a:rPr lang="en-US" sz="6000" i="1" dirty="0">
                <a:solidFill>
                  <a:srgbClr val="A6A6A6"/>
                </a:solidFill>
                <a:latin typeface="Anton Italics"/>
                <a:ea typeface="Anton Italics"/>
                <a:cs typeface="Anton Italics"/>
                <a:sym typeface="Anton Italics"/>
              </a:rPr>
              <a:t> </a:t>
            </a:r>
            <a:r>
              <a:rPr lang="en-US" sz="6000" dirty="0">
                <a:solidFill>
                  <a:srgbClr val="A6A6A6"/>
                </a:solidFill>
                <a:latin typeface="Anton Italics"/>
                <a:ea typeface="Anton Italics"/>
                <a:cs typeface="Anton Italics"/>
                <a:sym typeface="Anton Italics"/>
              </a:rPr>
              <a:t>BY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6739" y="2870014"/>
            <a:ext cx="11422807" cy="63409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3788" lvl="1" indent="-636894" algn="just">
              <a:buFont typeface="Arial"/>
              <a:buChar char="•"/>
            </a:pPr>
            <a:r>
              <a:rPr lang="en-US" sz="3600" spc="-324" dirty="0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Hager Salah </a:t>
            </a:r>
          </a:p>
          <a:p>
            <a:pPr marL="1273788" lvl="1" indent="-636894" algn="just">
              <a:buFont typeface="Arial"/>
              <a:buChar char="•"/>
            </a:pPr>
            <a:r>
              <a:rPr lang="en-US" sz="3600" spc="-324" dirty="0" err="1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Amera</a:t>
            </a:r>
            <a:r>
              <a:rPr lang="en-US" sz="3600" spc="-324" dirty="0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 Ashraf</a:t>
            </a:r>
          </a:p>
          <a:p>
            <a:pPr marL="1273788" lvl="1" indent="-636894" algn="just">
              <a:buFont typeface="Arial"/>
              <a:buChar char="•"/>
            </a:pPr>
            <a:r>
              <a:rPr lang="en-US" sz="3600" spc="-324" dirty="0" err="1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Toka</a:t>
            </a:r>
            <a:r>
              <a:rPr lang="en-US" sz="3600" spc="-324" dirty="0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 Ahmed</a:t>
            </a:r>
          </a:p>
          <a:p>
            <a:pPr marL="1273788" lvl="1" indent="-636894" algn="just">
              <a:buFont typeface="Arial"/>
              <a:buChar char="•"/>
            </a:pPr>
            <a:r>
              <a:rPr lang="en-US" sz="3600" spc="-324" dirty="0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Rana Ibrahim</a:t>
            </a:r>
          </a:p>
          <a:p>
            <a:pPr marL="1273788" lvl="1" indent="-636894" algn="just">
              <a:buFont typeface="Arial"/>
              <a:buChar char="•"/>
            </a:pPr>
            <a:r>
              <a:rPr lang="en-US" sz="3600" spc="-324" dirty="0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Eva Hany</a:t>
            </a:r>
          </a:p>
          <a:p>
            <a:pPr marL="636894" lvl="1" algn="just"/>
            <a:r>
              <a:rPr lang="en-US" sz="4800" b="1" i="1" spc="-324" dirty="0">
                <a:solidFill>
                  <a:schemeClr val="bg1">
                    <a:lumMod val="65000"/>
                  </a:schemeClr>
                </a:solidFill>
                <a:latin typeface="Helios"/>
                <a:ea typeface="Helios"/>
                <a:cs typeface="Helios"/>
                <a:sym typeface="Helios"/>
              </a:rPr>
              <a:t>Group:  </a:t>
            </a:r>
          </a:p>
          <a:p>
            <a:pPr marL="1094094" lvl="2" algn="just">
              <a:lnSpc>
                <a:spcPts val="7610"/>
              </a:lnSpc>
            </a:pPr>
            <a:r>
              <a:rPr lang="en-US" sz="4800" b="1" i="1" spc="-324" dirty="0">
                <a:solidFill>
                  <a:schemeClr val="bg1">
                    <a:lumMod val="65000"/>
                  </a:schemeClr>
                </a:solidFill>
                <a:latin typeface="Helios"/>
                <a:ea typeface="Helios"/>
                <a:cs typeface="Helios"/>
                <a:sym typeface="Helios"/>
              </a:rPr>
              <a:t>		</a:t>
            </a:r>
            <a:r>
              <a:rPr lang="en-US" sz="4800" b="1" i="1" spc="-324" dirty="0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CAI1_DAT2_S1e</a:t>
            </a:r>
          </a:p>
          <a:p>
            <a:pPr marL="1094094" lvl="2" algn="just">
              <a:lnSpc>
                <a:spcPts val="7610"/>
              </a:lnSpc>
            </a:pPr>
            <a:r>
              <a:rPr lang="en-US" sz="4800" b="1" i="1" spc="-324" dirty="0">
                <a:solidFill>
                  <a:schemeClr val="bg1">
                    <a:lumMod val="65000"/>
                  </a:schemeClr>
                </a:solidFill>
                <a:latin typeface="Helios"/>
                <a:ea typeface="Helios"/>
                <a:cs typeface="Helios"/>
                <a:sym typeface="Helios"/>
              </a:rPr>
              <a:t>Company: </a:t>
            </a:r>
          </a:p>
          <a:p>
            <a:pPr marL="1094094" lvl="2" algn="just">
              <a:lnSpc>
                <a:spcPts val="7610"/>
              </a:lnSpc>
            </a:pPr>
            <a:r>
              <a:rPr lang="en-US" sz="3600" i="1" spc="-324" dirty="0">
                <a:solidFill>
                  <a:schemeClr val="bg1">
                    <a:lumMod val="65000"/>
                  </a:schemeClr>
                </a:solidFill>
                <a:latin typeface="Helios"/>
                <a:ea typeface="Helios"/>
                <a:cs typeface="Helios"/>
                <a:sym typeface="Helios"/>
              </a:rPr>
              <a:t>		</a:t>
            </a:r>
            <a:r>
              <a:rPr lang="en-US" sz="5400" b="1" i="1" spc="-324" dirty="0">
                <a:solidFill>
                  <a:schemeClr val="bg1"/>
                </a:solidFill>
                <a:latin typeface="Helios"/>
                <a:ea typeface="Helios"/>
                <a:cs typeface="Helios"/>
                <a:sym typeface="Helios"/>
              </a:rPr>
              <a:t>	AST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899858" y="9191801"/>
            <a:ext cx="6117667" cy="747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33"/>
              </a:lnSpc>
            </a:pPr>
            <a:r>
              <a:rPr lang="en-US" sz="4599" i="1" spc="-252" dirty="0">
                <a:solidFill>
                  <a:srgbClr val="FFFFFF"/>
                </a:solidFill>
                <a:latin typeface="Helios Italics"/>
                <a:ea typeface="Helios Italics"/>
                <a:cs typeface="Helios Italics"/>
                <a:sym typeface="Helios Italics"/>
              </a:rPr>
              <a:t>Submitted in: oct, 2024</a:t>
            </a:r>
          </a:p>
        </p:txBody>
      </p:sp>
      <p:pic>
        <p:nvPicPr>
          <p:cNvPr id="10" name="Picture 9" descr="A logo with a globe and a graduation cap&#10;&#10;Description automatically generated">
            <a:extLst>
              <a:ext uri="{FF2B5EF4-FFF2-40B4-BE49-F238E27FC236}">
                <a16:creationId xmlns:a16="http://schemas.microsoft.com/office/drawing/2014/main" id="{5ECC979C-13CE-9EAC-7487-7C3BB3FCAE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"/>
          <a:stretch/>
        </p:blipFill>
        <p:spPr bwMode="auto">
          <a:xfrm>
            <a:off x="15163800" y="549332"/>
            <a:ext cx="2689860" cy="103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5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578575" flipH="1">
            <a:off x="13676726" y="8736320"/>
            <a:ext cx="5892065" cy="1992589"/>
          </a:xfrm>
          <a:custGeom>
            <a:avLst/>
            <a:gdLst/>
            <a:ahLst/>
            <a:cxnLst/>
            <a:rect l="l" t="t" r="r" b="b"/>
            <a:pathLst>
              <a:path w="5892065" h="1992589">
                <a:moveTo>
                  <a:pt x="5892064" y="0"/>
                </a:moveTo>
                <a:lnTo>
                  <a:pt x="0" y="0"/>
                </a:lnTo>
                <a:lnTo>
                  <a:pt x="0" y="1992589"/>
                </a:lnTo>
                <a:lnTo>
                  <a:pt x="5892064" y="1992589"/>
                </a:lnTo>
                <a:lnTo>
                  <a:pt x="589206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857250"/>
            <a:ext cx="7704435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AGENDA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69738" y="3132306"/>
            <a:ext cx="10474914" cy="4283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9944" lvl="1" indent="-474972" algn="just">
              <a:lnSpc>
                <a:spcPts val="5675"/>
              </a:lnSpc>
              <a:buFont typeface="Arial"/>
              <a:buChar char="•"/>
            </a:pPr>
            <a:r>
              <a:rPr lang="en-US" sz="4399" spc="-241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Introduction</a:t>
            </a:r>
          </a:p>
          <a:p>
            <a:pPr marL="949944" lvl="1" indent="-474972" algn="just">
              <a:lnSpc>
                <a:spcPts val="5675"/>
              </a:lnSpc>
              <a:buFont typeface="Arial"/>
              <a:buChar char="•"/>
            </a:pPr>
            <a:r>
              <a:rPr lang="en-US" sz="4399" spc="-241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Netflix Dashboard Overview</a:t>
            </a:r>
          </a:p>
          <a:p>
            <a:pPr marL="949944" lvl="1" indent="-474972" algn="just">
              <a:lnSpc>
                <a:spcPts val="5675"/>
              </a:lnSpc>
              <a:buFont typeface="Arial"/>
              <a:buChar char="•"/>
            </a:pPr>
            <a:r>
              <a:rPr lang="en-US" sz="4399" spc="-241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Destiny Dashboard Overview</a:t>
            </a:r>
          </a:p>
          <a:p>
            <a:pPr marL="949944" lvl="1" indent="-474972" algn="just">
              <a:lnSpc>
                <a:spcPts val="5675"/>
              </a:lnSpc>
              <a:buFont typeface="Arial"/>
              <a:buChar char="•"/>
            </a:pPr>
            <a:r>
              <a:rPr lang="en-US" sz="4399" spc="-241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Comparison of Dashboards</a:t>
            </a:r>
          </a:p>
          <a:p>
            <a:pPr marL="949944" lvl="1" indent="-474972" algn="just">
              <a:lnSpc>
                <a:spcPts val="5675"/>
              </a:lnSpc>
              <a:buFont typeface="Arial"/>
              <a:buChar char="•"/>
            </a:pPr>
            <a:r>
              <a:rPr lang="en-US" sz="4399" spc="-241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Recommendations</a:t>
            </a:r>
          </a:p>
          <a:p>
            <a:pPr marL="949944" lvl="1" indent="-474972" algn="just">
              <a:lnSpc>
                <a:spcPts val="5675"/>
              </a:lnSpc>
              <a:buFont typeface="Arial"/>
              <a:buChar char="•"/>
            </a:pPr>
            <a:r>
              <a:rPr lang="en-US" sz="4399" spc="-241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Conclusion </a:t>
            </a:r>
          </a:p>
        </p:txBody>
      </p:sp>
      <p:pic>
        <p:nvPicPr>
          <p:cNvPr id="5" name="Picture 4" descr="A logo with a globe and a graduation cap&#10;&#10;Description automatically generated">
            <a:extLst>
              <a:ext uri="{FF2B5EF4-FFF2-40B4-BE49-F238E27FC236}">
                <a16:creationId xmlns:a16="http://schemas.microsoft.com/office/drawing/2014/main" id="{988D434F-B503-F56B-5DA5-F578E79AA8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"/>
          <a:stretch/>
        </p:blipFill>
        <p:spPr bwMode="auto">
          <a:xfrm>
            <a:off x="14859000" y="592455"/>
            <a:ext cx="2689860" cy="103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67125" y="4570078"/>
            <a:ext cx="852003" cy="627967"/>
          </a:xfrm>
          <a:custGeom>
            <a:avLst/>
            <a:gdLst/>
            <a:ahLst/>
            <a:cxnLst/>
            <a:rect l="l" t="t" r="r" b="b"/>
            <a:pathLst>
              <a:path w="852003" h="627967">
                <a:moveTo>
                  <a:pt x="0" y="0"/>
                </a:moveTo>
                <a:lnTo>
                  <a:pt x="852003" y="0"/>
                </a:lnTo>
                <a:lnTo>
                  <a:pt x="852003" y="627967"/>
                </a:lnTo>
                <a:lnTo>
                  <a:pt x="0" y="627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015123" y="8037313"/>
            <a:ext cx="852003" cy="838061"/>
          </a:xfrm>
          <a:custGeom>
            <a:avLst/>
            <a:gdLst/>
            <a:ahLst/>
            <a:cxnLst/>
            <a:rect l="l" t="t" r="r" b="b"/>
            <a:pathLst>
              <a:path w="852003" h="838061">
                <a:moveTo>
                  <a:pt x="0" y="0"/>
                </a:moveTo>
                <a:lnTo>
                  <a:pt x="852002" y="0"/>
                </a:lnTo>
                <a:lnTo>
                  <a:pt x="852002" y="838061"/>
                </a:lnTo>
                <a:lnTo>
                  <a:pt x="0" y="838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866775"/>
            <a:ext cx="5524130" cy="1363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33"/>
              </a:lnSpc>
            </a:pPr>
            <a:r>
              <a:rPr lang="en-US" sz="7881" dirty="0">
                <a:solidFill>
                  <a:srgbClr val="000000"/>
                </a:solidFill>
                <a:latin typeface="Anton Italics"/>
                <a:ea typeface="Anton Italics"/>
                <a:cs typeface="Anton Italics"/>
                <a:sym typeface="Anton Italics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2711" y="3125403"/>
            <a:ext cx="12874467" cy="4486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27"/>
              </a:lnSpc>
              <a:spcBef>
                <a:spcPct val="0"/>
              </a:spcBef>
            </a:pPr>
            <a:r>
              <a:rPr lang="en-US" sz="3199" spc="-175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This</a:t>
            </a:r>
            <a:r>
              <a:rPr lang="en-US" sz="3199" u="none" strike="noStrike" spc="-175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project focuses on the analysis and visualization of data from two different sources: Netflix and Disney+:</a:t>
            </a:r>
          </a:p>
          <a:p>
            <a:pPr marL="690872" lvl="1" indent="-345436" algn="just">
              <a:lnSpc>
                <a:spcPts val="4127"/>
              </a:lnSpc>
              <a:spcBef>
                <a:spcPct val="0"/>
              </a:spcBef>
              <a:buFont typeface="Arial"/>
              <a:buChar char="•"/>
            </a:pPr>
            <a:r>
              <a:rPr lang="en-US" sz="3199" u="none" strike="noStrike" spc="-175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Netflix: A leading streaming platform, where understanding user behavior and content performance is crucial for driving engagement and growing the subscriber base.</a:t>
            </a:r>
          </a:p>
          <a:p>
            <a:pPr marL="690872" lvl="1" indent="-345436" algn="just">
              <a:lnSpc>
                <a:spcPts val="4127"/>
              </a:lnSpc>
              <a:spcBef>
                <a:spcPct val="0"/>
              </a:spcBef>
              <a:buFont typeface="Arial"/>
              <a:buChar char="•"/>
            </a:pPr>
            <a:r>
              <a:rPr lang="en-US" sz="3199" u="none" strike="noStrike" spc="-175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Disney+: A platform with dynamic user engagement, where tracking user activity, content performance, and in-platform interactions are vital for optimizing user experience and maximizing retention.</a:t>
            </a:r>
          </a:p>
          <a:p>
            <a:pPr algn="just">
              <a:lnSpc>
                <a:spcPts val="2322"/>
              </a:lnSpc>
              <a:spcBef>
                <a:spcPct val="0"/>
              </a:spcBef>
            </a:pPr>
            <a:endParaRPr lang="en-US" sz="3199" u="none" strike="noStrike" spc="-175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860" y="1019175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spc="-79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HOME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24041" y="1019175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spc="-79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SERVICE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528628" y="1019175"/>
            <a:ext cx="110573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spc="-79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ABOUT US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923945" y="1019175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spc="-79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CONTACT 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217579" y="7776461"/>
            <a:ext cx="2268334" cy="457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55"/>
              </a:lnSpc>
            </a:pPr>
            <a:r>
              <a:rPr lang="en-US" sz="2834" b="1" spc="-155">
                <a:solidFill>
                  <a:srgbClr val="FFFFFF"/>
                </a:solidFill>
                <a:latin typeface="Helios Bold"/>
                <a:ea typeface="Helios Bold"/>
                <a:cs typeface="Helios Bold"/>
                <a:sym typeface="Helios Bold"/>
              </a:rPr>
              <a:t>SERVICE 04</a:t>
            </a:r>
          </a:p>
        </p:txBody>
      </p:sp>
      <p:sp>
        <p:nvSpPr>
          <p:cNvPr id="11" name="Freeform 11"/>
          <p:cNvSpPr/>
          <p:nvPr/>
        </p:nvSpPr>
        <p:spPr>
          <a:xfrm rot="9590528">
            <a:off x="14386053" y="7099183"/>
            <a:ext cx="3552382" cy="3552382"/>
          </a:xfrm>
          <a:custGeom>
            <a:avLst/>
            <a:gdLst/>
            <a:ahLst/>
            <a:cxnLst/>
            <a:rect l="l" t="t" r="r" b="b"/>
            <a:pathLst>
              <a:path w="3552382" h="3552382">
                <a:moveTo>
                  <a:pt x="0" y="0"/>
                </a:moveTo>
                <a:lnTo>
                  <a:pt x="3552382" y="0"/>
                </a:lnTo>
                <a:lnTo>
                  <a:pt x="3552382" y="3552382"/>
                </a:lnTo>
                <a:lnTo>
                  <a:pt x="0" y="35523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9590528">
            <a:off x="13492282" y="8080744"/>
            <a:ext cx="3552382" cy="3552382"/>
          </a:xfrm>
          <a:custGeom>
            <a:avLst/>
            <a:gdLst/>
            <a:ahLst/>
            <a:cxnLst/>
            <a:rect l="l" t="t" r="r" b="b"/>
            <a:pathLst>
              <a:path w="3552382" h="3552382">
                <a:moveTo>
                  <a:pt x="0" y="0"/>
                </a:moveTo>
                <a:lnTo>
                  <a:pt x="3552382" y="0"/>
                </a:lnTo>
                <a:lnTo>
                  <a:pt x="3552382" y="3552382"/>
                </a:lnTo>
                <a:lnTo>
                  <a:pt x="0" y="35523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-8344084" flipV="1">
            <a:off x="14671330" y="-785598"/>
            <a:ext cx="3840584" cy="3840584"/>
          </a:xfrm>
          <a:custGeom>
            <a:avLst/>
            <a:gdLst/>
            <a:ahLst/>
            <a:cxnLst/>
            <a:rect l="l" t="t" r="r" b="b"/>
            <a:pathLst>
              <a:path w="3840584" h="3840584">
                <a:moveTo>
                  <a:pt x="0" y="3840584"/>
                </a:moveTo>
                <a:lnTo>
                  <a:pt x="3840585" y="3840584"/>
                </a:lnTo>
                <a:lnTo>
                  <a:pt x="3840585" y="0"/>
                </a:lnTo>
                <a:lnTo>
                  <a:pt x="0" y="0"/>
                </a:lnTo>
                <a:lnTo>
                  <a:pt x="0" y="384058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8344084" flipV="1">
            <a:off x="13777559" y="-785598"/>
            <a:ext cx="3840584" cy="3840584"/>
          </a:xfrm>
          <a:custGeom>
            <a:avLst/>
            <a:gdLst/>
            <a:ahLst/>
            <a:cxnLst/>
            <a:rect l="l" t="t" r="r" b="b"/>
            <a:pathLst>
              <a:path w="3840584" h="3840584">
                <a:moveTo>
                  <a:pt x="0" y="3840584"/>
                </a:moveTo>
                <a:lnTo>
                  <a:pt x="3840584" y="3840584"/>
                </a:lnTo>
                <a:lnTo>
                  <a:pt x="3840584" y="0"/>
                </a:lnTo>
                <a:lnTo>
                  <a:pt x="0" y="0"/>
                </a:lnTo>
                <a:lnTo>
                  <a:pt x="0" y="384058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5" name="Picture 14" descr="A logo with a globe and a graduation cap&#10;&#10;Description automatically generated">
            <a:extLst>
              <a:ext uri="{FF2B5EF4-FFF2-40B4-BE49-F238E27FC236}">
                <a16:creationId xmlns:a16="http://schemas.microsoft.com/office/drawing/2014/main" id="{1B9DF3CC-D3C5-B17E-6A3E-54F7B06A90B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"/>
          <a:stretch/>
        </p:blipFill>
        <p:spPr bwMode="auto">
          <a:xfrm>
            <a:off x="14774766" y="501015"/>
            <a:ext cx="2689860" cy="103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37481">
            <a:off x="-1168333" y="7407157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3"/>
                </a:lnTo>
                <a:lnTo>
                  <a:pt x="0" y="3072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913391">
            <a:off x="14866015" y="-827646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3"/>
                </a:lnTo>
                <a:lnTo>
                  <a:pt x="0" y="3072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913391">
            <a:off x="15528468" y="-507551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2"/>
                </a:lnTo>
                <a:lnTo>
                  <a:pt x="0" y="307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10637481">
            <a:off x="-857918" y="8632099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2"/>
                </a:lnTo>
                <a:lnTo>
                  <a:pt x="0" y="307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3215274" y="2914433"/>
            <a:ext cx="11301259" cy="6286325"/>
          </a:xfrm>
          <a:custGeom>
            <a:avLst/>
            <a:gdLst/>
            <a:ahLst/>
            <a:cxnLst/>
            <a:rect l="l" t="t" r="r" b="b"/>
            <a:pathLst>
              <a:path w="11301259" h="6286325">
                <a:moveTo>
                  <a:pt x="0" y="0"/>
                </a:moveTo>
                <a:lnTo>
                  <a:pt x="11301259" y="0"/>
                </a:lnTo>
                <a:lnTo>
                  <a:pt x="11301259" y="6286326"/>
                </a:lnTo>
                <a:lnTo>
                  <a:pt x="0" y="62863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-416174" y="537155"/>
            <a:ext cx="11070238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C4101A"/>
                </a:solidFill>
                <a:latin typeface="Anton Italics"/>
                <a:ea typeface="Anton Italics"/>
                <a:cs typeface="Anton Italics"/>
                <a:sym typeface="Anton Italics"/>
              </a:rPr>
              <a:t>NETFLIX</a:t>
            </a:r>
            <a:r>
              <a:rPr lang="en-US" sz="9000" i="1" dirty="0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 </a:t>
            </a:r>
            <a:r>
              <a:rPr lang="en-US" sz="9000" dirty="0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DASHBOARD</a:t>
            </a:r>
          </a:p>
        </p:txBody>
      </p:sp>
      <p:pic>
        <p:nvPicPr>
          <p:cNvPr id="8" name="Picture 7" descr="A logo with a globe and a graduation cap&#10;&#10;Description automatically generated">
            <a:extLst>
              <a:ext uri="{FF2B5EF4-FFF2-40B4-BE49-F238E27FC236}">
                <a16:creationId xmlns:a16="http://schemas.microsoft.com/office/drawing/2014/main" id="{333A2EC4-5632-8403-987C-A78ED6DE8B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"/>
          <a:stretch/>
        </p:blipFill>
        <p:spPr bwMode="auto">
          <a:xfrm>
            <a:off x="14859000" y="537155"/>
            <a:ext cx="2689860" cy="103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37481">
            <a:off x="-1168333" y="7407157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3"/>
                </a:lnTo>
                <a:lnTo>
                  <a:pt x="0" y="3072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913391">
            <a:off x="14866015" y="-827646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3"/>
                </a:lnTo>
                <a:lnTo>
                  <a:pt x="0" y="3072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913391">
            <a:off x="15528468" y="-507551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2"/>
                </a:lnTo>
                <a:lnTo>
                  <a:pt x="0" y="307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10637481">
            <a:off x="-857918" y="8632099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2"/>
                </a:lnTo>
                <a:lnTo>
                  <a:pt x="0" y="307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3215274" y="2657083"/>
            <a:ext cx="11301259" cy="6286325"/>
          </a:xfrm>
          <a:custGeom>
            <a:avLst/>
            <a:gdLst/>
            <a:ahLst/>
            <a:cxnLst/>
            <a:rect l="l" t="t" r="r" b="b"/>
            <a:pathLst>
              <a:path w="11301259" h="6286325">
                <a:moveTo>
                  <a:pt x="0" y="0"/>
                </a:moveTo>
                <a:lnTo>
                  <a:pt x="11301259" y="0"/>
                </a:lnTo>
                <a:lnTo>
                  <a:pt x="11301259" y="6286325"/>
                </a:lnTo>
                <a:lnTo>
                  <a:pt x="0" y="62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537155"/>
            <a:ext cx="11070238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</a:pPr>
            <a:r>
              <a:rPr lang="en-US" sz="9000" dirty="0">
                <a:solidFill>
                  <a:srgbClr val="C4101A"/>
                </a:solidFill>
                <a:latin typeface="Anton Italics"/>
                <a:ea typeface="Anton Italics"/>
                <a:cs typeface="Anton Italics"/>
                <a:sym typeface="Anton Italics"/>
              </a:rPr>
              <a:t>NETFLIX</a:t>
            </a:r>
            <a:r>
              <a:rPr lang="en-US" sz="9000" i="1" dirty="0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 </a:t>
            </a:r>
            <a:r>
              <a:rPr lang="en-US" sz="9000" dirty="0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DASHBOARD</a:t>
            </a:r>
          </a:p>
        </p:txBody>
      </p:sp>
      <p:pic>
        <p:nvPicPr>
          <p:cNvPr id="8" name="Picture 7" descr="A logo with a globe and a graduation cap&#10;&#10;Description automatically generated">
            <a:extLst>
              <a:ext uri="{FF2B5EF4-FFF2-40B4-BE49-F238E27FC236}">
                <a16:creationId xmlns:a16="http://schemas.microsoft.com/office/drawing/2014/main" id="{1F624ED6-DB22-56BA-16EA-C8ED8A9CD5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"/>
          <a:stretch/>
        </p:blipFill>
        <p:spPr bwMode="auto">
          <a:xfrm>
            <a:off x="14935200" y="571507"/>
            <a:ext cx="2689860" cy="103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37481">
            <a:off x="-1168333" y="7407157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3"/>
                </a:lnTo>
                <a:lnTo>
                  <a:pt x="0" y="3072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913391">
            <a:off x="14866015" y="-827646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3"/>
                </a:lnTo>
                <a:lnTo>
                  <a:pt x="0" y="3072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913391">
            <a:off x="15528468" y="-507551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2"/>
                </a:lnTo>
                <a:lnTo>
                  <a:pt x="0" y="307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10637481">
            <a:off x="-857918" y="8632099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2"/>
                </a:lnTo>
                <a:lnTo>
                  <a:pt x="0" y="307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3048000" y="2476500"/>
            <a:ext cx="11301259" cy="6243946"/>
          </a:xfrm>
          <a:custGeom>
            <a:avLst/>
            <a:gdLst/>
            <a:ahLst/>
            <a:cxnLst/>
            <a:rect l="l" t="t" r="r" b="b"/>
            <a:pathLst>
              <a:path w="11301259" h="6243946">
                <a:moveTo>
                  <a:pt x="0" y="0"/>
                </a:moveTo>
                <a:lnTo>
                  <a:pt x="11301259" y="0"/>
                </a:lnTo>
                <a:lnTo>
                  <a:pt x="11301259" y="6243945"/>
                </a:lnTo>
                <a:lnTo>
                  <a:pt x="0" y="62439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-416174" y="537155"/>
            <a:ext cx="11070238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5271FF"/>
                </a:solidFill>
                <a:latin typeface="Anton Italics"/>
                <a:ea typeface="Anton Italics"/>
                <a:cs typeface="Anton Italics"/>
                <a:sym typeface="Anton Italics"/>
              </a:rPr>
              <a:t>DISNEY+</a:t>
            </a:r>
            <a:r>
              <a:rPr lang="en-US" sz="9000" i="1" dirty="0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 </a:t>
            </a:r>
            <a:r>
              <a:rPr lang="en-US" sz="9000" dirty="0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DASHBOARD</a:t>
            </a:r>
          </a:p>
        </p:txBody>
      </p:sp>
      <p:pic>
        <p:nvPicPr>
          <p:cNvPr id="8" name="Picture 7" descr="A logo with a globe and a graduation cap&#10;&#10;Description automatically generated">
            <a:extLst>
              <a:ext uri="{FF2B5EF4-FFF2-40B4-BE49-F238E27FC236}">
                <a16:creationId xmlns:a16="http://schemas.microsoft.com/office/drawing/2014/main" id="{816E9CF3-51B7-6C8F-1A33-4F19FA5DB4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"/>
          <a:stretch/>
        </p:blipFill>
        <p:spPr bwMode="auto">
          <a:xfrm>
            <a:off x="15178986" y="546524"/>
            <a:ext cx="2689860" cy="103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37481">
            <a:off x="-1168333" y="7407157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3"/>
                </a:lnTo>
                <a:lnTo>
                  <a:pt x="0" y="3072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913391">
            <a:off x="14866015" y="-827646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3"/>
                </a:lnTo>
                <a:lnTo>
                  <a:pt x="0" y="3072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913391">
            <a:off x="15528468" y="-507551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2"/>
                </a:lnTo>
                <a:lnTo>
                  <a:pt x="0" y="307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10637481">
            <a:off x="-857918" y="8632099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2"/>
                </a:lnTo>
                <a:lnTo>
                  <a:pt x="0" y="307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884047" y="2476500"/>
            <a:ext cx="11301259" cy="6243946"/>
          </a:xfrm>
          <a:custGeom>
            <a:avLst/>
            <a:gdLst/>
            <a:ahLst/>
            <a:cxnLst/>
            <a:rect l="l" t="t" r="r" b="b"/>
            <a:pathLst>
              <a:path w="11301259" h="6243946">
                <a:moveTo>
                  <a:pt x="0" y="0"/>
                </a:moveTo>
                <a:lnTo>
                  <a:pt x="11301258" y="0"/>
                </a:lnTo>
                <a:lnTo>
                  <a:pt x="11301258" y="6243945"/>
                </a:lnTo>
                <a:lnTo>
                  <a:pt x="0" y="62439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-416174" y="537155"/>
            <a:ext cx="11070238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5271FF"/>
                </a:solidFill>
                <a:latin typeface="Anton Italics"/>
                <a:ea typeface="Anton Italics"/>
                <a:cs typeface="Anton Italics"/>
                <a:sym typeface="Anton Italics"/>
              </a:rPr>
              <a:t>DISNEY+</a:t>
            </a:r>
            <a:r>
              <a:rPr lang="en-US" sz="9000" i="1" dirty="0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 </a:t>
            </a:r>
            <a:r>
              <a:rPr lang="en-US" sz="9000" dirty="0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DASHBOARD</a:t>
            </a:r>
          </a:p>
        </p:txBody>
      </p:sp>
      <p:pic>
        <p:nvPicPr>
          <p:cNvPr id="8" name="Picture 7" descr="A logo with a globe and a graduation cap&#10;&#10;Description automatically generated">
            <a:extLst>
              <a:ext uri="{FF2B5EF4-FFF2-40B4-BE49-F238E27FC236}">
                <a16:creationId xmlns:a16="http://schemas.microsoft.com/office/drawing/2014/main" id="{953BE4D4-D7D0-3E24-D3E6-824E588F92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"/>
          <a:stretch/>
        </p:blipFill>
        <p:spPr bwMode="auto">
          <a:xfrm>
            <a:off x="14782800" y="500304"/>
            <a:ext cx="2689860" cy="103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37481">
            <a:off x="-451036" y="7429162"/>
            <a:ext cx="3004818" cy="2892965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3"/>
                </a:lnTo>
                <a:lnTo>
                  <a:pt x="0" y="3072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rot="-913391">
            <a:off x="14866015" y="-827646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3"/>
                </a:lnTo>
                <a:lnTo>
                  <a:pt x="0" y="3072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913391">
            <a:off x="15528468" y="-507551"/>
            <a:ext cx="3072503" cy="3072503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2"/>
                </a:lnTo>
                <a:lnTo>
                  <a:pt x="0" y="307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10637481">
            <a:off x="8777" y="7508463"/>
            <a:ext cx="3072503" cy="2812020"/>
          </a:xfrm>
          <a:custGeom>
            <a:avLst/>
            <a:gdLst/>
            <a:ahLst/>
            <a:cxnLst/>
            <a:rect l="l" t="t" r="r" b="b"/>
            <a:pathLst>
              <a:path w="3072503" h="3072503">
                <a:moveTo>
                  <a:pt x="0" y="0"/>
                </a:moveTo>
                <a:lnTo>
                  <a:pt x="3072503" y="0"/>
                </a:lnTo>
                <a:lnTo>
                  <a:pt x="3072503" y="3072502"/>
                </a:lnTo>
                <a:lnTo>
                  <a:pt x="0" y="307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6" name="Group 6"/>
          <p:cNvGrpSpPr/>
          <p:nvPr/>
        </p:nvGrpSpPr>
        <p:grpSpPr>
          <a:xfrm>
            <a:off x="0" y="2914433"/>
            <a:ext cx="12621499" cy="6274800"/>
            <a:chOff x="0" y="0"/>
            <a:chExt cx="3324181" cy="165262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24181" cy="1652622"/>
            </a:xfrm>
            <a:custGeom>
              <a:avLst/>
              <a:gdLst/>
              <a:ahLst/>
              <a:cxnLst/>
              <a:rect l="l" t="t" r="r" b="b"/>
              <a:pathLst>
                <a:path w="3324181" h="1652622">
                  <a:moveTo>
                    <a:pt x="1662090" y="0"/>
                  </a:moveTo>
                  <a:cubicBezTo>
                    <a:pt x="744143" y="0"/>
                    <a:pt x="0" y="369952"/>
                    <a:pt x="0" y="826311"/>
                  </a:cubicBezTo>
                  <a:cubicBezTo>
                    <a:pt x="0" y="1282670"/>
                    <a:pt x="744143" y="1652622"/>
                    <a:pt x="1662090" y="1652622"/>
                  </a:cubicBezTo>
                  <a:cubicBezTo>
                    <a:pt x="2580038" y="1652622"/>
                    <a:pt x="3324181" y="1282670"/>
                    <a:pt x="3324181" y="826311"/>
                  </a:cubicBezTo>
                  <a:cubicBezTo>
                    <a:pt x="3324181" y="369952"/>
                    <a:pt x="2580038" y="0"/>
                    <a:pt x="166209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311642" y="116833"/>
              <a:ext cx="2700897" cy="1380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72849" lvl="1" indent="-286424" algn="just">
                <a:lnSpc>
                  <a:spcPts val="3422"/>
                </a:lnSpc>
                <a:buFont typeface="Arial"/>
                <a:buChar char="•"/>
              </a:pPr>
              <a:r>
                <a:rPr lang="en-US" sz="2653" spc="-145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LEVERAGE INSIGHTS FROM THE TOP-PERFORMING GENRES TO CREATE MORE TARGETED CONTENT.</a:t>
              </a:r>
            </a:p>
            <a:p>
              <a:pPr marL="572849" lvl="1" indent="-286424" algn="just">
                <a:lnSpc>
                  <a:spcPts val="3422"/>
                </a:lnSpc>
                <a:buFont typeface="Arial"/>
                <a:buChar char="•"/>
              </a:pPr>
              <a:r>
                <a:rPr lang="en-US" sz="2653" spc="-145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Use peak viewing times to optimize content release schedules and enhance marketing efforts.</a:t>
              </a:r>
            </a:p>
            <a:p>
              <a:pPr marL="572849" lvl="1" indent="-286424" algn="just">
                <a:lnSpc>
                  <a:spcPts val="3422"/>
                </a:lnSpc>
                <a:buFont typeface="Arial"/>
                <a:buChar char="•"/>
              </a:pPr>
              <a:r>
                <a:rPr lang="en-US" sz="2653" spc="-145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Consider user feedback and viewing patterns when developing original content to boost engagement.</a:t>
              </a:r>
            </a:p>
            <a:p>
              <a:pPr algn="just">
                <a:lnSpc>
                  <a:spcPts val="1874"/>
                </a:lnSpc>
              </a:pPr>
              <a:endParaRPr lang="en-US" sz="2653" spc="-145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1930817" y="3249696"/>
            <a:ext cx="5553699" cy="4984089"/>
          </a:xfrm>
          <a:custGeom>
            <a:avLst/>
            <a:gdLst/>
            <a:ahLst/>
            <a:cxnLst/>
            <a:rect l="l" t="t" r="r" b="b"/>
            <a:pathLst>
              <a:path w="5553699" h="4984089">
                <a:moveTo>
                  <a:pt x="0" y="0"/>
                </a:moveTo>
                <a:lnTo>
                  <a:pt x="5553699" y="0"/>
                </a:lnTo>
                <a:lnTo>
                  <a:pt x="5553699" y="4984088"/>
                </a:lnTo>
                <a:lnTo>
                  <a:pt x="0" y="49840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28700" y="537155"/>
            <a:ext cx="11070238" cy="314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RECOMMENDATIONS:</a:t>
            </a:r>
          </a:p>
          <a:p>
            <a:pPr algn="l">
              <a:lnSpc>
                <a:spcPts val="12599"/>
              </a:lnSpc>
            </a:pPr>
            <a:r>
              <a:rPr lang="en-US" sz="9000" dirty="0">
                <a:solidFill>
                  <a:srgbClr val="C4101A"/>
                </a:solidFill>
                <a:latin typeface="Anton Italics"/>
                <a:ea typeface="Anton Italics"/>
                <a:cs typeface="Anton Italics"/>
                <a:sym typeface="Anton Italics"/>
              </a:rPr>
              <a:t>NETFLIX</a:t>
            </a:r>
          </a:p>
        </p:txBody>
      </p:sp>
      <p:pic>
        <p:nvPicPr>
          <p:cNvPr id="11" name="Picture 10" descr="A logo with a globe and a graduation cap&#10;&#10;Description automatically generated">
            <a:extLst>
              <a:ext uri="{FF2B5EF4-FFF2-40B4-BE49-F238E27FC236}">
                <a16:creationId xmlns:a16="http://schemas.microsoft.com/office/drawing/2014/main" id="{164BD48A-2840-8F02-F67F-724FAFBB49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"/>
          <a:stretch/>
        </p:blipFill>
        <p:spPr bwMode="auto">
          <a:xfrm>
            <a:off x="15057336" y="537155"/>
            <a:ext cx="2689860" cy="103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293</Words>
  <Application>Microsoft Office PowerPoint</Application>
  <PresentationFormat>Custom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Anton Italics</vt:lpstr>
      <vt:lpstr>Helios Italics</vt:lpstr>
      <vt:lpstr>Calibri</vt:lpstr>
      <vt:lpstr>Helios Bold</vt:lpstr>
      <vt:lpstr>Helios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Red Modern Car Dealer Presentation</dc:title>
  <dc:creator>hager salah</dc:creator>
  <cp:lastModifiedBy>هاجر صلاح الدين يوسف الحلابى</cp:lastModifiedBy>
  <cp:revision>5</cp:revision>
  <dcterms:created xsi:type="dcterms:W3CDTF">2006-08-16T00:00:00Z</dcterms:created>
  <dcterms:modified xsi:type="dcterms:W3CDTF">2024-10-11T20:55:10Z</dcterms:modified>
  <dc:identifier>DAGTMrRhey8</dc:identifier>
</cp:coreProperties>
</file>