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668"/>
  </p:normalViewPr>
  <p:slideViewPr>
    <p:cSldViewPr snapToGrid="0" snapToObjects="1">
      <p:cViewPr varScale="1">
        <p:scale>
          <a:sx n="92" d="100"/>
          <a:sy n="92" d="100"/>
        </p:scale>
        <p:origin x="5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4220ACD-114D-CE40-965F-2C2BFB9290EA}" type="datetimeFigureOut">
              <a:rPr lang="ru-RU" smtClean="0"/>
              <a:t>22.09.2021</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10C70CB-87D8-3549-9B33-B8FCD0397BED}" type="slidenum">
              <a:rPr lang="ru-RU" smtClean="0"/>
              <a:t>‹#›</a:t>
            </a:fld>
            <a:endParaRPr lang="ru-RU"/>
          </a:p>
        </p:txBody>
      </p:sp>
    </p:spTree>
    <p:extLst>
      <p:ext uri="{BB962C8B-B14F-4D97-AF65-F5344CB8AC3E}">
        <p14:creationId xmlns:p14="http://schemas.microsoft.com/office/powerpoint/2010/main" val="2355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4220ACD-114D-CE40-965F-2C2BFB9290EA}" type="datetimeFigureOut">
              <a:rPr lang="ru-RU" smtClean="0"/>
              <a:t>22.09.2021</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0C70CB-87D8-3549-9B33-B8FCD0397BED}" type="slidenum">
              <a:rPr lang="ru-RU" smtClean="0"/>
              <a:t>‹#›</a:t>
            </a:fld>
            <a:endParaRPr lang="ru-RU"/>
          </a:p>
        </p:txBody>
      </p:sp>
    </p:spTree>
    <p:extLst>
      <p:ext uri="{BB962C8B-B14F-4D97-AF65-F5344CB8AC3E}">
        <p14:creationId xmlns:p14="http://schemas.microsoft.com/office/powerpoint/2010/main" val="700372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4220ACD-114D-CE40-965F-2C2BFB9290EA}" type="datetimeFigureOut">
              <a:rPr lang="ru-RU" smtClean="0"/>
              <a:t>22.09.2021</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0C70CB-87D8-3549-9B33-B8FCD0397BED}"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4530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B4220ACD-114D-CE40-965F-2C2BFB9290EA}" type="datetimeFigureOut">
              <a:rPr lang="ru-RU" smtClean="0"/>
              <a:t>22.09.2021</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0C70CB-87D8-3549-9B33-B8FCD0397BED}" type="slidenum">
              <a:rPr lang="ru-RU" smtClean="0"/>
              <a:t>‹#›</a:t>
            </a:fld>
            <a:endParaRPr lang="ru-RU"/>
          </a:p>
        </p:txBody>
      </p:sp>
    </p:spTree>
    <p:extLst>
      <p:ext uri="{BB962C8B-B14F-4D97-AF65-F5344CB8AC3E}">
        <p14:creationId xmlns:p14="http://schemas.microsoft.com/office/powerpoint/2010/main" val="2352650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B4220ACD-114D-CE40-965F-2C2BFB9290EA}" type="datetimeFigureOut">
              <a:rPr lang="ru-RU" smtClean="0"/>
              <a:t>22.09.2021</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0C70CB-87D8-3549-9B33-B8FCD0397BED}"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74944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B4220ACD-114D-CE40-965F-2C2BFB9290EA}" type="datetimeFigureOut">
              <a:rPr lang="ru-RU" smtClean="0"/>
              <a:t>22.09.2021</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0C70CB-87D8-3549-9B33-B8FCD0397BED}" type="slidenum">
              <a:rPr lang="ru-RU" smtClean="0"/>
              <a:t>‹#›</a:t>
            </a:fld>
            <a:endParaRPr lang="ru-RU"/>
          </a:p>
        </p:txBody>
      </p:sp>
    </p:spTree>
    <p:extLst>
      <p:ext uri="{BB962C8B-B14F-4D97-AF65-F5344CB8AC3E}">
        <p14:creationId xmlns:p14="http://schemas.microsoft.com/office/powerpoint/2010/main" val="3668340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4220ACD-114D-CE40-965F-2C2BFB9290EA}" type="datetimeFigureOut">
              <a:rPr lang="ru-RU" smtClean="0"/>
              <a:t>22.09.2021</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0C70CB-87D8-3549-9B33-B8FCD0397BED}" type="slidenum">
              <a:rPr lang="ru-RU" smtClean="0"/>
              <a:t>‹#›</a:t>
            </a:fld>
            <a:endParaRPr lang="ru-RU"/>
          </a:p>
        </p:txBody>
      </p:sp>
    </p:spTree>
    <p:extLst>
      <p:ext uri="{BB962C8B-B14F-4D97-AF65-F5344CB8AC3E}">
        <p14:creationId xmlns:p14="http://schemas.microsoft.com/office/powerpoint/2010/main" val="4019549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4220ACD-114D-CE40-965F-2C2BFB9290EA}" type="datetimeFigureOut">
              <a:rPr lang="ru-RU" smtClean="0"/>
              <a:t>22.09.2021</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0C70CB-87D8-3549-9B33-B8FCD0397BED}" type="slidenum">
              <a:rPr lang="ru-RU" smtClean="0"/>
              <a:t>‹#›</a:t>
            </a:fld>
            <a:endParaRPr lang="ru-RU"/>
          </a:p>
        </p:txBody>
      </p:sp>
    </p:spTree>
    <p:extLst>
      <p:ext uri="{BB962C8B-B14F-4D97-AF65-F5344CB8AC3E}">
        <p14:creationId xmlns:p14="http://schemas.microsoft.com/office/powerpoint/2010/main" val="4134091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4220ACD-114D-CE40-965F-2C2BFB9290EA}" type="datetimeFigureOut">
              <a:rPr lang="ru-RU" smtClean="0"/>
              <a:t>22.09.2021</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0C70CB-87D8-3549-9B33-B8FCD0397BED}" type="slidenum">
              <a:rPr lang="ru-RU" smtClean="0"/>
              <a:t>‹#›</a:t>
            </a:fld>
            <a:endParaRPr lang="ru-RU"/>
          </a:p>
        </p:txBody>
      </p:sp>
    </p:spTree>
    <p:extLst>
      <p:ext uri="{BB962C8B-B14F-4D97-AF65-F5344CB8AC3E}">
        <p14:creationId xmlns:p14="http://schemas.microsoft.com/office/powerpoint/2010/main" val="1127112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4220ACD-114D-CE40-965F-2C2BFB9290EA}" type="datetimeFigureOut">
              <a:rPr lang="ru-RU" smtClean="0"/>
              <a:t>22.09.2021</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0C70CB-87D8-3549-9B33-B8FCD0397BED}" type="slidenum">
              <a:rPr lang="ru-RU" smtClean="0"/>
              <a:t>‹#›</a:t>
            </a:fld>
            <a:endParaRPr lang="ru-RU"/>
          </a:p>
        </p:txBody>
      </p:sp>
    </p:spTree>
    <p:extLst>
      <p:ext uri="{BB962C8B-B14F-4D97-AF65-F5344CB8AC3E}">
        <p14:creationId xmlns:p14="http://schemas.microsoft.com/office/powerpoint/2010/main" val="324866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4220ACD-114D-CE40-965F-2C2BFB9290EA}" type="datetimeFigureOut">
              <a:rPr lang="ru-RU" smtClean="0"/>
              <a:t>22.09.2021</a:t>
            </a:fld>
            <a:endParaRPr lang="ru-RU"/>
          </a:p>
        </p:txBody>
      </p:sp>
      <p:sp>
        <p:nvSpPr>
          <p:cNvPr id="6" name="Footer Placeholder 5"/>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10C70CB-87D8-3549-9B33-B8FCD0397BED}" type="slidenum">
              <a:rPr lang="ru-RU" smtClean="0"/>
              <a:t>‹#›</a:t>
            </a:fld>
            <a:endParaRPr lang="ru-RU"/>
          </a:p>
        </p:txBody>
      </p:sp>
    </p:spTree>
    <p:extLst>
      <p:ext uri="{BB962C8B-B14F-4D97-AF65-F5344CB8AC3E}">
        <p14:creationId xmlns:p14="http://schemas.microsoft.com/office/powerpoint/2010/main" val="3901847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4220ACD-114D-CE40-965F-2C2BFB9290EA}" type="datetimeFigureOut">
              <a:rPr lang="ru-RU" smtClean="0"/>
              <a:t>22.09.2021</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10C70CB-87D8-3549-9B33-B8FCD0397BED}" type="slidenum">
              <a:rPr lang="ru-RU" smtClean="0"/>
              <a:t>‹#›</a:t>
            </a:fld>
            <a:endParaRPr lang="ru-RU"/>
          </a:p>
        </p:txBody>
      </p:sp>
    </p:spTree>
    <p:extLst>
      <p:ext uri="{BB962C8B-B14F-4D97-AF65-F5344CB8AC3E}">
        <p14:creationId xmlns:p14="http://schemas.microsoft.com/office/powerpoint/2010/main" val="3129533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4220ACD-114D-CE40-965F-2C2BFB9290EA}" type="datetimeFigureOut">
              <a:rPr lang="ru-RU" smtClean="0"/>
              <a:t>22.09.2021</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10C70CB-87D8-3549-9B33-B8FCD0397BED}" type="slidenum">
              <a:rPr lang="ru-RU" smtClean="0"/>
              <a:t>‹#›</a:t>
            </a:fld>
            <a:endParaRPr lang="ru-RU"/>
          </a:p>
        </p:txBody>
      </p:sp>
    </p:spTree>
    <p:extLst>
      <p:ext uri="{BB962C8B-B14F-4D97-AF65-F5344CB8AC3E}">
        <p14:creationId xmlns:p14="http://schemas.microsoft.com/office/powerpoint/2010/main" val="302114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220ACD-114D-CE40-965F-2C2BFB9290EA}" type="datetimeFigureOut">
              <a:rPr lang="ru-RU" smtClean="0"/>
              <a:t>22.09.2021</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10C70CB-87D8-3549-9B33-B8FCD0397BED}" type="slidenum">
              <a:rPr lang="ru-RU" smtClean="0"/>
              <a:t>‹#›</a:t>
            </a:fld>
            <a:endParaRPr lang="ru-RU"/>
          </a:p>
        </p:txBody>
      </p:sp>
    </p:spTree>
    <p:extLst>
      <p:ext uri="{BB962C8B-B14F-4D97-AF65-F5344CB8AC3E}">
        <p14:creationId xmlns:p14="http://schemas.microsoft.com/office/powerpoint/2010/main" val="412325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4220ACD-114D-CE40-965F-2C2BFB9290EA}" type="datetimeFigureOut">
              <a:rPr lang="ru-RU" smtClean="0"/>
              <a:t>22.09.2021</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10C70CB-87D8-3549-9B33-B8FCD0397BED}" type="slidenum">
              <a:rPr lang="ru-RU" smtClean="0"/>
              <a:t>‹#›</a:t>
            </a:fld>
            <a:endParaRPr lang="ru-RU"/>
          </a:p>
        </p:txBody>
      </p:sp>
    </p:spTree>
    <p:extLst>
      <p:ext uri="{BB962C8B-B14F-4D97-AF65-F5344CB8AC3E}">
        <p14:creationId xmlns:p14="http://schemas.microsoft.com/office/powerpoint/2010/main" val="221587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4220ACD-114D-CE40-965F-2C2BFB9290EA}" type="datetimeFigureOut">
              <a:rPr lang="ru-RU" smtClean="0"/>
              <a:t>22.09.2021</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0C70CB-87D8-3549-9B33-B8FCD0397BED}" type="slidenum">
              <a:rPr lang="ru-RU" smtClean="0"/>
              <a:t>‹#›</a:t>
            </a:fld>
            <a:endParaRPr lang="ru-RU"/>
          </a:p>
        </p:txBody>
      </p:sp>
    </p:spTree>
    <p:extLst>
      <p:ext uri="{BB962C8B-B14F-4D97-AF65-F5344CB8AC3E}">
        <p14:creationId xmlns:p14="http://schemas.microsoft.com/office/powerpoint/2010/main" val="2378632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4220ACD-114D-CE40-965F-2C2BFB9290EA}" type="datetimeFigureOut">
              <a:rPr lang="ru-RU" smtClean="0"/>
              <a:t>22.09.2021</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10C70CB-87D8-3549-9B33-B8FCD0397BED}" type="slidenum">
              <a:rPr lang="ru-RU" smtClean="0"/>
              <a:t>‹#›</a:t>
            </a:fld>
            <a:endParaRPr lang="ru-RU"/>
          </a:p>
        </p:txBody>
      </p:sp>
    </p:spTree>
    <p:extLst>
      <p:ext uri="{BB962C8B-B14F-4D97-AF65-F5344CB8AC3E}">
        <p14:creationId xmlns:p14="http://schemas.microsoft.com/office/powerpoint/2010/main" val="337968818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9C5D31-7575-5F4A-9A5D-D07696C0E2D9}"/>
              </a:ext>
            </a:extLst>
          </p:cNvPr>
          <p:cNvSpPr>
            <a:spLocks noGrp="1"/>
          </p:cNvSpPr>
          <p:nvPr>
            <p:ph type="ctrTitle"/>
          </p:nvPr>
        </p:nvSpPr>
        <p:spPr>
          <a:xfrm>
            <a:off x="1049867" y="304800"/>
            <a:ext cx="9906000" cy="1655763"/>
          </a:xfrm>
        </p:spPr>
        <p:txBody>
          <a:bodyPr>
            <a:normAutofit fontScale="90000"/>
          </a:bodyPr>
          <a:lstStyle/>
          <a:p>
            <a:r>
              <a:rPr lang="ru-RU" b="1" dirty="0">
                <a:solidFill>
                  <a:srgbClr val="3333FF"/>
                </a:solidFill>
              </a:rPr>
              <a:t>Закон спроса и предложения</a:t>
            </a:r>
            <a:r>
              <a:rPr lang="en-US" b="1" dirty="0">
                <a:solidFill>
                  <a:srgbClr val="3333FF"/>
                </a:solidFill>
              </a:rPr>
              <a:t>. </a:t>
            </a:r>
            <a:r>
              <a:rPr lang="ru-RU" b="1" dirty="0">
                <a:solidFill>
                  <a:srgbClr val="3333FF"/>
                </a:solidFill>
              </a:rPr>
              <a:t>Рыночное равновесие</a:t>
            </a:r>
            <a:r>
              <a:rPr lang="en-US" b="1" dirty="0">
                <a:solidFill>
                  <a:srgbClr val="3333FF"/>
                </a:solidFill>
              </a:rPr>
              <a:t>.</a:t>
            </a:r>
            <a:endParaRPr lang="ru-RU" dirty="0"/>
          </a:p>
        </p:txBody>
      </p:sp>
      <p:sp>
        <p:nvSpPr>
          <p:cNvPr id="3" name="Подзаголовок 2">
            <a:extLst>
              <a:ext uri="{FF2B5EF4-FFF2-40B4-BE49-F238E27FC236}">
                <a16:creationId xmlns:a16="http://schemas.microsoft.com/office/drawing/2014/main" id="{80CD3E36-220D-CC4C-B79B-E9A906956520}"/>
              </a:ext>
            </a:extLst>
          </p:cNvPr>
          <p:cNvSpPr>
            <a:spLocks noGrp="1"/>
          </p:cNvSpPr>
          <p:nvPr>
            <p:ph type="subTitle" idx="1"/>
          </p:nvPr>
        </p:nvSpPr>
        <p:spPr>
          <a:xfrm>
            <a:off x="1523999" y="2162704"/>
            <a:ext cx="4572001" cy="677477"/>
          </a:xfrm>
        </p:spPr>
        <p:txBody>
          <a:bodyPr>
            <a:normAutofit fontScale="92500" lnSpcReduction="20000"/>
          </a:bodyPr>
          <a:lstStyle/>
          <a:p>
            <a:r>
              <a:rPr lang="ru-RU" dirty="0" err="1"/>
              <a:t>Токаева</a:t>
            </a:r>
            <a:r>
              <a:rPr lang="ru-RU" dirty="0"/>
              <a:t> Александра 509 группа</a:t>
            </a:r>
            <a:r>
              <a:rPr lang="en-US" dirty="0"/>
              <a:t>,</a:t>
            </a:r>
          </a:p>
          <a:p>
            <a:r>
              <a:rPr lang="ru-RU" dirty="0"/>
              <a:t>на основе книги Булатова </a:t>
            </a:r>
            <a:r>
              <a:rPr lang="en-US" dirty="0"/>
              <a:t>“</a:t>
            </a:r>
            <a:r>
              <a:rPr lang="ru-RU" dirty="0"/>
              <a:t>Экономика</a:t>
            </a:r>
            <a:r>
              <a:rPr lang="en-US" dirty="0"/>
              <a:t>”</a:t>
            </a:r>
            <a:endParaRPr lang="ru-RU" dirty="0"/>
          </a:p>
        </p:txBody>
      </p:sp>
      <p:pic>
        <p:nvPicPr>
          <p:cNvPr id="5" name="Рисунок 4">
            <a:extLst>
              <a:ext uri="{FF2B5EF4-FFF2-40B4-BE49-F238E27FC236}">
                <a16:creationId xmlns:a16="http://schemas.microsoft.com/office/drawing/2014/main" id="{AB72D33E-5FE0-3D49-B727-68D9D110CD2C}"/>
              </a:ext>
            </a:extLst>
          </p:cNvPr>
          <p:cNvPicPr>
            <a:picLocks noChangeAspect="1"/>
          </p:cNvPicPr>
          <p:nvPr/>
        </p:nvPicPr>
        <p:blipFill>
          <a:blip r:embed="rId2"/>
          <a:stretch>
            <a:fillRect/>
          </a:stretch>
        </p:blipFill>
        <p:spPr>
          <a:xfrm>
            <a:off x="6242050" y="2162705"/>
            <a:ext cx="4178300" cy="4521200"/>
          </a:xfrm>
          <a:prstGeom prst="rect">
            <a:avLst/>
          </a:prstGeom>
        </p:spPr>
      </p:pic>
    </p:spTree>
    <p:extLst>
      <p:ext uri="{BB962C8B-B14F-4D97-AF65-F5344CB8AC3E}">
        <p14:creationId xmlns:p14="http://schemas.microsoft.com/office/powerpoint/2010/main" val="3632264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B40B03-A139-DD4E-805D-F30A5C7E0CC1}"/>
              </a:ext>
            </a:extLst>
          </p:cNvPr>
          <p:cNvSpPr>
            <a:spLocks noGrp="1"/>
          </p:cNvSpPr>
          <p:nvPr>
            <p:ph type="title"/>
          </p:nvPr>
        </p:nvSpPr>
        <p:spPr>
          <a:xfrm>
            <a:off x="1543175" y="554837"/>
            <a:ext cx="5716608" cy="1287817"/>
          </a:xfrm>
        </p:spPr>
        <p:txBody>
          <a:bodyPr>
            <a:normAutofit fontScale="90000"/>
          </a:bodyPr>
          <a:lstStyle/>
          <a:p>
            <a:r>
              <a:rPr lang="ru-RU" b="1" dirty="0">
                <a:solidFill>
                  <a:srgbClr val="3333FF"/>
                </a:solidFill>
              </a:rPr>
              <a:t>Если принудительно поставить не равновесную цену</a:t>
            </a:r>
            <a:endParaRPr lang="ru-RU" dirty="0"/>
          </a:p>
        </p:txBody>
      </p:sp>
      <p:sp>
        <p:nvSpPr>
          <p:cNvPr id="3" name="Объект 2">
            <a:extLst>
              <a:ext uri="{FF2B5EF4-FFF2-40B4-BE49-F238E27FC236}">
                <a16:creationId xmlns:a16="http://schemas.microsoft.com/office/drawing/2014/main" id="{70182847-E170-9847-88E5-F862D4C8BB56}"/>
              </a:ext>
            </a:extLst>
          </p:cNvPr>
          <p:cNvSpPr>
            <a:spLocks noGrp="1"/>
          </p:cNvSpPr>
          <p:nvPr>
            <p:ph idx="1"/>
          </p:nvPr>
        </p:nvSpPr>
        <p:spPr>
          <a:xfrm>
            <a:off x="1357745" y="2438400"/>
            <a:ext cx="10072255" cy="4239492"/>
          </a:xfrm>
        </p:spPr>
        <p:txBody>
          <a:bodyPr>
            <a:normAutofit/>
          </a:bodyPr>
          <a:lstStyle/>
          <a:p>
            <a:r>
              <a:rPr lang="ru-RU" sz="2000" dirty="0"/>
              <a:t>Что произойдет, если цена повысится и станет равна </a:t>
            </a:r>
            <a:r>
              <a:rPr lang="ru-RU" sz="2000" i="1" dirty="0"/>
              <a:t>Р</a:t>
            </a:r>
            <a:r>
              <a:rPr lang="ru-RU" sz="2000" i="1" baseline="-25000" dirty="0"/>
              <a:t>1</a:t>
            </a:r>
            <a:r>
              <a:rPr lang="ru-RU" sz="2000" dirty="0"/>
              <a:t>? В этом случае желания продавцов и покупателей не совпадут. Покупатели при такой цене будут готовы приобрести товар в количестве </a:t>
            </a:r>
            <a:r>
              <a:rPr lang="en-US" sz="2000" i="1" dirty="0"/>
              <a:t>Q</a:t>
            </a:r>
            <a:r>
              <a:rPr lang="ru-RU" sz="2000" i="1" baseline="-25000" dirty="0"/>
              <a:t>1</a:t>
            </a:r>
            <a:r>
              <a:rPr lang="ru-RU" sz="2000" i="1" dirty="0"/>
              <a:t>,</a:t>
            </a:r>
            <a:r>
              <a:rPr lang="ru-RU" sz="2000" dirty="0"/>
              <a:t> </a:t>
            </a:r>
            <a:r>
              <a:rPr lang="en-US" sz="2000" dirty="0"/>
              <a:t>a</a:t>
            </a:r>
            <a:r>
              <a:rPr lang="ru-RU" sz="2000" dirty="0"/>
              <a:t> продавцы захотят предложить его в количестве </a:t>
            </a:r>
            <a:r>
              <a:rPr lang="en-US" sz="2000" i="1" dirty="0"/>
              <a:t>Q</a:t>
            </a:r>
            <a:r>
              <a:rPr lang="ru-RU" sz="2000" i="1" baseline="-25000" dirty="0"/>
              <a:t>2</a:t>
            </a:r>
            <a:r>
              <a:rPr lang="ru-RU" sz="2000" i="1" dirty="0"/>
              <a:t>.</a:t>
            </a:r>
            <a:r>
              <a:rPr lang="ru-RU" sz="2000" dirty="0"/>
              <a:t> Продукция в объеме </a:t>
            </a:r>
            <a:r>
              <a:rPr lang="en-US" sz="2000" i="1" dirty="0"/>
              <a:t>Q</a:t>
            </a:r>
            <a:r>
              <a:rPr lang="ru-RU" sz="2000" i="1" baseline="-25000" dirty="0"/>
              <a:t>2</a:t>
            </a:r>
            <a:r>
              <a:rPr lang="ru-RU" sz="2000" i="1" dirty="0"/>
              <a:t> — Q</a:t>
            </a:r>
            <a:r>
              <a:rPr lang="ru-RU" sz="2000" i="1" baseline="-25000" dirty="0"/>
              <a:t>1</a:t>
            </a:r>
            <a:r>
              <a:rPr lang="ru-RU" sz="2000" dirty="0"/>
              <a:t> представит собой излишек на рынке, который не будет куплен. Как поступят продавцы? Для того чтобы продать излишки, они предоставят покупателям скидки, цена начнет падать до тех пор, пока не установится на уровне </a:t>
            </a:r>
            <a:r>
              <a:rPr lang="ru-RU" sz="2000" i="1" dirty="0"/>
              <a:t>Р</a:t>
            </a:r>
            <a:r>
              <a:rPr lang="en-US" sz="2000" i="1" dirty="0"/>
              <a:t>.</a:t>
            </a:r>
          </a:p>
          <a:p>
            <a:r>
              <a:rPr lang="ru-RU" sz="2000" dirty="0"/>
              <a:t>Аналогичная картина создастся, если цена окажется ниже равновесной, т.е. будет равна </a:t>
            </a:r>
            <a:r>
              <a:rPr lang="ru-RU" sz="2000" i="1" dirty="0"/>
              <a:t>Р</a:t>
            </a:r>
            <a:r>
              <a:rPr lang="ru-RU" sz="2000" i="1" baseline="-25000" dirty="0"/>
              <a:t>2</a:t>
            </a:r>
            <a:r>
              <a:rPr lang="ru-RU" sz="2000" i="1" dirty="0"/>
              <a:t>.</a:t>
            </a:r>
            <a:r>
              <a:rPr lang="ru-RU" sz="2000" dirty="0"/>
              <a:t> Несовпадение интересов продавцов и покупателей выразится в возникновении дефицита товара в объеме </a:t>
            </a:r>
            <a:r>
              <a:rPr lang="en-US" sz="2000" i="1" dirty="0"/>
              <a:t>Q</a:t>
            </a:r>
            <a:r>
              <a:rPr lang="ru-RU" sz="2000" i="1" baseline="-25000" dirty="0"/>
              <a:t>1</a:t>
            </a:r>
            <a:r>
              <a:rPr lang="ru-RU" sz="2000" dirty="0"/>
              <a:t> — </a:t>
            </a:r>
            <a:r>
              <a:rPr lang="en-US" sz="2000" i="1" dirty="0"/>
              <a:t>Q</a:t>
            </a:r>
            <a:r>
              <a:rPr lang="ru-RU" sz="2000" i="1" baseline="-25000" dirty="0"/>
              <a:t>2</a:t>
            </a:r>
            <a:r>
              <a:rPr lang="ru-RU" sz="2000" dirty="0"/>
              <a:t>. Желающие купить недоступный товар будут переплачивать до тех пор, пока цена не поднимется до уровня цены равновесия </a:t>
            </a:r>
            <a:r>
              <a:rPr lang="ru-RU" sz="2000" i="1" dirty="0"/>
              <a:t>Р.</a:t>
            </a:r>
            <a:endParaRPr lang="ru-RU" sz="2000" dirty="0"/>
          </a:p>
        </p:txBody>
      </p:sp>
      <p:pic>
        <p:nvPicPr>
          <p:cNvPr id="4" name="Рисунок 3">
            <a:extLst>
              <a:ext uri="{FF2B5EF4-FFF2-40B4-BE49-F238E27FC236}">
                <a16:creationId xmlns:a16="http://schemas.microsoft.com/office/drawing/2014/main" id="{ACF30F06-540E-BD47-90CA-96BBE51AEE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39588" y="180108"/>
            <a:ext cx="3326631" cy="2088753"/>
          </a:xfrm>
          <a:prstGeom prst="rect">
            <a:avLst/>
          </a:prstGeom>
          <a:noFill/>
          <a:ln>
            <a:noFill/>
          </a:ln>
        </p:spPr>
      </p:pic>
    </p:spTree>
    <p:extLst>
      <p:ext uri="{BB962C8B-B14F-4D97-AF65-F5344CB8AC3E}">
        <p14:creationId xmlns:p14="http://schemas.microsoft.com/office/powerpoint/2010/main" val="1496045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F45D55-E802-7440-BC7C-37A228C8168B}"/>
              </a:ext>
            </a:extLst>
          </p:cNvPr>
          <p:cNvSpPr>
            <a:spLocks noGrp="1"/>
          </p:cNvSpPr>
          <p:nvPr>
            <p:ph type="title"/>
          </p:nvPr>
        </p:nvSpPr>
        <p:spPr>
          <a:xfrm>
            <a:off x="1773383" y="665018"/>
            <a:ext cx="5153890" cy="1191491"/>
          </a:xfrm>
        </p:spPr>
        <p:txBody>
          <a:bodyPr/>
          <a:lstStyle/>
          <a:p>
            <a:r>
              <a:rPr lang="ru-RU" b="1" dirty="0">
                <a:solidFill>
                  <a:srgbClr val="3333FF"/>
                </a:solidFill>
              </a:rPr>
              <a:t>Если проявились неценовые факторы</a:t>
            </a:r>
            <a:endParaRPr lang="ru-RU" dirty="0"/>
          </a:p>
        </p:txBody>
      </p:sp>
      <p:sp>
        <p:nvSpPr>
          <p:cNvPr id="3" name="Объект 2">
            <a:extLst>
              <a:ext uri="{FF2B5EF4-FFF2-40B4-BE49-F238E27FC236}">
                <a16:creationId xmlns:a16="http://schemas.microsoft.com/office/drawing/2014/main" id="{06DB1641-A05E-F54E-A49A-D64AE91F1BE9}"/>
              </a:ext>
            </a:extLst>
          </p:cNvPr>
          <p:cNvSpPr>
            <a:spLocks noGrp="1"/>
          </p:cNvSpPr>
          <p:nvPr>
            <p:ph idx="1"/>
          </p:nvPr>
        </p:nvSpPr>
        <p:spPr>
          <a:xfrm>
            <a:off x="1025236" y="3304309"/>
            <a:ext cx="10737273" cy="3394365"/>
          </a:xfrm>
        </p:spPr>
        <p:txBody>
          <a:bodyPr>
            <a:normAutofit/>
          </a:bodyPr>
          <a:lstStyle/>
          <a:p>
            <a:r>
              <a:rPr lang="ru-RU" sz="2000" dirty="0"/>
              <a:t>Повышение спроса на графике (рис. 6.6) отразится как сдвиг кривой спроса вправо (из положения </a:t>
            </a:r>
            <a:r>
              <a:rPr lang="en-US" sz="2000" i="1" dirty="0"/>
              <a:t>D</a:t>
            </a:r>
            <a:r>
              <a:rPr lang="ru-RU" sz="2000" dirty="0"/>
              <a:t> в положение </a:t>
            </a:r>
            <a:r>
              <a:rPr lang="en-US" sz="2000" dirty="0"/>
              <a:t>D</a:t>
            </a:r>
            <a:r>
              <a:rPr lang="ru-RU" sz="2000" baseline="-25000" dirty="0"/>
              <a:t>1</a:t>
            </a:r>
            <a:r>
              <a:rPr lang="ru-RU" sz="2000" dirty="0"/>
              <a:t>). В результате установится новая равновесная цена Р</a:t>
            </a:r>
            <a:r>
              <a:rPr lang="ru-RU" sz="2000" baseline="-25000" dirty="0"/>
              <a:t>1</a:t>
            </a:r>
            <a:r>
              <a:rPr lang="ru-RU" sz="2000" dirty="0"/>
              <a:t>, которая выше цены первоначального равновесия </a:t>
            </a:r>
            <a:r>
              <a:rPr lang="ru-RU" sz="2000" i="1" dirty="0"/>
              <a:t>Р,</a:t>
            </a:r>
            <a:r>
              <a:rPr lang="ru-RU" sz="2000" dirty="0"/>
              <a:t> а продавцы начнут предлагать больше товара (</a:t>
            </a:r>
            <a:r>
              <a:rPr lang="en-US" sz="2000" dirty="0"/>
              <a:t>Q</a:t>
            </a:r>
            <a:r>
              <a:rPr lang="ru-RU" sz="2000" baseline="-25000" dirty="0"/>
              <a:t>1</a:t>
            </a:r>
            <a:r>
              <a:rPr lang="ru-RU" sz="2000" dirty="0"/>
              <a:t>). Высокая рыночная цена в дальнейшем привлечет новых продавцов к производству и продаже товара </a:t>
            </a:r>
            <a:r>
              <a:rPr lang="ru-RU" sz="2000" i="1" dirty="0"/>
              <a:t>А, </a:t>
            </a:r>
            <a:r>
              <a:rPr lang="ru-RU" sz="2000" dirty="0"/>
              <a:t>что приведет к росту предложения. Кривая предложения переместится вправо (из положения </a:t>
            </a:r>
            <a:r>
              <a:rPr lang="en-US" sz="2000" dirty="0"/>
              <a:t>S</a:t>
            </a:r>
            <a:r>
              <a:rPr lang="ru-RU" sz="2000" dirty="0"/>
              <a:t> в положение </a:t>
            </a:r>
            <a:r>
              <a:rPr lang="en-US" sz="2000" dirty="0"/>
              <a:t>S</a:t>
            </a:r>
            <a:r>
              <a:rPr lang="ru-RU" sz="2000" baseline="-25000" dirty="0"/>
              <a:t>1</a:t>
            </a:r>
            <a:r>
              <a:rPr lang="ru-RU" sz="2000" i="1" dirty="0"/>
              <a:t>).</a:t>
            </a:r>
            <a:r>
              <a:rPr lang="ru-RU" sz="2000" dirty="0"/>
              <a:t> Результатом подобных изменений станет новое равновесие </a:t>
            </a:r>
            <a:r>
              <a:rPr lang="ru-RU" sz="2000" i="1" dirty="0"/>
              <a:t>(</a:t>
            </a:r>
            <a:r>
              <a:rPr lang="ru-RU" sz="2000" dirty="0"/>
              <a:t>Р</a:t>
            </a:r>
            <a:r>
              <a:rPr lang="ru-RU" sz="2000" baseline="-25000" dirty="0"/>
              <a:t>2</a:t>
            </a:r>
            <a:r>
              <a:rPr lang="ru-RU" sz="2000" dirty="0"/>
              <a:t>, </a:t>
            </a:r>
            <a:r>
              <a:rPr lang="en-US" sz="2000" dirty="0"/>
              <a:t>Q</a:t>
            </a:r>
            <a:r>
              <a:rPr lang="ru-RU" sz="2000" baseline="-25000" dirty="0"/>
              <a:t>2</a:t>
            </a:r>
            <a:r>
              <a:rPr lang="ru-RU" sz="2000" dirty="0"/>
              <a:t>). Такие изменения на рынке происходят постоянно, поэтому понятие равновесной цены может быть применимо только к данному конкретному моменту.</a:t>
            </a:r>
          </a:p>
          <a:p>
            <a:pPr marL="0" indent="0">
              <a:buNone/>
            </a:pPr>
            <a:endParaRPr lang="ru-RU" sz="2000" dirty="0"/>
          </a:p>
          <a:p>
            <a:endParaRPr lang="ru-RU" sz="2000" dirty="0"/>
          </a:p>
        </p:txBody>
      </p:sp>
      <p:pic>
        <p:nvPicPr>
          <p:cNvPr id="4" name="Рисунок 3">
            <a:extLst>
              <a:ext uri="{FF2B5EF4-FFF2-40B4-BE49-F238E27FC236}">
                <a16:creationId xmlns:a16="http://schemas.microsoft.com/office/drawing/2014/main" id="{FDD7239B-04DC-1445-84EB-AF472BD4B0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32133" y="192093"/>
            <a:ext cx="3636337" cy="2917526"/>
          </a:xfrm>
          <a:prstGeom prst="rect">
            <a:avLst/>
          </a:prstGeom>
          <a:noFill/>
          <a:ln>
            <a:noFill/>
          </a:ln>
        </p:spPr>
      </p:pic>
    </p:spTree>
    <p:extLst>
      <p:ext uri="{BB962C8B-B14F-4D97-AF65-F5344CB8AC3E}">
        <p14:creationId xmlns:p14="http://schemas.microsoft.com/office/powerpoint/2010/main" val="3371614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DECE3C-01BB-C44D-927D-5440B30690DE}"/>
              </a:ext>
            </a:extLst>
          </p:cNvPr>
          <p:cNvSpPr>
            <a:spLocks noGrp="1"/>
          </p:cNvSpPr>
          <p:nvPr>
            <p:ph type="title"/>
          </p:nvPr>
        </p:nvSpPr>
        <p:spPr/>
        <p:txBody>
          <a:bodyPr/>
          <a:lstStyle/>
          <a:p>
            <a:r>
              <a:rPr lang="ru-RU" b="1" dirty="0">
                <a:solidFill>
                  <a:srgbClr val="3333FF"/>
                </a:solidFill>
              </a:rPr>
              <a:t>Цены пола и потолка</a:t>
            </a:r>
            <a:endParaRPr lang="ru-RU" dirty="0"/>
          </a:p>
        </p:txBody>
      </p:sp>
      <p:sp>
        <p:nvSpPr>
          <p:cNvPr id="3" name="Объект 2">
            <a:extLst>
              <a:ext uri="{FF2B5EF4-FFF2-40B4-BE49-F238E27FC236}">
                <a16:creationId xmlns:a16="http://schemas.microsoft.com/office/drawing/2014/main" id="{20C9F245-1373-0044-BBBA-0456D27AAAFE}"/>
              </a:ext>
            </a:extLst>
          </p:cNvPr>
          <p:cNvSpPr>
            <a:spLocks noGrp="1"/>
          </p:cNvSpPr>
          <p:nvPr>
            <p:ph idx="1"/>
          </p:nvPr>
        </p:nvSpPr>
        <p:spPr>
          <a:xfrm>
            <a:off x="1953491" y="2147454"/>
            <a:ext cx="9551121" cy="3763767"/>
          </a:xfrm>
        </p:spPr>
        <p:txBody>
          <a:bodyPr>
            <a:normAutofit/>
          </a:bodyPr>
          <a:lstStyle/>
          <a:p>
            <a:r>
              <a:rPr lang="ru-RU" sz="2000" dirty="0"/>
              <a:t>Пример цены потолка (она ниже рыночной) </a:t>
            </a:r>
            <a:r>
              <a:rPr lang="en-US" sz="2000" dirty="0"/>
              <a:t>: </a:t>
            </a:r>
            <a:r>
              <a:rPr lang="ru-RU" sz="2000" dirty="0"/>
              <a:t>устанавливаемые ограничения на железнодорожные тарифы, стоимость топлива и электроэнергии и т.п.</a:t>
            </a:r>
          </a:p>
          <a:p>
            <a:r>
              <a:rPr lang="ru-RU" sz="2000" dirty="0"/>
              <a:t>Пример цены пола</a:t>
            </a:r>
            <a:r>
              <a:rPr lang="en-US" sz="2000" dirty="0"/>
              <a:t> (</a:t>
            </a:r>
            <a:r>
              <a:rPr lang="ru-RU" sz="2000" dirty="0"/>
              <a:t>она выше рыночной)</a:t>
            </a:r>
            <a:r>
              <a:rPr lang="en-US" sz="2000" dirty="0"/>
              <a:t>: </a:t>
            </a:r>
            <a:r>
              <a:rPr lang="ru-RU" sz="2000" dirty="0"/>
              <a:t>запрет на торговлю товарами по ценам ниже их себестоимости</a:t>
            </a:r>
            <a:r>
              <a:rPr lang="en-US" sz="2000" dirty="0"/>
              <a:t>, </a:t>
            </a:r>
            <a:r>
              <a:rPr lang="ru-RU" sz="2000" dirty="0"/>
              <a:t>завышения цен на продовольственные товары, в частности на пшеницу и кукурузу в США, посредством предоставления субсидий фермерам с тем, чтобы спасти их от разорения и обеспечить им достаточный уровень жизни. </a:t>
            </a:r>
            <a:endParaRPr lang="en-US" sz="2000" dirty="0"/>
          </a:p>
        </p:txBody>
      </p:sp>
    </p:spTree>
    <p:extLst>
      <p:ext uri="{BB962C8B-B14F-4D97-AF65-F5344CB8AC3E}">
        <p14:creationId xmlns:p14="http://schemas.microsoft.com/office/powerpoint/2010/main" val="3058363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8B7745-15FC-E247-82D3-ABF1907660A8}"/>
              </a:ext>
            </a:extLst>
          </p:cNvPr>
          <p:cNvSpPr>
            <a:spLocks noGrp="1"/>
          </p:cNvSpPr>
          <p:nvPr>
            <p:ph type="title"/>
          </p:nvPr>
        </p:nvSpPr>
        <p:spPr/>
        <p:txBody>
          <a:bodyPr/>
          <a:lstStyle/>
          <a:p>
            <a:r>
              <a:rPr lang="ru-RU" dirty="0"/>
              <a:t>7-8 класс муниципальный этап</a:t>
            </a:r>
          </a:p>
        </p:txBody>
      </p:sp>
      <p:pic>
        <p:nvPicPr>
          <p:cNvPr id="6" name="Объект 5">
            <a:extLst>
              <a:ext uri="{FF2B5EF4-FFF2-40B4-BE49-F238E27FC236}">
                <a16:creationId xmlns:a16="http://schemas.microsoft.com/office/drawing/2014/main" id="{4E895945-260E-FE44-9E8F-47E2361CB2DA}"/>
              </a:ext>
            </a:extLst>
          </p:cNvPr>
          <p:cNvPicPr>
            <a:picLocks noGrp="1" noChangeAspect="1"/>
          </p:cNvPicPr>
          <p:nvPr>
            <p:ph idx="1"/>
          </p:nvPr>
        </p:nvPicPr>
        <p:blipFill>
          <a:blip r:embed="rId2"/>
          <a:stretch>
            <a:fillRect/>
          </a:stretch>
        </p:blipFill>
        <p:spPr>
          <a:xfrm>
            <a:off x="2256641" y="1482902"/>
            <a:ext cx="7678718" cy="4750988"/>
          </a:xfrm>
        </p:spPr>
      </p:pic>
      <p:pic>
        <p:nvPicPr>
          <p:cNvPr id="7" name="Рисунок 6">
            <a:extLst>
              <a:ext uri="{FF2B5EF4-FFF2-40B4-BE49-F238E27FC236}">
                <a16:creationId xmlns:a16="http://schemas.microsoft.com/office/drawing/2014/main" id="{FA33BF4F-A148-8D46-9F28-35E0F4A75D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77981" y="2384623"/>
            <a:ext cx="3326631" cy="2088753"/>
          </a:xfrm>
          <a:prstGeom prst="rect">
            <a:avLst/>
          </a:prstGeom>
          <a:noFill/>
          <a:ln>
            <a:noFill/>
          </a:ln>
        </p:spPr>
      </p:pic>
    </p:spTree>
    <p:extLst>
      <p:ext uri="{BB962C8B-B14F-4D97-AF65-F5344CB8AC3E}">
        <p14:creationId xmlns:p14="http://schemas.microsoft.com/office/powerpoint/2010/main" val="3331960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EC7C0D-214A-4E48-9856-9D2BE2764C8A}"/>
              </a:ext>
            </a:extLst>
          </p:cNvPr>
          <p:cNvSpPr>
            <a:spLocks noGrp="1"/>
          </p:cNvSpPr>
          <p:nvPr>
            <p:ph type="title"/>
          </p:nvPr>
        </p:nvSpPr>
        <p:spPr/>
        <p:txBody>
          <a:bodyPr/>
          <a:lstStyle/>
          <a:p>
            <a:r>
              <a:rPr lang="ru-RU" dirty="0"/>
              <a:t>7-8 класс муниципальный этап</a:t>
            </a:r>
          </a:p>
        </p:txBody>
      </p:sp>
      <p:pic>
        <p:nvPicPr>
          <p:cNvPr id="5" name="Объект 4">
            <a:extLst>
              <a:ext uri="{FF2B5EF4-FFF2-40B4-BE49-F238E27FC236}">
                <a16:creationId xmlns:a16="http://schemas.microsoft.com/office/drawing/2014/main" id="{519280FC-08E6-BE4D-877B-69903947DDDE}"/>
              </a:ext>
            </a:extLst>
          </p:cNvPr>
          <p:cNvPicPr>
            <a:picLocks noGrp="1" noChangeAspect="1"/>
          </p:cNvPicPr>
          <p:nvPr>
            <p:ph idx="1"/>
          </p:nvPr>
        </p:nvPicPr>
        <p:blipFill>
          <a:blip r:embed="rId2"/>
          <a:stretch>
            <a:fillRect/>
          </a:stretch>
        </p:blipFill>
        <p:spPr>
          <a:xfrm>
            <a:off x="687388" y="1540587"/>
            <a:ext cx="9503985" cy="5167436"/>
          </a:xfrm>
        </p:spPr>
      </p:pic>
      <p:pic>
        <p:nvPicPr>
          <p:cNvPr id="7" name="Рисунок 6">
            <a:extLst>
              <a:ext uri="{FF2B5EF4-FFF2-40B4-BE49-F238E27FC236}">
                <a16:creationId xmlns:a16="http://schemas.microsoft.com/office/drawing/2014/main" id="{A4821AB6-B7BA-BE43-81A6-5BD170B9FF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55663" y="3646493"/>
            <a:ext cx="3636337" cy="2917526"/>
          </a:xfrm>
          <a:prstGeom prst="rect">
            <a:avLst/>
          </a:prstGeom>
          <a:noFill/>
          <a:ln>
            <a:noFill/>
          </a:ln>
        </p:spPr>
      </p:pic>
    </p:spTree>
    <p:extLst>
      <p:ext uri="{BB962C8B-B14F-4D97-AF65-F5344CB8AC3E}">
        <p14:creationId xmlns:p14="http://schemas.microsoft.com/office/powerpoint/2010/main" val="4102552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47778B-F4F3-154B-AF7E-075B5130B6CE}"/>
              </a:ext>
            </a:extLst>
          </p:cNvPr>
          <p:cNvSpPr>
            <a:spLocks noGrp="1"/>
          </p:cNvSpPr>
          <p:nvPr>
            <p:ph type="title"/>
          </p:nvPr>
        </p:nvSpPr>
        <p:spPr/>
        <p:txBody>
          <a:bodyPr/>
          <a:lstStyle/>
          <a:p>
            <a:r>
              <a:rPr lang="ru-RU" dirty="0"/>
              <a:t>7-8 класс муниципальный этап</a:t>
            </a:r>
          </a:p>
        </p:txBody>
      </p:sp>
      <p:pic>
        <p:nvPicPr>
          <p:cNvPr id="5" name="Объект 4">
            <a:extLst>
              <a:ext uri="{FF2B5EF4-FFF2-40B4-BE49-F238E27FC236}">
                <a16:creationId xmlns:a16="http://schemas.microsoft.com/office/drawing/2014/main" id="{4F2F1FE2-5DB8-2D4C-AFE3-9258C5797065}"/>
              </a:ext>
            </a:extLst>
          </p:cNvPr>
          <p:cNvPicPr>
            <a:picLocks noGrp="1" noChangeAspect="1"/>
          </p:cNvPicPr>
          <p:nvPr>
            <p:ph idx="1"/>
          </p:nvPr>
        </p:nvPicPr>
        <p:blipFill>
          <a:blip r:embed="rId2"/>
          <a:stretch>
            <a:fillRect/>
          </a:stretch>
        </p:blipFill>
        <p:spPr>
          <a:xfrm>
            <a:off x="2092037" y="1593040"/>
            <a:ext cx="8911687" cy="4852272"/>
          </a:xfrm>
        </p:spPr>
      </p:pic>
    </p:spTree>
    <p:extLst>
      <p:ext uri="{BB962C8B-B14F-4D97-AF65-F5344CB8AC3E}">
        <p14:creationId xmlns:p14="http://schemas.microsoft.com/office/powerpoint/2010/main" val="970019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839246-987B-494E-B82F-27A79AB14155}"/>
              </a:ext>
            </a:extLst>
          </p:cNvPr>
          <p:cNvSpPr>
            <a:spLocks noGrp="1"/>
          </p:cNvSpPr>
          <p:nvPr>
            <p:ph type="title"/>
          </p:nvPr>
        </p:nvSpPr>
        <p:spPr>
          <a:xfrm>
            <a:off x="346366" y="1146184"/>
            <a:ext cx="7554309" cy="880529"/>
          </a:xfrm>
        </p:spPr>
        <p:txBody>
          <a:bodyPr/>
          <a:lstStyle/>
          <a:p>
            <a:r>
              <a:rPr lang="ru-RU" dirty="0"/>
              <a:t>9 класс муниципальный этап</a:t>
            </a:r>
          </a:p>
        </p:txBody>
      </p:sp>
      <p:pic>
        <p:nvPicPr>
          <p:cNvPr id="5" name="Объект 4" descr="Изображение выглядит как текст&#10;&#10;Автоматически созданное описание">
            <a:extLst>
              <a:ext uri="{FF2B5EF4-FFF2-40B4-BE49-F238E27FC236}">
                <a16:creationId xmlns:a16="http://schemas.microsoft.com/office/drawing/2014/main" id="{25F61765-A754-5244-90B7-C3F3AFCCBB93}"/>
              </a:ext>
            </a:extLst>
          </p:cNvPr>
          <p:cNvPicPr>
            <a:picLocks noGrp="1" noChangeAspect="1"/>
          </p:cNvPicPr>
          <p:nvPr>
            <p:ph idx="1"/>
          </p:nvPr>
        </p:nvPicPr>
        <p:blipFill>
          <a:blip r:embed="rId2"/>
          <a:stretch>
            <a:fillRect/>
          </a:stretch>
        </p:blipFill>
        <p:spPr>
          <a:xfrm>
            <a:off x="276769" y="2077513"/>
            <a:ext cx="7554308" cy="4755087"/>
          </a:xfrm>
        </p:spPr>
      </p:pic>
      <p:pic>
        <p:nvPicPr>
          <p:cNvPr id="7" name="Рисунок 6">
            <a:extLst>
              <a:ext uri="{FF2B5EF4-FFF2-40B4-BE49-F238E27FC236}">
                <a16:creationId xmlns:a16="http://schemas.microsoft.com/office/drawing/2014/main" id="{C7C4F807-9B8F-3A47-BD07-306F8CCC1DB4}"/>
              </a:ext>
            </a:extLst>
          </p:cNvPr>
          <p:cNvPicPr>
            <a:picLocks noChangeAspect="1"/>
          </p:cNvPicPr>
          <p:nvPr/>
        </p:nvPicPr>
        <p:blipFill>
          <a:blip r:embed="rId3"/>
          <a:stretch>
            <a:fillRect/>
          </a:stretch>
        </p:blipFill>
        <p:spPr>
          <a:xfrm>
            <a:off x="7761480" y="25400"/>
            <a:ext cx="4771505" cy="6858000"/>
          </a:xfrm>
          <a:prstGeom prst="rect">
            <a:avLst/>
          </a:prstGeom>
        </p:spPr>
      </p:pic>
    </p:spTree>
    <p:extLst>
      <p:ext uri="{BB962C8B-B14F-4D97-AF65-F5344CB8AC3E}">
        <p14:creationId xmlns:p14="http://schemas.microsoft.com/office/powerpoint/2010/main" val="1537590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1C30B0-15F0-FB4A-8445-5FECFA982AB5}"/>
              </a:ext>
            </a:extLst>
          </p:cNvPr>
          <p:cNvSpPr>
            <a:spLocks noGrp="1"/>
          </p:cNvSpPr>
          <p:nvPr>
            <p:ph type="title"/>
          </p:nvPr>
        </p:nvSpPr>
        <p:spPr>
          <a:xfrm>
            <a:off x="374660" y="133043"/>
            <a:ext cx="6415608" cy="1120024"/>
          </a:xfrm>
        </p:spPr>
        <p:txBody>
          <a:bodyPr>
            <a:normAutofit fontScale="90000"/>
          </a:bodyPr>
          <a:lstStyle/>
          <a:p>
            <a:r>
              <a:rPr lang="ru-RU" dirty="0"/>
              <a:t>10-11 класс муниципальный этап</a:t>
            </a:r>
          </a:p>
        </p:txBody>
      </p:sp>
      <p:pic>
        <p:nvPicPr>
          <p:cNvPr id="5" name="Объект 4" descr="Изображение выглядит как текст&#10;&#10;Автоматически созданное описание">
            <a:extLst>
              <a:ext uri="{FF2B5EF4-FFF2-40B4-BE49-F238E27FC236}">
                <a16:creationId xmlns:a16="http://schemas.microsoft.com/office/drawing/2014/main" id="{4D02CCB9-D127-8F46-B5C3-B782B8564192}"/>
              </a:ext>
            </a:extLst>
          </p:cNvPr>
          <p:cNvPicPr>
            <a:picLocks noGrp="1" noChangeAspect="1"/>
          </p:cNvPicPr>
          <p:nvPr>
            <p:ph idx="1"/>
          </p:nvPr>
        </p:nvPicPr>
        <p:blipFill>
          <a:blip r:embed="rId2"/>
          <a:stretch>
            <a:fillRect/>
          </a:stretch>
        </p:blipFill>
        <p:spPr>
          <a:xfrm>
            <a:off x="1" y="1413933"/>
            <a:ext cx="7802414" cy="3892358"/>
          </a:xfrm>
        </p:spPr>
      </p:pic>
      <p:pic>
        <p:nvPicPr>
          <p:cNvPr id="7" name="Рисунок 6" descr="Изображение выглядит как текст&#10;&#10;Автоматически созданное описание">
            <a:extLst>
              <a:ext uri="{FF2B5EF4-FFF2-40B4-BE49-F238E27FC236}">
                <a16:creationId xmlns:a16="http://schemas.microsoft.com/office/drawing/2014/main" id="{0E32DA9F-8C6B-8849-9AB0-982485BA336B}"/>
              </a:ext>
            </a:extLst>
          </p:cNvPr>
          <p:cNvPicPr>
            <a:picLocks noChangeAspect="1"/>
          </p:cNvPicPr>
          <p:nvPr/>
        </p:nvPicPr>
        <p:blipFill>
          <a:blip r:embed="rId3"/>
          <a:stretch>
            <a:fillRect/>
          </a:stretch>
        </p:blipFill>
        <p:spPr>
          <a:xfrm>
            <a:off x="7376962" y="0"/>
            <a:ext cx="4815038" cy="6858000"/>
          </a:xfrm>
          <a:prstGeom prst="rect">
            <a:avLst/>
          </a:prstGeom>
        </p:spPr>
      </p:pic>
    </p:spTree>
    <p:extLst>
      <p:ext uri="{BB962C8B-B14F-4D97-AF65-F5344CB8AC3E}">
        <p14:creationId xmlns:p14="http://schemas.microsoft.com/office/powerpoint/2010/main" val="2644850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724DBB-13AD-3B4E-9297-BF510ADBD9CB}"/>
              </a:ext>
            </a:extLst>
          </p:cNvPr>
          <p:cNvSpPr>
            <a:spLocks noGrp="1"/>
          </p:cNvSpPr>
          <p:nvPr>
            <p:ph type="title"/>
          </p:nvPr>
        </p:nvSpPr>
        <p:spPr/>
        <p:txBody>
          <a:bodyPr/>
          <a:lstStyle/>
          <a:p>
            <a:r>
              <a:rPr lang="ru-RU" dirty="0"/>
              <a:t>9 класс региональный этап</a:t>
            </a:r>
          </a:p>
        </p:txBody>
      </p:sp>
      <p:pic>
        <p:nvPicPr>
          <p:cNvPr id="5" name="Объект 4" descr="Изображение выглядит как текст&#10;&#10;Автоматически созданное описание">
            <a:extLst>
              <a:ext uri="{FF2B5EF4-FFF2-40B4-BE49-F238E27FC236}">
                <a16:creationId xmlns:a16="http://schemas.microsoft.com/office/drawing/2014/main" id="{1DCB61CE-7B1B-644D-BB26-FF00763838F0}"/>
              </a:ext>
            </a:extLst>
          </p:cNvPr>
          <p:cNvPicPr>
            <a:picLocks noGrp="1" noChangeAspect="1"/>
          </p:cNvPicPr>
          <p:nvPr>
            <p:ph idx="1"/>
          </p:nvPr>
        </p:nvPicPr>
        <p:blipFill>
          <a:blip r:embed="rId2"/>
          <a:stretch>
            <a:fillRect/>
          </a:stretch>
        </p:blipFill>
        <p:spPr>
          <a:xfrm>
            <a:off x="1583722" y="1905000"/>
            <a:ext cx="10012435" cy="4310638"/>
          </a:xfrm>
        </p:spPr>
      </p:pic>
    </p:spTree>
    <p:extLst>
      <p:ext uri="{BB962C8B-B14F-4D97-AF65-F5344CB8AC3E}">
        <p14:creationId xmlns:p14="http://schemas.microsoft.com/office/powerpoint/2010/main" val="707395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C81349-30D1-3C4A-B783-907128949BF9}"/>
              </a:ext>
            </a:extLst>
          </p:cNvPr>
          <p:cNvSpPr>
            <a:spLocks noGrp="1"/>
          </p:cNvSpPr>
          <p:nvPr>
            <p:ph type="title"/>
          </p:nvPr>
        </p:nvSpPr>
        <p:spPr>
          <a:xfrm>
            <a:off x="2398962" y="415636"/>
            <a:ext cx="8911687" cy="1280890"/>
          </a:xfrm>
        </p:spPr>
        <p:txBody>
          <a:bodyPr/>
          <a:lstStyle/>
          <a:p>
            <a:r>
              <a:rPr lang="ru-RU" dirty="0"/>
              <a:t>9 класс региональный этап</a:t>
            </a:r>
          </a:p>
        </p:txBody>
      </p:sp>
      <p:pic>
        <p:nvPicPr>
          <p:cNvPr id="5" name="Объект 4" descr="Изображение выглядит как текст&#10;&#10;Автоматически созданное описание">
            <a:extLst>
              <a:ext uri="{FF2B5EF4-FFF2-40B4-BE49-F238E27FC236}">
                <a16:creationId xmlns:a16="http://schemas.microsoft.com/office/drawing/2014/main" id="{310C90A3-C863-974C-88CE-E4AB969B1C16}"/>
              </a:ext>
            </a:extLst>
          </p:cNvPr>
          <p:cNvPicPr>
            <a:picLocks noGrp="1" noChangeAspect="1"/>
          </p:cNvPicPr>
          <p:nvPr>
            <p:ph idx="1"/>
          </p:nvPr>
        </p:nvPicPr>
        <p:blipFill>
          <a:blip r:embed="rId2"/>
          <a:stretch>
            <a:fillRect/>
          </a:stretch>
        </p:blipFill>
        <p:spPr>
          <a:xfrm>
            <a:off x="249382" y="1413164"/>
            <a:ext cx="7202375" cy="5029200"/>
          </a:xfrm>
        </p:spPr>
      </p:pic>
      <p:pic>
        <p:nvPicPr>
          <p:cNvPr id="7" name="Рисунок 6">
            <a:extLst>
              <a:ext uri="{FF2B5EF4-FFF2-40B4-BE49-F238E27FC236}">
                <a16:creationId xmlns:a16="http://schemas.microsoft.com/office/drawing/2014/main" id="{EB61514A-AE16-0A4B-9FE0-7BF74BAF630B}"/>
              </a:ext>
            </a:extLst>
          </p:cNvPr>
          <p:cNvPicPr>
            <a:picLocks noChangeAspect="1"/>
          </p:cNvPicPr>
          <p:nvPr/>
        </p:nvPicPr>
        <p:blipFill>
          <a:blip r:embed="rId3"/>
          <a:stretch>
            <a:fillRect/>
          </a:stretch>
        </p:blipFill>
        <p:spPr>
          <a:xfrm>
            <a:off x="7048768" y="2335068"/>
            <a:ext cx="5058060" cy="4384386"/>
          </a:xfrm>
          <a:prstGeom prst="rect">
            <a:avLst/>
          </a:prstGeom>
        </p:spPr>
      </p:pic>
    </p:spTree>
    <p:extLst>
      <p:ext uri="{BB962C8B-B14F-4D97-AF65-F5344CB8AC3E}">
        <p14:creationId xmlns:p14="http://schemas.microsoft.com/office/powerpoint/2010/main" val="4188481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ECD410-52B3-2B4E-8105-6B727E3A8AC0}"/>
              </a:ext>
            </a:extLst>
          </p:cNvPr>
          <p:cNvSpPr>
            <a:spLocks noGrp="1"/>
          </p:cNvSpPr>
          <p:nvPr>
            <p:ph type="title"/>
          </p:nvPr>
        </p:nvSpPr>
        <p:spPr>
          <a:xfrm>
            <a:off x="2452255" y="512618"/>
            <a:ext cx="9232467" cy="942109"/>
          </a:xfrm>
        </p:spPr>
        <p:txBody>
          <a:bodyPr/>
          <a:lstStyle/>
          <a:p>
            <a:r>
              <a:rPr lang="ru-RU" b="1" dirty="0">
                <a:solidFill>
                  <a:srgbClr val="3333FF"/>
                </a:solidFill>
              </a:rPr>
              <a:t>Рынок</a:t>
            </a:r>
            <a:endParaRPr lang="ru-RU" dirty="0"/>
          </a:p>
        </p:txBody>
      </p:sp>
      <p:sp>
        <p:nvSpPr>
          <p:cNvPr id="3" name="Объект 2">
            <a:extLst>
              <a:ext uri="{FF2B5EF4-FFF2-40B4-BE49-F238E27FC236}">
                <a16:creationId xmlns:a16="http://schemas.microsoft.com/office/drawing/2014/main" id="{31F94067-8D1F-214E-886F-B334718C62D8}"/>
              </a:ext>
            </a:extLst>
          </p:cNvPr>
          <p:cNvSpPr>
            <a:spLocks noGrp="1"/>
          </p:cNvSpPr>
          <p:nvPr>
            <p:ph idx="1"/>
          </p:nvPr>
        </p:nvSpPr>
        <p:spPr/>
        <p:txBody>
          <a:bodyPr>
            <a:normAutofit/>
          </a:bodyPr>
          <a:lstStyle/>
          <a:p>
            <a:r>
              <a:rPr lang="ru-RU" sz="2000" dirty="0"/>
              <a:t>В экономической теории термин «рынок» имеет несколько значений, но основное его значение таково: </a:t>
            </a:r>
            <a:r>
              <a:rPr lang="ru-RU" sz="2000" u="sng" dirty="0"/>
              <a:t>рынок</a:t>
            </a:r>
            <a:r>
              <a:rPr lang="ru-RU" sz="2000" dirty="0"/>
              <a:t> — это механизм взаимодействия покупателей и продавцов экономических благ.</a:t>
            </a:r>
          </a:p>
          <a:p>
            <a:r>
              <a:rPr lang="ru-RU" sz="2000" u="sng" dirty="0"/>
              <a:t>рынок</a:t>
            </a:r>
            <a:r>
              <a:rPr lang="ru-RU" sz="2000" dirty="0"/>
              <a:t> является сложным механизмом, на котором совершаются сделки между покупателями и продавцами экономических благ. </a:t>
            </a:r>
          </a:p>
          <a:p>
            <a:r>
              <a:rPr lang="ru-RU" sz="2000" dirty="0"/>
              <a:t>В результате взаимодействия производителей и потребителей, предложения и спроса на товары и услуги на рынке формируется </a:t>
            </a:r>
            <a:r>
              <a:rPr lang="ru-RU" sz="2000" u="sng" dirty="0"/>
              <a:t>цена.</a:t>
            </a:r>
            <a:r>
              <a:rPr lang="ru-RU" sz="2000" dirty="0"/>
              <a:t> Она отражает полезность товара и издержки на его производство</a:t>
            </a:r>
            <a:r>
              <a:rPr lang="en-US" sz="2000" dirty="0"/>
              <a:t>.</a:t>
            </a:r>
            <a:endParaRPr lang="ru-RU" sz="2000" dirty="0"/>
          </a:p>
        </p:txBody>
      </p:sp>
    </p:spTree>
    <p:extLst>
      <p:ext uri="{BB962C8B-B14F-4D97-AF65-F5344CB8AC3E}">
        <p14:creationId xmlns:p14="http://schemas.microsoft.com/office/powerpoint/2010/main" val="4254145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5F731E-3974-F94C-A6C3-1FA546D94929}"/>
              </a:ext>
            </a:extLst>
          </p:cNvPr>
          <p:cNvSpPr>
            <a:spLocks noGrp="1"/>
          </p:cNvSpPr>
          <p:nvPr>
            <p:ph type="title"/>
          </p:nvPr>
        </p:nvSpPr>
        <p:spPr>
          <a:xfrm>
            <a:off x="2339831" y="233179"/>
            <a:ext cx="8915400" cy="792057"/>
          </a:xfrm>
        </p:spPr>
        <p:txBody>
          <a:bodyPr/>
          <a:lstStyle/>
          <a:p>
            <a:r>
              <a:rPr lang="ru-RU" dirty="0"/>
              <a:t>9 класс региональный этап</a:t>
            </a:r>
          </a:p>
        </p:txBody>
      </p:sp>
      <p:pic>
        <p:nvPicPr>
          <p:cNvPr id="7" name="Объект 6" descr="Изображение выглядит как текст&#10;&#10;Автоматически созданное описание">
            <a:extLst>
              <a:ext uri="{FF2B5EF4-FFF2-40B4-BE49-F238E27FC236}">
                <a16:creationId xmlns:a16="http://schemas.microsoft.com/office/drawing/2014/main" id="{AAC081AB-3458-B242-AB45-69495AFE6708}"/>
              </a:ext>
            </a:extLst>
          </p:cNvPr>
          <p:cNvPicPr>
            <a:picLocks noGrp="1" noChangeAspect="1"/>
          </p:cNvPicPr>
          <p:nvPr>
            <p:ph idx="1"/>
          </p:nvPr>
        </p:nvPicPr>
        <p:blipFill>
          <a:blip r:embed="rId2"/>
          <a:stretch>
            <a:fillRect/>
          </a:stretch>
        </p:blipFill>
        <p:spPr>
          <a:xfrm>
            <a:off x="936769" y="876760"/>
            <a:ext cx="8915400" cy="2375712"/>
          </a:xfrm>
        </p:spPr>
      </p:pic>
      <p:pic>
        <p:nvPicPr>
          <p:cNvPr id="9" name="Рисунок 8">
            <a:extLst>
              <a:ext uri="{FF2B5EF4-FFF2-40B4-BE49-F238E27FC236}">
                <a16:creationId xmlns:a16="http://schemas.microsoft.com/office/drawing/2014/main" id="{A3EAFDD0-9A1C-874F-A770-661301AA7485}"/>
              </a:ext>
            </a:extLst>
          </p:cNvPr>
          <p:cNvPicPr>
            <a:picLocks noChangeAspect="1"/>
          </p:cNvPicPr>
          <p:nvPr/>
        </p:nvPicPr>
        <p:blipFill>
          <a:blip r:embed="rId3"/>
          <a:stretch>
            <a:fillRect/>
          </a:stretch>
        </p:blipFill>
        <p:spPr>
          <a:xfrm>
            <a:off x="0" y="3429000"/>
            <a:ext cx="12192000" cy="3335769"/>
          </a:xfrm>
          <a:prstGeom prst="rect">
            <a:avLst/>
          </a:prstGeom>
        </p:spPr>
      </p:pic>
    </p:spTree>
    <p:extLst>
      <p:ext uri="{BB962C8B-B14F-4D97-AF65-F5344CB8AC3E}">
        <p14:creationId xmlns:p14="http://schemas.microsoft.com/office/powerpoint/2010/main" val="4245866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B8002D-1483-7440-A1B4-2F1037BE1F41}"/>
              </a:ext>
            </a:extLst>
          </p:cNvPr>
          <p:cNvSpPr>
            <a:spLocks noGrp="1"/>
          </p:cNvSpPr>
          <p:nvPr>
            <p:ph type="title"/>
          </p:nvPr>
        </p:nvSpPr>
        <p:spPr>
          <a:xfrm>
            <a:off x="2592926" y="624110"/>
            <a:ext cx="4791548" cy="1066145"/>
          </a:xfrm>
        </p:spPr>
        <p:txBody>
          <a:bodyPr/>
          <a:lstStyle/>
          <a:p>
            <a:endParaRPr lang="ru-RU" dirty="0"/>
          </a:p>
        </p:txBody>
      </p:sp>
      <p:pic>
        <p:nvPicPr>
          <p:cNvPr id="5" name="Объект 4" descr="Изображение выглядит как текст&#10;&#10;Автоматически созданное описание">
            <a:extLst>
              <a:ext uri="{FF2B5EF4-FFF2-40B4-BE49-F238E27FC236}">
                <a16:creationId xmlns:a16="http://schemas.microsoft.com/office/drawing/2014/main" id="{6E8AD17C-B8B6-2E42-9D50-20557DC9A1B2}"/>
              </a:ext>
            </a:extLst>
          </p:cNvPr>
          <p:cNvPicPr>
            <a:picLocks noGrp="1" noChangeAspect="1"/>
          </p:cNvPicPr>
          <p:nvPr>
            <p:ph idx="1"/>
          </p:nvPr>
        </p:nvPicPr>
        <p:blipFill>
          <a:blip r:embed="rId2"/>
          <a:stretch>
            <a:fillRect/>
          </a:stretch>
        </p:blipFill>
        <p:spPr>
          <a:xfrm>
            <a:off x="1638300" y="294540"/>
            <a:ext cx="8915400" cy="3466259"/>
          </a:xfrm>
        </p:spPr>
      </p:pic>
      <p:pic>
        <p:nvPicPr>
          <p:cNvPr id="9" name="Рисунок 8" descr="Изображение выглядит как текст&#10;&#10;Автоматически созданное описание">
            <a:extLst>
              <a:ext uri="{FF2B5EF4-FFF2-40B4-BE49-F238E27FC236}">
                <a16:creationId xmlns:a16="http://schemas.microsoft.com/office/drawing/2014/main" id="{856474A3-F9D0-A04D-9506-94D954B9D91C}"/>
              </a:ext>
            </a:extLst>
          </p:cNvPr>
          <p:cNvPicPr>
            <a:picLocks noChangeAspect="1"/>
          </p:cNvPicPr>
          <p:nvPr/>
        </p:nvPicPr>
        <p:blipFill>
          <a:blip r:embed="rId3"/>
          <a:stretch>
            <a:fillRect/>
          </a:stretch>
        </p:blipFill>
        <p:spPr>
          <a:xfrm>
            <a:off x="-101600" y="3760799"/>
            <a:ext cx="12192000" cy="3517613"/>
          </a:xfrm>
          <a:prstGeom prst="rect">
            <a:avLst/>
          </a:prstGeom>
        </p:spPr>
      </p:pic>
    </p:spTree>
    <p:extLst>
      <p:ext uri="{BB962C8B-B14F-4D97-AF65-F5344CB8AC3E}">
        <p14:creationId xmlns:p14="http://schemas.microsoft.com/office/powerpoint/2010/main" val="260846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60DFE5-74AC-B547-9AF7-FDE81C669DFB}"/>
              </a:ext>
            </a:extLst>
          </p:cNvPr>
          <p:cNvSpPr>
            <a:spLocks noGrp="1"/>
          </p:cNvSpPr>
          <p:nvPr>
            <p:ph type="title"/>
          </p:nvPr>
        </p:nvSpPr>
        <p:spPr/>
        <p:txBody>
          <a:bodyPr/>
          <a:lstStyle/>
          <a:p>
            <a:r>
              <a:rPr lang="ru-RU" b="1" dirty="0">
                <a:solidFill>
                  <a:srgbClr val="3333FF"/>
                </a:solidFill>
              </a:rPr>
              <a:t>Цена</a:t>
            </a:r>
            <a:endParaRPr lang="ru-RU" dirty="0"/>
          </a:p>
        </p:txBody>
      </p:sp>
      <p:sp>
        <p:nvSpPr>
          <p:cNvPr id="3" name="Объект 2">
            <a:extLst>
              <a:ext uri="{FF2B5EF4-FFF2-40B4-BE49-F238E27FC236}">
                <a16:creationId xmlns:a16="http://schemas.microsoft.com/office/drawing/2014/main" id="{A6E9A908-1FB8-A742-8A94-09A51D66EB60}"/>
              </a:ext>
            </a:extLst>
          </p:cNvPr>
          <p:cNvSpPr>
            <a:spLocks noGrp="1"/>
          </p:cNvSpPr>
          <p:nvPr>
            <p:ph idx="1"/>
          </p:nvPr>
        </p:nvSpPr>
        <p:spPr>
          <a:xfrm>
            <a:off x="2589212" y="2133600"/>
            <a:ext cx="9145588" cy="4100290"/>
          </a:xfrm>
        </p:spPr>
        <p:txBody>
          <a:bodyPr>
            <a:normAutofit lnSpcReduction="10000"/>
          </a:bodyPr>
          <a:lstStyle/>
          <a:p>
            <a:r>
              <a:rPr lang="ru-RU" sz="2000" i="1" u="sng" dirty="0"/>
              <a:t>Ценой</a:t>
            </a:r>
            <a:r>
              <a:rPr lang="ru-RU" sz="2000" dirty="0"/>
              <a:t> называется количество денег, за которое продается и покупается экономическое благо. </a:t>
            </a:r>
          </a:p>
          <a:p>
            <a:r>
              <a:rPr lang="ru-RU" sz="2000" u="sng" dirty="0"/>
              <a:t>Цена</a:t>
            </a:r>
            <a:r>
              <a:rPr lang="ru-RU" sz="2000" dirty="0"/>
              <a:t> определяется на рынке в результате взаимодействия покупателей и продавцов, в ходе которого они сравнивают предложение и спрос на товар и устанавливают цену. </a:t>
            </a:r>
          </a:p>
          <a:p>
            <a:r>
              <a:rPr lang="ru-RU" sz="2000" dirty="0"/>
              <a:t>Так как </a:t>
            </a:r>
            <a:r>
              <a:rPr lang="ru-RU" sz="2000" u="sng" dirty="0"/>
              <a:t>цена</a:t>
            </a:r>
            <a:r>
              <a:rPr lang="ru-RU" sz="2000" dirty="0"/>
              <a:t> устанавливается на уровне, когда предложение товара равно спросу на него (предложение и спрос находятся в равновесии), то рыночная цена обычно является равновесной ценой</a:t>
            </a:r>
            <a:r>
              <a:rPr lang="en-US" sz="2000" dirty="0"/>
              <a:t>.</a:t>
            </a:r>
          </a:p>
          <a:p>
            <a:r>
              <a:rPr lang="ru-RU" dirty="0"/>
              <a:t>В 1890 году «Принципы экономики» Альфреда Маршалла разработали </a:t>
            </a:r>
            <a:r>
              <a:rPr lang="ru-RU" b="1" dirty="0"/>
              <a:t>кривую</a:t>
            </a:r>
            <a:r>
              <a:rPr lang="ru-RU" dirty="0"/>
              <a:t> </a:t>
            </a:r>
            <a:r>
              <a:rPr lang="ru-RU" b="1" dirty="0"/>
              <a:t>спроса</a:t>
            </a:r>
            <a:r>
              <a:rPr lang="ru-RU" dirty="0"/>
              <a:t> </a:t>
            </a:r>
            <a:r>
              <a:rPr lang="ru-RU" b="1" dirty="0"/>
              <a:t>и</a:t>
            </a:r>
            <a:r>
              <a:rPr lang="ru-RU" dirty="0"/>
              <a:t> </a:t>
            </a:r>
            <a:r>
              <a:rPr lang="ru-RU" b="1" dirty="0"/>
              <a:t>предложения</a:t>
            </a:r>
            <a:r>
              <a:rPr lang="ru-RU" dirty="0"/>
              <a:t>, которая до сих пор используется для демонстрации точки, в которой рынок находится в равновесии.</a:t>
            </a:r>
            <a:endParaRPr lang="ru-RU" sz="2000" dirty="0"/>
          </a:p>
        </p:txBody>
      </p:sp>
    </p:spTree>
    <p:extLst>
      <p:ext uri="{BB962C8B-B14F-4D97-AF65-F5344CB8AC3E}">
        <p14:creationId xmlns:p14="http://schemas.microsoft.com/office/powerpoint/2010/main" val="3492638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D23C19-B1C0-D34F-8CB2-FE2F8E8A87EB}"/>
              </a:ext>
            </a:extLst>
          </p:cNvPr>
          <p:cNvSpPr>
            <a:spLocks noGrp="1"/>
          </p:cNvSpPr>
          <p:nvPr>
            <p:ph type="title"/>
          </p:nvPr>
        </p:nvSpPr>
        <p:spPr>
          <a:xfrm>
            <a:off x="1690255" y="623456"/>
            <a:ext cx="4793672" cy="1219200"/>
          </a:xfrm>
        </p:spPr>
        <p:txBody>
          <a:bodyPr>
            <a:normAutofit/>
          </a:bodyPr>
          <a:lstStyle/>
          <a:p>
            <a:r>
              <a:rPr lang="ru-RU" b="1" dirty="0">
                <a:solidFill>
                  <a:srgbClr val="3333FF"/>
                </a:solidFill>
              </a:rPr>
              <a:t>Спрос</a:t>
            </a:r>
            <a:r>
              <a:rPr lang="en-US" b="1" dirty="0">
                <a:solidFill>
                  <a:srgbClr val="3333FF"/>
                </a:solidFill>
              </a:rPr>
              <a:t>, </a:t>
            </a:r>
            <a:br>
              <a:rPr lang="ru-RU" b="1" dirty="0">
                <a:solidFill>
                  <a:srgbClr val="3333FF"/>
                </a:solidFill>
              </a:rPr>
            </a:br>
            <a:r>
              <a:rPr lang="ru-RU" b="1" dirty="0">
                <a:solidFill>
                  <a:srgbClr val="3333FF"/>
                </a:solidFill>
              </a:rPr>
              <a:t>закон спроса</a:t>
            </a:r>
            <a:endParaRPr lang="ru-RU" dirty="0"/>
          </a:p>
        </p:txBody>
      </p:sp>
      <p:sp>
        <p:nvSpPr>
          <p:cNvPr id="3" name="Объект 2">
            <a:extLst>
              <a:ext uri="{FF2B5EF4-FFF2-40B4-BE49-F238E27FC236}">
                <a16:creationId xmlns:a16="http://schemas.microsoft.com/office/drawing/2014/main" id="{396F5FF3-59BB-8440-9B1E-1CC986CB27BA}"/>
              </a:ext>
            </a:extLst>
          </p:cNvPr>
          <p:cNvSpPr>
            <a:spLocks noGrp="1"/>
          </p:cNvSpPr>
          <p:nvPr>
            <p:ph idx="1"/>
          </p:nvPr>
        </p:nvSpPr>
        <p:spPr>
          <a:xfrm>
            <a:off x="1051357" y="2444636"/>
            <a:ext cx="8911687" cy="4253345"/>
          </a:xfrm>
        </p:spPr>
        <p:txBody>
          <a:bodyPr>
            <a:normAutofit fontScale="92500" lnSpcReduction="20000"/>
          </a:bodyPr>
          <a:lstStyle/>
          <a:p>
            <a:r>
              <a:rPr lang="ru-RU" sz="2200" i="1" u="sng" dirty="0"/>
              <a:t>Спрос </a:t>
            </a:r>
            <a:r>
              <a:rPr lang="ru-RU" sz="2200" i="1" dirty="0"/>
              <a:t>—</a:t>
            </a:r>
            <a:r>
              <a:rPr lang="ru-RU" sz="2200" dirty="0"/>
              <a:t> это количество товара, которое хотят и могут приобрести покупатели за определенный период времени при всех возможных ценах на этот товар.</a:t>
            </a:r>
          </a:p>
          <a:p>
            <a:r>
              <a:rPr lang="ru-RU" sz="2200" dirty="0"/>
              <a:t>Понятие «спрос» отражает желание и возможность приобрести товар. Если отсутствует одна из этих характеристик, отсутствует и спрос </a:t>
            </a:r>
          </a:p>
          <a:p>
            <a:r>
              <a:rPr lang="ru-RU" sz="2200" dirty="0"/>
              <a:t>ЗАКОН СПРОСА</a:t>
            </a:r>
            <a:r>
              <a:rPr lang="en-US" sz="2200" dirty="0"/>
              <a:t>: </a:t>
            </a:r>
            <a:r>
              <a:rPr lang="ru-RU" sz="2200" dirty="0"/>
              <a:t>При прочих равных условиях величина спроса на товар </a:t>
            </a:r>
            <a:r>
              <a:rPr lang="ru-RU" sz="2200" u="sng" dirty="0"/>
              <a:t>тем выше, чем ниже цена </a:t>
            </a:r>
            <a:r>
              <a:rPr lang="ru-RU" sz="2200" dirty="0"/>
              <a:t>этого товара, и наоборот, чем выше цена, тем ниже величина спроса на товар. </a:t>
            </a:r>
          </a:p>
          <a:p>
            <a:r>
              <a:rPr lang="ru-RU" sz="2200" dirty="0"/>
              <a:t>Изменение количества товара, которое покупатели хотят и могут купить, в зависимости от изменения цены этого товара называют </a:t>
            </a:r>
            <a:r>
              <a:rPr lang="ru-RU" sz="2200" i="1" dirty="0"/>
              <a:t>изменением величины спроса.</a:t>
            </a:r>
            <a:r>
              <a:rPr lang="ru-RU" sz="2200" dirty="0"/>
              <a:t> </a:t>
            </a:r>
          </a:p>
          <a:p>
            <a:r>
              <a:rPr lang="ru-RU" sz="2200" dirty="0"/>
              <a:t>Изменение величины спроса — это движение по кривой спроса.</a:t>
            </a:r>
          </a:p>
          <a:p>
            <a:endParaRPr lang="ru-RU" sz="2000" dirty="0"/>
          </a:p>
        </p:txBody>
      </p:sp>
      <p:pic>
        <p:nvPicPr>
          <p:cNvPr id="4" name="Рисунок 3">
            <a:extLst>
              <a:ext uri="{FF2B5EF4-FFF2-40B4-BE49-F238E27FC236}">
                <a16:creationId xmlns:a16="http://schemas.microsoft.com/office/drawing/2014/main" id="{AE0479B8-776E-AB4E-AA1C-0FA0B1327C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62727" y="21476"/>
            <a:ext cx="4565015" cy="2423160"/>
          </a:xfrm>
          <a:prstGeom prst="rect">
            <a:avLst/>
          </a:prstGeom>
          <a:noFill/>
          <a:ln>
            <a:noFill/>
          </a:ln>
        </p:spPr>
      </p:pic>
    </p:spTree>
    <p:extLst>
      <p:ext uri="{BB962C8B-B14F-4D97-AF65-F5344CB8AC3E}">
        <p14:creationId xmlns:p14="http://schemas.microsoft.com/office/powerpoint/2010/main" val="1359815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AA26AA-58C1-A04E-8E13-A10AF0EC0AC5}"/>
              </a:ext>
            </a:extLst>
          </p:cNvPr>
          <p:cNvSpPr>
            <a:spLocks noGrp="1"/>
          </p:cNvSpPr>
          <p:nvPr>
            <p:ph type="title"/>
          </p:nvPr>
        </p:nvSpPr>
        <p:spPr>
          <a:xfrm>
            <a:off x="1881726" y="691843"/>
            <a:ext cx="4823874" cy="1300688"/>
          </a:xfrm>
        </p:spPr>
        <p:txBody>
          <a:bodyPr>
            <a:normAutofit fontScale="90000"/>
          </a:bodyPr>
          <a:lstStyle/>
          <a:p>
            <a:r>
              <a:rPr lang="ru-RU" b="1" dirty="0">
                <a:solidFill>
                  <a:srgbClr val="3333FF"/>
                </a:solidFill>
              </a:rPr>
              <a:t>Неценовые факторы для спроса</a:t>
            </a:r>
            <a:endParaRPr lang="ru-RU" dirty="0"/>
          </a:p>
        </p:txBody>
      </p:sp>
      <p:sp>
        <p:nvSpPr>
          <p:cNvPr id="3" name="Объект 2">
            <a:extLst>
              <a:ext uri="{FF2B5EF4-FFF2-40B4-BE49-F238E27FC236}">
                <a16:creationId xmlns:a16="http://schemas.microsoft.com/office/drawing/2014/main" id="{17AFF4DE-11AF-944E-8F85-410550451D02}"/>
              </a:ext>
            </a:extLst>
          </p:cNvPr>
          <p:cNvSpPr>
            <a:spLocks noGrp="1"/>
          </p:cNvSpPr>
          <p:nvPr>
            <p:ph idx="1"/>
          </p:nvPr>
        </p:nvSpPr>
        <p:spPr>
          <a:xfrm>
            <a:off x="905934" y="3429000"/>
            <a:ext cx="9736667" cy="2948876"/>
          </a:xfrm>
        </p:spPr>
        <p:txBody>
          <a:bodyPr>
            <a:normAutofit lnSpcReduction="10000"/>
          </a:bodyPr>
          <a:lstStyle/>
          <a:p>
            <a:r>
              <a:rPr lang="ru-RU" sz="2000" dirty="0"/>
              <a:t>Однако цена является не единственным фактором, оказывающим влияние на желание и готовность потребителей приобрести товар. Изменения, которые вызваны воздействием всех других факторов</a:t>
            </a:r>
            <a:r>
              <a:rPr lang="en-US" sz="2000" dirty="0"/>
              <a:t> (</a:t>
            </a:r>
            <a:r>
              <a:rPr lang="ru-RU" sz="2000" dirty="0"/>
              <a:t>неценовых), кроме цены, называют </a:t>
            </a:r>
            <a:r>
              <a:rPr lang="ru-RU" sz="2000" i="1" dirty="0"/>
              <a:t>изменением спроса</a:t>
            </a:r>
            <a:r>
              <a:rPr lang="en-US" sz="2000" i="1" dirty="0"/>
              <a:t>.</a:t>
            </a:r>
            <a:endParaRPr lang="ru-RU" sz="2000" i="1" dirty="0"/>
          </a:p>
          <a:p>
            <a:r>
              <a:rPr lang="ru-RU" sz="2000" dirty="0"/>
              <a:t>К </a:t>
            </a:r>
            <a:r>
              <a:rPr lang="ru-RU" sz="2000" u="sng" dirty="0"/>
              <a:t>неценовым </a:t>
            </a:r>
            <a:r>
              <a:rPr lang="ru-RU" sz="2000" dirty="0"/>
              <a:t>факторам относятся:  изменения в доходах населения</a:t>
            </a:r>
            <a:r>
              <a:rPr lang="en-US" sz="2000" dirty="0"/>
              <a:t>, </a:t>
            </a:r>
            <a:r>
              <a:rPr lang="ru-RU" sz="2000" dirty="0"/>
              <a:t>изменения в структуре населения</a:t>
            </a:r>
            <a:r>
              <a:rPr lang="en-US" sz="2000" dirty="0"/>
              <a:t>, </a:t>
            </a:r>
            <a:r>
              <a:rPr lang="ru-RU" sz="2000" dirty="0"/>
              <a:t>изменение цен на другие товары </a:t>
            </a:r>
            <a:r>
              <a:rPr lang="en-US" sz="2000" dirty="0"/>
              <a:t>, </a:t>
            </a:r>
            <a:r>
              <a:rPr lang="ru-RU" sz="2000" dirty="0"/>
              <a:t>изменение вкусов потребителей, изменения моды, привычек  </a:t>
            </a:r>
          </a:p>
          <a:p>
            <a:r>
              <a:rPr lang="ru-RU" sz="2000" dirty="0"/>
              <a:t>Если спрос вырос</a:t>
            </a:r>
            <a:r>
              <a:rPr lang="en-US" sz="2000" dirty="0"/>
              <a:t>, </a:t>
            </a:r>
            <a:r>
              <a:rPr lang="ru-RU" sz="2000" dirty="0"/>
              <a:t>то по той же цене готовы купить большее количество товаров</a:t>
            </a:r>
          </a:p>
        </p:txBody>
      </p:sp>
      <p:pic>
        <p:nvPicPr>
          <p:cNvPr id="4" name="Рисунок 3">
            <a:extLst>
              <a:ext uri="{FF2B5EF4-FFF2-40B4-BE49-F238E27FC236}">
                <a16:creationId xmlns:a16="http://schemas.microsoft.com/office/drawing/2014/main" id="{24AD34E3-EC04-0949-A343-AA159B96A0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0807" y="265872"/>
            <a:ext cx="2929467" cy="1924194"/>
          </a:xfrm>
          <a:prstGeom prst="rect">
            <a:avLst/>
          </a:prstGeom>
          <a:noFill/>
          <a:ln>
            <a:noFill/>
          </a:ln>
        </p:spPr>
      </p:pic>
      <p:sp>
        <p:nvSpPr>
          <p:cNvPr id="5" name="TextBox 4">
            <a:extLst>
              <a:ext uri="{FF2B5EF4-FFF2-40B4-BE49-F238E27FC236}">
                <a16:creationId xmlns:a16="http://schemas.microsoft.com/office/drawing/2014/main" id="{69F9F5DF-C0F6-DF48-8AA1-505B2F7CD431}"/>
              </a:ext>
            </a:extLst>
          </p:cNvPr>
          <p:cNvSpPr txBox="1"/>
          <p:nvPr/>
        </p:nvSpPr>
        <p:spPr>
          <a:xfrm>
            <a:off x="4690533" y="2387600"/>
            <a:ext cx="7213599" cy="646331"/>
          </a:xfrm>
          <a:prstGeom prst="rect">
            <a:avLst/>
          </a:prstGeom>
          <a:noFill/>
        </p:spPr>
        <p:txBody>
          <a:bodyPr wrap="square" rtlCol="0">
            <a:spAutoFit/>
          </a:bodyPr>
          <a:lstStyle/>
          <a:p>
            <a:r>
              <a:rPr lang="en-US" dirty="0"/>
              <a:t>D</a:t>
            </a:r>
            <a:r>
              <a:rPr lang="ru-RU" dirty="0"/>
              <a:t> — первоначальный спрос;</a:t>
            </a:r>
          </a:p>
          <a:p>
            <a:r>
              <a:rPr lang="en-US" dirty="0"/>
              <a:t>D</a:t>
            </a:r>
            <a:r>
              <a:rPr lang="ru-RU" baseline="-25000" dirty="0"/>
              <a:t>1</a:t>
            </a:r>
            <a:r>
              <a:rPr lang="ru-RU" dirty="0"/>
              <a:t>, — возросший спрос; </a:t>
            </a:r>
            <a:r>
              <a:rPr lang="en-US" dirty="0"/>
              <a:t>D</a:t>
            </a:r>
            <a:r>
              <a:rPr lang="ru-RU" baseline="-25000" dirty="0"/>
              <a:t>2</a:t>
            </a:r>
            <a:r>
              <a:rPr lang="ru-RU" dirty="0"/>
              <a:t> — уменьшившийся спрос</a:t>
            </a:r>
          </a:p>
        </p:txBody>
      </p:sp>
    </p:spTree>
    <p:extLst>
      <p:ext uri="{BB962C8B-B14F-4D97-AF65-F5344CB8AC3E}">
        <p14:creationId xmlns:p14="http://schemas.microsoft.com/office/powerpoint/2010/main" val="3435366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2C6190-D239-804B-9D10-6BF9D714719D}"/>
              </a:ext>
            </a:extLst>
          </p:cNvPr>
          <p:cNvSpPr>
            <a:spLocks noGrp="1"/>
          </p:cNvSpPr>
          <p:nvPr>
            <p:ph type="title"/>
          </p:nvPr>
        </p:nvSpPr>
        <p:spPr>
          <a:xfrm>
            <a:off x="1761652" y="637965"/>
            <a:ext cx="4860821" cy="1135417"/>
          </a:xfrm>
        </p:spPr>
        <p:txBody>
          <a:bodyPr>
            <a:normAutofit fontScale="90000"/>
          </a:bodyPr>
          <a:lstStyle/>
          <a:p>
            <a:r>
              <a:rPr lang="ru-RU" b="1" dirty="0">
                <a:solidFill>
                  <a:srgbClr val="3333FF"/>
                </a:solidFill>
              </a:rPr>
              <a:t>Предложение</a:t>
            </a:r>
            <a:r>
              <a:rPr lang="en-US" b="1" dirty="0">
                <a:solidFill>
                  <a:srgbClr val="3333FF"/>
                </a:solidFill>
              </a:rPr>
              <a:t>, </a:t>
            </a:r>
            <a:r>
              <a:rPr lang="ru-RU" b="1" dirty="0">
                <a:solidFill>
                  <a:srgbClr val="3333FF"/>
                </a:solidFill>
              </a:rPr>
              <a:t>закон предложения</a:t>
            </a:r>
            <a:endParaRPr lang="ru-RU" dirty="0"/>
          </a:p>
        </p:txBody>
      </p:sp>
      <p:sp>
        <p:nvSpPr>
          <p:cNvPr id="3" name="Объект 2">
            <a:extLst>
              <a:ext uri="{FF2B5EF4-FFF2-40B4-BE49-F238E27FC236}">
                <a16:creationId xmlns:a16="http://schemas.microsoft.com/office/drawing/2014/main" id="{D05E31B3-09EA-A04C-B6BC-D6B5E0ADE1ED}"/>
              </a:ext>
            </a:extLst>
          </p:cNvPr>
          <p:cNvSpPr>
            <a:spLocks noGrp="1"/>
          </p:cNvSpPr>
          <p:nvPr>
            <p:ph idx="1"/>
          </p:nvPr>
        </p:nvSpPr>
        <p:spPr>
          <a:xfrm>
            <a:off x="1134485" y="2978727"/>
            <a:ext cx="8915400" cy="3777622"/>
          </a:xfrm>
        </p:spPr>
        <p:txBody>
          <a:bodyPr/>
          <a:lstStyle/>
          <a:p>
            <a:r>
              <a:rPr lang="ru-RU" sz="2000" i="1" u="sng" dirty="0"/>
              <a:t>Предложение </a:t>
            </a:r>
            <a:r>
              <a:rPr lang="ru-RU" sz="2000" i="1" dirty="0"/>
              <a:t>—</a:t>
            </a:r>
            <a:r>
              <a:rPr lang="ru-RU" sz="2000" dirty="0"/>
              <a:t> это количество товара, которое хотят и могут предложить на рынок продавцы за определенный промежуток времени при всех возможных ценах на этот товар.</a:t>
            </a:r>
          </a:p>
          <a:p>
            <a:r>
              <a:rPr lang="ru-RU" sz="2000" dirty="0"/>
              <a:t>ЗАКОН ПРЕДЛОЖЕНИЯ</a:t>
            </a:r>
            <a:r>
              <a:rPr lang="en-US" sz="2000" dirty="0"/>
              <a:t>: </a:t>
            </a:r>
            <a:r>
              <a:rPr lang="ru-RU" sz="2000" dirty="0"/>
              <a:t>при прочих равных условиях </a:t>
            </a:r>
            <a:r>
              <a:rPr lang="ru-RU" sz="2000" u="sng" dirty="0"/>
              <a:t>количество </a:t>
            </a:r>
            <a:r>
              <a:rPr lang="ru-RU" sz="2000" dirty="0"/>
              <a:t>предлагаемого продавцами товара </a:t>
            </a:r>
            <a:r>
              <a:rPr lang="ru-RU" sz="2000" u="sng" dirty="0"/>
              <a:t>тем выше, чем выше цена </a:t>
            </a:r>
            <a:r>
              <a:rPr lang="ru-RU" sz="2000" dirty="0"/>
              <a:t>этого товара, и наоборот, чем ниже цена, тем ниже величина его предложения. </a:t>
            </a:r>
            <a:endParaRPr lang="en-US" sz="2000" dirty="0"/>
          </a:p>
          <a:p>
            <a:r>
              <a:rPr lang="ru-RU" sz="2000" dirty="0"/>
              <a:t>Движение вдоль кривой предложения называют </a:t>
            </a:r>
            <a:r>
              <a:rPr lang="ru-RU" sz="2000" i="1" u="sng" dirty="0"/>
              <a:t>изменением величины предложения.</a:t>
            </a:r>
            <a:endParaRPr lang="ru-RU" sz="2000" u="sng" dirty="0"/>
          </a:p>
          <a:p>
            <a:endParaRPr lang="ru-RU" dirty="0"/>
          </a:p>
        </p:txBody>
      </p:sp>
      <p:pic>
        <p:nvPicPr>
          <p:cNvPr id="4" name="Рисунок 3">
            <a:extLst>
              <a:ext uri="{FF2B5EF4-FFF2-40B4-BE49-F238E27FC236}">
                <a16:creationId xmlns:a16="http://schemas.microsoft.com/office/drawing/2014/main" id="{91C09CBF-8650-764F-AC60-DF8155525D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22473" y="372138"/>
            <a:ext cx="4810760" cy="2474595"/>
          </a:xfrm>
          <a:prstGeom prst="rect">
            <a:avLst/>
          </a:prstGeom>
          <a:noFill/>
          <a:ln>
            <a:noFill/>
          </a:ln>
        </p:spPr>
      </p:pic>
    </p:spTree>
    <p:extLst>
      <p:ext uri="{BB962C8B-B14F-4D97-AF65-F5344CB8AC3E}">
        <p14:creationId xmlns:p14="http://schemas.microsoft.com/office/powerpoint/2010/main" val="894170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16A497-158F-4148-92C1-678FC1F2433A}"/>
              </a:ext>
            </a:extLst>
          </p:cNvPr>
          <p:cNvSpPr>
            <a:spLocks noGrp="1"/>
          </p:cNvSpPr>
          <p:nvPr>
            <p:ph type="title"/>
          </p:nvPr>
        </p:nvSpPr>
        <p:spPr>
          <a:xfrm>
            <a:off x="1640156" y="596400"/>
            <a:ext cx="5287117" cy="1204691"/>
          </a:xfrm>
        </p:spPr>
        <p:txBody>
          <a:bodyPr/>
          <a:lstStyle/>
          <a:p>
            <a:r>
              <a:rPr lang="ru-RU" b="1" dirty="0">
                <a:solidFill>
                  <a:srgbClr val="3333FF"/>
                </a:solidFill>
              </a:rPr>
              <a:t>Неценовые факторы для предложения</a:t>
            </a:r>
            <a:endParaRPr lang="ru-RU" dirty="0"/>
          </a:p>
        </p:txBody>
      </p:sp>
      <p:sp>
        <p:nvSpPr>
          <p:cNvPr id="3" name="Объект 2">
            <a:extLst>
              <a:ext uri="{FF2B5EF4-FFF2-40B4-BE49-F238E27FC236}">
                <a16:creationId xmlns:a16="http://schemas.microsoft.com/office/drawing/2014/main" id="{CD192DC6-EEC6-AF41-B2E8-3F73820B6C6E}"/>
              </a:ext>
            </a:extLst>
          </p:cNvPr>
          <p:cNvSpPr>
            <a:spLocks noGrp="1"/>
          </p:cNvSpPr>
          <p:nvPr>
            <p:ph idx="1"/>
          </p:nvPr>
        </p:nvSpPr>
        <p:spPr>
          <a:xfrm>
            <a:off x="1038317" y="3071329"/>
            <a:ext cx="10267806" cy="3643090"/>
          </a:xfrm>
        </p:spPr>
        <p:txBody>
          <a:bodyPr/>
          <a:lstStyle/>
          <a:p>
            <a:r>
              <a:rPr lang="ru-RU" sz="2000" dirty="0"/>
              <a:t>Помимо цены на предложение оказывают воздействие и неценовые факторы, среди которых можно выделить следующие:</a:t>
            </a:r>
          </a:p>
          <a:p>
            <a:pPr marL="0" indent="0">
              <a:buNone/>
            </a:pPr>
            <a:r>
              <a:rPr lang="ru-RU" sz="2000" dirty="0"/>
              <a:t>• </a:t>
            </a:r>
            <a:r>
              <a:rPr lang="ru-RU" sz="2000" u="sng" dirty="0"/>
              <a:t>изменение издержек фирмы</a:t>
            </a:r>
            <a:r>
              <a:rPr lang="ru-RU" sz="2000" dirty="0"/>
              <a:t>. </a:t>
            </a:r>
            <a:r>
              <a:rPr lang="ru-RU" sz="2000" u="sng" dirty="0"/>
              <a:t>Снижение</a:t>
            </a:r>
            <a:r>
              <a:rPr lang="ru-RU" sz="2000" dirty="0"/>
              <a:t> издержек в результате, например, технических нововведений или снижения цен на сырье и материалы приводит к </a:t>
            </a:r>
            <a:r>
              <a:rPr lang="ru-RU" sz="2000" u="sng" dirty="0"/>
              <a:t>росту предложения</a:t>
            </a:r>
            <a:r>
              <a:rPr lang="ru-RU" sz="2000" dirty="0"/>
              <a:t>. Увеличение издержек вследствие повышения цен на сырье или введения дополнительных налогов на производителя вызывает уменьшение предложения;</a:t>
            </a:r>
          </a:p>
          <a:p>
            <a:pPr marL="0" indent="0">
              <a:buNone/>
            </a:pPr>
            <a:r>
              <a:rPr lang="ru-RU" sz="2000" dirty="0"/>
              <a:t>• изменение количества фирм в отрасли. Их увеличение (уменьшение) приводит к росту (сокращению) предложения;</a:t>
            </a:r>
          </a:p>
          <a:p>
            <a:pPr marL="0" indent="0">
              <a:buNone/>
            </a:pPr>
            <a:r>
              <a:rPr lang="ru-RU" sz="2000" dirty="0"/>
              <a:t>• природные катастрофы, войны.</a:t>
            </a:r>
          </a:p>
          <a:p>
            <a:endParaRPr lang="ru-RU" dirty="0"/>
          </a:p>
        </p:txBody>
      </p:sp>
      <p:pic>
        <p:nvPicPr>
          <p:cNvPr id="5" name="Рисунок 4">
            <a:extLst>
              <a:ext uri="{FF2B5EF4-FFF2-40B4-BE49-F238E27FC236}">
                <a16:creationId xmlns:a16="http://schemas.microsoft.com/office/drawing/2014/main" id="{04146140-843D-2A4E-9DA2-BFD17AB8B7C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31507" y="403407"/>
            <a:ext cx="2798399" cy="1780993"/>
          </a:xfrm>
          <a:prstGeom prst="rect">
            <a:avLst/>
          </a:prstGeom>
          <a:noFill/>
          <a:ln>
            <a:noFill/>
          </a:ln>
        </p:spPr>
      </p:pic>
      <p:sp>
        <p:nvSpPr>
          <p:cNvPr id="6" name="TextBox 5">
            <a:extLst>
              <a:ext uri="{FF2B5EF4-FFF2-40B4-BE49-F238E27FC236}">
                <a16:creationId xmlns:a16="http://schemas.microsoft.com/office/drawing/2014/main" id="{1ACD70F6-A9FF-BE4F-8B13-AA7DE674CC8A}"/>
              </a:ext>
            </a:extLst>
          </p:cNvPr>
          <p:cNvSpPr txBox="1"/>
          <p:nvPr/>
        </p:nvSpPr>
        <p:spPr>
          <a:xfrm>
            <a:off x="4867870" y="2226355"/>
            <a:ext cx="6950057" cy="923330"/>
          </a:xfrm>
          <a:prstGeom prst="rect">
            <a:avLst/>
          </a:prstGeom>
          <a:noFill/>
        </p:spPr>
        <p:txBody>
          <a:bodyPr wrap="square" rtlCol="0">
            <a:spAutoFit/>
          </a:bodyPr>
          <a:lstStyle/>
          <a:p>
            <a:r>
              <a:rPr lang="en-US" dirty="0"/>
              <a:t>S</a:t>
            </a:r>
            <a:r>
              <a:rPr lang="ru-RU" dirty="0"/>
              <a:t> — первоначальное предложение; </a:t>
            </a:r>
            <a:r>
              <a:rPr lang="en-US" dirty="0"/>
              <a:t>S</a:t>
            </a:r>
            <a:r>
              <a:rPr lang="ru-RU" baseline="-25000" dirty="0"/>
              <a:t>1</a:t>
            </a:r>
            <a:r>
              <a:rPr lang="ru-RU" dirty="0"/>
              <a:t> — возросшее предложение; </a:t>
            </a:r>
            <a:r>
              <a:rPr lang="en-US" dirty="0"/>
              <a:t>S</a:t>
            </a:r>
            <a:r>
              <a:rPr lang="ru-RU" baseline="-25000" dirty="0"/>
              <a:t>2</a:t>
            </a:r>
            <a:r>
              <a:rPr lang="ru-RU" dirty="0"/>
              <a:t> —уменьшившееся предложение</a:t>
            </a:r>
          </a:p>
          <a:p>
            <a:endParaRPr lang="ru-RU" dirty="0"/>
          </a:p>
        </p:txBody>
      </p:sp>
    </p:spTree>
    <p:extLst>
      <p:ext uri="{BB962C8B-B14F-4D97-AF65-F5344CB8AC3E}">
        <p14:creationId xmlns:p14="http://schemas.microsoft.com/office/powerpoint/2010/main" val="2087013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1D7CAC-4446-FC46-84DA-4622E78A535B}"/>
              </a:ext>
            </a:extLst>
          </p:cNvPr>
          <p:cNvSpPr>
            <a:spLocks noGrp="1"/>
          </p:cNvSpPr>
          <p:nvPr>
            <p:ph type="title"/>
          </p:nvPr>
        </p:nvSpPr>
        <p:spPr>
          <a:xfrm>
            <a:off x="1789362" y="1039747"/>
            <a:ext cx="4736130" cy="1052290"/>
          </a:xfrm>
        </p:spPr>
        <p:txBody>
          <a:bodyPr/>
          <a:lstStyle/>
          <a:p>
            <a:r>
              <a:rPr lang="ru-RU" b="1" dirty="0">
                <a:solidFill>
                  <a:srgbClr val="3333FF"/>
                </a:solidFill>
              </a:rPr>
              <a:t>Равновесная цена</a:t>
            </a:r>
            <a:endParaRPr lang="ru-RU" dirty="0"/>
          </a:p>
        </p:txBody>
      </p:sp>
      <p:sp>
        <p:nvSpPr>
          <p:cNvPr id="3" name="Объект 2">
            <a:extLst>
              <a:ext uri="{FF2B5EF4-FFF2-40B4-BE49-F238E27FC236}">
                <a16:creationId xmlns:a16="http://schemas.microsoft.com/office/drawing/2014/main" id="{57FC3891-D460-1646-8B39-838488856BF0}"/>
              </a:ext>
            </a:extLst>
          </p:cNvPr>
          <p:cNvSpPr>
            <a:spLocks noGrp="1"/>
          </p:cNvSpPr>
          <p:nvPr>
            <p:ph idx="1"/>
          </p:nvPr>
        </p:nvSpPr>
        <p:spPr>
          <a:xfrm>
            <a:off x="1011382" y="3037610"/>
            <a:ext cx="10493230" cy="3830782"/>
          </a:xfrm>
        </p:spPr>
        <p:txBody>
          <a:bodyPr/>
          <a:lstStyle/>
          <a:p>
            <a:r>
              <a:rPr lang="ru-RU" sz="2000" i="1" u="sng" dirty="0"/>
              <a:t>Равновесная (рыночная) цена</a:t>
            </a:r>
            <a:r>
              <a:rPr lang="ru-RU" sz="2000" u="sng" dirty="0"/>
              <a:t> </a:t>
            </a:r>
            <a:r>
              <a:rPr lang="ru-RU" sz="2000" dirty="0"/>
              <a:t>устанавливается под воздействием спроса и предложения. </a:t>
            </a:r>
          </a:p>
          <a:p>
            <a:r>
              <a:rPr lang="ru-RU" sz="2000" dirty="0"/>
              <a:t>Это </a:t>
            </a:r>
            <a:r>
              <a:rPr lang="ru-RU" sz="2000" u="sng" dirty="0"/>
              <a:t>график равновесия</a:t>
            </a:r>
            <a:r>
              <a:rPr lang="ru-RU" sz="2000" dirty="0"/>
              <a:t>. При данной равновесной цене желание и готовность покупателей приобрести товар, а также желание и готовность продавцов его продать совпадают.</a:t>
            </a:r>
          </a:p>
          <a:p>
            <a:r>
              <a:rPr lang="ru-RU" sz="2000" i="1" u="sng" dirty="0"/>
              <a:t>Равновесие</a:t>
            </a:r>
            <a:r>
              <a:rPr lang="ru-RU" sz="2000" dirty="0"/>
              <a:t> означает, что все покупатели, которые могут и хотят приобрести данный товар по цене </a:t>
            </a:r>
            <a:r>
              <a:rPr lang="ru-RU" sz="2000" i="1" dirty="0"/>
              <a:t>Р,</a:t>
            </a:r>
            <a:r>
              <a:rPr lang="ru-RU" sz="2000" dirty="0"/>
              <a:t> приобретут его, а все продавцы, которые желают и готовы продать товар по цене </a:t>
            </a:r>
            <a:r>
              <a:rPr lang="ru-RU" sz="2000" i="1" dirty="0"/>
              <a:t>Р,</a:t>
            </a:r>
            <a:r>
              <a:rPr lang="ru-RU" sz="2000" dirty="0"/>
              <a:t> продадут его. При этом на рынке не будет ни дефицита, ни излишков данного товара.</a:t>
            </a:r>
          </a:p>
          <a:p>
            <a:endParaRPr lang="ru-RU" dirty="0"/>
          </a:p>
          <a:p>
            <a:endParaRPr lang="ru-RU" dirty="0"/>
          </a:p>
        </p:txBody>
      </p:sp>
      <p:pic>
        <p:nvPicPr>
          <p:cNvPr id="4" name="Рисунок 3">
            <a:extLst>
              <a:ext uri="{FF2B5EF4-FFF2-40B4-BE49-F238E27FC236}">
                <a16:creationId xmlns:a16="http://schemas.microsoft.com/office/drawing/2014/main" id="{BEE0F96C-BA0E-AE46-ADD7-761040010D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78133" y="500734"/>
            <a:ext cx="3843867" cy="2413519"/>
          </a:xfrm>
          <a:prstGeom prst="rect">
            <a:avLst/>
          </a:prstGeom>
          <a:noFill/>
          <a:ln>
            <a:noFill/>
          </a:ln>
        </p:spPr>
      </p:pic>
    </p:spTree>
    <p:extLst>
      <p:ext uri="{BB962C8B-B14F-4D97-AF65-F5344CB8AC3E}">
        <p14:creationId xmlns:p14="http://schemas.microsoft.com/office/powerpoint/2010/main" val="3160419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8E082B-5F29-D94E-8752-50474DF21445}"/>
              </a:ext>
            </a:extLst>
          </p:cNvPr>
          <p:cNvSpPr>
            <a:spLocks noGrp="1"/>
          </p:cNvSpPr>
          <p:nvPr>
            <p:ph type="title"/>
          </p:nvPr>
        </p:nvSpPr>
        <p:spPr/>
        <p:txBody>
          <a:bodyPr/>
          <a:lstStyle/>
          <a:p>
            <a:r>
              <a:rPr lang="ru-RU" b="1" dirty="0">
                <a:solidFill>
                  <a:srgbClr val="3333FF"/>
                </a:solidFill>
              </a:rPr>
              <a:t>Закон рыночного ценообразования</a:t>
            </a:r>
            <a:endParaRPr lang="ru-RU" dirty="0"/>
          </a:p>
        </p:txBody>
      </p:sp>
      <p:sp>
        <p:nvSpPr>
          <p:cNvPr id="3" name="Объект 2">
            <a:extLst>
              <a:ext uri="{FF2B5EF4-FFF2-40B4-BE49-F238E27FC236}">
                <a16:creationId xmlns:a16="http://schemas.microsoft.com/office/drawing/2014/main" id="{96593001-0B98-B646-A54B-90DC2899E01E}"/>
              </a:ext>
            </a:extLst>
          </p:cNvPr>
          <p:cNvSpPr>
            <a:spLocks noGrp="1"/>
          </p:cNvSpPr>
          <p:nvPr>
            <p:ph idx="1"/>
          </p:nvPr>
        </p:nvSpPr>
        <p:spPr/>
        <p:txBody>
          <a:bodyPr/>
          <a:lstStyle/>
          <a:p>
            <a:r>
              <a:rPr lang="ru-RU" sz="2000" dirty="0"/>
              <a:t>На рынке действует закон рыночного ценообразования, который состоит в следующем:</a:t>
            </a:r>
          </a:p>
          <a:p>
            <a:r>
              <a:rPr lang="ru-RU" sz="2000" dirty="0"/>
              <a:t>1. Цена на рынке стремится к такому уровню, при котором спрос равен предложению.</a:t>
            </a:r>
          </a:p>
          <a:p>
            <a:r>
              <a:rPr lang="ru-RU" sz="2000" dirty="0"/>
              <a:t>2. Если под воздействием неценовых факторов произойдет изменение в спросе или предложении, то установится новая равновесная цена, соответствующая новому состоянию спроса и предложения.</a:t>
            </a:r>
          </a:p>
          <a:p>
            <a:pPr marL="0" indent="0">
              <a:buNone/>
            </a:pPr>
            <a:endParaRPr lang="ru-RU" dirty="0"/>
          </a:p>
        </p:txBody>
      </p:sp>
    </p:spTree>
    <p:extLst>
      <p:ext uri="{BB962C8B-B14F-4D97-AF65-F5344CB8AC3E}">
        <p14:creationId xmlns:p14="http://schemas.microsoft.com/office/powerpoint/2010/main" val="1400138687"/>
      </p:ext>
    </p:extLst>
  </p:cSld>
  <p:clrMapOvr>
    <a:masterClrMapping/>
  </p:clrMapOvr>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{7D85C7EF-FE12-7647-AF71-FACF1B0A19FF}tf10001069</Template>
  <TotalTime>120</TotalTime>
  <Words>1121</Words>
  <Application>Microsoft Macintosh PowerPoint</Application>
  <PresentationFormat>Широкоэкранный</PresentationFormat>
  <Paragraphs>58</Paragraphs>
  <Slides>21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21</vt:i4>
      </vt:variant>
    </vt:vector>
  </HeadingPairs>
  <TitlesOfParts>
    <vt:vector size="25" baseType="lpstr">
      <vt:lpstr>Arial</vt:lpstr>
      <vt:lpstr>Century Gothic</vt:lpstr>
      <vt:lpstr>Wingdings 3</vt:lpstr>
      <vt:lpstr>Легкий дым</vt:lpstr>
      <vt:lpstr>Закон спроса и предложения. Рыночное равновесие.</vt:lpstr>
      <vt:lpstr>Рынок</vt:lpstr>
      <vt:lpstr>Цена</vt:lpstr>
      <vt:lpstr>Спрос,  закон спроса</vt:lpstr>
      <vt:lpstr>Неценовые факторы для спроса</vt:lpstr>
      <vt:lpstr>Предложение, закон предложения</vt:lpstr>
      <vt:lpstr>Неценовые факторы для предложения</vt:lpstr>
      <vt:lpstr>Равновесная цена</vt:lpstr>
      <vt:lpstr>Закон рыночного ценообразования</vt:lpstr>
      <vt:lpstr>Если принудительно поставить не равновесную цену</vt:lpstr>
      <vt:lpstr>Если проявились неценовые факторы</vt:lpstr>
      <vt:lpstr>Цены пола и потолка</vt:lpstr>
      <vt:lpstr>7-8 класс муниципальный этап</vt:lpstr>
      <vt:lpstr>7-8 класс муниципальный этап</vt:lpstr>
      <vt:lpstr>7-8 класс муниципальный этап</vt:lpstr>
      <vt:lpstr>9 класс муниципальный этап</vt:lpstr>
      <vt:lpstr>10-11 класс муниципальный этап</vt:lpstr>
      <vt:lpstr>9 класс региональный этап</vt:lpstr>
      <vt:lpstr>9 класс региональный этап</vt:lpstr>
      <vt:lpstr>9 класс региональный этап</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Закон спроса и предложения. Рыночное равновесие.</dc:title>
  <dc:creator>иоина иванова</dc:creator>
  <cp:lastModifiedBy>иоина иванова</cp:lastModifiedBy>
  <cp:revision>85</cp:revision>
  <dcterms:created xsi:type="dcterms:W3CDTF">2021-09-22T12:02:26Z</dcterms:created>
  <dcterms:modified xsi:type="dcterms:W3CDTF">2021-09-22T14:42:02Z</dcterms:modified>
</cp:coreProperties>
</file>