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2"/>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14558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285475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88DF8-D16B-1C49-A46C-35447D3CD6BD}"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8188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77693D4-26BD-A644-B321-EA42E4000604}" type="datetimeFigureOut">
              <a:rPr lang="ru-RU" smtClean="0"/>
              <a:t>15.02.2022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418262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77693D4-26BD-A644-B321-EA42E4000604}" type="datetimeFigureOut">
              <a:rPr lang="ru-RU" smtClean="0"/>
              <a:t>15.02.2022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88DF8-D16B-1C49-A46C-35447D3CD6BD}"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4286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77693D4-26BD-A644-B321-EA42E4000604}" type="datetimeFigureOut">
              <a:rPr lang="ru-RU" smtClean="0"/>
              <a:t>15.02.2022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261206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1481838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256153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38949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7693D4-26BD-A644-B321-EA42E4000604}" type="datetimeFigureOut">
              <a:rPr lang="ru-RU" smtClean="0"/>
              <a:t>15.02.2022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267314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77693D4-26BD-A644-B321-EA42E4000604}" type="datetimeFigureOut">
              <a:rPr lang="ru-RU" smtClean="0"/>
              <a:t>15.02.2022</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252135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77693D4-26BD-A644-B321-EA42E4000604}" type="datetimeFigureOut">
              <a:rPr lang="ru-RU" smtClean="0"/>
              <a:t>15.02.2022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82474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77693D4-26BD-A644-B321-EA42E4000604}" type="datetimeFigureOut">
              <a:rPr lang="ru-RU" smtClean="0"/>
              <a:t>15.02.2022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144311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693D4-26BD-A644-B321-EA42E4000604}" type="datetimeFigureOut">
              <a:rPr lang="ru-RU" smtClean="0"/>
              <a:t>15.02.2022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132936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7693D4-26BD-A644-B321-EA42E4000604}" type="datetimeFigureOut">
              <a:rPr lang="ru-RU" smtClean="0"/>
              <a:t>15.02.2022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52642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7693D4-26BD-A644-B321-EA42E4000604}" type="datetimeFigureOut">
              <a:rPr lang="ru-RU" smtClean="0"/>
              <a:t>15.02.2022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88DF8-D16B-1C49-A46C-35447D3CD6BD}" type="slidenum">
              <a:rPr lang="ru-RU" smtClean="0"/>
              <a:t>‹#›</a:t>
            </a:fld>
            <a:endParaRPr lang="ru-RU"/>
          </a:p>
        </p:txBody>
      </p:sp>
    </p:spTree>
    <p:extLst>
      <p:ext uri="{BB962C8B-B14F-4D97-AF65-F5344CB8AC3E}">
        <p14:creationId xmlns:p14="http://schemas.microsoft.com/office/powerpoint/2010/main" val="77485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7693D4-26BD-A644-B321-EA42E4000604}" type="datetimeFigureOut">
              <a:rPr lang="ru-RU" smtClean="0"/>
              <a:t>15.02.2022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88DF8-D16B-1C49-A46C-35447D3CD6BD}" type="slidenum">
              <a:rPr lang="ru-RU" smtClean="0"/>
              <a:t>‹#›</a:t>
            </a:fld>
            <a:endParaRPr lang="ru-RU"/>
          </a:p>
        </p:txBody>
      </p:sp>
    </p:spTree>
    <p:extLst>
      <p:ext uri="{BB962C8B-B14F-4D97-AF65-F5344CB8AC3E}">
        <p14:creationId xmlns:p14="http://schemas.microsoft.com/office/powerpoint/2010/main" val="298951454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audio" Target="../media/media4.mp3"/><Relationship Id="rId13" Type="http://schemas.microsoft.com/office/2007/relationships/media" Target="../media/media7.mp3"/><Relationship Id="rId18" Type="http://schemas.openxmlformats.org/officeDocument/2006/relationships/audio" Target="../media/media9.mp3"/><Relationship Id="rId3" Type="http://schemas.microsoft.com/office/2007/relationships/media" Target="../media/media2.mp3"/><Relationship Id="rId21" Type="http://schemas.openxmlformats.org/officeDocument/2006/relationships/hyperlink" Target="https://tophonetics.com/ru/" TargetMode="External"/><Relationship Id="rId7" Type="http://schemas.microsoft.com/office/2007/relationships/media" Target="../media/media4.mp3"/><Relationship Id="rId12" Type="http://schemas.openxmlformats.org/officeDocument/2006/relationships/audio" Target="../media/media6.mp3"/><Relationship Id="rId17" Type="http://schemas.microsoft.com/office/2007/relationships/media" Target="../media/media9.mp3"/><Relationship Id="rId2" Type="http://schemas.openxmlformats.org/officeDocument/2006/relationships/audio" Target="../media/media1.mp3"/><Relationship Id="rId16" Type="http://schemas.openxmlformats.org/officeDocument/2006/relationships/audio" Target="../media/media8.mp3"/><Relationship Id="rId20" Type="http://schemas.openxmlformats.org/officeDocument/2006/relationships/image" Target="../media/image3.png"/><Relationship Id="rId1" Type="http://schemas.microsoft.com/office/2007/relationships/media" Target="../media/media1.mp3"/><Relationship Id="rId6" Type="http://schemas.openxmlformats.org/officeDocument/2006/relationships/audio" Target="../media/media3.mp3"/><Relationship Id="rId11" Type="http://schemas.microsoft.com/office/2007/relationships/media" Target="../media/media6.mp3"/><Relationship Id="rId5" Type="http://schemas.microsoft.com/office/2007/relationships/media" Target="../media/media3.mp3"/><Relationship Id="rId15" Type="http://schemas.microsoft.com/office/2007/relationships/media" Target="../media/media8.mp3"/><Relationship Id="rId10" Type="http://schemas.openxmlformats.org/officeDocument/2006/relationships/audio" Target="../media/media5.mp3"/><Relationship Id="rId19" Type="http://schemas.openxmlformats.org/officeDocument/2006/relationships/slideLayout" Target="../slideLayouts/slideLayout2.xml"/><Relationship Id="rId4" Type="http://schemas.openxmlformats.org/officeDocument/2006/relationships/audio" Target="../media/media2.mp3"/><Relationship Id="rId9" Type="http://schemas.microsoft.com/office/2007/relationships/media" Target="../media/media5.mp3"/><Relationship Id="rId14" Type="http://schemas.openxmlformats.org/officeDocument/2006/relationships/audio" Target="../media/media7.mp3"/><Relationship Id="rId22"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audio" Target="../media/media13.mp3"/><Relationship Id="rId13" Type="http://schemas.microsoft.com/office/2007/relationships/media" Target="../media/media16.mp3"/><Relationship Id="rId18" Type="http://schemas.openxmlformats.org/officeDocument/2006/relationships/image" Target="../media/image3.png"/><Relationship Id="rId3" Type="http://schemas.microsoft.com/office/2007/relationships/media" Target="../media/media11.mp3"/><Relationship Id="rId7" Type="http://schemas.microsoft.com/office/2007/relationships/media" Target="../media/media13.mp3"/><Relationship Id="rId12" Type="http://schemas.openxmlformats.org/officeDocument/2006/relationships/audio" Target="../media/media15.mp3"/><Relationship Id="rId17" Type="http://schemas.openxmlformats.org/officeDocument/2006/relationships/image" Target="../media/image5.png"/><Relationship Id="rId2" Type="http://schemas.openxmlformats.org/officeDocument/2006/relationships/audio" Target="../media/media10.mp3"/><Relationship Id="rId16" Type="http://schemas.openxmlformats.org/officeDocument/2006/relationships/hyperlink" Target="https://tophonetics.com/ru/" TargetMode="External"/><Relationship Id="rId1" Type="http://schemas.microsoft.com/office/2007/relationships/media" Target="../media/media10.mp3"/><Relationship Id="rId6" Type="http://schemas.openxmlformats.org/officeDocument/2006/relationships/audio" Target="../media/media12.mp3"/><Relationship Id="rId11" Type="http://schemas.microsoft.com/office/2007/relationships/media" Target="../media/media15.mp3"/><Relationship Id="rId5" Type="http://schemas.microsoft.com/office/2007/relationships/media" Target="../media/media12.mp3"/><Relationship Id="rId15" Type="http://schemas.openxmlformats.org/officeDocument/2006/relationships/slideLayout" Target="../slideLayouts/slideLayout2.xml"/><Relationship Id="rId10" Type="http://schemas.openxmlformats.org/officeDocument/2006/relationships/audio" Target="../media/media14.mp3"/><Relationship Id="rId4" Type="http://schemas.openxmlformats.org/officeDocument/2006/relationships/audio" Target="../media/media11.mp3"/><Relationship Id="rId9" Type="http://schemas.microsoft.com/office/2007/relationships/media" Target="../media/media14.mp3"/><Relationship Id="rId14" Type="http://schemas.openxmlformats.org/officeDocument/2006/relationships/audio" Target="../media/media16.mp3"/></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8C3B91-4801-5444-B1A0-823781DBD023}"/>
              </a:ext>
            </a:extLst>
          </p:cNvPr>
          <p:cNvSpPr>
            <a:spLocks noGrp="1"/>
          </p:cNvSpPr>
          <p:nvPr>
            <p:ph type="ctrTitle"/>
          </p:nvPr>
        </p:nvSpPr>
        <p:spPr>
          <a:xfrm>
            <a:off x="2053883" y="253218"/>
            <a:ext cx="9941169" cy="5556739"/>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Units 1-3. </a:t>
            </a:r>
            <a:br>
              <a:rPr lang="en-US" sz="2400" b="1"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English for mathematicians revision: basics of spoken mathematics.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Pronunciation of Greek alphabet, famous mathematicians’ names. </a:t>
            </a:r>
            <a:br>
              <a:rPr lang="en-US" sz="2400" dirty="0">
                <a:solidFill>
                  <a:schemeClr val="tx1"/>
                </a:solidFill>
                <a:latin typeface="Times New Roman" panose="02020603050405020304" pitchFamily="18" charset="0"/>
                <a:cs typeface="Times New Roman" panose="02020603050405020304" pitchFamily="18" charset="0"/>
              </a:rPr>
            </a:br>
            <a:r>
              <a:rPr lang="en-US" sz="2400" u="sng" dirty="0">
                <a:solidFill>
                  <a:schemeClr val="tx1"/>
                </a:solidFill>
                <a:latin typeface="Times New Roman" panose="02020603050405020304" pitchFamily="18" charset="0"/>
                <a:cs typeface="Times New Roman" panose="02020603050405020304" pitchFamily="18" charset="0"/>
              </a:rPr>
              <a:t>Basic terms, symbols, notions and expressions in</a:t>
            </a:r>
            <a:r>
              <a:rPr lang="en-US" sz="2400" dirty="0">
                <a:solidFill>
                  <a:schemeClr val="tx1"/>
                </a:solidFill>
                <a:latin typeface="Times New Roman" panose="02020603050405020304" pitchFamily="18" charset="0"/>
                <a:cs typeface="Times New Roman" panose="02020603050405020304" pitchFamily="18" charset="0"/>
              </a:rPr>
              <a:t> logic, set theory, </a:t>
            </a:r>
            <a:r>
              <a:rPr lang="en-US" sz="2400" u="sng" dirty="0">
                <a:solidFill>
                  <a:schemeClr val="tx1"/>
                </a:solidFill>
                <a:latin typeface="Times New Roman" panose="02020603050405020304" pitchFamily="18" charset="0"/>
                <a:cs typeface="Times New Roman" panose="02020603050405020304" pitchFamily="18" charset="0"/>
              </a:rPr>
              <a:t>algebra, geometry, trigonometry, calculus,</a:t>
            </a:r>
            <a:r>
              <a:rPr lang="en-US" sz="2400" dirty="0">
                <a:solidFill>
                  <a:schemeClr val="tx1"/>
                </a:solidFill>
                <a:latin typeface="Times New Roman" panose="02020603050405020304" pitchFamily="18" charset="0"/>
                <a:cs typeface="Times New Roman" panose="02020603050405020304" pitchFamily="18" charset="0"/>
              </a:rPr>
              <a:t> probability theory, statistics, actuarial science, finance.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Verbal description of diagrams and graphs. </a:t>
            </a:r>
            <a:br>
              <a:rPr lang="en-US"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The Reading List:</a:t>
            </a:r>
            <a:br>
              <a:rPr lang="en-US" sz="2400" b="1"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1. Lawrence A. Chang. Handbook for Spoken Mathematics. Lawrence Livermore Laboratory, 1983.</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Mathematical terms. </a:t>
            </a:r>
            <a:r>
              <a:rPr lang="en-US" sz="2400" dirty="0" err="1">
                <a:solidFill>
                  <a:schemeClr val="tx1"/>
                </a:solidFill>
                <a:latin typeface="Times New Roman" panose="02020603050405020304" pitchFamily="18" charset="0"/>
                <a:cs typeface="Times New Roman" panose="02020603050405020304" pitchFamily="18" charset="0"/>
              </a:rPr>
              <a:t>CollinsEnglishWordList</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a:t>
            </a:r>
            <a:r>
              <a:rPr lang="ru-RU" sz="2400" dirty="0">
                <a:solidFill>
                  <a:schemeClr val="tx1"/>
                </a:solidFill>
                <a:latin typeface="Times New Roman" panose="02020603050405020304" pitchFamily="18" charset="0"/>
                <a:cs typeface="Times New Roman" panose="02020603050405020304" pitchFamily="18" charset="0"/>
              </a:rPr>
              <a:t>Англо-русский и русско-английский словари математических терминов. Изд.2. М.: Мир. 1994.</a:t>
            </a:r>
            <a:br>
              <a:rPr lang="en-US" sz="2400" dirty="0">
                <a:solidFill>
                  <a:schemeClr val="tx1"/>
                </a:solidFill>
                <a:latin typeface="Times New Roman" panose="02020603050405020304" pitchFamily="18" charset="0"/>
                <a:cs typeface="Times New Roman" panose="02020603050405020304" pitchFamily="18" charset="0"/>
              </a:rPr>
            </a:br>
            <a:r>
              <a:rPr lang="ru-RU" sz="2400" dirty="0">
                <a:solidFill>
                  <a:schemeClr val="tx1"/>
                </a:solidFill>
                <a:latin typeface="Times New Roman" panose="02020603050405020304" pitchFamily="18" charset="0"/>
                <a:cs typeface="Times New Roman" panose="02020603050405020304" pitchFamily="18" charset="0"/>
              </a:rPr>
              <a:t>4. </a:t>
            </a:r>
            <a:r>
              <a:rPr lang="en-US" sz="2400" dirty="0">
                <a:solidFill>
                  <a:schemeClr val="tx1"/>
                </a:solidFill>
                <a:latin typeface="Times New Roman" panose="02020603050405020304" pitchFamily="18" charset="0"/>
                <a:cs typeface="Times New Roman" panose="02020603050405020304" pitchFamily="18" charset="0"/>
              </a:rPr>
              <a:t>The names of famous </a:t>
            </a:r>
            <a:r>
              <a:rPr lang="en-US" sz="2400" dirty="0" err="1">
                <a:solidFill>
                  <a:schemeClr val="tx1"/>
                </a:solidFill>
                <a:latin typeface="Times New Roman" panose="02020603050405020304" pitchFamily="18" charset="0"/>
                <a:cs typeface="Times New Roman" panose="02020603050405020304" pitchFamily="18" charset="0"/>
              </a:rPr>
              <a:t>mathematicians.pdf</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5. Greek </a:t>
            </a:r>
            <a:r>
              <a:rPr lang="en-US" sz="2400" dirty="0" err="1">
                <a:solidFill>
                  <a:schemeClr val="tx1"/>
                </a:solidFill>
                <a:latin typeface="Times New Roman" panose="02020603050405020304" pitchFamily="18" charset="0"/>
                <a:cs typeface="Times New Roman" panose="02020603050405020304" pitchFamily="18" charset="0"/>
              </a:rPr>
              <a:t>alphabet.pdf</a:t>
            </a:r>
            <a:endParaRPr lang="ru-RU" sz="2400" dirty="0">
              <a:solidFill>
                <a:schemeClr val="tx1"/>
              </a:solidFill>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8AAFF1B-3982-D04B-910A-9580CB0DAB67}"/>
              </a:ext>
            </a:extLst>
          </p:cNvPr>
          <p:cNvSpPr>
            <a:spLocks noGrp="1"/>
          </p:cNvSpPr>
          <p:nvPr>
            <p:ph type="subTitle" idx="1"/>
          </p:nvPr>
        </p:nvSpPr>
        <p:spPr>
          <a:xfrm>
            <a:off x="6289017" y="5923897"/>
            <a:ext cx="5696657" cy="779359"/>
          </a:xfrm>
        </p:spPr>
        <p:txBody>
          <a:bodyPr/>
          <a:lstStyle/>
          <a:p>
            <a:r>
              <a:rPr lang="en-US" dirty="0"/>
              <a:t>Performed by Alexandra </a:t>
            </a:r>
            <a:r>
              <a:rPr lang="en-US" dirty="0" err="1"/>
              <a:t>Tokaeva</a:t>
            </a:r>
            <a:r>
              <a:rPr lang="en-US" dirty="0"/>
              <a:t>, 509 group</a:t>
            </a:r>
          </a:p>
          <a:p>
            <a:r>
              <a:rPr lang="en-US" dirty="0"/>
              <a:t>16.02.2022</a:t>
            </a:r>
            <a:endParaRPr lang="ru-RU" dirty="0"/>
          </a:p>
        </p:txBody>
      </p:sp>
    </p:spTree>
    <p:extLst>
      <p:ext uri="{BB962C8B-B14F-4D97-AF65-F5344CB8AC3E}">
        <p14:creationId xmlns:p14="http://schemas.microsoft.com/office/powerpoint/2010/main" val="169823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7DFB20-530C-8B47-A992-583670D061E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The Reading List</a:t>
            </a:r>
            <a:endParaRPr lang="ru-RU" dirty="0"/>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B9AC5F9D-DC07-0241-BC2D-1781DBC5DC4C}"/>
              </a:ext>
            </a:extLst>
          </p:cNvPr>
          <p:cNvPicPr>
            <a:picLocks noGrp="1" noChangeAspect="1"/>
          </p:cNvPicPr>
          <p:nvPr>
            <p:ph idx="1"/>
          </p:nvPr>
        </p:nvPicPr>
        <p:blipFill>
          <a:blip r:embed="rId2"/>
          <a:stretch>
            <a:fillRect/>
          </a:stretch>
        </p:blipFill>
        <p:spPr>
          <a:xfrm>
            <a:off x="6973874" y="1008183"/>
            <a:ext cx="4530738" cy="5481515"/>
          </a:xfrm>
        </p:spPr>
      </p:pic>
      <p:pic>
        <p:nvPicPr>
          <p:cNvPr id="7" name="Рисунок 6" descr="Изображение выглядит как стол&#10;&#10;Автоматически созданное описание">
            <a:extLst>
              <a:ext uri="{FF2B5EF4-FFF2-40B4-BE49-F238E27FC236}">
                <a16:creationId xmlns:a16="http://schemas.microsoft.com/office/drawing/2014/main" id="{F75D94A0-36D4-AC48-AB72-C959395457A7}"/>
              </a:ext>
            </a:extLst>
          </p:cNvPr>
          <p:cNvPicPr>
            <a:picLocks noChangeAspect="1"/>
          </p:cNvPicPr>
          <p:nvPr/>
        </p:nvPicPr>
        <p:blipFill>
          <a:blip r:embed="rId3"/>
          <a:stretch>
            <a:fillRect/>
          </a:stretch>
        </p:blipFill>
        <p:spPr>
          <a:xfrm>
            <a:off x="505692" y="1905000"/>
            <a:ext cx="6302131" cy="3103562"/>
          </a:xfrm>
          <a:prstGeom prst="rect">
            <a:avLst/>
          </a:prstGeom>
        </p:spPr>
      </p:pic>
      <p:cxnSp>
        <p:nvCxnSpPr>
          <p:cNvPr id="11" name="Прямая соединительная линия 10">
            <a:extLst>
              <a:ext uri="{FF2B5EF4-FFF2-40B4-BE49-F238E27FC236}">
                <a16:creationId xmlns:a16="http://schemas.microsoft.com/office/drawing/2014/main" id="{69CCB947-1C3A-6040-ADB4-52DBAEF17EAC}"/>
              </a:ext>
            </a:extLst>
          </p:cNvPr>
          <p:cNvCxnSpPr/>
          <p:nvPr/>
        </p:nvCxnSpPr>
        <p:spPr>
          <a:xfrm>
            <a:off x="661182" y="3193366"/>
            <a:ext cx="99880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Прямая соединительная линия 11">
            <a:extLst>
              <a:ext uri="{FF2B5EF4-FFF2-40B4-BE49-F238E27FC236}">
                <a16:creationId xmlns:a16="http://schemas.microsoft.com/office/drawing/2014/main" id="{C1B17291-6E3D-4045-A741-7FA84479A738}"/>
              </a:ext>
            </a:extLst>
          </p:cNvPr>
          <p:cNvCxnSpPr>
            <a:cxnSpLocks/>
          </p:cNvCxnSpPr>
          <p:nvPr/>
        </p:nvCxnSpPr>
        <p:spPr>
          <a:xfrm>
            <a:off x="547895" y="3429000"/>
            <a:ext cx="31510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Прямая соединительная линия 14">
            <a:extLst>
              <a:ext uri="{FF2B5EF4-FFF2-40B4-BE49-F238E27FC236}">
                <a16:creationId xmlns:a16="http://schemas.microsoft.com/office/drawing/2014/main" id="{DED00B33-E889-5843-9B81-F17B29079FD5}"/>
              </a:ext>
            </a:extLst>
          </p:cNvPr>
          <p:cNvCxnSpPr>
            <a:cxnSpLocks/>
          </p:cNvCxnSpPr>
          <p:nvPr/>
        </p:nvCxnSpPr>
        <p:spPr>
          <a:xfrm>
            <a:off x="547895" y="3748940"/>
            <a:ext cx="282835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Прямая соединительная линия 19">
            <a:extLst>
              <a:ext uri="{FF2B5EF4-FFF2-40B4-BE49-F238E27FC236}">
                <a16:creationId xmlns:a16="http://schemas.microsoft.com/office/drawing/2014/main" id="{BCEE44AB-1372-2E42-8E92-E26295E1ABCE}"/>
              </a:ext>
            </a:extLst>
          </p:cNvPr>
          <p:cNvCxnSpPr>
            <a:cxnSpLocks/>
          </p:cNvCxnSpPr>
          <p:nvPr/>
        </p:nvCxnSpPr>
        <p:spPr>
          <a:xfrm>
            <a:off x="661182" y="4049151"/>
            <a:ext cx="1814732"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6181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E244BA-861B-7440-AA67-CFFC26E548FC}"/>
              </a:ext>
            </a:extLst>
          </p:cNvPr>
          <p:cNvSpPr>
            <a:spLocks noGrp="1"/>
          </p:cNvSpPr>
          <p:nvPr>
            <p:ph type="title"/>
          </p:nvPr>
        </p:nvSpPr>
        <p:spPr>
          <a:xfrm>
            <a:off x="1640156" y="117674"/>
            <a:ext cx="8911687" cy="782658"/>
          </a:xfrm>
        </p:spPr>
        <p:txBody>
          <a:bodyPr/>
          <a:lstStyle/>
          <a:p>
            <a:r>
              <a:rPr lang="en-US" dirty="0"/>
              <a:t>4. Algebra</a:t>
            </a:r>
            <a:endParaRPr lang="ru-RU" dirty="0"/>
          </a:p>
        </p:txBody>
      </p:sp>
      <p:pic>
        <p:nvPicPr>
          <p:cNvPr id="4" name="a plus b.mp3" descr="a plus b.mp3">
            <a:hlinkClick r:id="" action="ppaction://media"/>
            <a:extLst>
              <a:ext uri="{FF2B5EF4-FFF2-40B4-BE49-F238E27FC236}">
                <a16:creationId xmlns:a16="http://schemas.microsoft.com/office/drawing/2014/main" id="{72A9D3EC-609B-D94E-9C42-C3378B26C2FE}"/>
              </a:ext>
            </a:extLst>
          </p:cNvPr>
          <p:cNvPicPr>
            <a:picLocks noChangeAspect="1"/>
          </p:cNvPicPr>
          <p:nvPr>
            <a:audioFile r:link="rId2"/>
            <p:extLst>
              <p:ext uri="{DAA4B4D4-6D71-4841-9C94-3DE7FCFB9230}">
                <p14:media xmlns:p14="http://schemas.microsoft.com/office/powerpoint/2010/main" r:embed="rId1"/>
              </p:ext>
            </p:extLst>
          </p:nvPr>
        </p:nvPicPr>
        <p:blipFill>
          <a:blip r:embed="rId20"/>
          <a:stretch>
            <a:fillRect/>
          </a:stretch>
        </p:blipFill>
        <p:spPr>
          <a:xfrm>
            <a:off x="11117186" y="1731099"/>
            <a:ext cx="406400" cy="406400"/>
          </a:xfrm>
          <a:prstGeom prst="rect">
            <a:avLst/>
          </a:prstGeom>
        </p:spPr>
      </p:pic>
      <mc:AlternateContent xmlns:mc="http://schemas.openxmlformats.org/markup-compatibility/2006">
        <mc:Choice xmlns:a14="http://schemas.microsoft.com/office/drawing/2010/main" Requires="a14">
          <p:graphicFrame>
            <p:nvGraphicFramePr>
              <p:cNvPr id="8" name="Таблица 8">
                <a:extLst>
                  <a:ext uri="{FF2B5EF4-FFF2-40B4-BE49-F238E27FC236}">
                    <a16:creationId xmlns:a16="http://schemas.microsoft.com/office/drawing/2014/main" id="{C8694428-F298-1942-8ACC-049FC7CC3F88}"/>
                  </a:ext>
                </a:extLst>
              </p:cNvPr>
              <p:cNvGraphicFramePr>
                <a:graphicFrameLocks noGrp="1"/>
              </p:cNvGraphicFramePr>
              <p:nvPr>
                <p:ph idx="1"/>
                <p:extLst>
                  <p:ext uri="{D42A27DB-BD31-4B8C-83A1-F6EECF244321}">
                    <p14:modId xmlns:p14="http://schemas.microsoft.com/office/powerpoint/2010/main" val="4167341663"/>
                  </p:ext>
                </p:extLst>
              </p:nvPr>
            </p:nvGraphicFramePr>
            <p:xfrm>
              <a:off x="693715" y="1425131"/>
              <a:ext cx="10377558" cy="5432873"/>
            </p:xfrm>
            <a:graphic>
              <a:graphicData uri="http://schemas.openxmlformats.org/drawingml/2006/table">
                <a:tbl>
                  <a:tblPr firstRow="1" bandRow="1">
                    <a:tableStyleId>{5C22544A-7EE6-4342-B048-85BDC9FD1C3A}</a:tableStyleId>
                  </a:tblPr>
                  <a:tblGrid>
                    <a:gridCol w="3459186">
                      <a:extLst>
                        <a:ext uri="{9D8B030D-6E8A-4147-A177-3AD203B41FA5}">
                          <a16:colId xmlns:a16="http://schemas.microsoft.com/office/drawing/2014/main" val="486381800"/>
                        </a:ext>
                      </a:extLst>
                    </a:gridCol>
                    <a:gridCol w="3459186">
                      <a:extLst>
                        <a:ext uri="{9D8B030D-6E8A-4147-A177-3AD203B41FA5}">
                          <a16:colId xmlns:a16="http://schemas.microsoft.com/office/drawing/2014/main" val="3945633271"/>
                        </a:ext>
                      </a:extLst>
                    </a:gridCol>
                    <a:gridCol w="3459186">
                      <a:extLst>
                        <a:ext uri="{9D8B030D-6E8A-4147-A177-3AD203B41FA5}">
                          <a16:colId xmlns:a16="http://schemas.microsoft.com/office/drawing/2014/main" val="2938998571"/>
                        </a:ext>
                      </a:extLst>
                    </a:gridCol>
                  </a:tblGrid>
                  <a:tr h="413214">
                    <a:tc>
                      <a:txBody>
                        <a:bodyPr/>
                        <a:lstStyle/>
                        <a:p>
                          <a:endParaRPr lang="ru-RU" dirty="0">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1573997"/>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plus b</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plʌs</a:t>
                          </a:r>
                          <a:r>
                            <a:rPr lang="en-US" dirty="0">
                              <a:latin typeface="Times New Roman" panose="02020603050405020304" pitchFamily="18" charset="0"/>
                              <a:cs typeface="Times New Roman" panose="02020603050405020304" pitchFamily="18" charset="0"/>
                            </a:rPr>
                            <a:t> biː]</a:t>
                          </a:r>
                        </a:p>
                      </a:txBody>
                      <a:tcPr/>
                    </a:tc>
                    <a:extLst>
                      <a:ext uri="{0D108BD9-81ED-4DB2-BD59-A6C34878D82A}">
                        <a16:rowId xmlns:a16="http://schemas.microsoft.com/office/drawing/2014/main" val="3394197990"/>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plus b plus c </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plʌs</a:t>
                          </a:r>
                          <a:r>
                            <a:rPr lang="en-US" dirty="0">
                              <a:latin typeface="Times New Roman" panose="02020603050405020304" pitchFamily="18" charset="0"/>
                              <a:cs typeface="Times New Roman" panose="02020603050405020304" pitchFamily="18" charset="0"/>
                            </a:rPr>
                            <a:t> biː </a:t>
                          </a:r>
                          <a:r>
                            <a:rPr lang="en-US" dirty="0" err="1">
                              <a:latin typeface="Times New Roman" panose="02020603050405020304" pitchFamily="18" charset="0"/>
                              <a:cs typeface="Times New Roman" panose="02020603050405020304" pitchFamily="18" charset="0"/>
                            </a:rPr>
                            <a:t>plʌs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a:t>
                          </a:r>
                          <a:r>
                            <a:rPr lang="en-US" dirty="0">
                              <a:latin typeface="Times New Roman" panose="02020603050405020304" pitchFamily="18" charset="0"/>
                              <a:cs typeface="Times New Roman" panose="02020603050405020304" pitchFamily="18" charset="0"/>
                            </a:rPr>
                            <a:t>ː]</a:t>
                          </a:r>
                        </a:p>
                      </a:txBody>
                      <a:tcPr/>
                    </a:tc>
                    <a:extLst>
                      <a:ext uri="{0D108BD9-81ED-4DB2-BD59-A6C34878D82A}">
                        <a16:rowId xmlns:a16="http://schemas.microsoft.com/office/drawing/2014/main" val="2787374011"/>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minus b</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7976210"/>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minus a minus b</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1450437"/>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plus b minus c </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6415936"/>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b minus c </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0430422"/>
                      </a:ext>
                    </a:extLst>
                  </a:tr>
                  <a:tr h="413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minus the sum b plus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sʌm</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7712948"/>
                      </a:ext>
                    </a:extLst>
                  </a:tr>
                  <a:tr h="413214">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minus the quantity b plus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13070"/>
                      </a:ext>
                    </a:extLst>
                  </a:tr>
                  <a:tr h="887519">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minus open parenthesis b plus c close parenthesis</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1"/>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2807757"/>
                      </a:ext>
                    </a:extLst>
                  </a:tr>
                  <a:tr h="413214">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990848"/>
                      </a:ext>
                    </a:extLst>
                  </a:tr>
                  <a:tr h="413214">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2136580"/>
                      </a:ext>
                    </a:extLst>
                  </a:tr>
                </a:tbl>
              </a:graphicData>
            </a:graphic>
          </p:graphicFrame>
        </mc:Choice>
        <mc:Fallback>
          <p:graphicFrame>
            <p:nvGraphicFramePr>
              <p:cNvPr id="8" name="Таблица 8">
                <a:extLst>
                  <a:ext uri="{FF2B5EF4-FFF2-40B4-BE49-F238E27FC236}">
                    <a16:creationId xmlns:a16="http://schemas.microsoft.com/office/drawing/2014/main" id="{C8694428-F298-1942-8ACC-049FC7CC3F88}"/>
                  </a:ext>
                </a:extLst>
              </p:cNvPr>
              <p:cNvGraphicFramePr>
                <a:graphicFrameLocks noGrp="1"/>
              </p:cNvGraphicFramePr>
              <p:nvPr>
                <p:ph idx="1"/>
                <p:extLst>
                  <p:ext uri="{D42A27DB-BD31-4B8C-83A1-F6EECF244321}">
                    <p14:modId xmlns:p14="http://schemas.microsoft.com/office/powerpoint/2010/main" val="4167341663"/>
                  </p:ext>
                </p:extLst>
              </p:nvPr>
            </p:nvGraphicFramePr>
            <p:xfrm>
              <a:off x="693715" y="1425131"/>
              <a:ext cx="10377558" cy="5432873"/>
            </p:xfrm>
            <a:graphic>
              <a:graphicData uri="http://schemas.openxmlformats.org/drawingml/2006/table">
                <a:tbl>
                  <a:tblPr firstRow="1" bandRow="1">
                    <a:tableStyleId>{5C22544A-7EE6-4342-B048-85BDC9FD1C3A}</a:tableStyleId>
                  </a:tblPr>
                  <a:tblGrid>
                    <a:gridCol w="3459186">
                      <a:extLst>
                        <a:ext uri="{9D8B030D-6E8A-4147-A177-3AD203B41FA5}">
                          <a16:colId xmlns:a16="http://schemas.microsoft.com/office/drawing/2014/main" val="486381800"/>
                        </a:ext>
                      </a:extLst>
                    </a:gridCol>
                    <a:gridCol w="3459186">
                      <a:extLst>
                        <a:ext uri="{9D8B030D-6E8A-4147-A177-3AD203B41FA5}">
                          <a16:colId xmlns:a16="http://schemas.microsoft.com/office/drawing/2014/main" val="3945633271"/>
                        </a:ext>
                      </a:extLst>
                    </a:gridCol>
                    <a:gridCol w="3459186">
                      <a:extLst>
                        <a:ext uri="{9D8B030D-6E8A-4147-A177-3AD203B41FA5}">
                          <a16:colId xmlns:a16="http://schemas.microsoft.com/office/drawing/2014/main" val="2938998571"/>
                        </a:ext>
                      </a:extLst>
                    </a:gridCol>
                  </a:tblGrid>
                  <a:tr h="413214">
                    <a:tc>
                      <a:txBody>
                        <a:bodyPr/>
                        <a:lstStyle/>
                        <a:p>
                          <a:endParaRPr lang="ru-RU" dirty="0">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1573997"/>
                      </a:ext>
                    </a:extLst>
                  </a:tr>
                  <a:tr h="413214">
                    <a:tc>
                      <a:txBody>
                        <a:bodyPr/>
                        <a:lstStyle/>
                        <a:p>
                          <a:endParaRPr lang="ru-RU"/>
                        </a:p>
                      </a:txBody>
                      <a:tcPr>
                        <a:blipFill>
                          <a:blip r:embed="rId22"/>
                          <a:stretch>
                            <a:fillRect l="-366" t="-106250" r="-200733" b="-1140625"/>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plus b</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plʌs</a:t>
                          </a:r>
                          <a:r>
                            <a:rPr lang="en-US" dirty="0">
                              <a:latin typeface="Times New Roman" panose="02020603050405020304" pitchFamily="18" charset="0"/>
                              <a:cs typeface="Times New Roman" panose="02020603050405020304" pitchFamily="18" charset="0"/>
                            </a:rPr>
                            <a:t> biː]</a:t>
                          </a:r>
                        </a:p>
                      </a:txBody>
                      <a:tcPr/>
                    </a:tc>
                    <a:extLst>
                      <a:ext uri="{0D108BD9-81ED-4DB2-BD59-A6C34878D82A}">
                        <a16:rowId xmlns:a16="http://schemas.microsoft.com/office/drawing/2014/main" val="3394197990"/>
                      </a:ext>
                    </a:extLst>
                  </a:tr>
                  <a:tr h="413214">
                    <a:tc>
                      <a:txBody>
                        <a:bodyPr/>
                        <a:lstStyle/>
                        <a:p>
                          <a:endParaRPr lang="ru-RU"/>
                        </a:p>
                      </a:txBody>
                      <a:tcPr>
                        <a:blipFill>
                          <a:blip r:embed="rId22"/>
                          <a:stretch>
                            <a:fillRect l="-366" t="-200000" r="-200733" b="-1006061"/>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plus b plus c </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plʌs</a:t>
                          </a:r>
                          <a:r>
                            <a:rPr lang="en-US" dirty="0">
                              <a:latin typeface="Times New Roman" panose="02020603050405020304" pitchFamily="18" charset="0"/>
                              <a:cs typeface="Times New Roman" panose="02020603050405020304" pitchFamily="18" charset="0"/>
                            </a:rPr>
                            <a:t> biː </a:t>
                          </a:r>
                          <a:r>
                            <a:rPr lang="en-US" dirty="0" err="1">
                              <a:latin typeface="Times New Roman" panose="02020603050405020304" pitchFamily="18" charset="0"/>
                              <a:cs typeface="Times New Roman" panose="02020603050405020304" pitchFamily="18" charset="0"/>
                            </a:rPr>
                            <a:t>plʌs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a:t>
                          </a:r>
                          <a:r>
                            <a:rPr lang="en-US" dirty="0">
                              <a:latin typeface="Times New Roman" panose="02020603050405020304" pitchFamily="18" charset="0"/>
                              <a:cs typeface="Times New Roman" panose="02020603050405020304" pitchFamily="18" charset="0"/>
                            </a:rPr>
                            <a:t>ː]</a:t>
                          </a:r>
                        </a:p>
                      </a:txBody>
                      <a:tcPr/>
                    </a:tc>
                    <a:extLst>
                      <a:ext uri="{0D108BD9-81ED-4DB2-BD59-A6C34878D82A}">
                        <a16:rowId xmlns:a16="http://schemas.microsoft.com/office/drawing/2014/main" val="2787374011"/>
                      </a:ext>
                    </a:extLst>
                  </a:tr>
                  <a:tr h="413214">
                    <a:tc>
                      <a:txBody>
                        <a:bodyPr/>
                        <a:lstStyle/>
                        <a:p>
                          <a:endParaRPr lang="ru-RU"/>
                        </a:p>
                      </a:txBody>
                      <a:tcPr>
                        <a:blipFill>
                          <a:blip r:embed="rId22"/>
                          <a:stretch>
                            <a:fillRect l="-366" t="-300000" r="-200733" b="-906061"/>
                          </a:stretch>
                        </a:blipFill>
                      </a:tcPr>
                    </a:tc>
                    <a:tc>
                      <a:txBody>
                        <a:bodyPr/>
                        <a:lstStyle/>
                        <a:p>
                          <a:r>
                            <a:rPr lang="en-US" dirty="0">
                              <a:latin typeface="Times New Roman" panose="02020603050405020304" pitchFamily="18" charset="0"/>
                              <a:cs typeface="Times New Roman" panose="02020603050405020304" pitchFamily="18" charset="0"/>
                            </a:rPr>
                            <a:t>a minus b</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7976210"/>
                      </a:ext>
                    </a:extLst>
                  </a:tr>
                  <a:tr h="413214">
                    <a:tc>
                      <a:txBody>
                        <a:bodyPr/>
                        <a:lstStyle/>
                        <a:p>
                          <a:endParaRPr lang="ru-RU"/>
                        </a:p>
                      </a:txBody>
                      <a:tcPr>
                        <a:blipFill>
                          <a:blip r:embed="rId22"/>
                          <a:stretch>
                            <a:fillRect l="-366" t="-412500" r="-200733" b="-834375"/>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minus a minus b</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1450437"/>
                      </a:ext>
                    </a:extLst>
                  </a:tr>
                  <a:tr h="413214">
                    <a:tc>
                      <a:txBody>
                        <a:bodyPr/>
                        <a:lstStyle/>
                        <a:p>
                          <a:endParaRPr lang="ru-RU"/>
                        </a:p>
                      </a:txBody>
                      <a:tcPr>
                        <a:blipFill>
                          <a:blip r:embed="rId22"/>
                          <a:stretch>
                            <a:fillRect l="-366" t="-496970" r="-200733" b="-709091"/>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plus b minus c </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6415936"/>
                      </a:ext>
                    </a:extLst>
                  </a:tr>
                  <a:tr h="413214">
                    <a:tc>
                      <a:txBody>
                        <a:bodyPr/>
                        <a:lstStyle/>
                        <a:p>
                          <a:endParaRPr lang="ru-RU"/>
                        </a:p>
                      </a:txBody>
                      <a:tcPr>
                        <a:blipFill>
                          <a:blip r:embed="rId22"/>
                          <a:stretch>
                            <a:fillRect l="-366" t="-615625" r="-200733" b="-631250"/>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b minus c </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0430422"/>
                      </a:ext>
                    </a:extLst>
                  </a:tr>
                  <a:tr h="413214">
                    <a:tc>
                      <a:txBody>
                        <a:bodyPr/>
                        <a:lstStyle/>
                        <a:p>
                          <a:endParaRPr lang="ru-RU"/>
                        </a:p>
                      </a:txBody>
                      <a:tcPr>
                        <a:blipFill>
                          <a:blip r:embed="rId22"/>
                          <a:stretch>
                            <a:fillRect l="-366" t="-693939" r="-200733" b="-512121"/>
                          </a:stretch>
                        </a:blipFill>
                      </a:tcPr>
                    </a:tc>
                    <a:tc>
                      <a:txBody>
                        <a:bodyPr/>
                        <a:lstStyle/>
                        <a:p>
                          <a:r>
                            <a:rPr lang="en-US" dirty="0">
                              <a:latin typeface="Times New Roman" panose="02020603050405020304" pitchFamily="18" charset="0"/>
                              <a:cs typeface="Times New Roman" panose="02020603050405020304" pitchFamily="18" charset="0"/>
                            </a:rPr>
                            <a:t>a minus the sum b plus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sʌm</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7712948"/>
                      </a:ext>
                    </a:extLst>
                  </a:tr>
                  <a:tr h="413214">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minus the quantity b plus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13070"/>
                      </a:ext>
                    </a:extLst>
                  </a:tr>
                  <a:tr h="887519">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minus open parenthesis b plus c close parenthesis</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1"/>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2807757"/>
                      </a:ext>
                    </a:extLst>
                  </a:tr>
                  <a:tr h="413214">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990848"/>
                      </a:ext>
                    </a:extLst>
                  </a:tr>
                  <a:tr h="413214">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2136580"/>
                      </a:ext>
                    </a:extLst>
                  </a:tr>
                </a:tbl>
              </a:graphicData>
            </a:graphic>
          </p:graphicFrame>
        </mc:Fallback>
      </mc:AlternateContent>
      <p:pic>
        <p:nvPicPr>
          <p:cNvPr id="9" name="a plus b plus c.mp3" descr="a plus b plus c.mp3">
            <a:hlinkClick r:id="" action="ppaction://media"/>
            <a:extLst>
              <a:ext uri="{FF2B5EF4-FFF2-40B4-BE49-F238E27FC236}">
                <a16:creationId xmlns:a16="http://schemas.microsoft.com/office/drawing/2014/main" id="{95966BAF-3312-9340-BED2-D10563FC0E20}"/>
              </a:ext>
            </a:extLst>
          </p:cNvPr>
          <p:cNvPicPr>
            <a:picLocks noChangeAspect="1"/>
          </p:cNvPicPr>
          <p:nvPr>
            <a:audioFile r:link="rId4"/>
            <p:extLst>
              <p:ext uri="{DAA4B4D4-6D71-4841-9C94-3DE7FCFB9230}">
                <p14:media xmlns:p14="http://schemas.microsoft.com/office/powerpoint/2010/main" r:embed="rId3"/>
              </p:ext>
            </p:extLst>
          </p:nvPr>
        </p:nvPicPr>
        <p:blipFill>
          <a:blip r:embed="rId20"/>
          <a:stretch>
            <a:fillRect/>
          </a:stretch>
        </p:blipFill>
        <p:spPr>
          <a:xfrm>
            <a:off x="11066585" y="2233243"/>
            <a:ext cx="457001" cy="457001"/>
          </a:xfrm>
          <a:prstGeom prst="rect">
            <a:avLst/>
          </a:prstGeom>
        </p:spPr>
      </p:pic>
      <p:pic>
        <p:nvPicPr>
          <p:cNvPr id="10" name="a minus b.mp3" descr="a minus b.mp3">
            <a:hlinkClick r:id="" action="ppaction://media"/>
            <a:extLst>
              <a:ext uri="{FF2B5EF4-FFF2-40B4-BE49-F238E27FC236}">
                <a16:creationId xmlns:a16="http://schemas.microsoft.com/office/drawing/2014/main" id="{69861B1E-B8F2-B94B-9640-43AEBAF45FE7}"/>
              </a:ext>
            </a:extLst>
          </p:cNvPr>
          <p:cNvPicPr>
            <a:picLocks noChangeAspect="1"/>
          </p:cNvPicPr>
          <p:nvPr>
            <a:audioFile r:link="rId6"/>
            <p:extLst>
              <p:ext uri="{DAA4B4D4-6D71-4841-9C94-3DE7FCFB9230}">
                <p14:media xmlns:p14="http://schemas.microsoft.com/office/powerpoint/2010/main" r:embed="rId5"/>
              </p:ext>
            </p:extLst>
          </p:nvPr>
        </p:nvPicPr>
        <p:blipFill>
          <a:blip r:embed="rId20"/>
          <a:stretch>
            <a:fillRect/>
          </a:stretch>
        </p:blipFill>
        <p:spPr>
          <a:xfrm>
            <a:off x="11117186" y="2735387"/>
            <a:ext cx="406400" cy="406400"/>
          </a:xfrm>
          <a:prstGeom prst="rect">
            <a:avLst/>
          </a:prstGeom>
        </p:spPr>
      </p:pic>
      <p:pic>
        <p:nvPicPr>
          <p:cNvPr id="11" name="minus a minus b.mp3" descr="minus a minus b.mp3">
            <a:hlinkClick r:id="" action="ppaction://media"/>
            <a:extLst>
              <a:ext uri="{FF2B5EF4-FFF2-40B4-BE49-F238E27FC236}">
                <a16:creationId xmlns:a16="http://schemas.microsoft.com/office/drawing/2014/main" id="{721BCCFD-3200-2944-B4F6-7338811151A6}"/>
              </a:ext>
            </a:extLst>
          </p:cNvPr>
          <p:cNvPicPr>
            <a:picLocks noChangeAspect="1"/>
          </p:cNvPicPr>
          <p:nvPr>
            <a:audioFile r:link="rId8"/>
            <p:extLst>
              <p:ext uri="{DAA4B4D4-6D71-4841-9C94-3DE7FCFB9230}">
                <p14:media xmlns:p14="http://schemas.microsoft.com/office/powerpoint/2010/main" r:embed="rId7"/>
              </p:ext>
            </p:extLst>
          </p:nvPr>
        </p:nvPicPr>
        <p:blipFill>
          <a:blip r:embed="rId20"/>
          <a:stretch>
            <a:fillRect/>
          </a:stretch>
        </p:blipFill>
        <p:spPr>
          <a:xfrm>
            <a:off x="11091885" y="3141787"/>
            <a:ext cx="406400" cy="406400"/>
          </a:xfrm>
          <a:prstGeom prst="rect">
            <a:avLst/>
          </a:prstGeom>
        </p:spPr>
      </p:pic>
      <p:pic>
        <p:nvPicPr>
          <p:cNvPr id="12" name="a plus b minus c .mp3" descr="a plus b minus c .mp3">
            <a:hlinkClick r:id="" action="ppaction://media"/>
            <a:extLst>
              <a:ext uri="{FF2B5EF4-FFF2-40B4-BE49-F238E27FC236}">
                <a16:creationId xmlns:a16="http://schemas.microsoft.com/office/drawing/2014/main" id="{811002E1-6C02-0D42-9B6F-60062492C3A3}"/>
              </a:ext>
            </a:extLst>
          </p:cNvPr>
          <p:cNvPicPr>
            <a:picLocks noChangeAspect="1"/>
          </p:cNvPicPr>
          <p:nvPr>
            <a:audioFile r:link="rId10"/>
            <p:extLst>
              <p:ext uri="{DAA4B4D4-6D71-4841-9C94-3DE7FCFB9230}">
                <p14:media xmlns:p14="http://schemas.microsoft.com/office/powerpoint/2010/main" r:embed="rId9"/>
              </p:ext>
            </p:extLst>
          </p:nvPr>
        </p:nvPicPr>
        <p:blipFill>
          <a:blip r:embed="rId20"/>
          <a:stretch>
            <a:fillRect/>
          </a:stretch>
        </p:blipFill>
        <p:spPr>
          <a:xfrm>
            <a:off x="11107516" y="3505740"/>
            <a:ext cx="491295" cy="491295"/>
          </a:xfrm>
          <a:prstGeom prst="rect">
            <a:avLst/>
          </a:prstGeom>
        </p:spPr>
      </p:pic>
      <p:pic>
        <p:nvPicPr>
          <p:cNvPr id="13" name="a minus b minus c .mp3" descr="a minus b minus c .mp3">
            <a:hlinkClick r:id="" action="ppaction://media"/>
            <a:extLst>
              <a:ext uri="{FF2B5EF4-FFF2-40B4-BE49-F238E27FC236}">
                <a16:creationId xmlns:a16="http://schemas.microsoft.com/office/drawing/2014/main" id="{001A531A-3E44-8546-82D8-4823CFF2BCB8}"/>
              </a:ext>
            </a:extLst>
          </p:cNvPr>
          <p:cNvPicPr>
            <a:picLocks noChangeAspect="1"/>
          </p:cNvPicPr>
          <p:nvPr>
            <a:audioFile r:link="rId12"/>
            <p:extLst>
              <p:ext uri="{DAA4B4D4-6D71-4841-9C94-3DE7FCFB9230}">
                <p14:media xmlns:p14="http://schemas.microsoft.com/office/powerpoint/2010/main" r:embed="rId11"/>
              </p:ext>
            </p:extLst>
          </p:nvPr>
        </p:nvPicPr>
        <p:blipFill>
          <a:blip r:embed="rId20"/>
          <a:stretch>
            <a:fillRect/>
          </a:stretch>
        </p:blipFill>
        <p:spPr>
          <a:xfrm>
            <a:off x="11082893" y="3954587"/>
            <a:ext cx="440693" cy="440693"/>
          </a:xfrm>
          <a:prstGeom prst="rect">
            <a:avLst/>
          </a:prstGeom>
        </p:spPr>
      </p:pic>
      <p:pic>
        <p:nvPicPr>
          <p:cNvPr id="14" name="a minus the sum b plus c.mp3" descr="a minus the sum b plus c.mp3">
            <a:hlinkClick r:id="" action="ppaction://media"/>
            <a:extLst>
              <a:ext uri="{FF2B5EF4-FFF2-40B4-BE49-F238E27FC236}">
                <a16:creationId xmlns:a16="http://schemas.microsoft.com/office/drawing/2014/main" id="{DDC176D3-6DB5-3A48-888A-0C49A8221EE5}"/>
              </a:ext>
            </a:extLst>
          </p:cNvPr>
          <p:cNvPicPr>
            <a:picLocks noChangeAspect="1"/>
          </p:cNvPicPr>
          <p:nvPr>
            <a:audioFile r:link="rId14"/>
            <p:extLst>
              <p:ext uri="{DAA4B4D4-6D71-4841-9C94-3DE7FCFB9230}">
                <p14:media xmlns:p14="http://schemas.microsoft.com/office/powerpoint/2010/main" r:embed="rId13"/>
              </p:ext>
            </p:extLst>
          </p:nvPr>
        </p:nvPicPr>
        <p:blipFill>
          <a:blip r:embed="rId20"/>
          <a:stretch>
            <a:fillRect/>
          </a:stretch>
        </p:blipFill>
        <p:spPr>
          <a:xfrm>
            <a:off x="11091885" y="4403435"/>
            <a:ext cx="406400" cy="406400"/>
          </a:xfrm>
          <a:prstGeom prst="rect">
            <a:avLst/>
          </a:prstGeom>
        </p:spPr>
      </p:pic>
      <p:pic>
        <p:nvPicPr>
          <p:cNvPr id="15" name="a minus the quantity b plus c.mp3" descr="a minus the quantity b plus c.mp3">
            <a:hlinkClick r:id="" action="ppaction://media"/>
            <a:extLst>
              <a:ext uri="{FF2B5EF4-FFF2-40B4-BE49-F238E27FC236}">
                <a16:creationId xmlns:a16="http://schemas.microsoft.com/office/drawing/2014/main" id="{9FD18958-4C95-9040-A9FF-E102C3CE7F62}"/>
              </a:ext>
            </a:extLst>
          </p:cNvPr>
          <p:cNvPicPr>
            <a:picLocks noChangeAspect="1"/>
          </p:cNvPicPr>
          <p:nvPr>
            <a:audioFile r:link="rId16"/>
            <p:extLst>
              <p:ext uri="{DAA4B4D4-6D71-4841-9C94-3DE7FCFB9230}">
                <p14:media xmlns:p14="http://schemas.microsoft.com/office/powerpoint/2010/main" r:embed="rId15"/>
              </p:ext>
            </p:extLst>
          </p:nvPr>
        </p:nvPicPr>
        <p:blipFill>
          <a:blip r:embed="rId20"/>
          <a:stretch>
            <a:fillRect/>
          </a:stretch>
        </p:blipFill>
        <p:spPr>
          <a:xfrm>
            <a:off x="11061669" y="4778238"/>
            <a:ext cx="483140" cy="483140"/>
          </a:xfrm>
          <a:prstGeom prst="rect">
            <a:avLst/>
          </a:prstGeom>
        </p:spPr>
      </p:pic>
      <p:pic>
        <p:nvPicPr>
          <p:cNvPr id="17" name="a minus open parenthesis b plus c close parenthesis.mp3" descr="a minus open parenthesis b plus c close parenthesis.mp3">
            <a:hlinkClick r:id="" action="ppaction://media"/>
            <a:extLst>
              <a:ext uri="{FF2B5EF4-FFF2-40B4-BE49-F238E27FC236}">
                <a16:creationId xmlns:a16="http://schemas.microsoft.com/office/drawing/2014/main" id="{9995356D-141D-F841-91B9-BA6E71FD66F1}"/>
              </a:ext>
            </a:extLst>
          </p:cNvPr>
          <p:cNvPicPr>
            <a:picLocks noChangeAspect="1"/>
          </p:cNvPicPr>
          <p:nvPr>
            <a:audioFile r:link="rId18"/>
            <p:extLst>
              <p:ext uri="{DAA4B4D4-6D71-4841-9C94-3DE7FCFB9230}">
                <p14:media xmlns:p14="http://schemas.microsoft.com/office/powerpoint/2010/main" r:embed="rId17"/>
              </p:ext>
            </p:extLst>
          </p:nvPr>
        </p:nvPicPr>
        <p:blipFill>
          <a:blip r:embed="rId20"/>
          <a:stretch>
            <a:fillRect/>
          </a:stretch>
        </p:blipFill>
        <p:spPr>
          <a:xfrm>
            <a:off x="11082893" y="5365276"/>
            <a:ext cx="483140" cy="483140"/>
          </a:xfrm>
          <a:prstGeom prst="rect">
            <a:avLst/>
          </a:prstGeom>
        </p:spPr>
      </p:pic>
    </p:spTree>
    <p:extLst>
      <p:ext uri="{BB962C8B-B14F-4D97-AF65-F5344CB8AC3E}">
        <p14:creationId xmlns:p14="http://schemas.microsoft.com/office/powerpoint/2010/main" val="38753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72"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040" fill="hold"/>
                                        <p:tgtEl>
                                          <p:spTgt spid="9"/>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320" fill="hold"/>
                                        <p:tgtEl>
                                          <p:spTgt spid="10"/>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704" fill="hold"/>
                                        <p:tgtEl>
                                          <p:spTgt spid="11"/>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2112" fill="hold"/>
                                        <p:tgtEl>
                                          <p:spTgt spid="12"/>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136" fill="hold"/>
                                        <p:tgtEl>
                                          <p:spTgt spid="13"/>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520" fill="hold"/>
                                        <p:tgtEl>
                                          <p:spTgt spid="14"/>
                                        </p:tgtEl>
                                      </p:cBhvr>
                                    </p:cmd>
                                  </p:childTnLst>
                                </p:cTn>
                              </p:par>
                            </p:childTnLst>
                          </p:cTn>
                        </p:par>
                      </p:childTnLst>
                    </p:cTn>
                  </p:par>
                  <p:par>
                    <p:cTn id="31" fill="hold">
                      <p:stCondLst>
                        <p:cond delay="indefinite"/>
                      </p:stCondLst>
                      <p:childTnLst>
                        <p:par>
                          <p:cTn id="32" fill="hold">
                            <p:stCondLst>
                              <p:cond delay="0"/>
                            </p:stCondLst>
                            <p:childTnLst>
                              <p:par>
                                <p:cTn id="33" presetID="1" presetClass="mediacall" presetSubtype="0" fill="hold" nodeType="clickEffect">
                                  <p:stCondLst>
                                    <p:cond delay="0"/>
                                  </p:stCondLst>
                                  <p:childTnLst>
                                    <p:cmd type="call" cmd="playFrom(0.0)">
                                      <p:cBhvr>
                                        <p:cTn id="34" dur="2712" fill="hold"/>
                                        <p:tgtEl>
                                          <p:spTgt spid="15"/>
                                        </p:tgtEl>
                                      </p:cBhvr>
                                    </p:cmd>
                                  </p:childTnLst>
                                </p:cTn>
                              </p:par>
                            </p:childTnLst>
                          </p:cTn>
                        </p:par>
                      </p:childTnLst>
                    </p:cTn>
                  </p:par>
                  <p:par>
                    <p:cTn id="35" fill="hold">
                      <p:stCondLst>
                        <p:cond delay="indefinite"/>
                      </p:stCondLst>
                      <p:childTnLst>
                        <p:par>
                          <p:cTn id="36" fill="hold">
                            <p:stCondLst>
                              <p:cond delay="0"/>
                            </p:stCondLst>
                            <p:childTnLst>
                              <p:par>
                                <p:cTn id="37" presetID="1" presetClass="mediacall" presetSubtype="0" fill="hold" nodeType="clickEffect">
                                  <p:stCondLst>
                                    <p:cond delay="0"/>
                                  </p:stCondLst>
                                  <p:childTnLst>
                                    <p:cmd type="call" cmd="playFrom(0.0)">
                                      <p:cBhvr>
                                        <p:cTn id="38" dur="4560"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9" fill="hold" display="0">
                  <p:stCondLst>
                    <p:cond delay="indefinite"/>
                  </p:stCondLst>
                  <p:endCondLst>
                    <p:cond evt="onStopAudio" delay="0">
                      <p:tgtEl>
                        <p:sldTgt/>
                      </p:tgtEl>
                    </p:cond>
                  </p:endCondLst>
                </p:cTn>
                <p:tgtEl>
                  <p:spTgt spid="4"/>
                </p:tgtEl>
              </p:cMediaNode>
            </p:audio>
            <p:audio>
              <p:cMediaNode vol="80000">
                <p:cTn id="40" fill="hold" display="0">
                  <p:stCondLst>
                    <p:cond delay="indefinite"/>
                  </p:stCondLst>
                  <p:endCondLst>
                    <p:cond evt="onStopAudio" delay="0">
                      <p:tgtEl>
                        <p:sldTgt/>
                      </p:tgtEl>
                    </p:cond>
                  </p:endCondLst>
                </p:cTn>
                <p:tgtEl>
                  <p:spTgt spid="9"/>
                </p:tgtEl>
              </p:cMediaNode>
            </p:audio>
            <p:audio>
              <p:cMediaNode vol="80000">
                <p:cTn id="41" fill="hold" display="0">
                  <p:stCondLst>
                    <p:cond delay="indefinite"/>
                  </p:stCondLst>
                  <p:endCondLst>
                    <p:cond evt="onStopAudio" delay="0">
                      <p:tgtEl>
                        <p:sldTgt/>
                      </p:tgtEl>
                    </p:cond>
                  </p:endCondLst>
                </p:cTn>
                <p:tgtEl>
                  <p:spTgt spid="10"/>
                </p:tgtEl>
              </p:cMediaNode>
            </p:audio>
            <p:audio>
              <p:cMediaNode vol="80000">
                <p:cTn id="42" fill="hold" display="0">
                  <p:stCondLst>
                    <p:cond delay="indefinite"/>
                  </p:stCondLst>
                  <p:endCondLst>
                    <p:cond evt="onStopAudio" delay="0">
                      <p:tgtEl>
                        <p:sldTgt/>
                      </p:tgtEl>
                    </p:cond>
                  </p:endCondLst>
                </p:cTn>
                <p:tgtEl>
                  <p:spTgt spid="11"/>
                </p:tgtEl>
              </p:cMediaNode>
            </p:audio>
            <p:audio>
              <p:cMediaNode vol="80000">
                <p:cTn id="43" fill="hold" display="0">
                  <p:stCondLst>
                    <p:cond delay="indefinite"/>
                  </p:stCondLst>
                  <p:endCondLst>
                    <p:cond evt="onStopAudio" delay="0">
                      <p:tgtEl>
                        <p:sldTgt/>
                      </p:tgtEl>
                    </p:cond>
                  </p:endCondLst>
                </p:cTn>
                <p:tgtEl>
                  <p:spTgt spid="12"/>
                </p:tgtEl>
              </p:cMediaNode>
            </p:audio>
            <p:audio>
              <p:cMediaNode vol="80000">
                <p:cTn id="44" fill="hold" display="0">
                  <p:stCondLst>
                    <p:cond delay="indefinite"/>
                  </p:stCondLst>
                  <p:endCondLst>
                    <p:cond evt="onStopAudio" delay="0">
                      <p:tgtEl>
                        <p:sldTgt/>
                      </p:tgtEl>
                    </p:cond>
                  </p:endCondLst>
                </p:cTn>
                <p:tgtEl>
                  <p:spTgt spid="13"/>
                </p:tgtEl>
              </p:cMediaNode>
            </p:audio>
            <p:audio>
              <p:cMediaNode vol="80000">
                <p:cTn id="45" fill="hold" display="0">
                  <p:stCondLst>
                    <p:cond delay="indefinite"/>
                  </p:stCondLst>
                  <p:endCondLst>
                    <p:cond evt="onStopAudio" delay="0">
                      <p:tgtEl>
                        <p:sldTgt/>
                      </p:tgtEl>
                    </p:cond>
                  </p:endCondLst>
                </p:cTn>
                <p:tgtEl>
                  <p:spTgt spid="14"/>
                </p:tgtEl>
              </p:cMediaNode>
            </p:audio>
            <p:audio>
              <p:cMediaNode vol="80000">
                <p:cTn id="46" fill="hold" display="0">
                  <p:stCondLst>
                    <p:cond delay="indefinite"/>
                  </p:stCondLst>
                  <p:endCondLst>
                    <p:cond evt="onStopAudio" delay="0">
                      <p:tgtEl>
                        <p:sldTgt/>
                      </p:tgtEl>
                    </p:cond>
                  </p:endCondLst>
                </p:cTn>
                <p:tgtEl>
                  <p:spTgt spid="15"/>
                </p:tgtEl>
              </p:cMediaNode>
            </p:audio>
            <p:audio>
              <p:cMediaNode vol="80000">
                <p:cTn id="47" fill="hold" display="0">
                  <p:stCondLst>
                    <p:cond delay="indefinite"/>
                  </p:stCondLst>
                  <p:endCondLst>
                    <p:cond evt="onStopAudio" delay="0">
                      <p:tgtEl>
                        <p:sldTgt/>
                      </p:tgtEl>
                    </p:cond>
                  </p:endCondLst>
                </p:cTn>
                <p:tgtEl>
                  <p:spTgt spid="1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Таблица 5">
                <a:extLst>
                  <a:ext uri="{FF2B5EF4-FFF2-40B4-BE49-F238E27FC236}">
                    <a16:creationId xmlns:a16="http://schemas.microsoft.com/office/drawing/2014/main" id="{D32E1FBF-827D-CD44-8C83-4DD5C8E39DCD}"/>
                  </a:ext>
                </a:extLst>
              </p:cNvPr>
              <p:cNvGraphicFramePr>
                <a:graphicFrameLocks noGrp="1"/>
              </p:cNvGraphicFramePr>
              <p:nvPr>
                <p:extLst>
                  <p:ext uri="{D42A27DB-BD31-4B8C-83A1-F6EECF244321}">
                    <p14:modId xmlns:p14="http://schemas.microsoft.com/office/powerpoint/2010/main" val="1512293302"/>
                  </p:ext>
                </p:extLst>
              </p:nvPr>
            </p:nvGraphicFramePr>
            <p:xfrm>
              <a:off x="1700213" y="432868"/>
              <a:ext cx="9786936" cy="7824508"/>
            </p:xfrm>
            <a:graphic>
              <a:graphicData uri="http://schemas.openxmlformats.org/drawingml/2006/table">
                <a:tbl>
                  <a:tblPr firstRow="1" bandRow="1">
                    <a:tableStyleId>{5C22544A-7EE6-4342-B048-85BDC9FD1C3A}</a:tableStyleId>
                  </a:tblPr>
                  <a:tblGrid>
                    <a:gridCol w="3262312">
                      <a:extLst>
                        <a:ext uri="{9D8B030D-6E8A-4147-A177-3AD203B41FA5}">
                          <a16:colId xmlns:a16="http://schemas.microsoft.com/office/drawing/2014/main" val="3248761389"/>
                        </a:ext>
                      </a:extLst>
                    </a:gridCol>
                    <a:gridCol w="3262312">
                      <a:extLst>
                        <a:ext uri="{9D8B030D-6E8A-4147-A177-3AD203B41FA5}">
                          <a16:colId xmlns:a16="http://schemas.microsoft.com/office/drawing/2014/main" val="1717275486"/>
                        </a:ext>
                      </a:extLst>
                    </a:gridCol>
                    <a:gridCol w="3262312">
                      <a:extLst>
                        <a:ext uri="{9D8B030D-6E8A-4147-A177-3AD203B41FA5}">
                          <a16:colId xmlns:a16="http://schemas.microsoft.com/office/drawing/2014/main" val="1086843866"/>
                        </a:ext>
                      </a:extLst>
                    </a:gridCol>
                  </a:tblGrid>
                  <a:tr h="493087">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3105119268"/>
                      </a:ext>
                    </a:extLst>
                  </a:tr>
                  <a:tr h="4930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difference b minus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dɪfrəns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6547139"/>
                      </a:ext>
                    </a:extLst>
                  </a:tr>
                  <a:tr h="493087">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quantity b minus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9026314"/>
                      </a:ext>
                    </a:extLst>
                  </a:tr>
                  <a:tr h="493087">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open parenthesis b minus c close parenthesis </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16"/>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1630225"/>
                      </a:ext>
                    </a:extLst>
                  </a:tr>
                  <a:tr h="4930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quantity minus b minus c</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58208626"/>
                      </a:ext>
                    </a:extLst>
                  </a:tr>
                  <a:tr h="493087">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open parenthesis minus b minus c close parenthesis </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16"/>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9390868"/>
                      </a:ext>
                    </a:extLst>
                  </a:tr>
                  <a:tr h="4930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quantity b plus c end of quantity minus d</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ɛnd</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ɒv</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diː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5361702"/>
                      </a:ext>
                    </a:extLst>
                  </a:tr>
                  <a:tr h="493087">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open parenthesis b plus c close parenthesis minus d</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16"/>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diː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767308"/>
                      </a:ext>
                    </a:extLst>
                  </a:tr>
                  <a:tr h="493087">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567849088"/>
                      </a:ext>
                    </a:extLst>
                  </a:tr>
                  <a:tr h="493087">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3781866447"/>
                      </a:ext>
                    </a:extLst>
                  </a:tr>
                  <a:tr h="493087">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619800097"/>
                      </a:ext>
                    </a:extLst>
                  </a:tr>
                </a:tbl>
              </a:graphicData>
            </a:graphic>
          </p:graphicFrame>
        </mc:Choice>
        <mc:Fallback>
          <p:graphicFrame>
            <p:nvGraphicFramePr>
              <p:cNvPr id="5" name="Таблица 5">
                <a:extLst>
                  <a:ext uri="{FF2B5EF4-FFF2-40B4-BE49-F238E27FC236}">
                    <a16:creationId xmlns:a16="http://schemas.microsoft.com/office/drawing/2014/main" id="{D32E1FBF-827D-CD44-8C83-4DD5C8E39DCD}"/>
                  </a:ext>
                </a:extLst>
              </p:cNvPr>
              <p:cNvGraphicFramePr>
                <a:graphicFrameLocks noGrp="1"/>
              </p:cNvGraphicFramePr>
              <p:nvPr>
                <p:extLst>
                  <p:ext uri="{D42A27DB-BD31-4B8C-83A1-F6EECF244321}">
                    <p14:modId xmlns:p14="http://schemas.microsoft.com/office/powerpoint/2010/main" val="1512293302"/>
                  </p:ext>
                </p:extLst>
              </p:nvPr>
            </p:nvGraphicFramePr>
            <p:xfrm>
              <a:off x="1700213" y="432868"/>
              <a:ext cx="9786936" cy="7824508"/>
            </p:xfrm>
            <a:graphic>
              <a:graphicData uri="http://schemas.openxmlformats.org/drawingml/2006/table">
                <a:tbl>
                  <a:tblPr firstRow="1" bandRow="1">
                    <a:tableStyleId>{5C22544A-7EE6-4342-B048-85BDC9FD1C3A}</a:tableStyleId>
                  </a:tblPr>
                  <a:tblGrid>
                    <a:gridCol w="3262312">
                      <a:extLst>
                        <a:ext uri="{9D8B030D-6E8A-4147-A177-3AD203B41FA5}">
                          <a16:colId xmlns:a16="http://schemas.microsoft.com/office/drawing/2014/main" val="3248761389"/>
                        </a:ext>
                      </a:extLst>
                    </a:gridCol>
                    <a:gridCol w="3262312">
                      <a:extLst>
                        <a:ext uri="{9D8B030D-6E8A-4147-A177-3AD203B41FA5}">
                          <a16:colId xmlns:a16="http://schemas.microsoft.com/office/drawing/2014/main" val="1717275486"/>
                        </a:ext>
                      </a:extLst>
                    </a:gridCol>
                    <a:gridCol w="3262312">
                      <a:extLst>
                        <a:ext uri="{9D8B030D-6E8A-4147-A177-3AD203B41FA5}">
                          <a16:colId xmlns:a16="http://schemas.microsoft.com/office/drawing/2014/main" val="1086843866"/>
                        </a:ext>
                      </a:extLst>
                    </a:gridCol>
                  </a:tblGrid>
                  <a:tr h="493087">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3105119268"/>
                      </a:ext>
                    </a:extLst>
                  </a:tr>
                  <a:tr h="640080">
                    <a:tc>
                      <a:txBody>
                        <a:bodyPr/>
                        <a:lstStyle/>
                        <a:p>
                          <a:endParaRPr lang="ru-RU"/>
                        </a:p>
                      </a:txBody>
                      <a:tcPr>
                        <a:blipFill>
                          <a:blip r:embed="rId17"/>
                          <a:stretch>
                            <a:fillRect l="-389" t="-80000" r="-201167" b="-1058000"/>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difference b minus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dɪfrəns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6547139"/>
                      </a:ext>
                    </a:extLst>
                  </a:tr>
                  <a:tr h="640080">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quantity b minus c</a:t>
                          </a:r>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9026314"/>
                      </a:ext>
                    </a:extLst>
                  </a:tr>
                  <a:tr h="914400">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open parenthesis b minus c close parenthesis </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16"/>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1630225"/>
                      </a:ext>
                    </a:extLst>
                  </a:tr>
                  <a:tr h="914400">
                    <a:tc>
                      <a:txBody>
                        <a:bodyPr/>
                        <a:lstStyle/>
                        <a:p>
                          <a:endParaRPr lang="ru-RU"/>
                        </a:p>
                      </a:txBody>
                      <a:tcPr>
                        <a:blipFill>
                          <a:blip r:embed="rId17"/>
                          <a:stretch>
                            <a:fillRect l="-389" t="-295833" r="-201167" b="-463889"/>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quantity minus b minus c</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58208626"/>
                      </a:ext>
                    </a:extLst>
                  </a:tr>
                  <a:tr h="914400">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open parenthesis minus b minus c close parenthesis </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16"/>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9390868"/>
                      </a:ext>
                    </a:extLst>
                  </a:tr>
                  <a:tr h="914400">
                    <a:tc>
                      <a:txBody>
                        <a:bodyPr/>
                        <a:lstStyle/>
                        <a:p>
                          <a:endParaRPr lang="ru-RU"/>
                        </a:p>
                      </a:txBody>
                      <a:tcPr>
                        <a:blipFill>
                          <a:blip r:embed="rId17"/>
                          <a:stretch>
                            <a:fillRect l="-389" t="-495833" r="-201167" b="-263889"/>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the quantity b plus c end of quantity minus d</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ðə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ɛnd</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ɒv</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kwɒntɪti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diː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5361702"/>
                      </a:ext>
                    </a:extLst>
                  </a:tr>
                  <a:tr h="914400">
                    <a:tc>
                      <a:txBody>
                        <a:bodyPr/>
                        <a:lstStyle/>
                        <a:p>
                          <a:endParaRPr lang="ru-RU">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minus open parenthesis b plus c close parenthesis minus d</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əʊpən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biː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plʌs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ː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16"/>
                            </a:rPr>
                            <a:t>kləʊs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pəˈrɛn</a:t>
                          </a:r>
                          <a:r>
                            <a:rPr lang="el-GR"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θ</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ɪsɪs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ˈ</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maɪnəs</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diː</a:t>
                          </a: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767308"/>
                      </a:ext>
                    </a:extLst>
                  </a:tr>
                  <a:tr h="493087">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567849088"/>
                      </a:ext>
                    </a:extLst>
                  </a:tr>
                  <a:tr h="493087">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3781866447"/>
                      </a:ext>
                    </a:extLst>
                  </a:tr>
                  <a:tr h="493087">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619800097"/>
                      </a:ext>
                    </a:extLst>
                  </a:tr>
                </a:tbl>
              </a:graphicData>
            </a:graphic>
          </p:graphicFrame>
        </mc:Fallback>
      </mc:AlternateContent>
      <p:pic>
        <p:nvPicPr>
          <p:cNvPr id="6" name="a minus the difference b minus c.mp3" descr="a minus the difference b minus c.mp3">
            <a:hlinkClick r:id="" action="ppaction://media"/>
            <a:extLst>
              <a:ext uri="{FF2B5EF4-FFF2-40B4-BE49-F238E27FC236}">
                <a16:creationId xmlns:a16="http://schemas.microsoft.com/office/drawing/2014/main" id="{3FB43755-A62D-4C4D-A171-46A94ACC78E7}"/>
              </a:ext>
            </a:extLst>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11379200" y="736600"/>
            <a:ext cx="812800" cy="812800"/>
          </a:xfrm>
          <a:prstGeom prst="rect">
            <a:avLst/>
          </a:prstGeom>
        </p:spPr>
      </p:pic>
      <p:pic>
        <p:nvPicPr>
          <p:cNvPr id="7" name="a minus the quantity b minus c.mp3" descr="a minus the quantity b minus c.mp3">
            <a:hlinkClick r:id="" action="ppaction://media"/>
            <a:extLst>
              <a:ext uri="{FF2B5EF4-FFF2-40B4-BE49-F238E27FC236}">
                <a16:creationId xmlns:a16="http://schemas.microsoft.com/office/drawing/2014/main" id="{D5977ECD-CD94-404F-A613-25BCF51C014E}"/>
              </a:ext>
            </a:extLst>
          </p:cNvPr>
          <p:cNvPicPr>
            <a:picLocks noChangeAspect="1"/>
          </p:cNvPicPr>
          <p:nvPr>
            <a:audioFile r:link="rId4"/>
            <p:extLst>
              <p:ext uri="{DAA4B4D4-6D71-4841-9C94-3DE7FCFB9230}">
                <p14:media xmlns:p14="http://schemas.microsoft.com/office/powerpoint/2010/main" r:embed="rId3"/>
              </p:ext>
            </p:extLst>
          </p:nvPr>
        </p:nvPicPr>
        <p:blipFill>
          <a:blip r:embed="rId18"/>
          <a:stretch>
            <a:fillRect/>
          </a:stretch>
        </p:blipFill>
        <p:spPr>
          <a:xfrm>
            <a:off x="11261725" y="1446732"/>
            <a:ext cx="812800" cy="812800"/>
          </a:xfrm>
          <a:prstGeom prst="rect">
            <a:avLst/>
          </a:prstGeom>
        </p:spPr>
      </p:pic>
      <p:pic>
        <p:nvPicPr>
          <p:cNvPr id="8" name="a minus open parenthesis b minus c close parenthesis.mp3" descr="a minus open parenthesis b minus c close parenthesis.mp3">
            <a:hlinkClick r:id="" action="ppaction://media"/>
            <a:extLst>
              <a:ext uri="{FF2B5EF4-FFF2-40B4-BE49-F238E27FC236}">
                <a16:creationId xmlns:a16="http://schemas.microsoft.com/office/drawing/2014/main" id="{BE152906-0E65-0B43-8949-AF03354ECA12}"/>
              </a:ext>
            </a:extLst>
          </p:cNvPr>
          <p:cNvPicPr>
            <a:picLocks noChangeAspect="1"/>
          </p:cNvPicPr>
          <p:nvPr>
            <a:audioFile r:link="rId6"/>
            <p:extLst>
              <p:ext uri="{DAA4B4D4-6D71-4841-9C94-3DE7FCFB9230}">
                <p14:media xmlns:p14="http://schemas.microsoft.com/office/powerpoint/2010/main" r:embed="rId5"/>
              </p:ext>
            </p:extLst>
          </p:nvPr>
        </p:nvPicPr>
        <p:blipFill>
          <a:blip r:embed="rId18"/>
          <a:stretch>
            <a:fillRect/>
          </a:stretch>
        </p:blipFill>
        <p:spPr>
          <a:xfrm>
            <a:off x="11474450" y="2259532"/>
            <a:ext cx="812800" cy="812800"/>
          </a:xfrm>
          <a:prstGeom prst="rect">
            <a:avLst/>
          </a:prstGeom>
        </p:spPr>
      </p:pic>
      <p:pic>
        <p:nvPicPr>
          <p:cNvPr id="9" name="a minus the quantity minus b minus c.mp3" descr="a minus the quantity minus b minus c.mp3">
            <a:hlinkClick r:id="" action="ppaction://media"/>
            <a:extLst>
              <a:ext uri="{FF2B5EF4-FFF2-40B4-BE49-F238E27FC236}">
                <a16:creationId xmlns:a16="http://schemas.microsoft.com/office/drawing/2014/main" id="{450C1770-40DF-AC45-A043-0840A634C843}"/>
              </a:ext>
            </a:extLst>
          </p:cNvPr>
          <p:cNvPicPr>
            <a:picLocks noChangeAspect="1"/>
          </p:cNvPicPr>
          <p:nvPr>
            <a:audioFile r:link="rId8"/>
            <p:extLst>
              <p:ext uri="{DAA4B4D4-6D71-4841-9C94-3DE7FCFB9230}">
                <p14:media xmlns:p14="http://schemas.microsoft.com/office/powerpoint/2010/main" r:embed="rId7"/>
              </p:ext>
            </p:extLst>
          </p:nvPr>
        </p:nvPicPr>
        <p:blipFill>
          <a:blip r:embed="rId18"/>
          <a:stretch>
            <a:fillRect/>
          </a:stretch>
        </p:blipFill>
        <p:spPr>
          <a:xfrm>
            <a:off x="11374437" y="3376064"/>
            <a:ext cx="812800" cy="812800"/>
          </a:xfrm>
          <a:prstGeom prst="rect">
            <a:avLst/>
          </a:prstGeom>
        </p:spPr>
      </p:pic>
      <p:pic>
        <p:nvPicPr>
          <p:cNvPr id="10" name="a minus open parenthesis minus b minus c close parenthesis .mp3" descr="a minus open parenthesis minus b minus c close parenthesis .mp3">
            <a:hlinkClick r:id="" action="ppaction://media"/>
            <a:extLst>
              <a:ext uri="{FF2B5EF4-FFF2-40B4-BE49-F238E27FC236}">
                <a16:creationId xmlns:a16="http://schemas.microsoft.com/office/drawing/2014/main" id="{582507AE-37B7-C046-AA5F-1CDE816B72F7}"/>
              </a:ext>
            </a:extLst>
          </p:cNvPr>
          <p:cNvPicPr>
            <a:picLocks noChangeAspect="1"/>
          </p:cNvPicPr>
          <p:nvPr>
            <a:audioFile r:link="rId10"/>
            <p:extLst>
              <p:ext uri="{DAA4B4D4-6D71-4841-9C94-3DE7FCFB9230}">
                <p14:media xmlns:p14="http://schemas.microsoft.com/office/powerpoint/2010/main" r:embed="rId9"/>
              </p:ext>
            </p:extLst>
          </p:nvPr>
        </p:nvPicPr>
        <p:blipFill>
          <a:blip r:embed="rId18"/>
          <a:stretch>
            <a:fillRect/>
          </a:stretch>
        </p:blipFill>
        <p:spPr>
          <a:xfrm>
            <a:off x="11379200" y="4024341"/>
            <a:ext cx="812800" cy="812800"/>
          </a:xfrm>
          <a:prstGeom prst="rect">
            <a:avLst/>
          </a:prstGeom>
        </p:spPr>
      </p:pic>
      <p:pic>
        <p:nvPicPr>
          <p:cNvPr id="11" name="a minus the quantity b plus c end of quantity minus d.mp3" descr="a minus the quantity b plus c end of quantity minus d.mp3">
            <a:hlinkClick r:id="" action="ppaction://media"/>
            <a:extLst>
              <a:ext uri="{FF2B5EF4-FFF2-40B4-BE49-F238E27FC236}">
                <a16:creationId xmlns:a16="http://schemas.microsoft.com/office/drawing/2014/main" id="{C24F56ED-CCE0-5D4D-A9A6-FA9A9FB654FC}"/>
              </a:ext>
            </a:extLst>
          </p:cNvPr>
          <p:cNvPicPr>
            <a:picLocks noChangeAspect="1"/>
          </p:cNvPicPr>
          <p:nvPr>
            <a:audioFile r:link="rId12"/>
            <p:extLst>
              <p:ext uri="{DAA4B4D4-6D71-4841-9C94-3DE7FCFB9230}">
                <p14:media xmlns:p14="http://schemas.microsoft.com/office/powerpoint/2010/main" r:embed="rId11"/>
              </p:ext>
            </p:extLst>
          </p:nvPr>
        </p:nvPicPr>
        <p:blipFill>
          <a:blip r:embed="rId18"/>
          <a:stretch>
            <a:fillRect/>
          </a:stretch>
        </p:blipFill>
        <p:spPr>
          <a:xfrm>
            <a:off x="11345862" y="4898996"/>
            <a:ext cx="812800" cy="812800"/>
          </a:xfrm>
          <a:prstGeom prst="rect">
            <a:avLst/>
          </a:prstGeom>
        </p:spPr>
      </p:pic>
      <p:pic>
        <p:nvPicPr>
          <p:cNvPr id="12" name="a minus open parenthesis b plus c close parenthesis minus d.mp3" descr="a minus open parenthesis b plus c close parenthesis minus d.mp3">
            <a:hlinkClick r:id="" action="ppaction://media"/>
            <a:extLst>
              <a:ext uri="{FF2B5EF4-FFF2-40B4-BE49-F238E27FC236}">
                <a16:creationId xmlns:a16="http://schemas.microsoft.com/office/drawing/2014/main" id="{3A4B0B13-E04A-A048-9D5A-E6BEC21A94E5}"/>
              </a:ext>
            </a:extLst>
          </p:cNvPr>
          <p:cNvPicPr>
            <a:picLocks noChangeAspect="1"/>
          </p:cNvPicPr>
          <p:nvPr>
            <a:audioFile r:link="rId14"/>
            <p:extLst>
              <p:ext uri="{DAA4B4D4-6D71-4841-9C94-3DE7FCFB9230}">
                <p14:media xmlns:p14="http://schemas.microsoft.com/office/powerpoint/2010/main" r:embed="rId13"/>
              </p:ext>
            </p:extLst>
          </p:nvPr>
        </p:nvPicPr>
        <p:blipFill>
          <a:blip r:embed="rId18"/>
          <a:stretch>
            <a:fillRect/>
          </a:stretch>
        </p:blipFill>
        <p:spPr>
          <a:xfrm>
            <a:off x="11383168" y="5779076"/>
            <a:ext cx="812800" cy="812800"/>
          </a:xfrm>
          <a:prstGeom prst="rect">
            <a:avLst/>
          </a:prstGeom>
        </p:spPr>
      </p:pic>
    </p:spTree>
    <p:extLst>
      <p:ext uri="{BB962C8B-B14F-4D97-AF65-F5344CB8AC3E}">
        <p14:creationId xmlns:p14="http://schemas.microsoft.com/office/powerpoint/2010/main" val="255062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88"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60"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584"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144" fill="hold"/>
                                        <p:tgtEl>
                                          <p:spTgt spid="9"/>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5040" fill="hold"/>
                                        <p:tgtEl>
                                          <p:spTgt spid="10"/>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4584" fill="hold"/>
                                        <p:tgtEl>
                                          <p:spTgt spid="11"/>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5208"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6"/>
                </p:tgtEl>
              </p:cMediaNode>
            </p:audio>
            <p:audio>
              <p:cMediaNode vol="80000">
                <p:cTn id="32" fill="hold" display="0">
                  <p:stCondLst>
                    <p:cond delay="indefinite"/>
                  </p:stCondLst>
                  <p:endCondLst>
                    <p:cond evt="onStopAudio" delay="0">
                      <p:tgtEl>
                        <p:sldTgt/>
                      </p:tgtEl>
                    </p:cond>
                  </p:endCondLst>
                </p:cTn>
                <p:tgtEl>
                  <p:spTgt spid="7"/>
                </p:tgtEl>
              </p:cMediaNode>
            </p:audio>
            <p:audio>
              <p:cMediaNode vol="80000">
                <p:cTn id="33" fill="hold" display="0">
                  <p:stCondLst>
                    <p:cond delay="indefinite"/>
                  </p:stCondLst>
                  <p:endCondLst>
                    <p:cond evt="onStopAudio" delay="0">
                      <p:tgtEl>
                        <p:sldTgt/>
                      </p:tgtEl>
                    </p:cond>
                  </p:endCondLst>
                </p:cTn>
                <p:tgtEl>
                  <p:spTgt spid="8"/>
                </p:tgtEl>
              </p:cMediaNode>
            </p:audio>
            <p:audio>
              <p:cMediaNode vol="80000">
                <p:cTn id="34" fill="hold" display="0">
                  <p:stCondLst>
                    <p:cond delay="indefinite"/>
                  </p:stCondLst>
                  <p:endCondLst>
                    <p:cond evt="onStopAudio" delay="0">
                      <p:tgtEl>
                        <p:sldTgt/>
                      </p:tgtEl>
                    </p:cond>
                  </p:endCondLst>
                </p:cTn>
                <p:tgtEl>
                  <p:spTgt spid="9"/>
                </p:tgtEl>
              </p:cMediaNode>
            </p:audio>
            <p:audio>
              <p:cMediaNode vol="80000">
                <p:cTn id="35" fill="hold" display="0">
                  <p:stCondLst>
                    <p:cond delay="indefinite"/>
                  </p:stCondLst>
                  <p:endCondLst>
                    <p:cond evt="onStopAudio" delay="0">
                      <p:tgtEl>
                        <p:sldTgt/>
                      </p:tgtEl>
                    </p:cond>
                  </p:endCondLst>
                </p:cTn>
                <p:tgtEl>
                  <p:spTgt spid="10"/>
                </p:tgtEl>
              </p:cMediaNode>
            </p:audio>
            <p:audio>
              <p:cMediaNode vol="80000">
                <p:cTn id="36" fill="hold" display="0">
                  <p:stCondLst>
                    <p:cond delay="indefinite"/>
                  </p:stCondLst>
                  <p:endCondLst>
                    <p:cond evt="onStopAudio" delay="0">
                      <p:tgtEl>
                        <p:sldTgt/>
                      </p:tgtEl>
                    </p:cond>
                  </p:endCondLst>
                </p:cTn>
                <p:tgtEl>
                  <p:spTgt spid="11"/>
                </p:tgtEl>
              </p:cMediaNode>
            </p:audio>
            <p:audio>
              <p:cMediaNode vol="80000">
                <p:cTn id="3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4">
            <a:extLst>
              <a:ext uri="{FF2B5EF4-FFF2-40B4-BE49-F238E27FC236}">
                <a16:creationId xmlns:a16="http://schemas.microsoft.com/office/drawing/2014/main" id="{A4EF7328-4F4B-1246-ABDC-6637FA7E6652}"/>
              </a:ext>
            </a:extLst>
          </p:cNvPr>
          <p:cNvGraphicFramePr>
            <a:graphicFrameLocks noGrp="1"/>
          </p:cNvGraphicFramePr>
          <p:nvPr/>
        </p:nvGraphicFramePr>
        <p:xfrm>
          <a:off x="2032000" y="719666"/>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4525925"/>
                    </a:ext>
                  </a:extLst>
                </a:gridCol>
                <a:gridCol w="2709333">
                  <a:extLst>
                    <a:ext uri="{9D8B030D-6E8A-4147-A177-3AD203B41FA5}">
                      <a16:colId xmlns:a16="http://schemas.microsoft.com/office/drawing/2014/main" val="4159601206"/>
                    </a:ext>
                  </a:extLst>
                </a:gridCol>
                <a:gridCol w="2709333">
                  <a:extLst>
                    <a:ext uri="{9D8B030D-6E8A-4147-A177-3AD203B41FA5}">
                      <a16:colId xmlns:a16="http://schemas.microsoft.com/office/drawing/2014/main" val="671086769"/>
                    </a:ext>
                  </a:extLst>
                </a:gridCol>
              </a:tblGrid>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539386478"/>
                  </a:ext>
                </a:extLst>
              </a:tr>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094281850"/>
                  </a:ext>
                </a:extLst>
              </a:tr>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301580570"/>
                  </a:ext>
                </a:extLst>
              </a:tr>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877785620"/>
                  </a:ext>
                </a:extLst>
              </a:tr>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404680095"/>
                  </a:ext>
                </a:extLst>
              </a:tr>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136617711"/>
                  </a:ext>
                </a:extLst>
              </a:tr>
              <a:tr h="370840">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843331360"/>
                  </a:ext>
                </a:extLst>
              </a:tr>
              <a:tr h="370840">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835102536"/>
                  </a:ext>
                </a:extLst>
              </a:tr>
            </a:tbl>
          </a:graphicData>
        </a:graphic>
      </p:graphicFrame>
    </p:spTree>
    <p:extLst>
      <p:ext uri="{BB962C8B-B14F-4D97-AF65-F5344CB8AC3E}">
        <p14:creationId xmlns:p14="http://schemas.microsoft.com/office/powerpoint/2010/main" val="3971706424"/>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{7D85C7EF-FE12-7647-AF71-FACF1B0A19FF}tf10001069</Template>
  <TotalTime>145</TotalTime>
  <Words>554</Words>
  <Application>Microsoft Macintosh PowerPoint</Application>
  <PresentationFormat>Широкоэкранный</PresentationFormat>
  <Paragraphs>47</Paragraphs>
  <Slides>5</Slides>
  <Notes>0</Notes>
  <HiddenSlides>0</HiddenSlides>
  <MMClips>16</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vt:i4>
      </vt:variant>
    </vt:vector>
  </HeadingPairs>
  <TitlesOfParts>
    <vt:vector size="11" baseType="lpstr">
      <vt:lpstr>Arial</vt:lpstr>
      <vt:lpstr>Cambria Math</vt:lpstr>
      <vt:lpstr>Century Gothic</vt:lpstr>
      <vt:lpstr>Times New Roman</vt:lpstr>
      <vt:lpstr>Wingdings 3</vt:lpstr>
      <vt:lpstr>Легкий дым</vt:lpstr>
      <vt:lpstr>Units 1-3.  English for mathematicians revision: basics of spoken mathematics.  Pronunciation of Greek alphabet, famous mathematicians’ names.  Basic terms, symbols, notions and expressions in logic, set theory, algebra, geometry, trigonometry, calculus, probability theory, statistics, actuarial science, finance.  Verbal description of diagrams and graphs.  The Reading List: 1. Lawrence A. Chang. Handbook for Spoken Mathematics. Lawrence Livermore Laboratory, 1983. 2. Mathematical terms. CollinsEnglishWordList 3. Англо-русский и русско-английский словари математических терминов. Изд.2. М.: Мир. 1994. 4. The names of famous mathematicians.pdf 5. Greek alphabet.pdf</vt:lpstr>
      <vt:lpstr>The Reading List</vt:lpstr>
      <vt:lpstr>4. Algebra</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Units 1-3.  English for mathematicians revision: basics of spoken mathematics.  Pronunciation of Greek alphabet, famous mathematicians’ names.  Basic terms, symbols, notions and expressions in logic, set theory, algebra, geometry, trigonometry, calculus, probability theory, statistics, actuarial science, finance.  Verbal description of diagrams and graphs.  The Reading List: 1. Lawrence A. Chang. Handbook for Spoken Mathematics. Lawrence Livermore Laboratory, 1983. 2. Mathematical terms. CollinsEnglishWordList 3. Англо-русский и русско-английский словари математических терминов. Изд.2. М.: Мир. 1994. 4. The names of famous mathematicians.pdf 5. Greek alphabet.pdf</dc:title>
  <dc:creator>иоина иванова</dc:creator>
  <cp:lastModifiedBy>иоина иванова</cp:lastModifiedBy>
  <cp:revision>40</cp:revision>
  <dcterms:created xsi:type="dcterms:W3CDTF">2022-02-15T12:52:44Z</dcterms:created>
  <dcterms:modified xsi:type="dcterms:W3CDTF">2022-02-15T15:18:00Z</dcterms:modified>
</cp:coreProperties>
</file>