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2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84"/>
    <p:restoredTop sz="95976"/>
  </p:normalViewPr>
  <p:slideViewPr>
    <p:cSldViewPr snapToGrid="0" snapToObjects="1">
      <p:cViewPr varScale="1">
        <p:scale>
          <a:sx n="116" d="100"/>
          <a:sy n="116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13D6AA-E26F-6A4A-A25B-8B992EB79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B74121-87DF-4B41-853F-0766FC788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2B0A3E-F0EE-114A-A30B-A7328BDD6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FFC4-64B3-9E41-BDED-0F9DCAE806B4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0D2F9E-75F9-4841-980E-DBE61BFCD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45BAC5-5F75-5440-A038-029BC1F76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2588-64FC-4948-9F76-29127CDEB5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931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A81EE9-E060-AB4C-92C7-53A0BDC2D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B54BC8A-3F79-FD4D-8911-7FC235C57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B6793E-ADD2-F940-911D-761FAE366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FFC4-64B3-9E41-BDED-0F9DCAE806B4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5E3B41-0112-9F4A-9F76-310C70885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3D84C8-C187-2A49-BD82-D342C27A9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2588-64FC-4948-9F76-29127CDEB5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639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7AF2CE3-B5A7-4D4B-9647-793BB6863A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6E65B1B-0899-E840-8841-FD20304C9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25B917-5900-E449-BD6B-42EBE4467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FFC4-64B3-9E41-BDED-0F9DCAE806B4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D217B8-0C41-9543-84F8-03F32240B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59C62C-3389-D54A-81D4-7FDE09690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2588-64FC-4948-9F76-29127CDEB5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472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B7FF28-415C-8746-86CD-064174D72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B45EA7-D5BA-7B46-8B36-DD844B46A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8973BD-96D0-B64D-84A4-5EEE35B98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FFC4-64B3-9E41-BDED-0F9DCAE806B4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1753E2-952E-6940-89BA-24833033F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F195F8-67B0-EB44-AAA4-2E4F753CA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2588-64FC-4948-9F76-29127CDEB5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0979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166F6-C7B2-D04C-80D5-52167354F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3785F3-1819-E240-A97A-06191B3FA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0C335C-5DCB-3C48-B0BD-34DC34973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FFC4-64B3-9E41-BDED-0F9DCAE806B4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5D103E-8CA8-AC48-B8A6-0250AE5C7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D231D1-0BB9-2342-A916-34AA974CE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2588-64FC-4948-9F76-29127CDEB5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9928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59CE2D-63E1-A047-8576-1294B3267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85DFE8-B9A7-8940-BCB8-5F5D950E81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58F2AB3-5045-624B-BB6F-1F42D59AE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65E7AE-33EC-C741-AE49-83F14FFFF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FFC4-64B3-9E41-BDED-0F9DCAE806B4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064923-24A2-B147-BBF9-C223F7B2D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E5D2911-4931-B54E-A778-65F3900DB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2588-64FC-4948-9F76-29127CDEB5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302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16D79-773E-F348-8529-B734D6A7B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A5B81B6-7415-5F4C-B408-44D0DDA59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D78CE51-7F6D-8845-973C-FDD6A1639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1B752FE-2134-AA4D-AAF6-994E5CBF67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CD62B3A-BE0D-1049-88B2-80D7E82045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8BB8C85-8B6D-0040-9C4F-9532685B6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FFC4-64B3-9E41-BDED-0F9DCAE806B4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95744B9-58DA-2746-8ED0-29E7EAE00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AA91DDE-9014-264A-92E7-C0B41DDC0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2588-64FC-4948-9F76-29127CDEB5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433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8A8CE9-A332-E743-B120-2164A28AD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F8C8249-C078-C14D-A2B7-7826FA2FA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FFC4-64B3-9E41-BDED-0F9DCAE806B4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E76932A-9440-8145-BC94-1D306EAF7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67804E0-120B-F742-9181-6724416F3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2588-64FC-4948-9F76-29127CDEB5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5083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86FC5D7-2C21-E547-AFCB-4A9F05EBF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FFC4-64B3-9E41-BDED-0F9DCAE806B4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30EA061-4FEC-7949-9C0C-221228F46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27A2CFE-202B-194E-80E9-3BEEA0F82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2588-64FC-4948-9F76-29127CDEB5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619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0241DB-030A-F34E-99CE-DF405B90F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DC8A6A-5CAA-5540-A1E0-876307C09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8CAFEE0-B715-BC4E-B22E-BE42976AD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D2CDB9-A72A-EF44-80A6-E87DE87EC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FFC4-64B3-9E41-BDED-0F9DCAE806B4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0276AF0-AA88-FE49-A01E-DF70A3541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A725057-681E-C94C-8747-E09D138C7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2588-64FC-4948-9F76-29127CDEB5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63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2D1DB7-CC51-EC44-AC7B-FCAD71AE1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125D391-5E0E-6B4A-BDF9-6750179104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17BE55C-B2A7-ED4B-9DB5-CB202F65C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4A67892-E407-3A4F-8CE5-771092E3B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FFC4-64B3-9E41-BDED-0F9DCAE806B4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E26AD3-6AFC-F847-B76A-025C0BC6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CBBAB08-C50C-6047-9A02-B25303E6D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2588-64FC-4948-9F76-29127CDEB5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87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9343F4-7F5B-2F4B-8895-829FE7AC0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58C98D-74A4-4A43-8AC2-39EC0131F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2B0D97-F76C-4B4A-8494-BA8D1D06BE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3FFC4-64B3-9E41-BDED-0F9DCAE806B4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DC7E43-BE61-7E40-BAE6-EFDFC3A558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9EA281-4443-F146-B6E9-A92EB12AEB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42588-64FC-4948-9F76-29127CDEB5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259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22D4A0-7A02-4C4F-BB09-99567119F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0"/>
            <a:ext cx="10515600" cy="617220"/>
          </a:xfrm>
        </p:spPr>
        <p:txBody>
          <a:bodyPr>
            <a:normAutofit fontScale="90000"/>
          </a:bodyPr>
          <a:lstStyle/>
          <a:p>
            <a:r>
              <a:rPr lang="ru-RU" dirty="0"/>
              <a:t>Что такое </a:t>
            </a:r>
            <a:r>
              <a:rPr lang="en-US" dirty="0"/>
              <a:t>CVA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1867E6-26E7-3040-B88D-2A185A275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5124"/>
            <a:ext cx="11037570" cy="693223"/>
          </a:xfrm>
        </p:spPr>
        <p:txBody>
          <a:bodyPr>
            <a:normAutofit/>
          </a:bodyPr>
          <a:lstStyle/>
          <a:p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Credit Value Adjustment</a:t>
            </a:r>
            <a:r>
              <a:rPr kumimoji="0" lang="ru-RU" sz="18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(</a:t>
            </a: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CVA)</a:t>
            </a:r>
            <a:r>
              <a:rPr kumimoji="0" lang="en-US" sz="1800" b="1" i="0" u="sng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kumimoji="0" lang="ru-RU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-</a:t>
            </a:r>
            <a:r>
              <a:rPr kumimoji="0" lang="ru-RU" sz="180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это </a:t>
            </a:r>
            <a:r>
              <a:rPr kumimoji="0" lang="ru-RU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поправка к стоимости</a:t>
            </a:r>
            <a:r>
              <a:rPr kumimoji="0" lang="ru-RU" sz="180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сделки </a:t>
            </a:r>
            <a:r>
              <a:rPr kumimoji="0" lang="ru-RU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на размер кредитного риска контрагента</a:t>
            </a:r>
          </a:p>
          <a:p>
            <a:endParaRPr kumimoji="0" lang="en-US" sz="1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7">
            <a:extLst>
              <a:ext uri="{FF2B5EF4-FFF2-40B4-BE49-F238E27FC236}">
                <a16:creationId xmlns:a16="http://schemas.microsoft.com/office/drawing/2014/main" id="{DF431B86-B3CB-CF40-89C9-56094652ADA4}"/>
              </a:ext>
            </a:extLst>
          </p:cNvPr>
          <p:cNvSpPr/>
          <p:nvPr/>
        </p:nvSpPr>
        <p:spPr>
          <a:xfrm>
            <a:off x="150317" y="2708910"/>
            <a:ext cx="5440679" cy="4034790"/>
          </a:xfrm>
          <a:prstGeom prst="rect">
            <a:avLst/>
          </a:prstGeom>
          <a:noFill/>
          <a:ln w="12700">
            <a:solidFill>
              <a:schemeClr val="tx2">
                <a:lumMod val="20000"/>
                <a:lumOff val="8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grpSp>
        <p:nvGrpSpPr>
          <p:cNvPr id="8" name="Group 33">
            <a:extLst>
              <a:ext uri="{FF2B5EF4-FFF2-40B4-BE49-F238E27FC236}">
                <a16:creationId xmlns:a16="http://schemas.microsoft.com/office/drawing/2014/main" id="{8620A56B-F434-AE48-9BAC-DB17798B8A5D}"/>
              </a:ext>
            </a:extLst>
          </p:cNvPr>
          <p:cNvGrpSpPr/>
          <p:nvPr/>
        </p:nvGrpSpPr>
        <p:grpSpPr>
          <a:xfrm>
            <a:off x="684046" y="3355728"/>
            <a:ext cx="4591786" cy="1867095"/>
            <a:chOff x="511571" y="1700875"/>
            <a:chExt cx="3196333" cy="1133074"/>
          </a:xfrm>
        </p:grpSpPr>
        <p:sp>
          <p:nvSpPr>
            <p:cNvPr id="9" name="TextBox 60">
              <a:extLst>
                <a:ext uri="{FF2B5EF4-FFF2-40B4-BE49-F238E27FC236}">
                  <a16:creationId xmlns:a16="http://schemas.microsoft.com/office/drawing/2014/main" id="{CB893E11-09C7-CA42-9C55-CE01ECBB31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1290" y="1913336"/>
              <a:ext cx="2649085" cy="71251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alpha val="40000"/>
                </a:schemeClr>
              </a:solidFill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noAutofit/>
            </a:bodyPr>
            <a:lstStyle/>
            <a:p>
              <a:pPr algn="ctr">
                <a:defRPr/>
              </a:pPr>
              <a:endParaRPr lang="ru-RU" sz="1867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03B881A-649C-CA4F-BFB8-C1437BFE673D}"/>
                </a:ext>
              </a:extLst>
            </p:cNvPr>
            <p:cNvSpPr txBox="1"/>
            <p:nvPr/>
          </p:nvSpPr>
          <p:spPr>
            <a:xfrm>
              <a:off x="2910658" y="2628493"/>
              <a:ext cx="797246" cy="205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latin typeface="Cambria" panose="02040503050406030204" pitchFamily="18" charset="0"/>
                </a:rPr>
                <a:t>Time</a:t>
              </a:r>
              <a:endParaRPr lang="ru-RU" sz="1600" baseline="-25000" dirty="0">
                <a:latin typeface="Cambria" panose="02040503050406030204" pitchFamily="18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6991FCC-0648-E04A-B437-3A151701A4E7}"/>
                </a:ext>
              </a:extLst>
            </p:cNvPr>
            <p:cNvSpPr txBox="1"/>
            <p:nvPr/>
          </p:nvSpPr>
          <p:spPr>
            <a:xfrm>
              <a:off x="511571" y="1700875"/>
              <a:ext cx="299940" cy="67615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600" dirty="0">
                  <a:latin typeface="Cambria" panose="02040503050406030204" pitchFamily="18" charset="0"/>
                </a:rPr>
                <a:t>Exposure</a:t>
              </a:r>
              <a:endParaRPr lang="ru-RU" sz="1600" baseline="-25000" dirty="0">
                <a:latin typeface="Cambria" panose="02040503050406030204" pitchFamily="18" charset="0"/>
              </a:endParaRPr>
            </a:p>
          </p:txBody>
        </p:sp>
      </p:grpSp>
      <p:sp>
        <p:nvSpPr>
          <p:cNvPr id="12" name="Rectangle 60">
            <a:extLst>
              <a:ext uri="{FF2B5EF4-FFF2-40B4-BE49-F238E27FC236}">
                <a16:creationId xmlns:a16="http://schemas.microsoft.com/office/drawing/2014/main" id="{253125B4-2D20-AE4B-B7DB-81E6C2FAE1C6}"/>
              </a:ext>
            </a:extLst>
          </p:cNvPr>
          <p:cNvSpPr/>
          <p:nvPr/>
        </p:nvSpPr>
        <p:spPr>
          <a:xfrm>
            <a:off x="1390977" y="2745997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Loans</a:t>
            </a:r>
            <a:endParaRPr lang="ru-RU" b="1" dirty="0"/>
          </a:p>
        </p:txBody>
      </p:sp>
      <p:cxnSp>
        <p:nvCxnSpPr>
          <p:cNvPr id="13" name="Straight Arrow Connector 8">
            <a:extLst>
              <a:ext uri="{FF2B5EF4-FFF2-40B4-BE49-F238E27FC236}">
                <a16:creationId xmlns:a16="http://schemas.microsoft.com/office/drawing/2014/main" id="{A9218569-8CF6-4C47-89A6-B781649E2E6A}"/>
              </a:ext>
            </a:extLst>
          </p:cNvPr>
          <p:cNvCxnSpPr/>
          <p:nvPr/>
        </p:nvCxnSpPr>
        <p:spPr>
          <a:xfrm>
            <a:off x="1114346" y="4884270"/>
            <a:ext cx="4160181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6">
            <a:extLst>
              <a:ext uri="{FF2B5EF4-FFF2-40B4-BE49-F238E27FC236}">
                <a16:creationId xmlns:a16="http://schemas.microsoft.com/office/drawing/2014/main" id="{48656280-071D-8744-BB00-8CDE451E9E5C}"/>
              </a:ext>
            </a:extLst>
          </p:cNvPr>
          <p:cNvCxnSpPr/>
          <p:nvPr/>
        </p:nvCxnSpPr>
        <p:spPr>
          <a:xfrm flipV="1">
            <a:off x="1100250" y="2993261"/>
            <a:ext cx="0" cy="1880675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0548698-E2B3-BC43-8959-2CCF9A57F34B}"/>
              </a:ext>
            </a:extLst>
          </p:cNvPr>
          <p:cNvSpPr txBox="1"/>
          <p:nvPr/>
        </p:nvSpPr>
        <p:spPr>
          <a:xfrm>
            <a:off x="438390" y="5390799"/>
            <a:ext cx="5129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Exposure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считается примерно известным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считается на основе исторических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Этот резерв не управляется</a:t>
            </a:r>
          </a:p>
        </p:txBody>
      </p:sp>
      <p:sp>
        <p:nvSpPr>
          <p:cNvPr id="16" name="Прямоугольник 7">
            <a:extLst>
              <a:ext uri="{FF2B5EF4-FFF2-40B4-BE49-F238E27FC236}">
                <a16:creationId xmlns:a16="http://schemas.microsoft.com/office/drawing/2014/main" id="{BC8DD81E-720B-1D44-95DA-4B9C4910EBCB}"/>
              </a:ext>
            </a:extLst>
          </p:cNvPr>
          <p:cNvSpPr/>
          <p:nvPr/>
        </p:nvSpPr>
        <p:spPr>
          <a:xfrm>
            <a:off x="6089240" y="2681448"/>
            <a:ext cx="5723665" cy="4034790"/>
          </a:xfrm>
          <a:prstGeom prst="rect">
            <a:avLst/>
          </a:prstGeom>
          <a:noFill/>
          <a:ln w="12700">
            <a:solidFill>
              <a:schemeClr val="bg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grpSp>
        <p:nvGrpSpPr>
          <p:cNvPr id="17" name="Group 34">
            <a:extLst>
              <a:ext uri="{FF2B5EF4-FFF2-40B4-BE49-F238E27FC236}">
                <a16:creationId xmlns:a16="http://schemas.microsoft.com/office/drawing/2014/main" id="{0069E2EA-4BD7-4047-9780-4D1A120886F7}"/>
              </a:ext>
            </a:extLst>
          </p:cNvPr>
          <p:cNvGrpSpPr/>
          <p:nvPr/>
        </p:nvGrpSpPr>
        <p:grpSpPr>
          <a:xfrm>
            <a:off x="6691018" y="3127357"/>
            <a:ext cx="4457082" cy="2482513"/>
            <a:chOff x="4891441" y="1523205"/>
            <a:chExt cx="2936493" cy="133589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88C3BD5-04A1-9041-9FDA-CE9E2D002007}"/>
                    </a:ext>
                  </a:extLst>
                </p:cNvPr>
                <p:cNvSpPr txBox="1"/>
                <p:nvPr/>
              </p:nvSpPr>
              <p:spPr>
                <a:xfrm>
                  <a:off x="5126218" y="1523205"/>
                  <a:ext cx="1838737" cy="38867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467" b="0" i="0" smtClean="0">
                            <a:latin typeface="Cambria Math" panose="02040503050406030204" pitchFamily="18" charset="0"/>
                          </a:rPr>
                          <m:t>Credit</m:t>
                        </m:r>
                        <m:r>
                          <a:rPr lang="en-US" sz="1467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67" b="0" i="0" smtClean="0">
                            <a:latin typeface="Cambria Math" panose="02040503050406030204" pitchFamily="18" charset="0"/>
                          </a:rPr>
                          <m:t>risk</m:t>
                        </m:r>
                        <m:r>
                          <a:rPr lang="en-US" sz="1467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1467" i="0">
                            <a:latin typeface="Cambria Math"/>
                          </a:rPr>
                          <m:t>CVA</m:t>
                        </m:r>
                        <m:r>
                          <a:rPr lang="en-US" sz="1467" i="0"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1467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1467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467" i="0">
                                    <a:latin typeface="Cambria Math"/>
                                  </a:rPr>
                                  <m:t>CVA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467" i="0">
                                    <a:latin typeface="Cambria Math"/>
                                  </a:rPr>
                                  <m:t>i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ru-RU" sz="1333" baseline="-25000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88C3BD5-04A1-9041-9FDA-CE9E2D0020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6218" y="1523205"/>
                  <a:ext cx="1838737" cy="388674"/>
                </a:xfrm>
                <a:prstGeom prst="rect">
                  <a:avLst/>
                </a:prstGeom>
                <a:blipFill>
                  <a:blip r:embed="rId2"/>
                  <a:stretch>
                    <a:fillRect t="-110345" b="-14137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60">
              <a:extLst>
                <a:ext uri="{FF2B5EF4-FFF2-40B4-BE49-F238E27FC236}">
                  <a16:creationId xmlns:a16="http://schemas.microsoft.com/office/drawing/2014/main" id="{A9AE0447-DB46-AF40-BC54-19FDAF7D0A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58281" y="2338848"/>
              <a:ext cx="551615" cy="3094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alpha val="4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>
              <a:noAutofit/>
            </a:bodyPr>
            <a:lstStyle/>
            <a:p>
              <a:pPr algn="ctr">
                <a:defRPr/>
              </a:pPr>
              <a:endParaRPr lang="ru-RU" sz="1600" i="1" dirty="0"/>
            </a:p>
          </p:txBody>
        </p:sp>
        <p:sp>
          <p:nvSpPr>
            <p:cNvPr id="20" name="TextBox 60">
              <a:extLst>
                <a:ext uri="{FF2B5EF4-FFF2-40B4-BE49-F238E27FC236}">
                  <a16:creationId xmlns:a16="http://schemas.microsoft.com/office/drawing/2014/main" id="{1D9451B9-8F94-3F4D-A1C9-7C40CBAEAA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7852" y="2186345"/>
              <a:ext cx="633062" cy="4619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alpha val="4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>
              <a:noAutofit/>
            </a:bodyPr>
            <a:lstStyle/>
            <a:p>
              <a:pPr algn="ctr">
                <a:defRPr/>
              </a:pPr>
              <a:endParaRPr lang="ru-RU" sz="1600" i="1" dirty="0"/>
            </a:p>
          </p:txBody>
        </p:sp>
        <p:sp>
          <p:nvSpPr>
            <p:cNvPr id="21" name="TextBox 60">
              <a:extLst>
                <a:ext uri="{FF2B5EF4-FFF2-40B4-BE49-F238E27FC236}">
                  <a16:creationId xmlns:a16="http://schemas.microsoft.com/office/drawing/2014/main" id="{730B0E4A-D431-B94C-AA7E-C5D4A27A25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0486" y="1934390"/>
              <a:ext cx="633061" cy="7138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alpha val="4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>
              <a:noAutofit/>
            </a:bodyPr>
            <a:lstStyle/>
            <a:p>
              <a:pPr>
                <a:defRPr/>
              </a:pPr>
              <a:endParaRPr lang="af-ZA" sz="1200" i="1" dirty="0">
                <a:solidFill>
                  <a:schemeClr val="tx1"/>
                </a:solidFill>
                <a:latin typeface="Cambria Math"/>
              </a:endParaRPr>
            </a:p>
            <a:p>
              <a:pPr>
                <a:defRPr/>
              </a:pP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60">
              <a:extLst>
                <a:ext uri="{FF2B5EF4-FFF2-40B4-BE49-F238E27FC236}">
                  <a16:creationId xmlns:a16="http://schemas.microsoft.com/office/drawing/2014/main" id="{4161D7BC-C06A-2B4F-9582-20C3D47004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3547" y="1561295"/>
              <a:ext cx="633062" cy="108910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alpha val="4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>
              <a:noAutofit/>
            </a:bodyPr>
            <a:lstStyle/>
            <a:p>
              <a:pPr algn="ctr">
                <a:defRPr/>
              </a:pPr>
              <a:endParaRPr lang="ru-RU" sz="1600" i="1" dirty="0"/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0C3DB2A6-C0CE-FF48-B3DE-405FAFC1CAB6}"/>
                </a:ext>
              </a:extLst>
            </p:cNvPr>
            <p:cNvSpPr/>
            <p:nvPr/>
          </p:nvSpPr>
          <p:spPr>
            <a:xfrm>
              <a:off x="5172908" y="1612321"/>
              <a:ext cx="2381936" cy="963478"/>
            </a:xfrm>
            <a:custGeom>
              <a:avLst/>
              <a:gdLst>
                <a:gd name="connsiteX0" fmla="*/ 0 w 3553690"/>
                <a:gd name="connsiteY0" fmla="*/ 1652155 h 1652155"/>
                <a:gd name="connsiteX1" fmla="*/ 72736 w 3553690"/>
                <a:gd name="connsiteY1" fmla="*/ 1548246 h 1652155"/>
                <a:gd name="connsiteX2" fmla="*/ 155863 w 3553690"/>
                <a:gd name="connsiteY2" fmla="*/ 1506682 h 1652155"/>
                <a:gd name="connsiteX3" fmla="*/ 238990 w 3553690"/>
                <a:gd name="connsiteY3" fmla="*/ 1485900 h 1652155"/>
                <a:gd name="connsiteX4" fmla="*/ 270163 w 3553690"/>
                <a:gd name="connsiteY4" fmla="*/ 1475510 h 1652155"/>
                <a:gd name="connsiteX5" fmla="*/ 332509 w 3553690"/>
                <a:gd name="connsiteY5" fmla="*/ 1465119 h 1652155"/>
                <a:gd name="connsiteX6" fmla="*/ 363681 w 3553690"/>
                <a:gd name="connsiteY6" fmla="*/ 1444337 h 1652155"/>
                <a:gd name="connsiteX7" fmla="*/ 415636 w 3553690"/>
                <a:gd name="connsiteY7" fmla="*/ 1381991 h 1652155"/>
                <a:gd name="connsiteX8" fmla="*/ 436418 w 3553690"/>
                <a:gd name="connsiteY8" fmla="*/ 1319646 h 1652155"/>
                <a:gd name="connsiteX9" fmla="*/ 498763 w 3553690"/>
                <a:gd name="connsiteY9" fmla="*/ 1298864 h 1652155"/>
                <a:gd name="connsiteX10" fmla="*/ 592281 w 3553690"/>
                <a:gd name="connsiteY10" fmla="*/ 1288473 h 1652155"/>
                <a:gd name="connsiteX11" fmla="*/ 820881 w 3553690"/>
                <a:gd name="connsiteY11" fmla="*/ 1267691 h 1652155"/>
                <a:gd name="connsiteX12" fmla="*/ 883227 w 3553690"/>
                <a:gd name="connsiteY12" fmla="*/ 1236519 h 1652155"/>
                <a:gd name="connsiteX13" fmla="*/ 893618 w 3553690"/>
                <a:gd name="connsiteY13" fmla="*/ 1205346 h 1652155"/>
                <a:gd name="connsiteX14" fmla="*/ 924790 w 3553690"/>
                <a:gd name="connsiteY14" fmla="*/ 1194955 h 1652155"/>
                <a:gd name="connsiteX15" fmla="*/ 955963 w 3553690"/>
                <a:gd name="connsiteY15" fmla="*/ 1174173 h 1652155"/>
                <a:gd name="connsiteX16" fmla="*/ 1018309 w 3553690"/>
                <a:gd name="connsiteY16" fmla="*/ 1111828 h 1652155"/>
                <a:gd name="connsiteX17" fmla="*/ 1049481 w 3553690"/>
                <a:gd name="connsiteY17" fmla="*/ 1080655 h 1652155"/>
                <a:gd name="connsiteX18" fmla="*/ 1485900 w 3553690"/>
                <a:gd name="connsiteY18" fmla="*/ 1059873 h 1652155"/>
                <a:gd name="connsiteX19" fmla="*/ 1548245 w 3553690"/>
                <a:gd name="connsiteY19" fmla="*/ 1028700 h 1652155"/>
                <a:gd name="connsiteX20" fmla="*/ 1579418 w 3553690"/>
                <a:gd name="connsiteY20" fmla="*/ 1018310 h 1652155"/>
                <a:gd name="connsiteX21" fmla="*/ 1620981 w 3553690"/>
                <a:gd name="connsiteY21" fmla="*/ 997528 h 1652155"/>
                <a:gd name="connsiteX22" fmla="*/ 1693718 w 3553690"/>
                <a:gd name="connsiteY22" fmla="*/ 904010 h 1652155"/>
                <a:gd name="connsiteX23" fmla="*/ 1735281 w 3553690"/>
                <a:gd name="connsiteY23" fmla="*/ 883228 h 1652155"/>
                <a:gd name="connsiteX24" fmla="*/ 1808018 w 3553690"/>
                <a:gd name="connsiteY24" fmla="*/ 852055 h 1652155"/>
                <a:gd name="connsiteX25" fmla="*/ 2036618 w 3553690"/>
                <a:gd name="connsiteY25" fmla="*/ 841664 h 1652155"/>
                <a:gd name="connsiteX26" fmla="*/ 2067790 w 3553690"/>
                <a:gd name="connsiteY26" fmla="*/ 820882 h 1652155"/>
                <a:gd name="connsiteX27" fmla="*/ 2109354 w 3553690"/>
                <a:gd name="connsiteY27" fmla="*/ 758537 h 1652155"/>
                <a:gd name="connsiteX28" fmla="*/ 2140527 w 3553690"/>
                <a:gd name="connsiteY28" fmla="*/ 685800 h 1652155"/>
                <a:gd name="connsiteX29" fmla="*/ 2202872 w 3553690"/>
                <a:gd name="connsiteY29" fmla="*/ 633846 h 1652155"/>
                <a:gd name="connsiteX30" fmla="*/ 2244436 w 3553690"/>
                <a:gd name="connsiteY30" fmla="*/ 623455 h 1652155"/>
                <a:gd name="connsiteX31" fmla="*/ 2275609 w 3553690"/>
                <a:gd name="connsiteY31" fmla="*/ 613064 h 1652155"/>
                <a:gd name="connsiteX32" fmla="*/ 2587336 w 3553690"/>
                <a:gd name="connsiteY32" fmla="*/ 602673 h 1652155"/>
                <a:gd name="connsiteX33" fmla="*/ 2649681 w 3553690"/>
                <a:gd name="connsiteY33" fmla="*/ 581891 h 1652155"/>
                <a:gd name="connsiteX34" fmla="*/ 2670463 w 3553690"/>
                <a:gd name="connsiteY34" fmla="*/ 529937 h 1652155"/>
                <a:gd name="connsiteX35" fmla="*/ 2712027 w 3553690"/>
                <a:gd name="connsiteY35" fmla="*/ 457200 h 1652155"/>
                <a:gd name="connsiteX36" fmla="*/ 2732809 w 3553690"/>
                <a:gd name="connsiteY36" fmla="*/ 394855 h 1652155"/>
                <a:gd name="connsiteX37" fmla="*/ 2743200 w 3553690"/>
                <a:gd name="connsiteY37" fmla="*/ 353291 h 1652155"/>
                <a:gd name="connsiteX38" fmla="*/ 2784763 w 3553690"/>
                <a:gd name="connsiteY38" fmla="*/ 332510 h 1652155"/>
                <a:gd name="connsiteX39" fmla="*/ 2951018 w 3553690"/>
                <a:gd name="connsiteY39" fmla="*/ 342900 h 1652155"/>
                <a:gd name="connsiteX40" fmla="*/ 3013363 w 3553690"/>
                <a:gd name="connsiteY40" fmla="*/ 363682 h 1652155"/>
                <a:gd name="connsiteX41" fmla="*/ 3106881 w 3553690"/>
                <a:gd name="connsiteY41" fmla="*/ 342900 h 1652155"/>
                <a:gd name="connsiteX42" fmla="*/ 3127663 w 3553690"/>
                <a:gd name="connsiteY42" fmla="*/ 311728 h 1652155"/>
                <a:gd name="connsiteX43" fmla="*/ 3158836 w 3553690"/>
                <a:gd name="connsiteY43" fmla="*/ 249382 h 1652155"/>
                <a:gd name="connsiteX44" fmla="*/ 3179618 w 3553690"/>
                <a:gd name="connsiteY44" fmla="*/ 207819 h 1652155"/>
                <a:gd name="connsiteX45" fmla="*/ 3241963 w 3553690"/>
                <a:gd name="connsiteY45" fmla="*/ 187037 h 1652155"/>
                <a:gd name="connsiteX46" fmla="*/ 3366654 w 3553690"/>
                <a:gd name="connsiteY46" fmla="*/ 187037 h 1652155"/>
                <a:gd name="connsiteX47" fmla="*/ 3429000 w 3553690"/>
                <a:gd name="connsiteY47" fmla="*/ 93519 h 1652155"/>
                <a:gd name="connsiteX48" fmla="*/ 3491345 w 3553690"/>
                <a:gd name="connsiteY48" fmla="*/ 31173 h 1652155"/>
                <a:gd name="connsiteX49" fmla="*/ 3522518 w 3553690"/>
                <a:gd name="connsiteY49" fmla="*/ 10391 h 1652155"/>
                <a:gd name="connsiteX50" fmla="*/ 3553690 w 3553690"/>
                <a:gd name="connsiteY50" fmla="*/ 0 h 1652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553690" h="1652155">
                  <a:moveTo>
                    <a:pt x="0" y="1652155"/>
                  </a:moveTo>
                  <a:cubicBezTo>
                    <a:pt x="69059" y="1596906"/>
                    <a:pt x="44941" y="1631631"/>
                    <a:pt x="72736" y="1548246"/>
                  </a:cubicBezTo>
                  <a:cubicBezTo>
                    <a:pt x="82533" y="1518856"/>
                    <a:pt x="125808" y="1514196"/>
                    <a:pt x="155863" y="1506682"/>
                  </a:cubicBezTo>
                  <a:cubicBezTo>
                    <a:pt x="183572" y="1499755"/>
                    <a:pt x="211894" y="1494931"/>
                    <a:pt x="238990" y="1485900"/>
                  </a:cubicBezTo>
                  <a:cubicBezTo>
                    <a:pt x="249381" y="1482437"/>
                    <a:pt x="259471" y="1477886"/>
                    <a:pt x="270163" y="1475510"/>
                  </a:cubicBezTo>
                  <a:cubicBezTo>
                    <a:pt x="290730" y="1470940"/>
                    <a:pt x="311727" y="1468583"/>
                    <a:pt x="332509" y="1465119"/>
                  </a:cubicBezTo>
                  <a:cubicBezTo>
                    <a:pt x="342900" y="1458192"/>
                    <a:pt x="354087" y="1452332"/>
                    <a:pt x="363681" y="1444337"/>
                  </a:cubicBezTo>
                  <a:cubicBezTo>
                    <a:pt x="380954" y="1429942"/>
                    <a:pt x="406020" y="1403628"/>
                    <a:pt x="415636" y="1381991"/>
                  </a:cubicBezTo>
                  <a:cubicBezTo>
                    <a:pt x="424533" y="1361973"/>
                    <a:pt x="429491" y="1340428"/>
                    <a:pt x="436418" y="1319646"/>
                  </a:cubicBezTo>
                  <a:cubicBezTo>
                    <a:pt x="443345" y="1298864"/>
                    <a:pt x="476991" y="1301283"/>
                    <a:pt x="498763" y="1298864"/>
                  </a:cubicBezTo>
                  <a:lnTo>
                    <a:pt x="592281" y="1288473"/>
                  </a:lnTo>
                  <a:cubicBezTo>
                    <a:pt x="691441" y="1255420"/>
                    <a:pt x="579616" y="1289624"/>
                    <a:pt x="820881" y="1267691"/>
                  </a:cubicBezTo>
                  <a:cubicBezTo>
                    <a:pt x="845787" y="1265427"/>
                    <a:pt x="863594" y="1249607"/>
                    <a:pt x="883227" y="1236519"/>
                  </a:cubicBezTo>
                  <a:cubicBezTo>
                    <a:pt x="886691" y="1226128"/>
                    <a:pt x="885873" y="1213091"/>
                    <a:pt x="893618" y="1205346"/>
                  </a:cubicBezTo>
                  <a:cubicBezTo>
                    <a:pt x="901363" y="1197601"/>
                    <a:pt x="914994" y="1199853"/>
                    <a:pt x="924790" y="1194955"/>
                  </a:cubicBezTo>
                  <a:cubicBezTo>
                    <a:pt x="935960" y="1189370"/>
                    <a:pt x="946629" y="1182470"/>
                    <a:pt x="955963" y="1174173"/>
                  </a:cubicBezTo>
                  <a:cubicBezTo>
                    <a:pt x="977929" y="1154648"/>
                    <a:pt x="997527" y="1132610"/>
                    <a:pt x="1018309" y="1111828"/>
                  </a:cubicBezTo>
                  <a:cubicBezTo>
                    <a:pt x="1028700" y="1101437"/>
                    <a:pt x="1035540" y="1085302"/>
                    <a:pt x="1049481" y="1080655"/>
                  </a:cubicBezTo>
                  <a:cubicBezTo>
                    <a:pt x="1208846" y="1027533"/>
                    <a:pt x="1069705" y="1070545"/>
                    <a:pt x="1485900" y="1059873"/>
                  </a:cubicBezTo>
                  <a:cubicBezTo>
                    <a:pt x="1564261" y="1033752"/>
                    <a:pt x="1467662" y="1068990"/>
                    <a:pt x="1548245" y="1028700"/>
                  </a:cubicBezTo>
                  <a:cubicBezTo>
                    <a:pt x="1558042" y="1023802"/>
                    <a:pt x="1569351" y="1022625"/>
                    <a:pt x="1579418" y="1018310"/>
                  </a:cubicBezTo>
                  <a:cubicBezTo>
                    <a:pt x="1593655" y="1012208"/>
                    <a:pt x="1607127" y="1004455"/>
                    <a:pt x="1620981" y="997528"/>
                  </a:cubicBezTo>
                  <a:cubicBezTo>
                    <a:pt x="1640516" y="968225"/>
                    <a:pt x="1662640" y="926209"/>
                    <a:pt x="1693718" y="904010"/>
                  </a:cubicBezTo>
                  <a:cubicBezTo>
                    <a:pt x="1706323" y="895007"/>
                    <a:pt x="1721832" y="890913"/>
                    <a:pt x="1735281" y="883228"/>
                  </a:cubicBezTo>
                  <a:cubicBezTo>
                    <a:pt x="1770199" y="863275"/>
                    <a:pt x="1763644" y="855468"/>
                    <a:pt x="1808018" y="852055"/>
                  </a:cubicBezTo>
                  <a:cubicBezTo>
                    <a:pt x="1884072" y="846205"/>
                    <a:pt x="1960418" y="845128"/>
                    <a:pt x="2036618" y="841664"/>
                  </a:cubicBezTo>
                  <a:cubicBezTo>
                    <a:pt x="2047009" y="834737"/>
                    <a:pt x="2059567" y="830280"/>
                    <a:pt x="2067790" y="820882"/>
                  </a:cubicBezTo>
                  <a:cubicBezTo>
                    <a:pt x="2084237" y="802085"/>
                    <a:pt x="2101456" y="782232"/>
                    <a:pt x="2109354" y="758537"/>
                  </a:cubicBezTo>
                  <a:cubicBezTo>
                    <a:pt x="2117834" y="733098"/>
                    <a:pt x="2124477" y="708270"/>
                    <a:pt x="2140527" y="685800"/>
                  </a:cubicBezTo>
                  <a:cubicBezTo>
                    <a:pt x="2151540" y="670382"/>
                    <a:pt x="2184110" y="641887"/>
                    <a:pt x="2202872" y="633846"/>
                  </a:cubicBezTo>
                  <a:cubicBezTo>
                    <a:pt x="2215998" y="628220"/>
                    <a:pt x="2230704" y="627378"/>
                    <a:pt x="2244436" y="623455"/>
                  </a:cubicBezTo>
                  <a:cubicBezTo>
                    <a:pt x="2254968" y="620446"/>
                    <a:pt x="2264676" y="613727"/>
                    <a:pt x="2275609" y="613064"/>
                  </a:cubicBezTo>
                  <a:cubicBezTo>
                    <a:pt x="2379385" y="606774"/>
                    <a:pt x="2483427" y="606137"/>
                    <a:pt x="2587336" y="602673"/>
                  </a:cubicBezTo>
                  <a:cubicBezTo>
                    <a:pt x="2608118" y="595746"/>
                    <a:pt x="2633195" y="596316"/>
                    <a:pt x="2649681" y="581891"/>
                  </a:cubicBezTo>
                  <a:cubicBezTo>
                    <a:pt x="2663718" y="569609"/>
                    <a:pt x="2662121" y="546620"/>
                    <a:pt x="2670463" y="529937"/>
                  </a:cubicBezTo>
                  <a:cubicBezTo>
                    <a:pt x="2707953" y="454957"/>
                    <a:pt x="2675593" y="548284"/>
                    <a:pt x="2712027" y="457200"/>
                  </a:cubicBezTo>
                  <a:cubicBezTo>
                    <a:pt x="2720163" y="436861"/>
                    <a:pt x="2725882" y="415637"/>
                    <a:pt x="2732809" y="394855"/>
                  </a:cubicBezTo>
                  <a:cubicBezTo>
                    <a:pt x="2737325" y="381307"/>
                    <a:pt x="2734058" y="364262"/>
                    <a:pt x="2743200" y="353291"/>
                  </a:cubicBezTo>
                  <a:cubicBezTo>
                    <a:pt x="2753116" y="341392"/>
                    <a:pt x="2770909" y="339437"/>
                    <a:pt x="2784763" y="332510"/>
                  </a:cubicBezTo>
                  <a:cubicBezTo>
                    <a:pt x="2840181" y="335973"/>
                    <a:pt x="2896001" y="335398"/>
                    <a:pt x="2951018" y="342900"/>
                  </a:cubicBezTo>
                  <a:cubicBezTo>
                    <a:pt x="2972723" y="345860"/>
                    <a:pt x="3013363" y="363682"/>
                    <a:pt x="3013363" y="363682"/>
                  </a:cubicBezTo>
                  <a:cubicBezTo>
                    <a:pt x="3014002" y="363576"/>
                    <a:pt x="3093417" y="353671"/>
                    <a:pt x="3106881" y="342900"/>
                  </a:cubicBezTo>
                  <a:cubicBezTo>
                    <a:pt x="3116633" y="335099"/>
                    <a:pt x="3120736" y="322119"/>
                    <a:pt x="3127663" y="311728"/>
                  </a:cubicBezTo>
                  <a:cubicBezTo>
                    <a:pt x="3146714" y="254576"/>
                    <a:pt x="3126607" y="305781"/>
                    <a:pt x="3158836" y="249382"/>
                  </a:cubicBezTo>
                  <a:cubicBezTo>
                    <a:pt x="3166521" y="235933"/>
                    <a:pt x="3167226" y="217113"/>
                    <a:pt x="3179618" y="207819"/>
                  </a:cubicBezTo>
                  <a:cubicBezTo>
                    <a:pt x="3197143" y="194676"/>
                    <a:pt x="3241963" y="187037"/>
                    <a:pt x="3241963" y="187037"/>
                  </a:cubicBezTo>
                  <a:cubicBezTo>
                    <a:pt x="3283250" y="197359"/>
                    <a:pt x="3322870" y="212578"/>
                    <a:pt x="3366654" y="187037"/>
                  </a:cubicBezTo>
                  <a:cubicBezTo>
                    <a:pt x="3391586" y="172493"/>
                    <a:pt x="3406143" y="116377"/>
                    <a:pt x="3429000" y="93519"/>
                  </a:cubicBezTo>
                  <a:cubicBezTo>
                    <a:pt x="3449782" y="72737"/>
                    <a:pt x="3466891" y="47476"/>
                    <a:pt x="3491345" y="31173"/>
                  </a:cubicBezTo>
                  <a:cubicBezTo>
                    <a:pt x="3501736" y="24246"/>
                    <a:pt x="3511348" y="15976"/>
                    <a:pt x="3522518" y="10391"/>
                  </a:cubicBezTo>
                  <a:cubicBezTo>
                    <a:pt x="3532314" y="5493"/>
                    <a:pt x="3553690" y="0"/>
                    <a:pt x="3553690" y="0"/>
                  </a:cubicBez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8A3E642-9399-394F-9A86-F0D98F498352}"/>
                </a:ext>
              </a:extLst>
            </p:cNvPr>
            <p:cNvSpPr txBox="1"/>
            <p:nvPr/>
          </p:nvSpPr>
          <p:spPr>
            <a:xfrm>
              <a:off x="6953547" y="2653100"/>
              <a:ext cx="874387" cy="2060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latin typeface="Cambria" panose="02040503050406030204" pitchFamily="18" charset="0"/>
                </a:rPr>
                <a:t>Time</a:t>
              </a:r>
              <a:endParaRPr lang="ru-RU" sz="1600" baseline="-25000" dirty="0">
                <a:latin typeface="Cambria" panose="020405030504060302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60A95CD-53A5-EF49-9189-A635A79B54C9}"/>
                </a:ext>
              </a:extLst>
            </p:cNvPr>
            <p:cNvSpPr txBox="1"/>
            <p:nvPr/>
          </p:nvSpPr>
          <p:spPr>
            <a:xfrm>
              <a:off x="4891441" y="1765438"/>
              <a:ext cx="283884" cy="630081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600" dirty="0">
                  <a:latin typeface="Cambria" panose="02040503050406030204" pitchFamily="18" charset="0"/>
                </a:rPr>
                <a:t>Exposure</a:t>
              </a:r>
              <a:endParaRPr lang="ru-RU" sz="1600" baseline="-25000" dirty="0">
                <a:latin typeface="Cambria" panose="02040503050406030204" pitchFamily="18" charset="0"/>
              </a:endParaRPr>
            </a:p>
          </p:txBody>
        </p:sp>
      </p:grpSp>
      <p:sp>
        <p:nvSpPr>
          <p:cNvPr id="26" name="Rectangle 56">
            <a:extLst>
              <a:ext uri="{FF2B5EF4-FFF2-40B4-BE49-F238E27FC236}">
                <a16:creationId xmlns:a16="http://schemas.microsoft.com/office/drawing/2014/main" id="{7438D829-3CAB-2747-AB16-5E0E7EA1D19D}"/>
              </a:ext>
            </a:extLst>
          </p:cNvPr>
          <p:cNvSpPr/>
          <p:nvPr/>
        </p:nvSpPr>
        <p:spPr>
          <a:xfrm>
            <a:off x="6412447" y="2681448"/>
            <a:ext cx="1251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Derivatives</a:t>
            </a:r>
            <a:endParaRPr lang="ru-RU" b="1" dirty="0"/>
          </a:p>
        </p:txBody>
      </p:sp>
      <p:cxnSp>
        <p:nvCxnSpPr>
          <p:cNvPr id="27" name="Straight Arrow Connector 8">
            <a:extLst>
              <a:ext uri="{FF2B5EF4-FFF2-40B4-BE49-F238E27FC236}">
                <a16:creationId xmlns:a16="http://schemas.microsoft.com/office/drawing/2014/main" id="{696ED637-B89F-5F4E-B780-EB5650A1D66B}"/>
              </a:ext>
            </a:extLst>
          </p:cNvPr>
          <p:cNvCxnSpPr/>
          <p:nvPr/>
        </p:nvCxnSpPr>
        <p:spPr>
          <a:xfrm>
            <a:off x="7096034" y="5218064"/>
            <a:ext cx="4029169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6">
            <a:extLst>
              <a:ext uri="{FF2B5EF4-FFF2-40B4-BE49-F238E27FC236}">
                <a16:creationId xmlns:a16="http://schemas.microsoft.com/office/drawing/2014/main" id="{2D18CFF3-C961-3F4B-884E-F9D69477DCA1}"/>
              </a:ext>
            </a:extLst>
          </p:cNvPr>
          <p:cNvCxnSpPr/>
          <p:nvPr/>
        </p:nvCxnSpPr>
        <p:spPr>
          <a:xfrm flipH="1" flipV="1">
            <a:off x="7086710" y="3280499"/>
            <a:ext cx="5" cy="1883507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6F05E5A-5274-2A49-ACB5-C457F8C9E17F}"/>
              </a:ext>
            </a:extLst>
          </p:cNvPr>
          <p:cNvSpPr txBox="1"/>
          <p:nvPr/>
        </p:nvSpPr>
        <p:spPr>
          <a:xfrm>
            <a:off x="6678794" y="5493378"/>
            <a:ext cx="53627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Exposure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надо моделировать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берется из рынка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(CDS,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бонды контрагента)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CVA-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резервом можно управлять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74E40E6-A13A-8944-BE9B-808092BB42B4}"/>
                  </a:ext>
                </a:extLst>
              </p:cNvPr>
              <p:cNvSpPr txBox="1"/>
              <p:nvPr/>
            </p:nvSpPr>
            <p:spPr>
              <a:xfrm>
                <a:off x="379094" y="1504161"/>
                <a:ext cx="69051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Credit risk </a:t>
                </a:r>
                <a14:m>
                  <m:oMath xmlns:m="http://schemas.openxmlformats.org/officeDocument/2006/math">
                    <m:r>
                      <a:rPr lang="af-ZA">
                        <a:latin typeface="Cambria Math"/>
                      </a:rPr>
                      <m:t>=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Exposure </a:t>
                </a:r>
                <a14:m>
                  <m:oMath xmlns:m="http://schemas.openxmlformats.org/officeDocument/2006/math">
                    <m:r>
                      <a:rPr lang="af-ZA">
                        <a:latin typeface="Cambria Math"/>
                      </a:rPr>
                      <m:t>∙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Default probability </a:t>
                </a:r>
                <a14:m>
                  <m:oMath xmlns:m="http://schemas.openxmlformats.org/officeDocument/2006/math">
                    <m:r>
                      <a:rPr lang="af-ZA">
                        <a:latin typeface="Cambria Math"/>
                      </a:rPr>
                      <m:t>∙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Loss given default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74E40E6-A13A-8944-BE9B-808092BB4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94" y="1504161"/>
                <a:ext cx="6905153" cy="369332"/>
              </a:xfrm>
              <a:prstGeom prst="rect">
                <a:avLst/>
              </a:prstGeom>
              <a:blipFill>
                <a:blip r:embed="rId3"/>
                <a:stretch>
                  <a:fillRect l="-550" t="-6667" b="-2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691912AC-DF22-9141-9121-2F150F9ADB92}"/>
              </a:ext>
            </a:extLst>
          </p:cNvPr>
          <p:cNvSpPr txBox="1"/>
          <p:nvPr/>
        </p:nvSpPr>
        <p:spPr>
          <a:xfrm>
            <a:off x="379094" y="2175456"/>
            <a:ext cx="9790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Кредитный риск по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деривативам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по кредитам – похожи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 не менее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различаются</a:t>
            </a:r>
            <a:endParaRPr lang="ru-RU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754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BF47A2-5395-D440-A03A-E393DC27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771" y="136525"/>
            <a:ext cx="10515600" cy="812165"/>
          </a:xfrm>
        </p:spPr>
        <p:txBody>
          <a:bodyPr/>
          <a:lstStyle/>
          <a:p>
            <a:r>
              <a:rPr lang="ru-RU" dirty="0"/>
              <a:t>Как считать </a:t>
            </a:r>
            <a:r>
              <a:rPr lang="en-US" dirty="0"/>
              <a:t>CVA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15F4B46-7246-9342-B62E-7B84E013A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75792"/>
            <a:ext cx="11709400" cy="1422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3D271DA-8A76-1744-860C-474D0F70240F}"/>
                  </a:ext>
                </a:extLst>
              </p:cNvPr>
              <p:cNvSpPr txBox="1"/>
              <p:nvPr/>
            </p:nvSpPr>
            <p:spPr>
              <a:xfrm>
                <a:off x="471446" y="5137353"/>
                <a:ext cx="8100423" cy="3705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(0,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LGD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Risk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Free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Price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,0)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3D271DA-8A76-1744-860C-474D0F702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46" y="5137353"/>
                <a:ext cx="8100423" cy="370551"/>
              </a:xfrm>
              <a:prstGeom prst="rect">
                <a:avLst/>
              </a:prstGeom>
              <a:blipFill>
                <a:blip r:embed="rId3"/>
                <a:stretch>
                  <a:fillRect l="-1252" b="-3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A491A21-6854-A846-BEBB-D180E9CDB5AA}"/>
                  </a:ext>
                </a:extLst>
              </p:cNvPr>
              <p:cNvSpPr txBox="1"/>
              <p:nvPr/>
            </p:nvSpPr>
            <p:spPr>
              <a:xfrm>
                <a:off x="9480294" y="5012127"/>
                <a:ext cx="2658319" cy="495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– default time</a:t>
                </a:r>
                <a:endParaRPr lang="ru-RU" sz="2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A491A21-6854-A846-BEBB-D180E9CDB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0294" y="5012127"/>
                <a:ext cx="2658319" cy="495777"/>
              </a:xfrm>
              <a:prstGeom prst="rect">
                <a:avLst/>
              </a:prstGeom>
              <a:blipFill>
                <a:blip r:embed="rId4"/>
                <a:stretch>
                  <a:fillRect l="-2857" b="-3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Brace 6">
            <a:extLst>
              <a:ext uri="{FF2B5EF4-FFF2-40B4-BE49-F238E27FC236}">
                <a16:creationId xmlns:a16="http://schemas.microsoft.com/office/drawing/2014/main" id="{3A3DF042-59E4-F343-97FC-C04DB1E49BE6}"/>
              </a:ext>
            </a:extLst>
          </p:cNvPr>
          <p:cNvSpPr/>
          <p:nvPr/>
        </p:nvSpPr>
        <p:spPr>
          <a:xfrm rot="16200000">
            <a:off x="3284803" y="4813010"/>
            <a:ext cx="165940" cy="570049"/>
          </a:xfrm>
          <a:prstGeom prst="righ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5" name="Right Brace 6">
            <a:extLst>
              <a:ext uri="{FF2B5EF4-FFF2-40B4-BE49-F238E27FC236}">
                <a16:creationId xmlns:a16="http://schemas.microsoft.com/office/drawing/2014/main" id="{57D16FD7-65B1-C646-BAAF-177E0D89F0CE}"/>
              </a:ext>
            </a:extLst>
          </p:cNvPr>
          <p:cNvSpPr/>
          <p:nvPr/>
        </p:nvSpPr>
        <p:spPr>
          <a:xfrm rot="5400000">
            <a:off x="6505846" y="3760835"/>
            <a:ext cx="173912" cy="3689420"/>
          </a:xfrm>
          <a:prstGeom prst="righ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6" name="TextBox 5">
            <a:extLst>
              <a:ext uri="{FF2B5EF4-FFF2-40B4-BE49-F238E27FC236}">
                <a16:creationId xmlns:a16="http://schemas.microsoft.com/office/drawing/2014/main" id="{F60370AA-8C54-B14A-9327-89B5215DF0A5}"/>
              </a:ext>
            </a:extLst>
          </p:cNvPr>
          <p:cNvSpPr txBox="1"/>
          <p:nvPr/>
        </p:nvSpPr>
        <p:spPr>
          <a:xfrm>
            <a:off x="3652797" y="5607887"/>
            <a:ext cx="1058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Probability of default</a:t>
            </a:r>
            <a:endParaRPr lang="ru-RU" sz="1400" dirty="0">
              <a:solidFill>
                <a:srgbClr val="0070C0"/>
              </a:solidFill>
            </a:endParaRPr>
          </a:p>
        </p:txBody>
      </p:sp>
      <p:sp>
        <p:nvSpPr>
          <p:cNvPr id="17" name="TextBox 5">
            <a:extLst>
              <a:ext uri="{FF2B5EF4-FFF2-40B4-BE49-F238E27FC236}">
                <a16:creationId xmlns:a16="http://schemas.microsoft.com/office/drawing/2014/main" id="{DC7AF5FF-108F-1C42-9885-E2E8DCB356FF}"/>
              </a:ext>
            </a:extLst>
          </p:cNvPr>
          <p:cNvSpPr txBox="1"/>
          <p:nvPr/>
        </p:nvSpPr>
        <p:spPr>
          <a:xfrm>
            <a:off x="5127661" y="5664361"/>
            <a:ext cx="2741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Discounted Positive Exposure</a:t>
            </a:r>
            <a:endParaRPr lang="ru-RU" sz="1400" dirty="0">
              <a:solidFill>
                <a:srgbClr val="0070C0"/>
              </a:solidFill>
            </a:endParaRPr>
          </a:p>
        </p:txBody>
      </p:sp>
      <p:pic>
        <p:nvPicPr>
          <p:cNvPr id="18" name="Picture 3" descr="page8image34397920">
            <a:extLst>
              <a:ext uri="{FF2B5EF4-FFF2-40B4-BE49-F238E27FC236}">
                <a16:creationId xmlns:a16="http://schemas.microsoft.com/office/drawing/2014/main" id="{3AA2BDDF-D84F-3844-8C74-635F85171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948" y="247517"/>
            <a:ext cx="3479871" cy="2396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DD5E12C-4797-F84D-B9DA-544E38A8E6FF}"/>
              </a:ext>
            </a:extLst>
          </p:cNvPr>
          <p:cNvSpPr txBox="1"/>
          <p:nvPr/>
        </p:nvSpPr>
        <p:spPr>
          <a:xfrm>
            <a:off x="381618" y="1071848"/>
            <a:ext cx="77100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CVA </a:t>
            </a:r>
            <a:r>
              <a:rPr lang="ru-RU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считается по всем </a:t>
            </a:r>
            <a:r>
              <a:rPr lang="ru-RU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деривативам</a:t>
            </a:r>
            <a:r>
              <a:rPr lang="ru-RU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 внебиржевом рынке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дефолте контрагента банк получает не рыночную стоимость сделки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MtM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t_i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только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LGD *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MtM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t_i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RiskyPrice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RiskFreePrice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CVA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20" name="TextBox 5">
            <a:extLst>
              <a:ext uri="{FF2B5EF4-FFF2-40B4-BE49-F238E27FC236}">
                <a16:creationId xmlns:a16="http://schemas.microsoft.com/office/drawing/2014/main" id="{1C84B934-58A9-0C49-98D1-ADF6BB737828}"/>
              </a:ext>
            </a:extLst>
          </p:cNvPr>
          <p:cNvSpPr txBox="1"/>
          <p:nvPr/>
        </p:nvSpPr>
        <p:spPr>
          <a:xfrm>
            <a:off x="1445112" y="5869497"/>
            <a:ext cx="1791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070C0"/>
                </a:solidFill>
              </a:rPr>
              <a:t>DiscountFactor</a:t>
            </a:r>
            <a:endParaRPr lang="ru-RU" sz="1400" dirty="0">
              <a:solidFill>
                <a:srgbClr val="0070C0"/>
              </a:solidFill>
            </a:endParaRPr>
          </a:p>
        </p:txBody>
      </p:sp>
      <p:sp>
        <p:nvSpPr>
          <p:cNvPr id="21" name="Right Brace 6">
            <a:extLst>
              <a:ext uri="{FF2B5EF4-FFF2-40B4-BE49-F238E27FC236}">
                <a16:creationId xmlns:a16="http://schemas.microsoft.com/office/drawing/2014/main" id="{25990BB0-827F-1E4C-A880-2A54BE0096F3}"/>
              </a:ext>
            </a:extLst>
          </p:cNvPr>
          <p:cNvSpPr/>
          <p:nvPr/>
        </p:nvSpPr>
        <p:spPr>
          <a:xfrm rot="5400000">
            <a:off x="4153662" y="5327198"/>
            <a:ext cx="165940" cy="570049"/>
          </a:xfrm>
          <a:prstGeom prst="righ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22" name="Right Brace 6">
            <a:extLst>
              <a:ext uri="{FF2B5EF4-FFF2-40B4-BE49-F238E27FC236}">
                <a16:creationId xmlns:a16="http://schemas.microsoft.com/office/drawing/2014/main" id="{1181D154-8969-0749-8341-ABE2EBE29BF0}"/>
              </a:ext>
            </a:extLst>
          </p:cNvPr>
          <p:cNvSpPr/>
          <p:nvPr/>
        </p:nvSpPr>
        <p:spPr>
          <a:xfrm rot="5400000" flipV="1">
            <a:off x="2352940" y="5122704"/>
            <a:ext cx="156457" cy="926857"/>
          </a:xfrm>
          <a:prstGeom prst="righ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533BE4-9DCF-364F-B9CF-6C74A22360F7}"/>
              </a:ext>
            </a:extLst>
          </p:cNvPr>
          <p:cNvSpPr txBox="1"/>
          <p:nvPr/>
        </p:nvSpPr>
        <p:spPr>
          <a:xfrm>
            <a:off x="2619486" y="4665453"/>
            <a:ext cx="204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loss-given default</a:t>
            </a:r>
            <a:endParaRPr lang="ru-RU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Рамка 23">
            <a:extLst>
              <a:ext uri="{FF2B5EF4-FFF2-40B4-BE49-F238E27FC236}">
                <a16:creationId xmlns:a16="http://schemas.microsoft.com/office/drawing/2014/main" id="{5510EE2B-F699-8B41-850D-5A091B59EA1A}"/>
              </a:ext>
            </a:extLst>
          </p:cNvPr>
          <p:cNvSpPr/>
          <p:nvPr/>
        </p:nvSpPr>
        <p:spPr>
          <a:xfrm>
            <a:off x="53387" y="4389006"/>
            <a:ext cx="9055865" cy="228049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2613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Microsoft Macintosh PowerPoint</Application>
  <PresentationFormat>Широкоэкранный</PresentationFormat>
  <Paragraphs>28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Cambria</vt:lpstr>
      <vt:lpstr>Cambria Math</vt:lpstr>
      <vt:lpstr>Times New Roman</vt:lpstr>
      <vt:lpstr>Тема Office</vt:lpstr>
      <vt:lpstr>Что такое CVA</vt:lpstr>
      <vt:lpstr>Как считать CVA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Что такое CVA</dc:title>
  <dc:creator>Microsoft Office User</dc:creator>
  <cp:lastModifiedBy>Microsoft Office User</cp:lastModifiedBy>
  <cp:revision>1</cp:revision>
  <dcterms:created xsi:type="dcterms:W3CDTF">2022-11-11T13:14:30Z</dcterms:created>
  <dcterms:modified xsi:type="dcterms:W3CDTF">2022-11-11T13:15:28Z</dcterms:modified>
</cp:coreProperties>
</file>