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859" r:id="rId2"/>
    <p:sldId id="860" r:id="rId3"/>
    <p:sldId id="882" r:id="rId4"/>
    <p:sldId id="861" r:id="rId5"/>
    <p:sldId id="862" r:id="rId6"/>
    <p:sldId id="261" r:id="rId7"/>
    <p:sldId id="872" r:id="rId8"/>
    <p:sldId id="873" r:id="rId9"/>
    <p:sldId id="874" r:id="rId10"/>
    <p:sldId id="877" r:id="rId11"/>
    <p:sldId id="878" r:id="rId12"/>
    <p:sldId id="879" r:id="rId13"/>
    <p:sldId id="880" r:id="rId14"/>
    <p:sldId id="868" r:id="rId15"/>
    <p:sldId id="869" r:id="rId16"/>
    <p:sldId id="881" r:id="rId17"/>
    <p:sldId id="866" r:id="rId18"/>
    <p:sldId id="867" r:id="rId19"/>
    <p:sldId id="8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/>
    <p:restoredTop sz="95970"/>
  </p:normalViewPr>
  <p:slideViewPr>
    <p:cSldViewPr snapToGrid="0" snapToObjects="1" showGuides="1">
      <p:cViewPr varScale="1">
        <p:scale>
          <a:sx n="116" d="100"/>
          <a:sy n="116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FE459-76F4-CD47-A1F6-DAA3D588AD2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D936-2F1F-7A48-A464-75B277D58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0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3163-A6A1-4A19-B7EF-00B930F39A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Что такое </a:t>
            </a:r>
            <a:r>
              <a:rPr lang="en-US" sz="1200" dirty="0"/>
              <a:t>Pricing</a:t>
            </a:r>
            <a:r>
              <a:rPr lang="en-US" sz="1200" baseline="0" dirty="0"/>
              <a:t> Service?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Облачный сервис</a:t>
            </a:r>
            <a:r>
              <a:rPr lang="en-US" sz="1200" baseline="0" dirty="0"/>
              <a:t> </a:t>
            </a:r>
            <a:r>
              <a:rPr lang="ru-RU" sz="1200" baseline="0" dirty="0"/>
              <a:t>«одного окна» для работы с ПФИ</a:t>
            </a:r>
            <a:r>
              <a:rPr lang="en-US" sz="1200" baseline="0" dirty="0"/>
              <a:t>: </a:t>
            </a:r>
            <a:r>
              <a:rPr lang="ru-RU" sz="1200" baseline="0" dirty="0"/>
              <a:t>оценка, риск, </a:t>
            </a:r>
            <a:r>
              <a:rPr lang="en-US" sz="1200" baseline="0" dirty="0"/>
              <a:t>CVA, </a:t>
            </a:r>
            <a:r>
              <a:rPr lang="en-US" sz="1200" baseline="0" dirty="0" err="1"/>
              <a:t>PnlExplain</a:t>
            </a:r>
            <a:r>
              <a:rPr lang="en-US" sz="1200" baseline="0" dirty="0"/>
              <a:t>, </a:t>
            </a:r>
            <a:r>
              <a:rPr lang="ru-RU" sz="1200" baseline="0" dirty="0"/>
              <a:t>сценарии,</a:t>
            </a:r>
            <a:r>
              <a:rPr lang="en-US" sz="1200" baseline="0" dirty="0"/>
              <a:t> </a:t>
            </a:r>
            <a:r>
              <a:rPr lang="ru-RU" sz="1200" baseline="0" dirty="0" err="1"/>
              <a:t>стрес</a:t>
            </a:r>
            <a:r>
              <a:rPr lang="ru-RU" sz="1200" baseline="0" dirty="0"/>
              <a:t> </a:t>
            </a:r>
            <a:r>
              <a:rPr lang="ru-RU" sz="1200" baseline="0" dirty="0" err="1"/>
              <a:t>стест</a:t>
            </a:r>
            <a:r>
              <a:rPr lang="ru-RU" sz="1200" baseline="0" dirty="0"/>
              <a:t>, </a:t>
            </a:r>
            <a:r>
              <a:rPr lang="ru-RU" sz="1200" baseline="0" dirty="0" err="1"/>
              <a:t>бэктест</a:t>
            </a:r>
            <a:r>
              <a:rPr lang="ru-RU" sz="1200" baseline="0" dirty="0"/>
              <a:t>, репорты </a:t>
            </a:r>
            <a:r>
              <a:rPr lang="ru-RU" sz="1200" baseline="0" dirty="0" err="1"/>
              <a:t>итд</a:t>
            </a:r>
            <a:endParaRPr lang="ru-RU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Может быть интегрирована с любой другой АС банка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Легко масштабируется и дорабатывается под нужды</a:t>
            </a:r>
            <a:r>
              <a:rPr lang="en-US" sz="1200" baseline="0" dirty="0"/>
              <a:t> </a:t>
            </a:r>
            <a:r>
              <a:rPr lang="ru-RU" sz="1200" baseline="0" dirty="0"/>
              <a:t>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Архитектура</a:t>
            </a:r>
            <a:r>
              <a:rPr lang="en-US" sz="1200" baseline="0" dirty="0"/>
              <a:t>? </a:t>
            </a:r>
            <a:r>
              <a:rPr lang="ru-RU" sz="1200" baseline="0" dirty="0"/>
              <a:t>Как пользоваться</a:t>
            </a:r>
            <a:r>
              <a:rPr lang="en-US" sz="1200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Запрос-Ответ. Есть богатый </a:t>
            </a:r>
            <a:r>
              <a:rPr lang="en-US" sz="1200" baseline="0" dirty="0"/>
              <a:t>API </a:t>
            </a:r>
            <a:r>
              <a:rPr lang="ru-RU" sz="1200" baseline="0" dirty="0"/>
              <a:t>как для людей так и для </a:t>
            </a:r>
            <a:r>
              <a:rPr lang="en-US" sz="1200" baseline="0" dirty="0"/>
              <a:t>AC.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Платформа содержит собственные вычислительные мощности и систему распределения вычислений – клиенту не нужно об этом думать.</a:t>
            </a:r>
            <a:endParaRPr lang="en-US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В платформу оперативно подгружаются официальные рыночные данные</a:t>
            </a:r>
            <a:r>
              <a:rPr lang="en-US" sz="1200" baseline="0" dirty="0"/>
              <a:t>: </a:t>
            </a:r>
            <a:r>
              <a:rPr lang="ru-RU" sz="1200" baseline="0" dirty="0"/>
              <a:t>у клиента есть </a:t>
            </a:r>
            <a:r>
              <a:rPr lang="ru-RU" sz="1200" baseline="0" dirty="0" err="1"/>
              <a:t>есть</a:t>
            </a:r>
            <a:r>
              <a:rPr lang="ru-RU" sz="1200" baseline="0" dirty="0"/>
              <a:t> возможность использования модифицированных официальных данных или альтернативных данных</a:t>
            </a:r>
            <a:endParaRPr lang="en-US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 легко интегрируется с АС банка. В данный момент реализован протокол оптимизированный под скорость взаимодействия. Позволяет интегрироваться с АС находящимися в том же сетевом сегменте и не использующих информацию К1/К2. В планах на следующий год реализация текстового протокола для снятия этих ограничений.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текущих пользователей PS и возможных проектов в ближайшем будущем. CVA. Murex.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WebUI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Электронные каналы: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Dogma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K7M (2023). Обсуждение: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маркетмейкинг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электронных каналах. Обсуждение: расширение использования в Рисках.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Какие продукты поддерживает </a:t>
            </a:r>
            <a:r>
              <a:rPr lang="en-US" sz="1200" baseline="0" dirty="0"/>
              <a:t>PS?</a:t>
            </a:r>
            <a:endParaRPr lang="ru-RU" sz="12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Практически любые. </a:t>
            </a:r>
            <a:r>
              <a:rPr lang="ru-RU" sz="1200" dirty="0"/>
              <a:t>Вычислительное ядро содержит «конструктор» продуктов и позволяет в короткие сроки добавить поддержку практически любого ПФИ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Ядро реализует принцип «фабрики моделей» и автоматически конструирует и калибрует модель под нужды обрабатываемого ПФИ или портфеля</a:t>
            </a:r>
            <a:r>
              <a:rPr lang="ru-RU" sz="1200" baseline="0" dirty="0"/>
              <a:t> ПФИ. 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Ядро содержит универсальный </a:t>
            </a:r>
            <a:r>
              <a:rPr lang="ru-RU" sz="1200" dirty="0" err="1"/>
              <a:t>симуляционный</a:t>
            </a:r>
            <a:r>
              <a:rPr lang="ru-RU" sz="1200" dirty="0"/>
              <a:t> векторизованный движок класса </a:t>
            </a:r>
            <a:r>
              <a:rPr lang="en-US" sz="1200" dirty="0"/>
              <a:t>American Monte-Carlo </a:t>
            </a:r>
            <a:r>
              <a:rPr lang="ru-RU" sz="1200" dirty="0"/>
              <a:t>с поддержкой авто дифференцирования что позволяет работать с</a:t>
            </a:r>
            <a:r>
              <a:rPr lang="ru-RU" sz="1200" baseline="0" dirty="0"/>
              <a:t> ПФИ и портфелями ПФИ практически любой сложности включая </a:t>
            </a:r>
            <a:r>
              <a:rPr lang="en-US" sz="1200" baseline="0" dirty="0"/>
              <a:t>callable/puttable</a:t>
            </a:r>
            <a:r>
              <a:rPr lang="ru-RU" sz="1200" baseline="0" dirty="0"/>
              <a:t> структуры.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Почему </a:t>
            </a:r>
            <a:r>
              <a:rPr lang="en-US" sz="1200" baseline="0" dirty="0"/>
              <a:t>PS </a:t>
            </a:r>
            <a:r>
              <a:rPr lang="ru-RU" sz="1200" baseline="0" dirty="0"/>
              <a:t>работает в 50 раз быстрее </a:t>
            </a:r>
            <a:r>
              <a:rPr lang="en-US" sz="1200" baseline="0" dirty="0" err="1"/>
              <a:t>Numerix</a:t>
            </a:r>
            <a:r>
              <a:rPr lang="en-US" sz="1200" baseline="0" dirty="0"/>
              <a:t> CVA?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Мы используем современные технологии как в вычислительном ядре так и в облачной архитектуре сервиса.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В ядре большинство математических операций векторизованы (элементарная единица расчета не одно число а вектор) такой формат работает кратно быстрее на современных процессорах.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Для расчета риска мы используем технологию </a:t>
            </a:r>
            <a:r>
              <a:rPr lang="ru-RU" sz="1200" baseline="0" dirty="0" err="1"/>
              <a:t>автодифференцирования</a:t>
            </a:r>
            <a:r>
              <a:rPr lang="ru-RU" sz="1200" baseline="0" dirty="0"/>
              <a:t> которая позволяет считать риск без </a:t>
            </a:r>
            <a:r>
              <a:rPr lang="ru-RU" sz="1200" baseline="0" dirty="0" err="1"/>
              <a:t>бампов</a:t>
            </a:r>
            <a:r>
              <a:rPr lang="ru-RU" sz="1200" baseline="0" dirty="0"/>
              <a:t>, кратно быстрее классических систем. Технология пришла из мира </a:t>
            </a:r>
            <a:r>
              <a:rPr lang="en-US" sz="1200" baseline="0" dirty="0" err="1"/>
              <a:t>MachineLearning</a:t>
            </a:r>
            <a:r>
              <a:rPr lang="en-US" sz="1200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/>
              <a:t>На уровне облака используется современная система распределения вычислений вдохновленная технологией </a:t>
            </a:r>
            <a:r>
              <a:rPr lang="en-US" sz="1200" baseline="0" dirty="0" err="1"/>
              <a:t>blockchain</a:t>
            </a:r>
            <a:r>
              <a:rPr lang="en-US" sz="1200" baseline="0" dirty="0"/>
              <a:t>. </a:t>
            </a:r>
            <a:r>
              <a:rPr lang="ru-RU" sz="1200" baseline="0" dirty="0"/>
              <a:t>Это позволяет уверенно работать под большими нагрузками.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/>
              <a:t>Платформа </a:t>
            </a:r>
            <a:r>
              <a:rPr lang="en-US" sz="1200" baseline="0" dirty="0"/>
              <a:t>Pricing Service </a:t>
            </a:r>
            <a:r>
              <a:rPr lang="ru-RU" sz="1200" baseline="0" dirty="0"/>
              <a:t>поддерживается объединённой командой ДГР и ДИТ. Сейчас команда имеет опыт и экспертизу (но не всегда ресурсы) для</a:t>
            </a:r>
            <a:r>
              <a:rPr lang="en-US" sz="1200" baseline="0" dirty="0"/>
              <a:t> </a:t>
            </a:r>
            <a:r>
              <a:rPr lang="ru-RU" sz="1200" baseline="0" dirty="0"/>
              <a:t>масштабирования и доработок платформы под нужды наших текущих или новых внутренних клиента.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4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4" Type="http://schemas.openxmlformats.org/officeDocument/2006/relationships/slideMaster" Target="../slideMasters/slideMaster1.xml"/><Relationship Id="rId9" Type="http://schemas.openxmlformats.org/officeDocument/2006/relationships/image" Target="http://77A1012EB7C4058D7857A2C27F19AA38.dms.sberbank.ru/77A1012EB7C4058D7857A2C27F19AA38-E15EB427CD4712C851F7D03AB39A70C4-98DF33912A645DED11E060C8F1BF4ACC/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1B3B-7427-9549-A115-0C9BA4FD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ED15D-81AE-9F47-905A-1F4E38E5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614EE-D0F5-2648-A303-11B06367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BF31E-4A33-7848-8972-1B593CA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8D0E48-7BFB-DE49-AD64-81583FA6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6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D40B-0551-A448-8A31-7A1AB260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549B45-AF86-954B-815B-8EEB3002D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F5D94-AAD0-6843-AF14-B2F2313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449E9-7EF7-FB4A-901E-23B4E38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B427E-BF3A-3445-87D4-CE8F2898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7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2D169-6F9D-784F-8DA0-FCEC05647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A533B-2A14-854B-9BC3-61A71E016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3001B-29B4-6C4B-B05B-43CB8DC4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2FCEC-822A-B446-B387-36B00233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E3830-0E7C-3048-9B91-9FE2DF15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4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0515600" cy="78483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85821"/>
            <a:ext cx="8177213" cy="145424"/>
          </a:xfrm>
        </p:spPr>
        <p:txBody>
          <a:bodyPr vert="horz" wrap="square" lIns="0" tIns="0" rIns="91440" bIns="0" rtlCol="0" anchor="t">
            <a:spAutoFit/>
          </a:bodyPr>
          <a:lstStyle>
            <a:lvl1pPr>
              <a:defRPr lang="en-US" sz="1050" b="0" dirty="0" smtClean="0">
                <a:solidFill>
                  <a:schemeClr val="bg2">
                    <a:lumMod val="90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24" name="Рисунок 23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5" name="Рисунок 24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6" name="Рисунок 25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7" name="Рисунок 26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8" name="Рисунок 27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0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0515600" cy="78483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5" name="Рисунок 4" descr="http://77A1012EB7C4058D7857A2C27F19AA38.dms.sberbank.ru/77A1012EB7C4058D7857A2C27F19AA38-E15EB427CD4712C851F7D03AB39A70C4-98DF33912A645DED11E060C8F1BF4ACC/1.png"/>
          <p:cNvPicPr>
            <a:picLocks/>
          </p:cNvPicPr>
          <p:nvPr userDrawn="1"/>
        </p:nvPicPr>
        <p:blipFill>
          <a:blip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2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3848C-938D-8C4F-BAA1-A3D7FEF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7E652-719B-C644-BE64-68C6DB67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293B8-5B35-6446-902C-AFC240D9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CC7C9-253B-C946-915B-92843B8A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8C82F-1CD6-A64B-BF17-7FFCDE06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9D4F6-6D26-D744-A5B7-3560798E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AA739-DC5B-B14D-9523-64AD2E2B8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33F62-8CAA-634D-AF9A-CC985AC7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FE944-D63F-574C-BEEB-274EF2C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27CD3-FDA3-D54F-8315-4FD6C2A6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3A482-9CD6-FD49-B8FB-CA5FAF6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E233-031D-6A46-BE75-553705C4C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68C46-5B95-AD4B-B1B6-CCA4BD79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679BC-2B17-414E-B4F8-C14E1593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102D1-038D-C64F-939E-9D6E12EF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DB551A-FAAC-5640-B0AB-2F3F3849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26662-8AE2-5647-BA9D-BB27743F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40C1F4-429F-3E48-9DE9-F92459A7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3EF270-BCF1-5849-AF44-2EF3FD1D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3456D3-FB49-6A4C-B557-4A3DE0751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1FEBE7-8B11-B449-A61F-D6F1F9A9B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010E74-3AAE-7449-81F4-EC199F8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39B14-D7F0-7548-BB84-0C8F4B30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32E2CC-D372-FC49-B591-7C228928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2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C578F-1C37-CE46-8F82-2435B868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F717A6-5B27-7644-A106-3F70C0C2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8CB346-59F8-D247-8BB5-24B7A282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2BF4F-1607-CF4F-BCBF-9EE546F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326F7A-149E-2740-8C41-79465A2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238B05-764B-0349-800B-05355E2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E21F3-D578-514C-9956-5577762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6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2D97-B425-DB49-9EED-2079C475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E4FF0-3C00-F74A-BAB6-FF7D33C6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B8F29-4FD5-3841-BFBE-3CBB6068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92651-2067-CF4B-89FA-9E051F4D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0B8DB-2DEC-954F-8D6A-A5C38624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5BD18-FBDC-1B4B-893E-5C49A1A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22DA0-116B-C845-9DFA-2653BECF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40B015-797A-BF47-B1B9-7CDE2EC0F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414A0C-0CE6-1046-B7CA-1400BC9F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4AFDA9-B228-8D4E-90C5-457DB6A1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7AF156-3B6C-B746-8949-A554B4F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88F52-3B89-B54A-A5E4-B4F29D5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9FCA-3E67-8645-8599-A4404A08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B87A6A-BC02-CE41-8767-6DBEF853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7AEAB-0ED7-4443-B297-C3ED9BCC5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58ED-CCB5-CE4C-A0C9-EBC53ABA952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482CF-221D-3540-B317-B34A2DD41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5444D-3217-744E-9F16-A449C4EE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FAD-D0A2-0A48-81D8-3752730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7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198133"/>
            <a:ext cx="10515600" cy="1076412"/>
          </a:xfrm>
        </p:spPr>
        <p:txBody>
          <a:bodyPr>
            <a:normAutofit fontScale="90000"/>
          </a:bodyPr>
          <a:lstStyle/>
          <a:p>
            <a:pPr algn="l">
              <a:spcAft>
                <a:spcPts val="1800"/>
              </a:spcAft>
            </a:pPr>
            <a:r>
              <a:rPr lang="en-US" sz="5400" dirty="0"/>
              <a:t>Pricing Service CVA </a:t>
            </a:r>
            <a:br>
              <a:rPr lang="ru-RU" sz="5400" dirty="0"/>
            </a:br>
            <a:r>
              <a:rPr lang="ru-RU" sz="2700" dirty="0"/>
              <a:t>Часть 2</a:t>
            </a:r>
            <a:r>
              <a:rPr lang="en-US" sz="2700" dirty="0"/>
              <a:t>: Math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5572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AAD: Automatic </a:t>
            </a:r>
            <a:r>
              <a:rPr lang="en-US" dirty="0" err="1"/>
              <a:t>Adjoint</a:t>
            </a:r>
            <a:r>
              <a:rPr lang="en-US" dirty="0"/>
              <a:t> Differentiation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90674"/>
            <a:ext cx="6391275" cy="183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4" y="3428999"/>
            <a:ext cx="404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Стандартное правило дифференцирования дает: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87" y="3092258"/>
            <a:ext cx="52578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912" y="4037110"/>
            <a:ext cx="9457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Если добавить так же правила дифференцирования произведения, суммы (и т.п.) функций и правила дифференцирования элементарных функций (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log, sin, cos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т.д.), то получаем задачу с большим количеством действий, которые компьютер теоретически может сделать.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" y="5323251"/>
            <a:ext cx="945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Истории успеха этого подхода в других проектах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18" y="5076108"/>
            <a:ext cx="1105911" cy="7068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33" y="5219897"/>
            <a:ext cx="1385938" cy="8213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577" y="4677924"/>
            <a:ext cx="1401000" cy="1997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175" y="6025171"/>
            <a:ext cx="1532854" cy="2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AAD: Automatic </a:t>
            </a:r>
            <a:r>
              <a:rPr lang="en-US" dirty="0" err="1"/>
              <a:t>Adjoint</a:t>
            </a:r>
            <a:r>
              <a:rPr lang="en-US" dirty="0"/>
              <a:t> Differentiation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46" y="1625137"/>
            <a:ext cx="5831567" cy="33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AAD: Automatic </a:t>
            </a:r>
            <a:r>
              <a:rPr lang="en-US" dirty="0" err="1"/>
              <a:t>Adjoint</a:t>
            </a:r>
            <a:r>
              <a:rPr lang="en-US" dirty="0"/>
              <a:t> Differentiation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72" y="1683326"/>
            <a:ext cx="5831567" cy="33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AAD: Automatic </a:t>
            </a:r>
            <a:r>
              <a:rPr lang="en-US" dirty="0" err="1"/>
              <a:t>Adjoint</a:t>
            </a:r>
            <a:r>
              <a:rPr lang="en-US" dirty="0"/>
              <a:t> Differentiation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0856" y="1384068"/>
            <a:ext cx="80859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 нужно что бы это заработало для сложного алгоритма?</a:t>
            </a:r>
          </a:p>
          <a:p>
            <a:pPr>
              <a:spcAft>
                <a:spcPts val="600"/>
              </a:spcAft>
            </a:pP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Адаптация вычислительных алгоритмов под ограничения подхода</a:t>
            </a:r>
          </a:p>
          <a:p>
            <a:pPr>
              <a:spcAft>
                <a:spcPts val="600"/>
              </a:spcAft>
            </a:pP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Протаскивание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’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ов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TODO</a:t>
            </a:r>
            <a:endParaRPr lang="ru-RU" sz="14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Интеграция специализированной библиотеки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Open source options -- </a:t>
            </a:r>
            <a:r>
              <a:rPr lang="en-US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TODO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Matlogica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©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5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92" y="185970"/>
            <a:ext cx="9995050" cy="438582"/>
          </a:xfrm>
        </p:spPr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Конструктор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payoff: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универсальный языка описания ПФИ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42912" y="6485821"/>
            <a:ext cx="8177213" cy="145424"/>
          </a:xfrm>
        </p:spPr>
        <p:txBody>
          <a:bodyPr>
            <a:normAutofit fontScale="25000" lnSpcReduction="20000"/>
          </a:bodyPr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633045" y="2334611"/>
            <a:ext cx="3727082" cy="4172835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5" y="2452486"/>
            <a:ext cx="23705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tx2"/>
                </a:solidFill>
              </a:rPr>
              <a:t>Характеристики продукта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298" y="3109117"/>
            <a:ext cx="358082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Underlyings</a:t>
            </a:r>
            <a:r>
              <a:rPr lang="en-US" sz="1400" dirty="0">
                <a:solidFill>
                  <a:schemeClr val="tx2"/>
                </a:solidFill>
              </a:rPr>
              <a:t>: spots, futures, </a:t>
            </a:r>
            <a:r>
              <a:rPr lang="en-US" sz="1400" dirty="0" err="1">
                <a:solidFill>
                  <a:schemeClr val="tx2"/>
                </a:solidFill>
              </a:rPr>
              <a:t>ibor</a:t>
            </a:r>
            <a:r>
              <a:rPr lang="en-US" sz="1400" dirty="0">
                <a:solidFill>
                  <a:schemeClr val="tx2"/>
                </a:solidFill>
              </a:rPr>
              <a:t> rates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Dates: observation dates, expiration dates, payment dates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Events: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Barriers, optionality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err="1">
                <a:solidFill>
                  <a:schemeClr val="tx2"/>
                </a:solidFill>
              </a:rPr>
              <a:t>Cashflows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coupons, notional exchange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endParaRPr lang="en-US" sz="1400" dirty="0">
              <a:solidFill>
                <a:schemeClr val="tx2"/>
              </a:solidFill>
            </a:endParaRPr>
          </a:p>
          <a:p>
            <a:endParaRPr lang="ru-RU" sz="1400" dirty="0">
              <a:solidFill>
                <a:schemeClr val="tx2"/>
              </a:solidFill>
            </a:endParaRPr>
          </a:p>
          <a:p>
            <a:endParaRPr lang="ru-RU" sz="1400" dirty="0" err="1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5317" y="2318077"/>
            <a:ext cx="6099288" cy="4200518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4429" y="2432708"/>
            <a:ext cx="34432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tx2"/>
                </a:solidFill>
              </a:rPr>
              <a:t>Реализация в </a:t>
            </a:r>
            <a:r>
              <a:rPr lang="en-US" sz="1400" b="1" dirty="0">
                <a:solidFill>
                  <a:schemeClr val="tx2"/>
                </a:solidFill>
              </a:rPr>
              <a:t>Pricing Service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0713" y="2760802"/>
            <a:ext cx="5149424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# Get market observables the payoff needs </a:t>
            </a:r>
          </a:p>
          <a:p>
            <a:r>
              <a:rPr lang="en-US" sz="1400" dirty="0">
                <a:solidFill>
                  <a:schemeClr val="tx2"/>
                </a:solidFill>
              </a:rPr>
              <a:t>s1 = spot(“SBER_RUB”, “01/03/2023”)</a:t>
            </a:r>
          </a:p>
          <a:p>
            <a:r>
              <a:rPr lang="en-US" sz="1400" dirty="0">
                <a:solidFill>
                  <a:schemeClr val="tx2"/>
                </a:solidFill>
              </a:rPr>
              <a:t>s2 = future(“FUT:USDRUB:1M”, “01/03/2024”)</a:t>
            </a:r>
          </a:p>
          <a:p>
            <a:r>
              <a:rPr lang="en-US" sz="1400" dirty="0">
                <a:solidFill>
                  <a:schemeClr val="tx2"/>
                </a:solidFill>
              </a:rPr>
              <a:t>s3 = spot(“RUB_KEY_RATE”, “01/03/2023”)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# Check barriers, or other conditions, log probabilities if needed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log_info</a:t>
            </a:r>
            <a:r>
              <a:rPr lang="en-US" sz="1400" dirty="0">
                <a:solidFill>
                  <a:schemeClr val="tx2"/>
                </a:solidFill>
              </a:rPr>
              <a:t>(s1&gt;140, “Coupon probability”, “03/03/2023”)</a:t>
            </a:r>
          </a:p>
          <a:p>
            <a:r>
              <a:rPr lang="en-US" sz="1400" dirty="0">
                <a:solidFill>
                  <a:schemeClr val="tx2"/>
                </a:solidFill>
              </a:rPr>
              <a:t># pay exotic coupons</a:t>
            </a:r>
          </a:p>
          <a:p>
            <a:r>
              <a:rPr lang="en-US" sz="1400" dirty="0">
                <a:solidFill>
                  <a:schemeClr val="tx2"/>
                </a:solidFill>
              </a:rPr>
              <a:t>If s1&gt;140: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pay(s1-140, “RUB”, “03/03/2023” , “exotic coupon”) </a:t>
            </a:r>
          </a:p>
          <a:p>
            <a:r>
              <a:rPr lang="en-US" sz="1400" dirty="0">
                <a:solidFill>
                  <a:schemeClr val="tx2"/>
                </a:solidFill>
              </a:rPr>
              <a:t>Else: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pay(s1 / s2, “USD”, “05/3/2024”, “can be paid in different </a:t>
            </a:r>
            <a:r>
              <a:rPr lang="en-US" sz="1400" dirty="0" err="1">
                <a:solidFill>
                  <a:schemeClr val="tx2"/>
                </a:solidFill>
              </a:rPr>
              <a:t>ccys</a:t>
            </a:r>
            <a:r>
              <a:rPr lang="en-US" sz="1400" dirty="0">
                <a:solidFill>
                  <a:schemeClr val="tx2"/>
                </a:solidFill>
              </a:rPr>
              <a:t>”)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# Check “</a:t>
            </a:r>
            <a:r>
              <a:rPr lang="en-US" sz="1400" dirty="0" err="1">
                <a:solidFill>
                  <a:schemeClr val="tx2"/>
                </a:solidFill>
              </a:rPr>
              <a:t>american</a:t>
            </a:r>
            <a:r>
              <a:rPr lang="en-US" sz="1400" dirty="0">
                <a:solidFill>
                  <a:schemeClr val="tx2"/>
                </a:solidFill>
              </a:rPr>
              <a:t> style” optionality:</a:t>
            </a:r>
          </a:p>
          <a:p>
            <a:r>
              <a:rPr lang="en-US" sz="1400" dirty="0">
                <a:solidFill>
                  <a:schemeClr val="tx2"/>
                </a:solidFill>
              </a:rPr>
              <a:t>If </a:t>
            </a:r>
            <a:r>
              <a:rPr lang="en-US" sz="1400" dirty="0" err="1">
                <a:solidFill>
                  <a:schemeClr val="tx2"/>
                </a:solidFill>
              </a:rPr>
              <a:t>continuation_value</a:t>
            </a:r>
            <a:r>
              <a:rPr lang="en-US" sz="1400" dirty="0">
                <a:solidFill>
                  <a:schemeClr val="tx2"/>
                </a:solidFill>
              </a:rPr>
              <a:t>(“01/12/2022”) &lt; 0: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# want to early terminate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649" y="645005"/>
            <a:ext cx="1084156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solidFill>
                  <a:schemeClr val="tx2"/>
                </a:solidFill>
              </a:rPr>
              <a:t>Все ПФИ описаны внутри </a:t>
            </a:r>
            <a:r>
              <a:rPr lang="en-US" sz="1400" dirty="0">
                <a:solidFill>
                  <a:schemeClr val="tx2"/>
                </a:solidFill>
              </a:rPr>
              <a:t>PS</a:t>
            </a:r>
            <a:r>
              <a:rPr lang="ru-RU" sz="1400" dirty="0">
                <a:solidFill>
                  <a:schemeClr val="tx2"/>
                </a:solidFill>
              </a:rPr>
              <a:t> единообразно, используя специально разработанный язык. Продукт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на языке </a:t>
            </a:r>
            <a:r>
              <a:rPr lang="en-US" sz="1400" dirty="0">
                <a:solidFill>
                  <a:schemeClr val="tx2"/>
                </a:solidFill>
              </a:rPr>
              <a:t>PS</a:t>
            </a:r>
            <a:r>
              <a:rPr lang="ru-RU" sz="1400" dirty="0">
                <a:solidFill>
                  <a:schemeClr val="tx2"/>
                </a:solidFill>
              </a:rPr>
              <a:t> получает полноценное «гражданство» в системе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ru-RU" sz="1400" dirty="0">
                <a:solidFill>
                  <a:schemeClr val="tx2"/>
                </a:solidFill>
              </a:rPr>
              <a:t>будет работать оценка, риск, </a:t>
            </a:r>
            <a:r>
              <a:rPr lang="en-US" sz="1400" dirty="0">
                <a:solidFill>
                  <a:schemeClr val="tx2"/>
                </a:solidFill>
              </a:rPr>
              <a:t>PNL explain, </a:t>
            </a:r>
            <a:r>
              <a:rPr lang="en-US" sz="1400" dirty="0" err="1">
                <a:solidFill>
                  <a:schemeClr val="tx2"/>
                </a:solidFill>
              </a:rPr>
              <a:t>xVA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400" dirty="0">
                <a:solidFill>
                  <a:schemeClr val="tx2"/>
                </a:solidFill>
              </a:rPr>
              <a:t>Язык </a:t>
            </a:r>
            <a:r>
              <a:rPr lang="en-US" sz="1400" dirty="0">
                <a:solidFill>
                  <a:schemeClr val="tx2"/>
                </a:solidFill>
              </a:rPr>
              <a:t>PS </a:t>
            </a:r>
            <a:r>
              <a:rPr lang="ru-RU" sz="1400" dirty="0">
                <a:solidFill>
                  <a:schemeClr val="tx2"/>
                </a:solidFill>
              </a:rPr>
              <a:t>достаточно богат для описания ПФИ практически любой сложности, включая </a:t>
            </a:r>
            <a:r>
              <a:rPr lang="en-US" sz="1400" dirty="0">
                <a:solidFill>
                  <a:schemeClr val="tx2"/>
                </a:solidFill>
              </a:rPr>
              <a:t>callable/puttable</a:t>
            </a:r>
            <a:r>
              <a:rPr lang="ru-RU" sz="1400" dirty="0">
                <a:solidFill>
                  <a:schemeClr val="tx2"/>
                </a:solidFill>
              </a:rPr>
              <a:t> структуры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есть возможность рекурсивного описания (</a:t>
            </a:r>
            <a:r>
              <a:rPr lang="ru-RU" sz="1400" dirty="0" err="1">
                <a:solidFill>
                  <a:schemeClr val="tx2"/>
                </a:solidFill>
              </a:rPr>
              <a:t>свопцион</a:t>
            </a:r>
            <a:r>
              <a:rPr lang="ru-RU" sz="1400" dirty="0">
                <a:solidFill>
                  <a:schemeClr val="tx2"/>
                </a:solidFill>
              </a:rPr>
              <a:t> – опцион на своп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xVA</a:t>
            </a:r>
            <a:r>
              <a:rPr lang="en-US" sz="1400" dirty="0">
                <a:solidFill>
                  <a:schemeClr val="tx2"/>
                </a:solidFill>
              </a:rPr>
              <a:t> -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стрип</a:t>
            </a:r>
            <a:r>
              <a:rPr lang="ru-RU" sz="1400" dirty="0">
                <a:solidFill>
                  <a:schemeClr val="tx2"/>
                </a:solidFill>
              </a:rPr>
              <a:t> опционов на портфель)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400" dirty="0">
                <a:solidFill>
                  <a:schemeClr val="tx2"/>
                </a:solidFill>
              </a:rPr>
              <a:t>Новые продукты могут быть выведены в ПРОМ за несколько дней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1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92" y="185970"/>
            <a:ext cx="9995050" cy="438582"/>
          </a:xfrm>
        </p:spPr>
        <p:txBody>
          <a:bodyPr>
            <a:normAutofit fontScale="90000"/>
          </a:bodyPr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Фабрика моделей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читаем описание ПФИ,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строим модель автоматически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649" y="833251"/>
            <a:ext cx="1084156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PS</a:t>
            </a:r>
            <a:r>
              <a:rPr lang="ru-RU" sz="1400" dirty="0">
                <a:solidFill>
                  <a:schemeClr val="tx2"/>
                </a:solidFill>
              </a:rPr>
              <a:t> анализирует описание ПФИ и собирает и калибрует необходимую модель из элементарных </a:t>
            </a:r>
            <a:r>
              <a:rPr lang="ru-RU" sz="1400" dirty="0" err="1">
                <a:solidFill>
                  <a:schemeClr val="tx2"/>
                </a:solidFill>
              </a:rPr>
              <a:t>стох</a:t>
            </a:r>
            <a:r>
              <a:rPr lang="ru-RU" sz="1400" dirty="0">
                <a:solidFill>
                  <a:schemeClr val="tx2"/>
                </a:solidFill>
              </a:rPr>
              <a:t>. дифференциальных уравнений динамики отдельных риск факторов. При этом полученная модель оптимизирована под конкретный ПФИ в работе для максимальной скорости расчетов.</a:t>
            </a:r>
          </a:p>
          <a:p>
            <a:br>
              <a:rPr lang="ru-RU" sz="1400" dirty="0">
                <a:solidFill>
                  <a:schemeClr val="tx2"/>
                </a:solidFill>
              </a:rPr>
            </a:br>
            <a:r>
              <a:rPr lang="ru-RU" sz="1400" dirty="0">
                <a:solidFill>
                  <a:schemeClr val="tx2"/>
                </a:solidFill>
              </a:rPr>
              <a:t>Подход позволяет оперативно добавлять</a:t>
            </a:r>
            <a:r>
              <a:rPr lang="en-US" sz="1400" dirty="0">
                <a:solidFill>
                  <a:schemeClr val="tx2"/>
                </a:solidFill>
              </a:rPr>
              <a:t>/</a:t>
            </a:r>
            <a:r>
              <a:rPr lang="ru-RU" sz="1400" dirty="0">
                <a:solidFill>
                  <a:schemeClr val="tx2"/>
                </a:solidFill>
              </a:rPr>
              <a:t>дорабатывать риск факторы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br>
              <a:rPr lang="ru-RU" sz="1400" dirty="0">
                <a:solidFill>
                  <a:schemeClr val="tx2"/>
                </a:solidFill>
              </a:rPr>
            </a:br>
            <a:r>
              <a:rPr lang="ru-RU" sz="1400" dirty="0">
                <a:solidFill>
                  <a:schemeClr val="tx2"/>
                </a:solidFill>
              </a:rPr>
              <a:t>Как только уравнение динамики риск фактора добавлено в </a:t>
            </a:r>
            <a:r>
              <a:rPr lang="en-US" sz="1400" dirty="0">
                <a:solidFill>
                  <a:schemeClr val="tx2"/>
                </a:solidFill>
              </a:rPr>
              <a:t>PS </a:t>
            </a:r>
            <a:r>
              <a:rPr lang="ru-RU" sz="1400" dirty="0">
                <a:solidFill>
                  <a:schemeClr val="tx2"/>
                </a:solidFill>
              </a:rPr>
              <a:t>будет работать оценка, риск, </a:t>
            </a:r>
            <a:r>
              <a:rPr lang="en-US" sz="1400" dirty="0">
                <a:solidFill>
                  <a:schemeClr val="tx2"/>
                </a:solidFill>
              </a:rPr>
              <a:t>PNL explain, </a:t>
            </a:r>
            <a:r>
              <a:rPr lang="en-US" sz="1400" dirty="0" err="1">
                <a:solidFill>
                  <a:schemeClr val="tx2"/>
                </a:solidFill>
              </a:rPr>
              <a:t>xVA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etc</a:t>
            </a:r>
            <a:r>
              <a:rPr lang="ru-RU" sz="1400" dirty="0">
                <a:solidFill>
                  <a:schemeClr val="tx2"/>
                </a:solidFill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[</a:t>
            </a:r>
            <a:r>
              <a:rPr lang="ru-RU" sz="1400" dirty="0">
                <a:solidFill>
                  <a:schemeClr val="tx2"/>
                </a:solidFill>
              </a:rPr>
              <a:t>Уравнения для риск факторов идут ниже</a:t>
            </a:r>
            <a:r>
              <a:rPr lang="en-US" sz="1400" dirty="0">
                <a:solidFill>
                  <a:schemeClr val="tx2"/>
                </a:solidFill>
              </a:rPr>
              <a:t>]</a:t>
            </a:r>
          </a:p>
          <a:p>
            <a:r>
              <a:rPr lang="ru-RU" sz="1400" dirty="0">
                <a:solidFill>
                  <a:schemeClr val="tx2"/>
                </a:solidFill>
              </a:rPr>
              <a:t>,  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9DDF06-BD92-184C-8989-2A9AD818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1" y="2772243"/>
            <a:ext cx="7286499" cy="35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5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Может понадобиться</a:t>
            </a:r>
          </a:p>
        </p:txBody>
      </p:sp>
    </p:spTree>
    <p:extLst>
      <p:ext uri="{BB962C8B-B14F-4D97-AF65-F5344CB8AC3E}">
        <p14:creationId xmlns:p14="http://schemas.microsoft.com/office/powerpoint/2010/main" val="170712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0170" y="1648273"/>
                <a:ext cx="8854722" cy="338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Управление вариациями (</a:t>
                </a:r>
                <a:r>
                  <a:rPr lang="en-US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Control</a:t>
                </a: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en-US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Variate</a:t>
                </a: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) 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использование коррелированной случайной величины с известным средним (например, европейский опцион для американского опциона)</a:t>
                </a:r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. 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 предельном случае получается расчет по аналитической модели</a:t>
                </a:r>
              </a:p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Выборка по значимости (</a:t>
                </a:r>
                <a:r>
                  <a:rPr lang="en-US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Importance sampling</a:t>
                </a: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)</a:t>
                </a:r>
                <a:r>
                  <a:rPr lang="en-US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использование траекторий в окрестности которых </a:t>
                </a:r>
                <a:r>
                  <a:rPr lang="ru-RU" dirty="0" err="1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дериватив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существенно меняется</a:t>
                </a:r>
              </a:p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Равномерно-распределенные последовательности 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дисперсия среднего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 ошибка среднего </a:t>
                </a:r>
                <a:r>
                  <a:rPr lang="ru-RU" dirty="0" err="1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рр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последовательности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𝑁</m:t>
                    </m:r>
                  </m:oMath>
                </a14:m>
                <a:endParaRPr lang="ru-RU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dirty="0"/>
                  <a:t>Противоположные выборки (</a:t>
                </a:r>
                <a:r>
                  <a:rPr lang="en-US" dirty="0"/>
                  <a:t>Antithetic variates</a:t>
                </a:r>
                <a:r>
                  <a:rPr lang="ru-RU" dirty="0"/>
                  <a:t>) – 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генерация симметричных </a:t>
                </a:r>
                <a:r>
                  <a:rPr lang="ru-RU" dirty="0" err="1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антикоррелирующих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выборок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0" y="1648273"/>
                <a:ext cx="8854722" cy="3388556"/>
              </a:xfrm>
              <a:prstGeom prst="rect">
                <a:avLst/>
              </a:prstGeom>
              <a:blipFill>
                <a:blip r:embed="rId2"/>
                <a:stretch>
                  <a:fillRect l="-413" t="-899" r="-1032" b="-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519373"/>
          </a:xfrm>
        </p:spPr>
        <p:txBody>
          <a:bodyPr/>
          <a:lstStyle/>
          <a:p>
            <a:pPr lvl="0">
              <a:defRPr/>
            </a:pPr>
            <a:r>
              <a:rPr lang="ru-RU" sz="3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Методы ускорения американского Монте-Карло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02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170" y="1648273"/>
            <a:ext cx="8854722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Скорость расчета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- линейно зависит от размерности модели рынка (методы на деревьях - экспоненциально), есть возможность распараллеливать вычисления 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Универсальность для продуктов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 подходит для любого типа </a:t>
            </a:r>
            <a:r>
              <a:rPr lang="ru-RU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дериватива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(выплаты по которому зависят от конечномерного </a:t>
            </a:r>
            <a:r>
              <a:rPr lang="ru-RU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марковского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процесса)</a:t>
            </a: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Гибкость модели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 можно задавать любую стохастичную динамику базовых активов (на практике надо проверять сходимость)</a:t>
            </a: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b="1" dirty="0">
                <a:latin typeface="SB Sans Display Light" panose="020B0303040504020204"/>
              </a:rPr>
              <a:t>Масштабируемость </a:t>
            </a:r>
            <a:r>
              <a:rPr lang="ru-RU" dirty="0">
                <a:latin typeface="SB Sans Display Light" panose="020B0303040504020204"/>
              </a:rPr>
              <a:t>– легко добавляется риск-факторы и новые продукты</a:t>
            </a: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SB Sans Display Light" panose="020B0303040504020204"/>
              </a:rPr>
              <a:t>… 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7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70"/>
              </a:spcAft>
            </a:pP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70"/>
              </a:spcAft>
            </a:pP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519373"/>
          </a:xfrm>
        </p:spPr>
        <p:txBody>
          <a:bodyPr/>
          <a:lstStyle/>
          <a:p>
            <a:pPr lvl="0">
              <a:defRPr/>
            </a:pPr>
            <a:r>
              <a:rPr lang="ru-RU" sz="3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Особенности американского Монте-Карло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0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36652"/>
            <a:ext cx="10515600" cy="448200"/>
          </a:xfrm>
        </p:spPr>
        <p:txBody>
          <a:bodyPr/>
          <a:lstStyle/>
          <a:p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Эволюция моделей оценки стоимости </a:t>
            </a:r>
            <a:r>
              <a:rPr lang="ru-RU" sz="25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деривативов</a:t>
            </a:r>
            <a:endParaRPr lang="ru-RU" sz="25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42913" y="965208"/>
          <a:ext cx="11185748" cy="563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437">
                  <a:extLst>
                    <a:ext uri="{9D8B030D-6E8A-4147-A177-3AD203B41FA5}">
                      <a16:colId xmlns:a16="http://schemas.microsoft.com/office/drawing/2014/main" val="3793678486"/>
                    </a:ext>
                  </a:extLst>
                </a:gridCol>
                <a:gridCol w="2796437">
                  <a:extLst>
                    <a:ext uri="{9D8B030D-6E8A-4147-A177-3AD203B41FA5}">
                      <a16:colId xmlns:a16="http://schemas.microsoft.com/office/drawing/2014/main" val="479699524"/>
                    </a:ext>
                  </a:extLst>
                </a:gridCol>
                <a:gridCol w="2796437">
                  <a:extLst>
                    <a:ext uri="{9D8B030D-6E8A-4147-A177-3AD203B41FA5}">
                      <a16:colId xmlns:a16="http://schemas.microsoft.com/office/drawing/2014/main" val="1038712225"/>
                    </a:ext>
                  </a:extLst>
                </a:gridCol>
                <a:gridCol w="2796437">
                  <a:extLst>
                    <a:ext uri="{9D8B030D-6E8A-4147-A177-3AD203B41FA5}">
                      <a16:colId xmlns:a16="http://schemas.microsoft.com/office/drawing/2014/main" val="3788598295"/>
                    </a:ext>
                  </a:extLst>
                </a:gridCol>
              </a:tblGrid>
              <a:tr h="60057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Эволюция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пейоффов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Эволюция моделей</a:t>
                      </a:r>
                      <a:r>
                        <a:rPr lang="ru-RU" baseline="0" dirty="0"/>
                        <a:t> рынков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Эволюция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методов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прайсинга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Текуще</a:t>
                      </a:r>
                      <a:r>
                        <a:rPr lang="ru-RU" baseline="0" dirty="0"/>
                        <a:t>е использование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27570"/>
                  </a:ext>
                </a:extLst>
              </a:tr>
              <a:tr h="9998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Европейские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опционы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Однофакторные модели рынка с постоянной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волой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Аналитический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Бенчмарк</a:t>
                      </a:r>
                      <a:r>
                        <a:rPr lang="ru-RU" dirty="0"/>
                        <a:t>, применяется для ускорения расчетов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381524"/>
                  </a:ext>
                </a:extLst>
              </a:tr>
              <a:tr h="9998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Американские  опционы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Одно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двух</a:t>
                      </a:r>
                      <a:r>
                        <a:rPr lang="ru-RU" baseline="0" dirty="0"/>
                        <a:t>-</a:t>
                      </a:r>
                      <a:r>
                        <a:rPr lang="ru-RU" dirty="0"/>
                        <a:t>факторные</a:t>
                      </a:r>
                      <a:r>
                        <a:rPr lang="ru-RU" baseline="0" dirty="0"/>
                        <a:t> модели, л</a:t>
                      </a:r>
                      <a:r>
                        <a:rPr lang="ru-RU" dirty="0"/>
                        <a:t>окальная волатильность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Методы конечных разностей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Модели на деревьях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Используется для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моделей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низкой размерности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658248"/>
                  </a:ext>
                </a:extLst>
              </a:tr>
              <a:tr h="9998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Экзотические опционы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Многофакторные</a:t>
                      </a:r>
                      <a:r>
                        <a:rPr lang="ru-RU" b="1" baseline="0" dirty="0"/>
                        <a:t> модели со </a:t>
                      </a:r>
                      <a:r>
                        <a:rPr lang="ru-RU" b="1" baseline="0" dirty="0" err="1"/>
                        <a:t>с</a:t>
                      </a:r>
                      <a:r>
                        <a:rPr lang="ru-RU" b="1" dirty="0" err="1"/>
                        <a:t>тохаст</a:t>
                      </a:r>
                      <a:r>
                        <a:rPr lang="ru-RU" b="1" dirty="0"/>
                        <a:t>.</a:t>
                      </a:r>
                      <a:r>
                        <a:rPr lang="ru-RU" b="1" baseline="0" dirty="0"/>
                        <a:t> волатильностью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American Monte Carlo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Лучшая</a:t>
                      </a:r>
                      <a:r>
                        <a:rPr lang="ru-RU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практика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52388"/>
                  </a:ext>
                </a:extLst>
              </a:tr>
              <a:tr h="9998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Инструменты с транзакционными издержками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bid-ask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Рыночная модель с транзакционными издержками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Обучение с подкреплением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Оптимальный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маркет-мейкинг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5433"/>
                  </a:ext>
                </a:extLst>
              </a:tr>
              <a:tr h="9998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Сделки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влияющие на рынок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impact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Микроструктурные модели рынка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Мульти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агентное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обучение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подкреплением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Академические разработки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закрытие большой заявки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4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9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F3307-D342-A34A-84E0-5FBBD262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498" y="252031"/>
            <a:ext cx="9746256" cy="108100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 CVA - </a:t>
            </a:r>
            <a:r>
              <a:rPr lang="ru-RU" sz="32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новая платформа для расчета </a:t>
            </a:r>
            <a:r>
              <a:rPr lang="en-US" sz="32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br>
              <a:rPr lang="en-US" sz="32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Executive summary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9EABB-1404-F047-9621-2E0FD58E4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37" y="1631873"/>
            <a:ext cx="10814891" cy="4846045"/>
          </a:xfrm>
        </p:spPr>
        <p:txBody>
          <a:bodyPr/>
          <a:lstStyle/>
          <a:p>
            <a:pPr algn="l"/>
            <a:r>
              <a:rPr lang="ru-RU" dirty="0"/>
              <a:t>Часть 1</a:t>
            </a:r>
            <a:r>
              <a:rPr lang="en-US" dirty="0"/>
              <a:t>: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Запустили новую </a:t>
            </a:r>
            <a:r>
              <a:rPr lang="en-US" dirty="0"/>
              <a:t>in-house </a:t>
            </a:r>
            <a:r>
              <a:rPr lang="ru-RU" dirty="0"/>
              <a:t>платформу для расчета </a:t>
            </a:r>
            <a:r>
              <a:rPr lang="en-US" dirty="0"/>
              <a:t>CVA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Реализовали все типологии для портфельного и </a:t>
            </a:r>
            <a:r>
              <a:rPr lang="ru-RU" dirty="0" err="1"/>
              <a:t>прайсингового</a:t>
            </a:r>
            <a:r>
              <a:rPr lang="ru-RU" dirty="0"/>
              <a:t> расчета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Перевели без потерь на нее всех пользователей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Снизили время расчета с 9 часов до 15 минут</a:t>
            </a:r>
          </a:p>
          <a:p>
            <a:pPr algn="l"/>
            <a:r>
              <a:rPr lang="ru-RU" dirty="0"/>
              <a:t>Часть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Математические и программистские аспекты реализации</a:t>
            </a:r>
            <a:r>
              <a:rPr lang="en-US" dirty="0"/>
              <a:t>, </a:t>
            </a:r>
            <a:r>
              <a:rPr lang="ru-RU" dirty="0"/>
              <a:t>которые позволили добиться таких результатов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Algorithmic </a:t>
            </a:r>
            <a:r>
              <a:rPr lang="en-US" dirty="0" err="1"/>
              <a:t>autodifferentiation</a:t>
            </a:r>
            <a:r>
              <a:rPr lang="en-US" dirty="0"/>
              <a:t> (AAD)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American Monte Carlo (AMC)</a:t>
            </a:r>
          </a:p>
        </p:txBody>
      </p:sp>
    </p:spTree>
    <p:extLst>
      <p:ext uri="{BB962C8B-B14F-4D97-AF65-F5344CB8AC3E}">
        <p14:creationId xmlns:p14="http://schemas.microsoft.com/office/powerpoint/2010/main" val="37631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5936" y="3969154"/>
            <a:ext cx="112609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Ключевые особенности архитектуры</a:t>
            </a:r>
            <a:endParaRPr lang="en-US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Распределенные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 в «облаке». Протокол взаимодействия легко поддерживает сложные, долгие вычисления.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Реализация алгоритмов использует </a:t>
            </a:r>
            <a:r>
              <a:rPr lang="ru-RU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векторизованные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риска с помощью технологий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автодифференцирования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</a:t>
            </a:r>
            <a:r>
              <a:rPr lang="en-US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сложных продуктов и рисков при помощи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Monte-Carlo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Определение типов деривативных продуктов (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отделено от модели базовых активов 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Гибкий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API: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легко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прототипировать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легко использовать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Широкие возможности для интеграции с системами Банка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вычислительная платформа как сервис</a:t>
            </a:r>
            <a:b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78694" y="763141"/>
            <a:ext cx="10639521" cy="3128982"/>
            <a:chOff x="790733" y="872800"/>
            <a:chExt cx="10639521" cy="3128982"/>
          </a:xfrm>
        </p:grpSpPr>
        <p:sp>
          <p:nvSpPr>
            <p:cNvPr id="6" name="Left-Right Arrow 5"/>
            <p:cNvSpPr/>
            <p:nvPr/>
          </p:nvSpPr>
          <p:spPr>
            <a:xfrm>
              <a:off x="4786819" y="2191437"/>
              <a:ext cx="1029226" cy="554411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54609" y="872800"/>
              <a:ext cx="5375645" cy="2894073"/>
              <a:chOff x="6054609" y="872800"/>
              <a:chExt cx="5375645" cy="28940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410157" y="1042470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98455" y="1088738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54609" y="1148060"/>
                <a:ext cx="4750541" cy="26188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39481" y="1300747"/>
                <a:ext cx="2448271" cy="2313440"/>
                <a:chOff x="6339481" y="1300747"/>
                <a:chExt cx="2448271" cy="231344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358449" y="1300747"/>
                  <a:ext cx="2429303" cy="2313440"/>
                </a:xfrm>
                <a:prstGeom prst="rect">
                  <a:avLst/>
                </a:prstGeom>
                <a:ln>
                  <a:noFill/>
                </a:ln>
                <a:effectLst/>
              </p:spPr>
            </p:sp>
            <p:sp>
              <p:nvSpPr>
                <p:cNvPr id="42" name="Freeform 41"/>
                <p:cNvSpPr/>
                <p:nvPr/>
              </p:nvSpPr>
              <p:spPr>
                <a:xfrm>
                  <a:off x="6867526" y="1467397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Storage</a:t>
                  </a: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339481" y="1481841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546018" y="380559"/>
                      </a:moveTo>
                      <a:arcTo wR="841818" hR="841818" stAng="19606486" swAng="1010864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Freeform 43"/>
                <p:cNvSpPr/>
                <p:nvPr/>
              </p:nvSpPr>
              <p:spPr>
                <a:xfrm>
                  <a:off x="7668325" y="2165151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Analytical Core</a:t>
                  </a: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6559422" y="1495936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469739" y="1402508"/>
                      </a:moveTo>
                      <a:arcTo wR="841818" hR="841818" stAng="2505759" swAng="1652532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Freeform 45"/>
                <p:cNvSpPr/>
                <p:nvPr/>
              </p:nvSpPr>
              <p:spPr>
                <a:xfrm>
                  <a:off x="6604534" y="2604619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Tasks</a:t>
                  </a:r>
                  <a:r>
                    <a:rPr lang="en-US" sz="1400" kern="1200" dirty="0"/>
                    <a:t>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Scheduler</a:t>
                  </a: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6896205" y="1417187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8077" y="1092134"/>
                      </a:moveTo>
                      <a:arcTo wR="841818" hR="841818" stAng="9762083" swAng="1282643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3" name="Rectangle 2"/>
              <p:cNvSpPr/>
              <p:nvPr/>
            </p:nvSpPr>
            <p:spPr>
              <a:xfrm>
                <a:off x="9902631" y="872800"/>
                <a:ext cx="1349481" cy="777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Серверы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9467150" y="1557811"/>
                <a:ext cx="966434" cy="617296"/>
                <a:chOff x="1542478" y="1062551"/>
                <a:chExt cx="1062009" cy="690306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27" name="Rounded Rectangle 4"/>
                <p:cNvSpPr txBox="1"/>
                <p:nvPr/>
              </p:nvSpPr>
              <p:spPr>
                <a:xfrm>
                  <a:off x="1576176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Algos</a:t>
                  </a:r>
                  <a:endParaRPr lang="en-US" sz="1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9467150" y="2396010"/>
                <a:ext cx="966434" cy="617296"/>
                <a:chOff x="1542478" y="1062551"/>
                <a:chExt cx="1062009" cy="690306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30" name="Rounded Rectangle 4"/>
                <p:cNvSpPr txBox="1"/>
                <p:nvPr/>
              </p:nvSpPr>
              <p:spPr>
                <a:xfrm>
                  <a:off x="1576175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 sz="1200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High-level business logic</a:t>
                  </a:r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710405" y="1948839"/>
                <a:ext cx="699079" cy="352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797490" y="2531983"/>
                <a:ext cx="611994" cy="21386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0733" y="948982"/>
              <a:ext cx="3757523" cy="3052800"/>
              <a:chOff x="790733" y="948982"/>
              <a:chExt cx="3757523" cy="3052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90733" y="984794"/>
                <a:ext cx="3444963" cy="2967855"/>
                <a:chOff x="790733" y="984794"/>
                <a:chExt cx="3444963" cy="2967855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256730" y="2468722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0 h 1250928"/>
                    <a:gd name="connsiteX1" fmla="*/ 238074 w 476149"/>
                    <a:gd name="connsiteY1" fmla="*/ 0 h 1250928"/>
                    <a:gd name="connsiteX2" fmla="*/ 238074 w 476149"/>
                    <a:gd name="connsiteY2" fmla="*/ 1250928 h 1250928"/>
                    <a:gd name="connsiteX3" fmla="*/ 476149 w 476149"/>
                    <a:gd name="connsiteY3" fmla="*/ 1250928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1250928"/>
                      </a:lnTo>
                      <a:lnTo>
                        <a:pt x="476149" y="1250928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2" rIns="217312" bIns="592002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256730" y="2468722"/>
                  <a:ext cx="476149" cy="668431"/>
                </a:xfrm>
                <a:custGeom>
                  <a:avLst/>
                  <a:gdLst>
                    <a:gd name="connsiteX0" fmla="*/ 0 w 476149"/>
                    <a:gd name="connsiteY0" fmla="*/ 0 h 668431"/>
                    <a:gd name="connsiteX1" fmla="*/ 238074 w 476149"/>
                    <a:gd name="connsiteY1" fmla="*/ 0 h 668431"/>
                    <a:gd name="connsiteX2" fmla="*/ 238074 w 476149"/>
                    <a:gd name="connsiteY2" fmla="*/ 668431 h 668431"/>
                    <a:gd name="connsiteX3" fmla="*/ 476149 w 476149"/>
                    <a:gd name="connsiteY3" fmla="*/ 668431 h 668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668431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668431"/>
                      </a:lnTo>
                      <a:lnTo>
                        <a:pt x="476149" y="668431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30258" tIns="313699" rIns="230257" bIns="31369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256730" y="2423002"/>
                  <a:ext cx="305694" cy="91440"/>
                </a:xfrm>
                <a:custGeom>
                  <a:avLst/>
                  <a:gdLst>
                    <a:gd name="connsiteX0" fmla="*/ 0 w 305694"/>
                    <a:gd name="connsiteY0" fmla="*/ 45720 h 91440"/>
                    <a:gd name="connsiteX1" fmla="*/ 305694 w 305694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5694" h="91440">
                      <a:moveTo>
                        <a:pt x="0" y="45720"/>
                      </a:moveTo>
                      <a:lnTo>
                        <a:pt x="305694" y="4572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7905" tIns="38078" rIns="157905" bIns="3807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275199" y="1806418"/>
                  <a:ext cx="455148" cy="662303"/>
                </a:xfrm>
                <a:custGeom>
                  <a:avLst/>
                  <a:gdLst>
                    <a:gd name="connsiteX0" fmla="*/ 0 w 455148"/>
                    <a:gd name="connsiteY0" fmla="*/ 662303 h 662303"/>
                    <a:gd name="connsiteX1" fmla="*/ 227574 w 455148"/>
                    <a:gd name="connsiteY1" fmla="*/ 662303 h 662303"/>
                    <a:gd name="connsiteX2" fmla="*/ 227574 w 455148"/>
                    <a:gd name="connsiteY2" fmla="*/ 0 h 662303"/>
                    <a:gd name="connsiteX3" fmla="*/ 455148 w 455148"/>
                    <a:gd name="connsiteY3" fmla="*/ 0 h 662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5148" h="662303">
                      <a:moveTo>
                        <a:pt x="0" y="662303"/>
                      </a:moveTo>
                      <a:lnTo>
                        <a:pt x="227574" y="662303"/>
                      </a:lnTo>
                      <a:lnTo>
                        <a:pt x="227574" y="0"/>
                      </a:lnTo>
                      <a:lnTo>
                        <a:pt x="455148" y="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20184" tIns="311062" rIns="220183" bIns="31106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256730" y="1217793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1250928 h 1250928"/>
                    <a:gd name="connsiteX1" fmla="*/ 238074 w 476149"/>
                    <a:gd name="connsiteY1" fmla="*/ 1250928 h 1250928"/>
                    <a:gd name="connsiteX2" fmla="*/ 238074 w 476149"/>
                    <a:gd name="connsiteY2" fmla="*/ 0 h 1250928"/>
                    <a:gd name="connsiteX3" fmla="*/ 476149 w 476149"/>
                    <a:gd name="connsiteY3" fmla="*/ 0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1250928"/>
                      </a:moveTo>
                      <a:lnTo>
                        <a:pt x="238074" y="1250928"/>
                      </a:lnTo>
                      <a:lnTo>
                        <a:pt x="238074" y="0"/>
                      </a:lnTo>
                      <a:lnTo>
                        <a:pt x="476149" y="0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3" rIns="217312" bIns="592001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6200000">
                  <a:off x="-202578" y="2235723"/>
                  <a:ext cx="2452619" cy="465997"/>
                </a:xfrm>
                <a:custGeom>
                  <a:avLst/>
                  <a:gdLst>
                    <a:gd name="connsiteX0" fmla="*/ 0 w 2452619"/>
                    <a:gd name="connsiteY0" fmla="*/ 0 h 465997"/>
                    <a:gd name="connsiteX1" fmla="*/ 2452619 w 2452619"/>
                    <a:gd name="connsiteY1" fmla="*/ 0 h 465997"/>
                    <a:gd name="connsiteX2" fmla="*/ 2452619 w 2452619"/>
                    <a:gd name="connsiteY2" fmla="*/ 465997 h 465997"/>
                    <a:gd name="connsiteX3" fmla="*/ 0 w 2452619"/>
                    <a:gd name="connsiteY3" fmla="*/ 465997 h 465997"/>
                    <a:gd name="connsiteX4" fmla="*/ 0 w 2452619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19" h="465997">
                      <a:moveTo>
                        <a:pt x="0" y="0"/>
                      </a:moveTo>
                      <a:lnTo>
                        <a:pt x="2452619" y="0"/>
                      </a:lnTo>
                      <a:lnTo>
                        <a:pt x="2452619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0319" tIns="20320" rIns="20321" bIns="2032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30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Клиенты</a:t>
                  </a:r>
                  <a:endParaRPr lang="en-US" sz="3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732880" y="984794"/>
                  <a:ext cx="2380274" cy="465997"/>
                </a:xfrm>
                <a:custGeom>
                  <a:avLst/>
                  <a:gdLst>
                    <a:gd name="connsiteX0" fmla="*/ 0 w 2321520"/>
                    <a:gd name="connsiteY0" fmla="*/ 0 h 465997"/>
                    <a:gd name="connsiteX1" fmla="*/ 2321520 w 2321520"/>
                    <a:gd name="connsiteY1" fmla="*/ 0 h 465997"/>
                    <a:gd name="connsiteX2" fmla="*/ 2321520 w 2321520"/>
                    <a:gd name="connsiteY2" fmla="*/ 465997 h 465997"/>
                    <a:gd name="connsiteX3" fmla="*/ 0 w 2321520"/>
                    <a:gd name="connsiteY3" fmla="*/ 465997 h 465997"/>
                    <a:gd name="connsiteX4" fmla="*/ 0 w 2321520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1520" h="465997">
                      <a:moveTo>
                        <a:pt x="0" y="0"/>
                      </a:moveTo>
                      <a:lnTo>
                        <a:pt x="2321520" y="0"/>
                      </a:lnTo>
                      <a:lnTo>
                        <a:pt x="2321520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Дески / рисковая аналитика</a:t>
                  </a:r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 (Python API, Excels)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1732880" y="1573419"/>
                  <a:ext cx="2380274" cy="465997"/>
                </a:xfrm>
                <a:custGeom>
                  <a:avLst/>
                  <a:gdLst>
                    <a:gd name="connsiteX0" fmla="*/ 0 w 2355574"/>
                    <a:gd name="connsiteY0" fmla="*/ 0 h 465997"/>
                    <a:gd name="connsiteX1" fmla="*/ 2355574 w 2355574"/>
                    <a:gd name="connsiteY1" fmla="*/ 0 h 465997"/>
                    <a:gd name="connsiteX2" fmla="*/ 2355574 w 2355574"/>
                    <a:gd name="connsiteY2" fmla="*/ 465997 h 465997"/>
                    <a:gd name="connsiteX3" fmla="*/ 0 w 2355574"/>
                    <a:gd name="connsiteY3" fmla="*/ 465997 h 465997"/>
                    <a:gd name="connsiteX4" fmla="*/ 0 w 23555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574" h="465997">
                      <a:moveTo>
                        <a:pt x="0" y="0"/>
                      </a:moveTo>
                      <a:lnTo>
                        <a:pt x="2355574" y="0"/>
                      </a:lnTo>
                      <a:lnTo>
                        <a:pt x="23555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Murex via Flex API</a:t>
                  </a:r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63820" y="2149789"/>
                  <a:ext cx="2671876" cy="637866"/>
                </a:xfrm>
                <a:custGeom>
                  <a:avLst/>
                  <a:gdLst>
                    <a:gd name="connsiteX0" fmla="*/ 0 w 2671876"/>
                    <a:gd name="connsiteY0" fmla="*/ 0 h 637866"/>
                    <a:gd name="connsiteX1" fmla="*/ 2671876 w 2671876"/>
                    <a:gd name="connsiteY1" fmla="*/ 0 h 637866"/>
                    <a:gd name="connsiteX2" fmla="*/ 2671876 w 2671876"/>
                    <a:gd name="connsiteY2" fmla="*/ 637866 h 637866"/>
                    <a:gd name="connsiteX3" fmla="*/ 0 w 2671876"/>
                    <a:gd name="connsiteY3" fmla="*/ 637866 h 637866"/>
                    <a:gd name="connsiteX4" fmla="*/ 0 w 2671876"/>
                    <a:gd name="connsiteY4" fmla="*/ 0 h 637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1876" h="637866">
                      <a:moveTo>
                        <a:pt x="0" y="0"/>
                      </a:moveTo>
                      <a:lnTo>
                        <a:pt x="2671876" y="0"/>
                      </a:lnTo>
                      <a:lnTo>
                        <a:pt x="2671876" y="637866"/>
                      </a:lnTo>
                      <a:lnTo>
                        <a:pt x="0" y="637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CCAB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xVA</a:t>
                  </a:r>
                  <a:endParaRPr lang="en-US" sz="2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732880" y="2904155"/>
                  <a:ext cx="2380274" cy="465997"/>
                </a:xfrm>
                <a:custGeom>
                  <a:avLst/>
                  <a:gdLst>
                    <a:gd name="connsiteX0" fmla="*/ 0 w 2348222"/>
                    <a:gd name="connsiteY0" fmla="*/ 0 h 465997"/>
                    <a:gd name="connsiteX1" fmla="*/ 2348222 w 2348222"/>
                    <a:gd name="connsiteY1" fmla="*/ 0 h 465997"/>
                    <a:gd name="connsiteX2" fmla="*/ 2348222 w 2348222"/>
                    <a:gd name="connsiteY2" fmla="*/ 465997 h 465997"/>
                    <a:gd name="connsiteX3" fmla="*/ 0 w 2348222"/>
                    <a:gd name="connsiteY3" fmla="*/ 465997 h 465997"/>
                    <a:gd name="connsiteX4" fmla="*/ 0 w 2348222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8222" h="465997">
                      <a:moveTo>
                        <a:pt x="0" y="0"/>
                      </a:moveTo>
                      <a:lnTo>
                        <a:pt x="2348222" y="0"/>
                      </a:lnTo>
                      <a:lnTo>
                        <a:pt x="2348222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Догма</a:t>
                  </a: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, K7M</a:t>
                  </a: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732880" y="3486652"/>
                  <a:ext cx="2380274" cy="465997"/>
                </a:xfrm>
                <a:custGeom>
                  <a:avLst/>
                  <a:gdLst>
                    <a:gd name="connsiteX0" fmla="*/ 0 w 2380274"/>
                    <a:gd name="connsiteY0" fmla="*/ 0 h 465997"/>
                    <a:gd name="connsiteX1" fmla="*/ 2380274 w 2380274"/>
                    <a:gd name="connsiteY1" fmla="*/ 0 h 465997"/>
                    <a:gd name="connsiteX2" fmla="*/ 2380274 w 2380274"/>
                    <a:gd name="connsiteY2" fmla="*/ 465997 h 465997"/>
                    <a:gd name="connsiteX3" fmla="*/ 0 w 2380274"/>
                    <a:gd name="connsiteY3" fmla="*/ 465997 h 465997"/>
                    <a:gd name="connsiteX4" fmla="*/ 0 w 23802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274" h="465997">
                      <a:moveTo>
                        <a:pt x="0" y="0"/>
                      </a:moveTo>
                      <a:lnTo>
                        <a:pt x="2380274" y="0"/>
                      </a:lnTo>
                      <a:lnTo>
                        <a:pt x="23802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CRM (Web interface)</a:t>
                  </a:r>
                </a:p>
              </p:txBody>
            </p:sp>
          </p:grpSp>
          <p:sp>
            <p:nvSpPr>
              <p:cNvPr id="9" name="Right Brace 8"/>
              <p:cNvSpPr/>
              <p:nvPr/>
            </p:nvSpPr>
            <p:spPr>
              <a:xfrm>
                <a:off x="4267218" y="948982"/>
                <a:ext cx="281038" cy="3052800"/>
              </a:xfrm>
              <a:prstGeom prst="rightBrac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7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694BE-F06D-0848-B889-BA11BEC1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4" y="243940"/>
            <a:ext cx="10515600" cy="681477"/>
          </a:xfrm>
        </p:spPr>
        <p:txBody>
          <a:bodyPr/>
          <a:lstStyle/>
          <a:p>
            <a:r>
              <a:rPr lang="ru-RU" sz="3200" dirty="0">
                <a:solidFill>
                  <a:srgbClr val="575757">
                    <a:lumMod val="50000"/>
                  </a:srgbClr>
                </a:solidFill>
              </a:rPr>
              <a:t>Постановка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4286C1-0B3F-A544-B9B3-35B3429E2CFF}"/>
              </a:ext>
            </a:extLst>
          </p:cNvPr>
          <p:cNvSpPr/>
          <p:nvPr/>
        </p:nvSpPr>
        <p:spPr>
          <a:xfrm>
            <a:off x="980501" y="1355075"/>
            <a:ext cx="2996588" cy="3888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B145-57F2-AE4C-8C58-530F543F49BF}"/>
              </a:ext>
            </a:extLst>
          </p:cNvPr>
          <p:cNvSpPr txBox="1"/>
          <p:nvPr/>
        </p:nvSpPr>
        <p:spPr>
          <a:xfrm>
            <a:off x="1101686" y="2145390"/>
            <a:ext cx="275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VNEKB</a:t>
            </a:r>
          </a:p>
          <a:p>
            <a:pPr algn="ctr"/>
            <a:r>
              <a:rPr lang="en-US" dirty="0"/>
              <a:t>RAZYU</a:t>
            </a:r>
          </a:p>
          <a:p>
            <a:pPr algn="ctr"/>
            <a:r>
              <a:rPr lang="en-US" dirty="0"/>
              <a:t>RPZSO</a:t>
            </a:r>
          </a:p>
          <a:p>
            <a:pPr algn="ctr"/>
            <a:r>
              <a:rPr lang="en-US" dirty="0"/>
              <a:t>ALFSZ</a:t>
            </a:r>
          </a:p>
          <a:p>
            <a:pPr algn="ctr"/>
            <a:r>
              <a:rPr lang="en-US" dirty="0"/>
              <a:t>MURMA</a:t>
            </a:r>
          </a:p>
          <a:p>
            <a:pPr algn="ctr"/>
            <a:r>
              <a:rPr lang="en-US" dirty="0"/>
              <a:t>SVSTL</a:t>
            </a:r>
          </a:p>
          <a:p>
            <a:pPr algn="ctr"/>
            <a:r>
              <a:rPr lang="en-US" dirty="0"/>
              <a:t>MRCHU</a:t>
            </a:r>
          </a:p>
          <a:p>
            <a:pPr algn="ctr"/>
            <a:r>
              <a:rPr lang="en-US" dirty="0"/>
              <a:t>REKRE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8E9DAF7-0364-9241-8686-D18C6212B2EF}"/>
              </a:ext>
            </a:extLst>
          </p:cNvPr>
          <p:cNvCxnSpPr>
            <a:cxnSpLocks/>
          </p:cNvCxnSpPr>
          <p:nvPr/>
        </p:nvCxnSpPr>
        <p:spPr>
          <a:xfrm flipV="1">
            <a:off x="3977088" y="1454227"/>
            <a:ext cx="1674566" cy="122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5941764" y="955580"/>
            <a:ext cx="17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98AA3-A2E9-A946-AA08-A736CD68C826}"/>
              </a:ext>
            </a:extLst>
          </p:cNvPr>
          <p:cNvSpPr txBox="1"/>
          <p:nvPr/>
        </p:nvSpPr>
        <p:spPr>
          <a:xfrm>
            <a:off x="5971144" y="1454227"/>
            <a:ext cx="11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Greeks</a:t>
            </a:r>
            <a:endParaRPr lang="ru-RU" dirty="0"/>
          </a:p>
        </p:txBody>
      </p:sp>
      <p:sp>
        <p:nvSpPr>
          <p:cNvPr id="13" name="Открывающая фигурная скобка 12">
            <a:extLst>
              <a:ext uri="{FF2B5EF4-FFF2-40B4-BE49-F238E27FC236}">
                <a16:creationId xmlns:a16="http://schemas.microsoft.com/office/drawing/2014/main" id="{7E32C1BF-4859-7745-BBAE-E728587A0582}"/>
              </a:ext>
            </a:extLst>
          </p:cNvPr>
          <p:cNvSpPr/>
          <p:nvPr/>
        </p:nvSpPr>
        <p:spPr>
          <a:xfrm>
            <a:off x="5772840" y="955580"/>
            <a:ext cx="214644" cy="86797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86F63E8-0CCF-6E4F-84F7-14392E5D9494}"/>
              </a:ext>
            </a:extLst>
          </p:cNvPr>
          <p:cNvCxnSpPr>
            <a:cxnSpLocks/>
          </p:cNvCxnSpPr>
          <p:nvPr/>
        </p:nvCxnSpPr>
        <p:spPr>
          <a:xfrm>
            <a:off x="6837802" y="1638893"/>
            <a:ext cx="8960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FD29DCC2-8A4D-C54B-8862-14312D7F2EA4}"/>
              </a:ext>
            </a:extLst>
          </p:cNvPr>
          <p:cNvSpPr/>
          <p:nvPr/>
        </p:nvSpPr>
        <p:spPr>
          <a:xfrm>
            <a:off x="7892944" y="903522"/>
            <a:ext cx="214644" cy="147074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B2AC9-1866-494D-82E9-77C844A0FDF7}"/>
              </a:ext>
            </a:extLst>
          </p:cNvPr>
          <p:cNvSpPr txBox="1"/>
          <p:nvPr/>
        </p:nvSpPr>
        <p:spPr>
          <a:xfrm>
            <a:off x="8350786" y="903522"/>
            <a:ext cx="1134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FXDelta</a:t>
            </a:r>
            <a:endParaRPr lang="en-US" dirty="0"/>
          </a:p>
          <a:p>
            <a:r>
              <a:rPr lang="en-US" dirty="0" err="1"/>
              <a:t>FXVega</a:t>
            </a:r>
            <a:endParaRPr lang="en-US" dirty="0"/>
          </a:p>
          <a:p>
            <a:r>
              <a:rPr lang="en-US" dirty="0" err="1"/>
              <a:t>IRVega</a:t>
            </a:r>
            <a:endParaRPr lang="en-US" dirty="0"/>
          </a:p>
          <a:p>
            <a:r>
              <a:rPr lang="en-US" dirty="0"/>
              <a:t>DV01</a:t>
            </a:r>
          </a:p>
          <a:p>
            <a:r>
              <a:rPr lang="en-US" dirty="0"/>
              <a:t>CS01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199554D-A424-8D40-86AD-E63A24BCBDDD}"/>
              </a:ext>
            </a:extLst>
          </p:cNvPr>
          <p:cNvCxnSpPr>
            <a:cxnSpLocks/>
          </p:cNvCxnSpPr>
          <p:nvPr/>
        </p:nvCxnSpPr>
        <p:spPr>
          <a:xfrm>
            <a:off x="9259675" y="1645453"/>
            <a:ext cx="8960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936FF0-65F0-7046-8EFE-EDAD471390F7}"/>
              </a:ext>
            </a:extLst>
          </p:cNvPr>
          <p:cNvSpPr txBox="1"/>
          <p:nvPr/>
        </p:nvSpPr>
        <p:spPr>
          <a:xfrm>
            <a:off x="10139185" y="530897"/>
            <a:ext cx="1969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Нужна чувствительность к каждому входному параметру (к каждой точке поверхности волатильности</a:t>
            </a:r>
            <a:r>
              <a:rPr lang="en-US" dirty="0"/>
              <a:t>, </a:t>
            </a:r>
            <a:r>
              <a:rPr lang="ru-RU" dirty="0"/>
              <a:t>например)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4B747D1-5860-A141-9DA3-09F8D7A938BD}"/>
              </a:ext>
            </a:extLst>
          </p:cNvPr>
          <p:cNvCxnSpPr>
            <a:cxnSpLocks/>
          </p:cNvCxnSpPr>
          <p:nvPr/>
        </p:nvCxnSpPr>
        <p:spPr>
          <a:xfrm>
            <a:off x="3949726" y="3429000"/>
            <a:ext cx="1930436" cy="83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26D2D386-F439-9C41-96B2-440EE7ED6CF7}"/>
              </a:ext>
            </a:extLst>
          </p:cNvPr>
          <p:cNvSpPr/>
          <p:nvPr/>
        </p:nvSpPr>
        <p:spPr>
          <a:xfrm>
            <a:off x="9087074" y="387298"/>
            <a:ext cx="1052111" cy="5602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A5002-B53A-3949-BCE0-5487DED498F4}"/>
              </a:ext>
            </a:extLst>
          </p:cNvPr>
          <p:cNvSpPr txBox="1"/>
          <p:nvPr/>
        </p:nvSpPr>
        <p:spPr>
          <a:xfrm>
            <a:off x="9277114" y="462511"/>
            <a:ext cx="6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AAD!</a:t>
            </a:r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9F65DA5-4584-4945-9D27-0781F10935F5}"/>
              </a:ext>
            </a:extLst>
          </p:cNvPr>
          <p:cNvSpPr/>
          <p:nvPr/>
        </p:nvSpPr>
        <p:spPr>
          <a:xfrm>
            <a:off x="9045761" y="1984622"/>
            <a:ext cx="1134737" cy="539827"/>
          </a:xfrm>
          <a:prstGeom prst="ellipse">
            <a:avLst/>
          </a:prstGeom>
          <a:solidFill>
            <a:srgbClr val="C4A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bump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6054467-7D89-5047-A40B-3AFDA250AD76}"/>
              </a:ext>
            </a:extLst>
          </p:cNvPr>
          <p:cNvCxnSpPr/>
          <p:nvPr/>
        </p:nvCxnSpPr>
        <p:spPr>
          <a:xfrm>
            <a:off x="9259675" y="1823559"/>
            <a:ext cx="689468" cy="8535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928D489-8EDA-5248-AC49-AA75FC9759D3}"/>
              </a:ext>
            </a:extLst>
          </p:cNvPr>
          <p:cNvCxnSpPr/>
          <p:nvPr/>
        </p:nvCxnSpPr>
        <p:spPr>
          <a:xfrm flipH="1">
            <a:off x="9277114" y="1823558"/>
            <a:ext cx="672029" cy="8535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E44F21-6FCF-4645-9A63-DB4AB659C68D}"/>
              </a:ext>
            </a:extLst>
          </p:cNvPr>
          <p:cNvSpPr txBox="1"/>
          <p:nvPr/>
        </p:nvSpPr>
        <p:spPr>
          <a:xfrm>
            <a:off x="5969123" y="4084382"/>
            <a:ext cx="99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BCVA</a:t>
            </a:r>
          </a:p>
          <a:p>
            <a:r>
              <a:rPr lang="en-US" dirty="0"/>
              <a:t>(</a:t>
            </a:r>
            <a:r>
              <a:rPr lang="ru-RU" dirty="0"/>
              <a:t>резерв)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5A0A13B-858B-9B4A-843D-5491C0D01A6E}"/>
              </a:ext>
            </a:extLst>
          </p:cNvPr>
          <p:cNvCxnSpPr>
            <a:cxnSpLocks/>
          </p:cNvCxnSpPr>
          <p:nvPr/>
        </p:nvCxnSpPr>
        <p:spPr>
          <a:xfrm flipV="1">
            <a:off x="6753340" y="4253564"/>
            <a:ext cx="872168" cy="15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Открывающая фигурная скобка 39">
            <a:extLst>
              <a:ext uri="{FF2B5EF4-FFF2-40B4-BE49-F238E27FC236}">
                <a16:creationId xmlns:a16="http://schemas.microsoft.com/office/drawing/2014/main" id="{74E24008-4038-C44E-89B0-C63098F02C65}"/>
              </a:ext>
            </a:extLst>
          </p:cNvPr>
          <p:cNvSpPr/>
          <p:nvPr/>
        </p:nvSpPr>
        <p:spPr>
          <a:xfrm>
            <a:off x="7733841" y="3819574"/>
            <a:ext cx="214644" cy="86797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CC696-BC8F-7D45-9720-86768B9EBA37}"/>
              </a:ext>
            </a:extLst>
          </p:cNvPr>
          <p:cNvSpPr txBox="1"/>
          <p:nvPr/>
        </p:nvSpPr>
        <p:spPr>
          <a:xfrm>
            <a:off x="8022115" y="3736304"/>
            <a:ext cx="33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CVA (Credit Value Adjustment)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3DA89-D3C7-D442-A780-AF44F30FE2D3}"/>
              </a:ext>
            </a:extLst>
          </p:cNvPr>
          <p:cNvSpPr txBox="1"/>
          <p:nvPr/>
        </p:nvSpPr>
        <p:spPr>
          <a:xfrm>
            <a:off x="7992737" y="4269048"/>
            <a:ext cx="3384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DVA (Debit Value Adjustment)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FFA557FE-6353-9446-9CA7-CCB9860604C8}"/>
              </a:ext>
            </a:extLst>
          </p:cNvPr>
          <p:cNvSpPr/>
          <p:nvPr/>
        </p:nvSpPr>
        <p:spPr>
          <a:xfrm>
            <a:off x="8207564" y="4687037"/>
            <a:ext cx="1052111" cy="5602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8C875-A885-E841-A728-EE538D276BDF}"/>
              </a:ext>
            </a:extLst>
          </p:cNvPr>
          <p:cNvSpPr txBox="1"/>
          <p:nvPr/>
        </p:nvSpPr>
        <p:spPr>
          <a:xfrm>
            <a:off x="8388516" y="4787249"/>
            <a:ext cx="8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AMC!</a:t>
            </a:r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F5EAB121-BC10-7443-B2C8-CA7A66487BCC}"/>
              </a:ext>
            </a:extLst>
          </p:cNvPr>
          <p:cNvSpPr/>
          <p:nvPr/>
        </p:nvSpPr>
        <p:spPr>
          <a:xfrm>
            <a:off x="6234910" y="330631"/>
            <a:ext cx="1052111" cy="5602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BBE975-1425-FA4C-A554-748EC879F3F0}"/>
              </a:ext>
            </a:extLst>
          </p:cNvPr>
          <p:cNvSpPr txBox="1"/>
          <p:nvPr/>
        </p:nvSpPr>
        <p:spPr>
          <a:xfrm>
            <a:off x="6507292" y="456933"/>
            <a:ext cx="7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MC!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0EA18-863D-3440-B448-3984ADF31BF7}"/>
              </a:ext>
            </a:extLst>
          </p:cNvPr>
          <p:cNvSpPr txBox="1"/>
          <p:nvPr/>
        </p:nvSpPr>
        <p:spPr>
          <a:xfrm>
            <a:off x="5012675" y="5324180"/>
            <a:ext cx="525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такое </a:t>
            </a:r>
            <a:r>
              <a:rPr lang="en-US" dirty="0"/>
              <a:t>CVA?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такое </a:t>
            </a:r>
            <a:r>
              <a:rPr lang="en-US" dirty="0"/>
              <a:t>American Monte Carlo?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 как </a:t>
            </a:r>
            <a:r>
              <a:rPr lang="en-US" dirty="0"/>
              <a:t>AMC </a:t>
            </a:r>
            <a:r>
              <a:rPr lang="ru-RU" dirty="0"/>
              <a:t>помогает в задаче вычисления </a:t>
            </a:r>
            <a:r>
              <a:rPr lang="en-US" dirty="0"/>
              <a:t>CVA?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26279-9E81-2346-BAB6-8AF3A7F6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100722"/>
            <a:ext cx="10515600" cy="549274"/>
          </a:xfrm>
        </p:spPr>
        <p:txBody>
          <a:bodyPr>
            <a:normAutofit/>
          </a:bodyPr>
          <a:lstStyle/>
          <a:p>
            <a:r>
              <a:rPr lang="ru-RU" sz="3200" dirty="0"/>
              <a:t>Напоминание про </a:t>
            </a:r>
            <a:r>
              <a:rPr lang="en-US" sz="3200" dirty="0"/>
              <a:t>CVA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F96D4-E03F-C24A-9C1F-A9984B0DC707}"/>
                  </a:ext>
                </a:extLst>
              </p:cNvPr>
              <p:cNvSpPr txBox="1"/>
              <p:nvPr/>
            </p:nvSpPr>
            <p:spPr>
              <a:xfrm>
                <a:off x="386508" y="796290"/>
                <a:ext cx="11103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Credit Value Adjustment</a:t>
                </a:r>
                <a:r>
                  <a:rPr kumimoji="0" lang="ru-RU" sz="1800" b="1" i="0" u="sng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(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CVA)</a:t>
                </a:r>
                <a:r>
                  <a:rPr kumimoji="0" lang="en-US" sz="1800" b="1" i="0" u="sng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-</a:t>
                </a:r>
                <a:r>
                  <a:rPr kumimoji="0" lang="ru-RU" sz="18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это </a:t>
                </a:r>
                <a:r>
                  <a:rPr kumimoji="0" lang="ru-RU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поправка к стоимости</a:t>
                </a:r>
                <a:r>
                  <a:rPr kumimoji="0" lang="ru-RU" sz="18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сделки </a:t>
                </a:r>
                <a:r>
                  <a:rPr kumimoji="0" lang="ru-RU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на размер кредитного риска контрагента</a:t>
                </a: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CVA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считается по всем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деривативам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внебиржевом рынке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дефолте контрагента банк получает не рыночную стоимость сделки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𝑀𝑡𝑀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только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𝑀𝑡𝑀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F96D4-E03F-C24A-9C1F-A9984B0DC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08" y="796290"/>
                <a:ext cx="11103361" cy="923330"/>
              </a:xfrm>
              <a:prstGeom prst="rect">
                <a:avLst/>
              </a:prstGeom>
              <a:blipFill>
                <a:blip r:embed="rId2"/>
                <a:stretch>
                  <a:fillRect l="-343" t="-2703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4C3DCB-2C7D-4842-9EB1-08A4BCDC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9977"/>
            <a:ext cx="12192000" cy="4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F47A2-5395-D440-A03A-E393DC27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71" y="136525"/>
            <a:ext cx="10515600" cy="812165"/>
          </a:xfrm>
        </p:spPr>
        <p:txBody>
          <a:bodyPr/>
          <a:lstStyle/>
          <a:p>
            <a:r>
              <a:rPr lang="ru-RU" sz="4400" dirty="0"/>
              <a:t>Как считать </a:t>
            </a:r>
            <a:r>
              <a:rPr lang="en-US" sz="4400" dirty="0"/>
              <a:t>CVA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/>
              <p:nvPr/>
            </p:nvSpPr>
            <p:spPr>
              <a:xfrm>
                <a:off x="697880" y="1910799"/>
                <a:ext cx="810042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LGD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Risk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Free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Price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0" y="1910799"/>
                <a:ext cx="8100423" cy="370551"/>
              </a:xfrm>
              <a:prstGeom prst="rect">
                <a:avLst/>
              </a:prstGeom>
              <a:blipFill>
                <a:blip r:embed="rId2"/>
                <a:stretch>
                  <a:fillRect l="-1252" t="-3333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/>
              <p:nvPr/>
            </p:nvSpPr>
            <p:spPr>
              <a:xfrm>
                <a:off x="9349843" y="1662910"/>
                <a:ext cx="2658319" cy="495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default time</a:t>
                </a:r>
                <a:endParaRPr lang="ru-R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43" y="1662910"/>
                <a:ext cx="2658319" cy="495777"/>
              </a:xfrm>
              <a:prstGeom prst="rect">
                <a:avLst/>
              </a:prstGeom>
              <a:blipFill>
                <a:blip r:embed="rId3"/>
                <a:stretch>
                  <a:fillRect l="-2857" b="-35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6">
            <a:extLst>
              <a:ext uri="{FF2B5EF4-FFF2-40B4-BE49-F238E27FC236}">
                <a16:creationId xmlns:a16="http://schemas.microsoft.com/office/drawing/2014/main" id="{3A3DF042-59E4-F343-97FC-C04DB1E49BE6}"/>
              </a:ext>
            </a:extLst>
          </p:cNvPr>
          <p:cNvSpPr/>
          <p:nvPr/>
        </p:nvSpPr>
        <p:spPr>
          <a:xfrm rot="16200000">
            <a:off x="3559598" y="1549645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Right Brace 6">
            <a:extLst>
              <a:ext uri="{FF2B5EF4-FFF2-40B4-BE49-F238E27FC236}">
                <a16:creationId xmlns:a16="http://schemas.microsoft.com/office/drawing/2014/main" id="{57D16FD7-65B1-C646-BAAF-177E0D89F0CE}"/>
              </a:ext>
            </a:extLst>
          </p:cNvPr>
          <p:cNvSpPr/>
          <p:nvPr/>
        </p:nvSpPr>
        <p:spPr>
          <a:xfrm rot="5400000">
            <a:off x="6708429" y="606566"/>
            <a:ext cx="173912" cy="3689420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60370AA-8C54-B14A-9327-89B5215DF0A5}"/>
              </a:ext>
            </a:extLst>
          </p:cNvPr>
          <p:cNvSpPr txBox="1"/>
          <p:nvPr/>
        </p:nvSpPr>
        <p:spPr>
          <a:xfrm>
            <a:off x="3921399" y="2420189"/>
            <a:ext cx="105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Probability of default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C7AF5FF-108F-1C42-9885-E2E8DCB356FF}"/>
              </a:ext>
            </a:extLst>
          </p:cNvPr>
          <p:cNvSpPr txBox="1"/>
          <p:nvPr/>
        </p:nvSpPr>
        <p:spPr>
          <a:xfrm>
            <a:off x="5386389" y="2538232"/>
            <a:ext cx="27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Discounted Positive Exposure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1723588" y="2486014"/>
            <a:ext cx="17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DiscountFactor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1" name="Right Brace 6">
            <a:extLst>
              <a:ext uri="{FF2B5EF4-FFF2-40B4-BE49-F238E27FC236}">
                <a16:creationId xmlns:a16="http://schemas.microsoft.com/office/drawing/2014/main" id="{25990BB0-827F-1E4C-A880-2A54BE0096F3}"/>
              </a:ext>
            </a:extLst>
          </p:cNvPr>
          <p:cNvSpPr/>
          <p:nvPr/>
        </p:nvSpPr>
        <p:spPr>
          <a:xfrm rot="5400000">
            <a:off x="4380096" y="2135165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Right Brace 6">
            <a:extLst>
              <a:ext uri="{FF2B5EF4-FFF2-40B4-BE49-F238E27FC236}">
                <a16:creationId xmlns:a16="http://schemas.microsoft.com/office/drawing/2014/main" id="{1181D154-8969-0749-8341-ABE2EBE29BF0}"/>
              </a:ext>
            </a:extLst>
          </p:cNvPr>
          <p:cNvSpPr/>
          <p:nvPr/>
        </p:nvSpPr>
        <p:spPr>
          <a:xfrm rot="5400000" flipV="1">
            <a:off x="2623565" y="1961502"/>
            <a:ext cx="156457" cy="926857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33BE4-9DCF-364F-B9CF-6C74A22360F7}"/>
              </a:ext>
            </a:extLst>
          </p:cNvPr>
          <p:cNvSpPr txBox="1"/>
          <p:nvPr/>
        </p:nvSpPr>
        <p:spPr>
          <a:xfrm>
            <a:off x="2904510" y="1371797"/>
            <a:ext cx="20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loss-given default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Рамка 23">
            <a:extLst>
              <a:ext uri="{FF2B5EF4-FFF2-40B4-BE49-F238E27FC236}">
                <a16:creationId xmlns:a16="http://schemas.microsoft.com/office/drawing/2014/main" id="{5510EE2B-F699-8B41-850D-5A091B59EA1A}"/>
              </a:ext>
            </a:extLst>
          </p:cNvPr>
          <p:cNvSpPr/>
          <p:nvPr/>
        </p:nvSpPr>
        <p:spPr>
          <a:xfrm>
            <a:off x="183838" y="1052301"/>
            <a:ext cx="9055865" cy="2280492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A7E20D-DC1C-4C4E-9A67-53D90AE3CE95}"/>
              </a:ext>
            </a:extLst>
          </p:cNvPr>
          <p:cNvCxnSpPr/>
          <p:nvPr/>
        </p:nvCxnSpPr>
        <p:spPr>
          <a:xfrm>
            <a:off x="3515383" y="2281350"/>
            <a:ext cx="0" cy="5124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E307053-14FA-3B41-9F9E-E502E8341D08}"/>
              </a:ext>
            </a:extLst>
          </p:cNvPr>
          <p:cNvCxnSpPr/>
          <p:nvPr/>
        </p:nvCxnSpPr>
        <p:spPr>
          <a:xfrm>
            <a:off x="3642568" y="2294221"/>
            <a:ext cx="0" cy="5124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0DDEE9-F841-9A44-9078-E89CC5D34FC1}"/>
              </a:ext>
            </a:extLst>
          </p:cNvPr>
          <p:cNvSpPr txBox="1"/>
          <p:nvPr/>
        </p:nvSpPr>
        <p:spPr>
          <a:xfrm>
            <a:off x="3098496" y="2747964"/>
            <a:ext cx="1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-(1-RR)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A3A6279-F370-454E-8FBA-20DAB7CC2CE9}"/>
              </a:ext>
            </a:extLst>
          </p:cNvPr>
          <p:cNvCxnSpPr>
            <a:cxnSpLocks/>
          </p:cNvCxnSpPr>
          <p:nvPr/>
        </p:nvCxnSpPr>
        <p:spPr>
          <a:xfrm flipV="1">
            <a:off x="1277957" y="5117241"/>
            <a:ext cx="7427402" cy="4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11E4194-E836-404C-BE3A-A4E2ED095954}"/>
              </a:ext>
            </a:extLst>
          </p:cNvPr>
          <p:cNvCxnSpPr>
            <a:cxnSpLocks/>
          </p:cNvCxnSpPr>
          <p:nvPr/>
        </p:nvCxnSpPr>
        <p:spPr>
          <a:xfrm flipV="1">
            <a:off x="1277957" y="4138576"/>
            <a:ext cx="2085026" cy="97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F883E6-25EB-FE49-B56B-7A1C59313A05}"/>
              </a:ext>
            </a:extLst>
          </p:cNvPr>
          <p:cNvCxnSpPr>
            <a:cxnSpLocks/>
          </p:cNvCxnSpPr>
          <p:nvPr/>
        </p:nvCxnSpPr>
        <p:spPr>
          <a:xfrm>
            <a:off x="1277957" y="5216582"/>
            <a:ext cx="2236830" cy="883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5B1D3E-97BF-1D47-BF61-425D60507C8D}"/>
                  </a:ext>
                </a:extLst>
              </p:cNvPr>
              <p:cNvSpPr txBox="1"/>
              <p:nvPr/>
            </p:nvSpPr>
            <p:spPr>
              <a:xfrm>
                <a:off x="3164616" y="3967945"/>
                <a:ext cx="185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5B1D3E-97BF-1D47-BF61-425D60507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16" y="3967945"/>
                <a:ext cx="1856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5FBEF-6184-C64C-8E20-B59465E8AC97}"/>
                  </a:ext>
                </a:extLst>
              </p:cNvPr>
              <p:cNvSpPr txBox="1"/>
              <p:nvPr/>
            </p:nvSpPr>
            <p:spPr>
              <a:xfrm>
                <a:off x="3307856" y="5911969"/>
                <a:ext cx="185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5FBEF-6184-C64C-8E20-B59465E8A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56" y="5911969"/>
                <a:ext cx="1856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F30D23-18A8-324D-BAF6-2EDDABAA9147}"/>
                  </a:ext>
                </a:extLst>
              </p:cNvPr>
              <p:cNvSpPr txBox="1"/>
              <p:nvPr/>
            </p:nvSpPr>
            <p:spPr>
              <a:xfrm>
                <a:off x="543771" y="5012675"/>
                <a:ext cx="833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F30D23-18A8-324D-BAF6-2EDDABA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1" y="5012675"/>
                <a:ext cx="8333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A1F6A9B-A173-4147-A0F0-B741DD34D48B}"/>
              </a:ext>
            </a:extLst>
          </p:cNvPr>
          <p:cNvCxnSpPr>
            <a:cxnSpLocks/>
          </p:cNvCxnSpPr>
          <p:nvPr/>
        </p:nvCxnSpPr>
        <p:spPr>
          <a:xfrm>
            <a:off x="3514787" y="5117241"/>
            <a:ext cx="0" cy="99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27427-E5BA-484F-BC20-113B23B5D617}"/>
                  </a:ext>
                </a:extLst>
              </p:cNvPr>
              <p:cNvSpPr txBox="1"/>
              <p:nvPr/>
            </p:nvSpPr>
            <p:spPr>
              <a:xfrm>
                <a:off x="3097893" y="4741868"/>
                <a:ext cx="833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27427-E5BA-484F-BC20-113B23B5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93" y="4741868"/>
                <a:ext cx="8333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3A7B219-B2CB-8C44-86D6-B57E1C025C97}"/>
              </a:ext>
            </a:extLst>
          </p:cNvPr>
          <p:cNvCxnSpPr>
            <a:cxnSpLocks/>
          </p:cNvCxnSpPr>
          <p:nvPr/>
        </p:nvCxnSpPr>
        <p:spPr>
          <a:xfrm flipV="1">
            <a:off x="4861705" y="3638796"/>
            <a:ext cx="1301032" cy="453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AEF5453-0A0B-7042-8E60-5B10B70C28BA}"/>
              </a:ext>
            </a:extLst>
          </p:cNvPr>
          <p:cNvCxnSpPr>
            <a:cxnSpLocks/>
          </p:cNvCxnSpPr>
          <p:nvPr/>
        </p:nvCxnSpPr>
        <p:spPr>
          <a:xfrm>
            <a:off x="4832973" y="4152611"/>
            <a:ext cx="1468675" cy="671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87567-0408-EA4B-9280-66722C325C7F}"/>
              </a:ext>
            </a:extLst>
          </p:cNvPr>
          <p:cNvSpPr txBox="1"/>
          <p:nvPr/>
        </p:nvSpPr>
        <p:spPr>
          <a:xfrm rot="1535915">
            <a:off x="5131371" y="4397424"/>
            <a:ext cx="18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Контрагент </a:t>
            </a:r>
            <a:r>
              <a:rPr lang="ru-RU" dirty="0" err="1">
                <a:solidFill>
                  <a:srgbClr val="FF0000"/>
                </a:solidFill>
              </a:rPr>
              <a:t>дефолтит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37B407B-293D-A741-80BA-9E3B8FE21FC1}"/>
                  </a:ext>
                </a:extLst>
              </p:cNvPr>
              <p:cNvSpPr txBox="1"/>
              <p:nvPr/>
            </p:nvSpPr>
            <p:spPr>
              <a:xfrm>
                <a:off x="6034054" y="3462798"/>
                <a:ext cx="185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37B407B-293D-A741-80BA-9E3B8FE21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54" y="3462798"/>
                <a:ext cx="18560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5E108ED6-6D8F-DF49-A55F-18B0CA03BC12}"/>
              </a:ext>
            </a:extLst>
          </p:cNvPr>
          <p:cNvSpPr txBox="1"/>
          <p:nvPr/>
        </p:nvSpPr>
        <p:spPr>
          <a:xfrm rot="20584729">
            <a:off x="4584053" y="3243550"/>
            <a:ext cx="18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Контрагент </a:t>
            </a:r>
            <a:endParaRPr lang="en-US" dirty="0"/>
          </a:p>
          <a:p>
            <a:r>
              <a:rPr lang="ru-RU" dirty="0"/>
              <a:t>не </a:t>
            </a:r>
            <a:r>
              <a:rPr lang="ru-RU" dirty="0" err="1"/>
              <a:t>дефолтит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CD732B-4333-6941-B31C-93498226815E}"/>
                  </a:ext>
                </a:extLst>
              </p:cNvPr>
              <p:cNvSpPr txBox="1"/>
              <p:nvPr/>
            </p:nvSpPr>
            <p:spPr>
              <a:xfrm>
                <a:off x="6337961" y="4520260"/>
                <a:ext cx="236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CD732B-4333-6941-B31C-93498226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61" y="4520260"/>
                <a:ext cx="2367398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B4F98F-05D6-D54A-9F68-C0B6A536FD27}"/>
                  </a:ext>
                </a:extLst>
              </p:cNvPr>
              <p:cNvSpPr txBox="1"/>
              <p:nvPr/>
            </p:nvSpPr>
            <p:spPr>
              <a:xfrm>
                <a:off x="6162737" y="5216582"/>
                <a:ext cx="185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B4F98F-05D6-D54A-9F68-C0B6A536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737" y="5216582"/>
                <a:ext cx="1856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2A96F0C-9D38-B74B-B68A-AC617F3963F0}"/>
              </a:ext>
            </a:extLst>
          </p:cNvPr>
          <p:cNvCxnSpPr>
            <a:cxnSpLocks/>
          </p:cNvCxnSpPr>
          <p:nvPr/>
        </p:nvCxnSpPr>
        <p:spPr>
          <a:xfrm flipV="1">
            <a:off x="5020660" y="5460129"/>
            <a:ext cx="1265002" cy="567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25B4F71-CD95-594F-8234-3C1C6C3629CD}"/>
              </a:ext>
            </a:extLst>
          </p:cNvPr>
          <p:cNvSpPr txBox="1"/>
          <p:nvPr/>
        </p:nvSpPr>
        <p:spPr>
          <a:xfrm rot="20303354">
            <a:off x="4776361" y="5105038"/>
            <a:ext cx="162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Банк не </a:t>
            </a:r>
            <a:r>
              <a:rPr lang="ru-RU" dirty="0" err="1"/>
              <a:t>дефолтит</a:t>
            </a:r>
            <a:r>
              <a:rPr lang="ru-RU" dirty="0"/>
              <a:t> 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C3A0555-3AD8-3543-990D-35FEA789CD6E}"/>
              </a:ext>
            </a:extLst>
          </p:cNvPr>
          <p:cNvCxnSpPr>
            <a:cxnSpLocks/>
          </p:cNvCxnSpPr>
          <p:nvPr/>
        </p:nvCxnSpPr>
        <p:spPr>
          <a:xfrm>
            <a:off x="4983855" y="6122772"/>
            <a:ext cx="1475574" cy="356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F6157E-AA77-4247-A7DA-AD84A655D12A}"/>
              </a:ext>
            </a:extLst>
          </p:cNvPr>
          <p:cNvSpPr txBox="1"/>
          <p:nvPr/>
        </p:nvSpPr>
        <p:spPr>
          <a:xfrm rot="692268">
            <a:off x="5192807" y="6036982"/>
            <a:ext cx="146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Банк </a:t>
            </a:r>
            <a:r>
              <a:rPr lang="ru-RU" dirty="0" err="1">
                <a:solidFill>
                  <a:srgbClr val="FF0000"/>
                </a:solidFill>
              </a:rPr>
              <a:t>дефолтит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126D7B-1E33-F040-A378-0CB446D049BE}"/>
                  </a:ext>
                </a:extLst>
              </p:cNvPr>
              <p:cNvSpPr txBox="1"/>
              <p:nvPr/>
            </p:nvSpPr>
            <p:spPr>
              <a:xfrm>
                <a:off x="6285662" y="6300887"/>
                <a:ext cx="236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𝑀𝑡𝑀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126D7B-1E33-F040-A378-0CB446D04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62" y="6300887"/>
                <a:ext cx="236739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FF5DC3E-F324-3D4F-AA45-5B043D6F9335}"/>
              </a:ext>
            </a:extLst>
          </p:cNvPr>
          <p:cNvSpPr txBox="1"/>
          <p:nvPr/>
        </p:nvSpPr>
        <p:spPr>
          <a:xfrm>
            <a:off x="9144000" y="3810660"/>
            <a:ext cx="24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Цена для клиента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dirty="0" err="1"/>
              <a:t>RiskFreePrice+CVA-DVA</a:t>
            </a:r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F498EB43-22A5-C541-9156-EFE07F4FBE05}"/>
              </a:ext>
            </a:extLst>
          </p:cNvPr>
          <p:cNvSpPr/>
          <p:nvPr/>
        </p:nvSpPr>
        <p:spPr>
          <a:xfrm>
            <a:off x="9239703" y="5117241"/>
            <a:ext cx="1052111" cy="5602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44A684-069D-4D47-B0DA-79FDFAF75E10}"/>
              </a:ext>
            </a:extLst>
          </p:cNvPr>
          <p:cNvSpPr txBox="1"/>
          <p:nvPr/>
        </p:nvSpPr>
        <p:spPr>
          <a:xfrm>
            <a:off x="9420655" y="5228333"/>
            <a:ext cx="8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AMC!</a:t>
            </a:r>
            <a:endParaRPr lang="ru-RU" dirty="0"/>
          </a:p>
        </p:txBody>
      </p:sp>
      <p:sp>
        <p:nvSpPr>
          <p:cNvPr id="65" name="Рамка 64">
            <a:extLst>
              <a:ext uri="{FF2B5EF4-FFF2-40B4-BE49-F238E27FC236}">
                <a16:creationId xmlns:a16="http://schemas.microsoft.com/office/drawing/2014/main" id="{D72F47F5-DB55-754D-8EAC-FB0BBE47FC48}"/>
              </a:ext>
            </a:extLst>
          </p:cNvPr>
          <p:cNvSpPr/>
          <p:nvPr/>
        </p:nvSpPr>
        <p:spPr>
          <a:xfrm>
            <a:off x="8798303" y="3636952"/>
            <a:ext cx="2945678" cy="1169025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6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194618"/>
            <a:ext cx="6718051" cy="64633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Эволюция </a:t>
            </a:r>
            <a:r>
              <a:rPr lang="ru-RU" sz="3600" dirty="0" err="1"/>
              <a:t>прайсинга</a:t>
            </a:r>
            <a:r>
              <a:rPr lang="en-US" sz="3600" dirty="0"/>
              <a:t> </a:t>
            </a:r>
            <a:r>
              <a:rPr lang="ru-RU" sz="3600" dirty="0" err="1"/>
              <a:t>деривативов</a:t>
            </a:r>
            <a:endParaRPr lang="ru-RU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5216" y="3355848"/>
            <a:ext cx="10735056" cy="27432"/>
          </a:xfrm>
          <a:prstGeom prst="straightConnector1">
            <a:avLst/>
          </a:prstGeom>
          <a:ln w="825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3035" y="1946622"/>
            <a:ext cx="15544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</a:rPr>
              <a:t>Ванильный европейский опцион</a:t>
            </a:r>
            <a:r>
              <a:rPr lang="en-US" u="sng" dirty="0">
                <a:solidFill>
                  <a:schemeClr val="tx2"/>
                </a:solidFill>
              </a:rPr>
              <a:t> </a:t>
            </a:r>
            <a:r>
              <a:rPr lang="ru-RU" u="sng" dirty="0">
                <a:solidFill>
                  <a:schemeClr val="tx2"/>
                </a:solidFill>
              </a:rPr>
              <a:t>в </a:t>
            </a:r>
            <a:r>
              <a:rPr lang="en-US" u="sng" dirty="0">
                <a:solidFill>
                  <a:schemeClr val="tx2"/>
                </a:solidFill>
              </a:rPr>
              <a:t>GMB</a:t>
            </a:r>
            <a:endParaRPr lang="ru-RU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756" y="3650600"/>
            <a:ext cx="16608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</a:rPr>
              <a:t>Аналитические формулы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0899" y="1627472"/>
            <a:ext cx="149784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</a:rPr>
              <a:t>Барьерный опцион с ранним исполнением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8441" y="3727350"/>
            <a:ext cx="2363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American Monte Carlo</a:t>
            </a:r>
            <a:endParaRPr lang="ru-RU" u="sng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8626" y="6149756"/>
            <a:ext cx="2923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Модели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0827" y="1059154"/>
            <a:ext cx="2923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Инструменты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61E42-4F32-B140-ABED-8A7FA569A0A1}"/>
                  </a:ext>
                </a:extLst>
              </p:cNvPr>
              <p:cNvSpPr txBox="1"/>
              <p:nvPr/>
            </p:nvSpPr>
            <p:spPr>
              <a:xfrm>
                <a:off x="259613" y="4544024"/>
                <a:ext cx="2961888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61E42-4F32-B140-ABED-8A7FA569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3" y="4544024"/>
                <a:ext cx="2961888" cy="370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E4DAF5-0E21-3C4F-B2CF-62ACE1F55CE7}"/>
                  </a:ext>
                </a:extLst>
              </p:cNvPr>
              <p:cNvSpPr txBox="1"/>
              <p:nvPr/>
            </p:nvSpPr>
            <p:spPr>
              <a:xfrm>
                <a:off x="319489" y="5185531"/>
                <a:ext cx="2902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E4DAF5-0E21-3C4F-B2CF-62ACE1F5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9" y="5185531"/>
                <a:ext cx="2902012" cy="276999"/>
              </a:xfrm>
              <a:prstGeom prst="rect">
                <a:avLst/>
              </a:prstGeom>
              <a:blipFill>
                <a:blip r:embed="rId3"/>
                <a:stretch>
                  <a:fillRect l="-870" t="-4348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1E18FB0-6C17-F846-9025-A6945ABE76AB}"/>
              </a:ext>
            </a:extLst>
          </p:cNvPr>
          <p:cNvSpPr txBox="1"/>
          <p:nvPr/>
        </p:nvSpPr>
        <p:spPr>
          <a:xfrm>
            <a:off x="4229580" y="3742933"/>
            <a:ext cx="166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u="sng" dirty="0">
                <a:solidFill>
                  <a:schemeClr val="tx2"/>
                </a:solidFill>
              </a:rPr>
              <a:t>Монте-Карло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628A46-BC8E-1441-8FE4-369597E1921A}"/>
                  </a:ext>
                </a:extLst>
              </p:cNvPr>
              <p:cNvSpPr txBox="1"/>
              <p:nvPr/>
            </p:nvSpPr>
            <p:spPr>
              <a:xfrm>
                <a:off x="3953936" y="4471919"/>
                <a:ext cx="2902012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628A46-BC8E-1441-8FE4-369597E1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6" y="4471919"/>
                <a:ext cx="2902012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Рамка 14">
            <a:extLst>
              <a:ext uri="{FF2B5EF4-FFF2-40B4-BE49-F238E27FC236}">
                <a16:creationId xmlns:a16="http://schemas.microsoft.com/office/drawing/2014/main" id="{76523DAB-8BA6-5D45-B91B-F7A66D6DB14F}"/>
              </a:ext>
            </a:extLst>
          </p:cNvPr>
          <p:cNvSpPr/>
          <p:nvPr/>
        </p:nvSpPr>
        <p:spPr>
          <a:xfrm>
            <a:off x="4307595" y="925417"/>
            <a:ext cx="1399142" cy="495759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мка 15">
            <a:extLst>
              <a:ext uri="{FF2B5EF4-FFF2-40B4-BE49-F238E27FC236}">
                <a16:creationId xmlns:a16="http://schemas.microsoft.com/office/drawing/2014/main" id="{08E2E252-17D1-A949-BD20-E0CA43566327}"/>
              </a:ext>
            </a:extLst>
          </p:cNvPr>
          <p:cNvSpPr/>
          <p:nvPr/>
        </p:nvSpPr>
        <p:spPr>
          <a:xfrm>
            <a:off x="4490827" y="6049329"/>
            <a:ext cx="1215910" cy="416297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8CBF3-7CBB-6B41-9CC9-BF5005BF4F2F}"/>
                  </a:ext>
                </a:extLst>
              </p:cNvPr>
              <p:cNvSpPr txBox="1"/>
              <p:nvPr/>
            </p:nvSpPr>
            <p:spPr>
              <a:xfrm>
                <a:off x="4038695" y="5073064"/>
                <a:ext cx="2398349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8CBF3-7CBB-6B41-9CC9-BF5005BF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95" y="5073064"/>
                <a:ext cx="2398349" cy="778931"/>
              </a:xfrm>
              <a:prstGeom prst="rect">
                <a:avLst/>
              </a:prstGeom>
              <a:blipFill>
                <a:blip r:embed="rId5"/>
                <a:stretch>
                  <a:fillRect l="-13228" t="-111290" r="-529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32BB8A0-ED4C-6D48-B0EA-ACB8A1ECDDFE}"/>
              </a:ext>
            </a:extLst>
          </p:cNvPr>
          <p:cNvSpPr txBox="1"/>
          <p:nvPr/>
        </p:nvSpPr>
        <p:spPr>
          <a:xfrm>
            <a:off x="4038695" y="1867009"/>
            <a:ext cx="1851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</a:rPr>
              <a:t>Азиатский опцион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1C5F39-F605-0847-9060-01131F9CF82A}"/>
                  </a:ext>
                </a:extLst>
              </p:cNvPr>
              <p:cNvSpPr txBox="1"/>
              <p:nvPr/>
            </p:nvSpPr>
            <p:spPr>
              <a:xfrm>
                <a:off x="7282150" y="4223613"/>
                <a:ext cx="3247659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1C5F39-F605-0847-9060-01131F9CF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50" y="4223613"/>
                <a:ext cx="3247659" cy="49661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BA690C-DB39-1241-9DA5-429707FB3A58}"/>
                  </a:ext>
                </a:extLst>
              </p:cNvPr>
              <p:cNvSpPr txBox="1"/>
              <p:nvPr/>
            </p:nvSpPr>
            <p:spPr>
              <a:xfrm>
                <a:off x="6691746" y="5670371"/>
                <a:ext cx="5345181" cy="328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BA690C-DB39-1241-9DA5-429707FB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46" y="5670371"/>
                <a:ext cx="5345181" cy="328616"/>
              </a:xfrm>
              <a:prstGeom prst="rect">
                <a:avLst/>
              </a:prstGeom>
              <a:blipFill>
                <a:blip r:embed="rId7"/>
                <a:stretch>
                  <a:fillRect l="-711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53310C-8568-F544-B2A9-50B22AF664EB}"/>
                  </a:ext>
                </a:extLst>
              </p:cNvPr>
              <p:cNvSpPr txBox="1"/>
              <p:nvPr/>
            </p:nvSpPr>
            <p:spPr>
              <a:xfrm>
                <a:off x="7282150" y="4914254"/>
                <a:ext cx="3393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Какое оптимальное время экспирации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53310C-8568-F544-B2A9-50B22AF66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50" y="4914254"/>
                <a:ext cx="3393195" cy="646331"/>
              </a:xfrm>
              <a:prstGeom prst="rect">
                <a:avLst/>
              </a:prstGeom>
              <a:blipFill>
                <a:blip r:embed="rId8"/>
                <a:stretch>
                  <a:fillRect l="-1493" t="-384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800439-86E8-D440-9C65-227CFD398763}"/>
                  </a:ext>
                </a:extLst>
              </p:cNvPr>
              <p:cNvSpPr txBox="1"/>
              <p:nvPr/>
            </p:nvSpPr>
            <p:spPr>
              <a:xfrm>
                <a:off x="5404942" y="6082910"/>
                <a:ext cx="6097836" cy="682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800439-86E8-D440-9C65-227CFD39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942" y="6082910"/>
                <a:ext cx="6097836" cy="682110"/>
              </a:xfrm>
              <a:prstGeom prst="rect">
                <a:avLst/>
              </a:prstGeom>
              <a:blipFill>
                <a:blip r:embed="rId9"/>
                <a:stretch>
                  <a:fillRect t="-138889" b="-20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7A5171B-0025-D244-A9AE-D166D5544DDD}"/>
              </a:ext>
            </a:extLst>
          </p:cNvPr>
          <p:cNvSpPr txBox="1"/>
          <p:nvPr/>
        </p:nvSpPr>
        <p:spPr>
          <a:xfrm>
            <a:off x="9512372" y="1624503"/>
            <a:ext cx="14978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</a:rPr>
              <a:t>Американский опцион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BDA43-E3B6-3440-BA1C-1126312A41AB}"/>
              </a:ext>
            </a:extLst>
          </p:cNvPr>
          <p:cNvSpPr txBox="1"/>
          <p:nvPr/>
        </p:nvSpPr>
        <p:spPr>
          <a:xfrm>
            <a:off x="7254721" y="3574194"/>
            <a:ext cx="165125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Regression Based Monte Carlo</a:t>
            </a:r>
            <a:endParaRPr lang="ru-RU" u="sng" dirty="0">
              <a:solidFill>
                <a:schemeClr val="tx2"/>
              </a:solidFill>
            </a:endParaRPr>
          </a:p>
        </p:txBody>
      </p:sp>
      <p:sp>
        <p:nvSpPr>
          <p:cNvPr id="28" name="Рамка 27">
            <a:extLst>
              <a:ext uri="{FF2B5EF4-FFF2-40B4-BE49-F238E27FC236}">
                <a16:creationId xmlns:a16="http://schemas.microsoft.com/office/drawing/2014/main" id="{51588834-0A8B-EF4E-AB59-5D1D2A72857E}"/>
              </a:ext>
            </a:extLst>
          </p:cNvPr>
          <p:cNvSpPr/>
          <p:nvPr/>
        </p:nvSpPr>
        <p:spPr>
          <a:xfrm>
            <a:off x="7160963" y="4890033"/>
            <a:ext cx="3216925" cy="679912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" y="120013"/>
            <a:ext cx="10515600" cy="648426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Based Monte Carlo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/>
              <p:nvPr/>
            </p:nvSpPr>
            <p:spPr>
              <a:xfrm>
                <a:off x="462708" y="936434"/>
                <a:ext cx="3247659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936434"/>
                <a:ext cx="3247659" cy="496611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/>
              <p:nvPr/>
            </p:nvSpPr>
            <p:spPr>
              <a:xfrm>
                <a:off x="462708" y="1467474"/>
                <a:ext cx="1114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моменты времени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 которые можно исполнить опцион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1467474"/>
                <a:ext cx="11149070" cy="369332"/>
              </a:xfrm>
              <a:prstGeom prst="rect">
                <a:avLst/>
              </a:prstGeom>
              <a:blipFill>
                <a:blip r:embed="rId3"/>
                <a:stretch>
                  <a:fillRect l="-455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462708" y="1964085"/>
            <a:ext cx="666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принцип динамического программирования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/>
              <p:nvPr/>
            </p:nvSpPr>
            <p:spPr>
              <a:xfrm>
                <a:off x="462708" y="2460696"/>
                <a:ext cx="8534644" cy="328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2460696"/>
                <a:ext cx="8534644" cy="328616"/>
              </a:xfrm>
              <a:prstGeom prst="rect">
                <a:avLst/>
              </a:prstGeom>
              <a:blipFill>
                <a:blip r:embed="rId4"/>
                <a:stretch>
                  <a:fillRect l="-297" r="-594" b="-25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7DFFB3-FF03-0343-86C9-13AC5AA25B9B}"/>
              </a:ext>
            </a:extLst>
          </p:cNvPr>
          <p:cNvSpPr txBox="1"/>
          <p:nvPr/>
        </p:nvSpPr>
        <p:spPr>
          <a:xfrm>
            <a:off x="422433" y="2889607"/>
            <a:ext cx="360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Идея </a:t>
            </a:r>
            <a:r>
              <a:rPr lang="en-US" dirty="0"/>
              <a:t>Regression-Based Monte Carlo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/>
              <p:nvPr/>
            </p:nvSpPr>
            <p:spPr>
              <a:xfrm>
                <a:off x="422433" y="3359235"/>
                <a:ext cx="11149070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где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/>
                  <a:t>-базисные функции</a:t>
                </a:r>
                <a:r>
                  <a:rPr lang="en-US" dirty="0"/>
                  <a:t>, </a:t>
                </a:r>
                <a:r>
                  <a:rPr lang="ru-RU" dirty="0"/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ru-RU" dirty="0"/>
                  <a:t> - константы</a:t>
                </a:r>
                <a:r>
                  <a:rPr lang="en-US" dirty="0"/>
                  <a:t>, </a:t>
                </a:r>
                <a:r>
                  <a:rPr lang="ru-RU" dirty="0"/>
                  <a:t>которые надо задать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3" y="3359235"/>
                <a:ext cx="11149070" cy="415755"/>
              </a:xfrm>
              <a:prstGeom prst="rect">
                <a:avLst/>
              </a:prstGeom>
              <a:blipFill>
                <a:blip r:embed="rId5"/>
                <a:stretch>
                  <a:fillRect t="-91176" b="-14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F4C77-485F-0F4E-89FF-053B02FA57E7}"/>
                  </a:ext>
                </a:extLst>
              </p:cNvPr>
              <p:cNvSpPr txBox="1"/>
              <p:nvPr/>
            </p:nvSpPr>
            <p:spPr>
              <a:xfrm>
                <a:off x="411417" y="3823250"/>
                <a:ext cx="10186809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Насимулировав </a:t>
                </a:r>
                <a:r>
                  <a:rPr lang="en-US" dirty="0"/>
                  <a:t>N </a:t>
                </a:r>
                <a:r>
                  <a:rPr lang="ru-RU" dirty="0"/>
                  <a:t>штук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найдем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из условия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F4C77-485F-0F4E-89FF-053B02FA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7" y="3823250"/>
                <a:ext cx="10186809" cy="370358"/>
              </a:xfrm>
              <a:prstGeom prst="rect">
                <a:avLst/>
              </a:prstGeom>
              <a:blipFill>
                <a:blip r:embed="rId6"/>
                <a:stretch>
                  <a:fillRect l="-498" t="-3226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/>
              <p:nvPr/>
            </p:nvSpPr>
            <p:spPr>
              <a:xfrm>
                <a:off x="547561" y="4373274"/>
                <a:ext cx="3247749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1" y="4373274"/>
                <a:ext cx="3247749" cy="402482"/>
              </a:xfrm>
              <a:prstGeom prst="rect">
                <a:avLst/>
              </a:prstGeom>
              <a:blipFill>
                <a:blip r:embed="rId7"/>
                <a:stretch>
                  <a:fillRect l="-1167" b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4F5658-072F-7B48-814A-37CD13EE3890}"/>
                  </a:ext>
                </a:extLst>
              </p:cNvPr>
              <p:cNvSpPr txBox="1"/>
              <p:nvPr/>
            </p:nvSpPr>
            <p:spPr>
              <a:xfrm>
                <a:off x="4964934" y="4375101"/>
                <a:ext cx="563329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Здесь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это матрица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4F5658-072F-7B48-814A-37CD13EE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34" y="4375101"/>
                <a:ext cx="5633292" cy="381515"/>
              </a:xfrm>
              <a:prstGeom prst="rect">
                <a:avLst/>
              </a:prstGeom>
              <a:blipFill>
                <a:blip r:embed="rId8"/>
                <a:stretch>
                  <a:fillRect l="-899" t="-6452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520AB-9661-3248-B8F6-88F4D9A71FCF}"/>
                  </a:ext>
                </a:extLst>
              </p:cNvPr>
              <p:cNvSpPr txBox="1"/>
              <p:nvPr/>
            </p:nvSpPr>
            <p:spPr>
              <a:xfrm>
                <a:off x="5227717" y="4947863"/>
                <a:ext cx="537050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)=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это 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вектор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520AB-9661-3248-B8F6-88F4D9A7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7" y="4947863"/>
                <a:ext cx="5370509" cy="278025"/>
              </a:xfrm>
              <a:prstGeom prst="rect">
                <a:avLst/>
              </a:prstGeom>
              <a:blipFill>
                <a:blip r:embed="rId9"/>
                <a:stretch>
                  <a:fillRect l="-1415" t="-21739" r="-2123" b="-47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/>
              <p:nvPr/>
            </p:nvSpPr>
            <p:spPr>
              <a:xfrm>
                <a:off x="462708" y="5086875"/>
                <a:ext cx="3936719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5086875"/>
                <a:ext cx="3936719" cy="366767"/>
              </a:xfrm>
              <a:prstGeom prst="rect">
                <a:avLst/>
              </a:prstGeom>
              <a:blipFill>
                <a:blip r:embed="rId10"/>
                <a:stretch>
                  <a:fillRect l="-1608" r="-1608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/>
              <p:nvPr/>
            </p:nvSpPr>
            <p:spPr>
              <a:xfrm>
                <a:off x="649995" y="5929704"/>
                <a:ext cx="7365093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5929704"/>
                <a:ext cx="7365093" cy="317844"/>
              </a:xfrm>
              <a:prstGeom prst="rect">
                <a:avLst/>
              </a:prstGeom>
              <a:blipFill>
                <a:blip r:embed="rId11"/>
                <a:stretch>
                  <a:fillRect l="-1033" t="-134615" b="-2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Рамка 14">
            <a:extLst>
              <a:ext uri="{FF2B5EF4-FFF2-40B4-BE49-F238E27FC236}">
                <a16:creationId xmlns:a16="http://schemas.microsoft.com/office/drawing/2014/main" id="{71DA36FB-5B6C-DE41-805C-E3C50EACBB39}"/>
              </a:ext>
            </a:extLst>
          </p:cNvPr>
          <p:cNvSpPr/>
          <p:nvPr/>
        </p:nvSpPr>
        <p:spPr>
          <a:xfrm>
            <a:off x="462708" y="5783855"/>
            <a:ext cx="7733841" cy="848299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мка 15">
            <a:extLst>
              <a:ext uri="{FF2B5EF4-FFF2-40B4-BE49-F238E27FC236}">
                <a16:creationId xmlns:a16="http://schemas.microsoft.com/office/drawing/2014/main" id="{B0CBD763-1EEC-BB41-9229-22DB4348B9BF}"/>
              </a:ext>
            </a:extLst>
          </p:cNvPr>
          <p:cNvSpPr/>
          <p:nvPr/>
        </p:nvSpPr>
        <p:spPr>
          <a:xfrm>
            <a:off x="242371" y="3258939"/>
            <a:ext cx="4307595" cy="564311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8022-9093-7943-BE92-AC46187A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1" y="297456"/>
            <a:ext cx="10515600" cy="66101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en-US" dirty="0"/>
              <a:t>Regression Based Monte-Carlo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E2658-D77F-F745-89E3-D476990710B2}"/>
                  </a:ext>
                </a:extLst>
              </p:cNvPr>
              <p:cNvSpPr txBox="1"/>
              <p:nvPr/>
            </p:nvSpPr>
            <p:spPr>
              <a:xfrm>
                <a:off x="572877" y="1440763"/>
                <a:ext cx="4833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Насимулировать </a:t>
                </a:r>
                <a:r>
                  <a:rPr lang="en-US" dirty="0"/>
                  <a:t>N </a:t>
                </a:r>
                <a:r>
                  <a:rPr lang="ru-RU" dirty="0"/>
                  <a:t>путей </a:t>
                </a:r>
                <a:r>
                  <a:rPr lang="en-US" dirty="0"/>
                  <a:t>S </a:t>
                </a:r>
                <a:r>
                  <a:rPr lang="ru-RU" dirty="0"/>
                  <a:t>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E2658-D77F-F745-89E3-D4769907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7" y="1440763"/>
                <a:ext cx="4833311" cy="369332"/>
              </a:xfrm>
              <a:prstGeom prst="rect">
                <a:avLst/>
              </a:prstGeom>
              <a:blipFill>
                <a:blip r:embed="rId2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C6F23-472D-2D4E-85E4-A8CF0A984A24}"/>
                  </a:ext>
                </a:extLst>
              </p:cNvPr>
              <p:cNvSpPr txBox="1"/>
              <p:nvPr/>
            </p:nvSpPr>
            <p:spPr>
              <a:xfrm>
                <a:off x="683046" y="2023439"/>
                <a:ext cx="429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, V(m,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C6F23-472D-2D4E-85E4-A8CF0A984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6" y="2023439"/>
                <a:ext cx="4294509" cy="276999"/>
              </a:xfrm>
              <a:prstGeom prst="rect">
                <a:avLst/>
              </a:prstGeom>
              <a:blipFill>
                <a:blip r:embed="rId3"/>
                <a:stretch>
                  <a:fillRect l="-2941" t="-27273" r="-588" b="-5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9114-CA7E-5147-B032-22FE1AC74C5A}"/>
                  </a:ext>
                </a:extLst>
              </p:cNvPr>
              <p:cNvSpPr txBox="1"/>
              <p:nvPr/>
            </p:nvSpPr>
            <p:spPr>
              <a:xfrm>
                <a:off x="683046" y="2610997"/>
                <a:ext cx="3154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…, 1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делаем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9114-CA7E-5147-B032-22FE1AC7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6" y="2610997"/>
                <a:ext cx="3154774" cy="276999"/>
              </a:xfrm>
              <a:prstGeom prst="rect">
                <a:avLst/>
              </a:prstGeom>
              <a:blipFill>
                <a:blip r:embed="rId4"/>
                <a:stretch>
                  <a:fillRect l="-4000" t="-17391" b="-39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3A1BD3-75DA-A649-A43B-6CE3DA4D5DFC}"/>
                  </a:ext>
                </a:extLst>
              </p:cNvPr>
              <p:cNvSpPr txBox="1"/>
              <p:nvPr/>
            </p:nvSpPr>
            <p:spPr>
              <a:xfrm>
                <a:off x="1034199" y="3207996"/>
                <a:ext cx="4751943" cy="291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Используем регрессию для нахождения </m:t>
                    </m:r>
                    <m:acc>
                      <m:accPr>
                        <m:chr m:val="̂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3A1BD3-75DA-A649-A43B-6CE3DA4D5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99" y="3207996"/>
                <a:ext cx="4751943" cy="291875"/>
              </a:xfrm>
              <a:prstGeom prst="rect">
                <a:avLst/>
              </a:prstGeom>
              <a:blipFill>
                <a:blip r:embed="rId5"/>
                <a:stretch>
                  <a:fillRect l="-2667" t="-20833" b="-3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0C23C-F5AF-4F4F-8C9B-713B6FD6CCA5}"/>
                  </a:ext>
                </a:extLst>
              </p:cNvPr>
              <p:cNvSpPr txBox="1"/>
              <p:nvPr/>
            </p:nvSpPr>
            <p:spPr>
              <a:xfrm>
                <a:off x="1034750" y="3897881"/>
                <a:ext cx="56489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Кладем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0C23C-F5AF-4F4F-8C9B-713B6FD6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50" y="3897881"/>
                <a:ext cx="5648982" cy="312650"/>
              </a:xfrm>
              <a:prstGeom prst="rect">
                <a:avLst/>
              </a:prstGeom>
              <a:blipFill>
                <a:blip r:embed="rId6"/>
                <a:stretch>
                  <a:fillRect l="-2242" t="-7692" r="-448" b="-3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C84816-AF53-0C47-85AF-757E80766E61}"/>
                  </a:ext>
                </a:extLst>
              </p:cNvPr>
              <p:cNvSpPr txBox="1"/>
              <p:nvPr/>
            </p:nvSpPr>
            <p:spPr>
              <a:xfrm>
                <a:off x="1034199" y="4608541"/>
                <a:ext cx="4131003" cy="442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sSubSup>
                              <m:sSubSup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sSubSup>
                              <m:sSubSup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C84816-AF53-0C47-85AF-757E8076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99" y="4608541"/>
                <a:ext cx="4131003" cy="442301"/>
              </a:xfrm>
              <a:prstGeom prst="rect">
                <a:avLst/>
              </a:prstGeom>
              <a:blipFill>
                <a:blip r:embed="rId7"/>
                <a:stretch>
                  <a:fillRect l="-3067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15DBDA-C4FB-D542-9ED5-98F135D71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0839" y="2610997"/>
            <a:ext cx="5090924" cy="3661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9763-48DE-E74A-B022-E8C1CECCF1AC}"/>
                  </a:ext>
                </a:extLst>
              </p:cNvPr>
              <p:cNvSpPr txBox="1"/>
              <p:nvPr/>
            </p:nvSpPr>
            <p:spPr>
              <a:xfrm>
                <a:off x="1034199" y="5310130"/>
                <a:ext cx="5432702" cy="92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Longstaff and Schwartz </a:t>
                </a:r>
                <a:r>
                  <a:rPr lang="ru-RU" dirty="0"/>
                  <a:t>предложили полагать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)=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</m:t>
                    </m:r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) </a:t>
                </a:r>
                <a:r>
                  <a:rPr lang="ru-RU" dirty="0"/>
                  <a:t>для </a:t>
                </a:r>
                <a:r>
                  <a:rPr lang="en-US" dirty="0"/>
                  <a:t>CV(</a:t>
                </a:r>
                <a:r>
                  <a:rPr lang="en-US" dirty="0" err="1"/>
                  <a:t>i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) &gt; 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) </a:t>
                </a:r>
                <a:r>
                  <a:rPr lang="ru-RU" dirty="0"/>
                  <a:t>и игнорировать те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когда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9763-48DE-E74A-B022-E8C1CECC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99" y="5310130"/>
                <a:ext cx="5432702" cy="927498"/>
              </a:xfrm>
              <a:prstGeom prst="rect">
                <a:avLst/>
              </a:prstGeom>
              <a:blipFill>
                <a:blip r:embed="rId9"/>
                <a:stretch>
                  <a:fillRect l="-932" t="-2703" r="-699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043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1843</Words>
  <Application>Microsoft Macintosh PowerPoint</Application>
  <PresentationFormat>Широкоэкранный</PresentationFormat>
  <Paragraphs>253</Paragraphs>
  <Slides>19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SB Sans Display</vt:lpstr>
      <vt:lpstr>SB Sans Display Light</vt:lpstr>
      <vt:lpstr>SB Sans Display Semibold</vt:lpstr>
      <vt:lpstr>Times New Roman</vt:lpstr>
      <vt:lpstr>Тема Office</vt:lpstr>
      <vt:lpstr>think-cell Slide</vt:lpstr>
      <vt:lpstr>Pricing Service CVA  Часть 2: Math</vt:lpstr>
      <vt:lpstr>Pricing Service CVA - новая платформа для расчета xVA Executive summary</vt:lpstr>
      <vt:lpstr>Pricing Service: вычислительная платформа как сервис </vt:lpstr>
      <vt:lpstr>Постановка задачи</vt:lpstr>
      <vt:lpstr>Напоминание про CVA</vt:lpstr>
      <vt:lpstr>Как считать CVA</vt:lpstr>
      <vt:lpstr>Эволюция прайсинга деривативов</vt:lpstr>
      <vt:lpstr>Regression Based Monte Carlo</vt:lpstr>
      <vt:lpstr>Алгоритм Regression Based Monte-Carlo</vt:lpstr>
      <vt:lpstr>AAD: Automatic Adjoint Differentiation</vt:lpstr>
      <vt:lpstr>AAD: Automatic Adjoint Differentiation</vt:lpstr>
      <vt:lpstr>AAD: Automatic Adjoint Differentiation</vt:lpstr>
      <vt:lpstr>AAD: Automatic Adjoint Differentiation</vt:lpstr>
      <vt:lpstr>Конструктор payoff: универсальный языка описания ПФИ</vt:lpstr>
      <vt:lpstr>Фабрика моделей: читаем описание ПФИ, строим модель автоматически</vt:lpstr>
      <vt:lpstr>Может понадобиться</vt:lpstr>
      <vt:lpstr>Методы ускорения американского Монте-Карло</vt:lpstr>
      <vt:lpstr>Особенности американского Монте-Карло</vt:lpstr>
      <vt:lpstr>Эволюция моделей оценки стоимости деривативов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Service CVA  Часть 2: Math</dc:title>
  <dc:creator>Microsoft Office User</dc:creator>
  <cp:lastModifiedBy>Microsoft Office User</cp:lastModifiedBy>
  <cp:revision>50</cp:revision>
  <dcterms:created xsi:type="dcterms:W3CDTF">2022-11-13T21:00:42Z</dcterms:created>
  <dcterms:modified xsi:type="dcterms:W3CDTF">2022-11-14T06:39:16Z</dcterms:modified>
</cp:coreProperties>
</file>