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7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 snapToObjects="1" showGuides="1">
      <p:cViewPr varScale="1">
        <p:scale>
          <a:sx n="116" d="100"/>
          <a:sy n="116" d="100"/>
        </p:scale>
        <p:origin x="416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99434-6082-8F44-AB6A-87E07EBF9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39C2F4-A9B5-E547-A9D6-5414836A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9AB97-5A1E-FC4E-A04A-E94DD094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67630-E2B6-1449-9969-0A2D3E2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8D3CC-A5E1-EF45-B232-56C22AA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CE43C-E42D-824A-94D5-AB67CA9C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72E31B-3F62-9D45-8C8F-77171CCA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07A70-C847-B347-8177-F579F19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608F6-263F-054B-BA22-5D48B0E3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A92FD-6CBA-BE46-8A91-CAF5D22A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2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81DA65-07DB-014A-BE64-D6613107E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0DFCB-C214-8A4F-BD67-99CB6A4D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7F68D-A9F5-E34F-8D8C-6E92881D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987C3-2DE0-E147-A6F9-1C6069E1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DCBC4-10BB-5449-8E55-8B0BBCC8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1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864FE-A846-B748-B47E-860DFFE1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A30CC-43F5-254A-BAFE-C57D5F2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5F7B9-4748-A441-90F8-2C8B19E8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A3D15-1FDD-0E49-B3EC-12AABB5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A4AD6-EBCD-864F-871F-159AFE86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1EC4F-BFC3-A245-AE13-B0BA115C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D7D8A-7243-2542-86CB-25A03B5E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392FD-B1DF-A84A-9BA9-CB911300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77CC2-3E66-994E-A894-580B2AE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F6245-11D7-264E-941E-F7BD60E5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CEC63-C4DA-484E-8FEE-AE74F53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0CD04-9C8B-6849-8ABB-A4EA5D0B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E677C2-9A22-454C-A6F2-753237B0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7C6632-2C63-934B-A4A2-2EFC76EA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152434-E879-544F-BCA9-19026676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324C5-A102-F549-853C-6790A9E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0098C-0415-2D4A-95E6-B48ECB4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6D8108-6113-0D4B-B863-ABCF809C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2D41AD-661C-4D43-B021-89714B10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6423F-96C6-4741-A23A-ECA26FB65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AE7F4-A6F9-1E48-83DF-325F9301F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4BED35-D7C8-2C4D-BA66-59C5B7E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31F4C2-4EEB-4D46-B54E-49364E8F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CE90F0-3834-4B41-B6D7-E48BB6C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4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E1E53-6C57-C84F-BD24-2AD4540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CF2FBC-10A4-1748-AB53-25B009B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3B3AE3-9FFF-D243-95C1-B08FE26E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2E1531-5D3A-4C44-8542-A7BD5B18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E58BFA-5B91-A248-994C-3AECBBD6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AF171C-99C6-E349-B7AB-661B32C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1108B7-5AEA-4C48-9E1C-4E760409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4564-FB02-5A42-B8F7-509CBEFD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70DCA-1DA3-E544-A8E4-6B188696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F920FB-775C-954A-987C-B54D3E27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C41FE-2D0C-D047-A1F2-FE838DD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5A00D1-44C0-C845-8ADE-FA5E00E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3D675-FF4F-2940-8CB6-57F0EFF3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0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F74B-D9E5-0F41-B09B-0955E69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04D8D-ED0E-D84E-B032-F7D58A70C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2DD02F-A035-E847-A0EA-C7BA3319E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F0D6D-4591-D444-B73A-0FCCAD9E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00206-D461-8E47-B2B7-F75FB8D3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E4961-BF0E-2443-91B2-2223170C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9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17B02-2CD7-0441-9F09-AB8B438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3AB3A-2E6F-1F47-B8BC-77B17290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1712C7-0234-AC4C-AEF3-FF3E9F58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CED2-92DA-E646-88BB-5672424D60D7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438F1A-6AC8-DF4C-9809-4953A98F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102B1-ECD8-1F42-BBF6-05A09EC6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A7CD-E76D-CE4D-8492-ECE7CDB52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2D4A0-7A02-4C4F-BB09-99567119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61722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/>
              <a:t>CVA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67E6-26E7-3040-B88D-2A185A27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5124"/>
            <a:ext cx="11037570" cy="693223"/>
          </a:xfrm>
        </p:spPr>
        <p:txBody>
          <a:bodyPr>
            <a:normAutofit/>
          </a:bodyPr>
          <a:lstStyle/>
          <a:p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Credit Value Adjustment</a:t>
            </a:r>
            <a:r>
              <a:rPr kumimoji="0" lang="ru-RU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CVA)</a:t>
            </a:r>
            <a:r>
              <a:rPr kumimoji="0" lang="en-US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kumimoji="0" lang="ru-RU" sz="1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это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поправка к стоимости</a:t>
            </a:r>
            <a:r>
              <a:rPr kumimoji="0" lang="ru-RU" sz="1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сделки 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размер кредитного риска контрагента</a:t>
            </a:r>
          </a:p>
          <a:p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DF431B86-B3CB-CF40-89C9-56094652ADA4}"/>
              </a:ext>
            </a:extLst>
          </p:cNvPr>
          <p:cNvSpPr/>
          <p:nvPr/>
        </p:nvSpPr>
        <p:spPr>
          <a:xfrm>
            <a:off x="150317" y="2708910"/>
            <a:ext cx="5440679" cy="4034790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8620A56B-F434-AE48-9BAC-DB17798B8A5D}"/>
              </a:ext>
            </a:extLst>
          </p:cNvPr>
          <p:cNvGrpSpPr/>
          <p:nvPr/>
        </p:nvGrpSpPr>
        <p:grpSpPr>
          <a:xfrm>
            <a:off x="684046" y="3355728"/>
            <a:ext cx="4591786" cy="1867095"/>
            <a:chOff x="511571" y="1700875"/>
            <a:chExt cx="3196333" cy="1133074"/>
          </a:xfrm>
        </p:grpSpPr>
        <p:sp>
          <p:nvSpPr>
            <p:cNvPr id="9" name="TextBox 60">
              <a:extLst>
                <a:ext uri="{FF2B5EF4-FFF2-40B4-BE49-F238E27FC236}">
                  <a16:creationId xmlns:a16="http://schemas.microsoft.com/office/drawing/2014/main" id="{CB893E11-09C7-CA42-9C55-CE01ECBB3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290" y="1913336"/>
              <a:ext cx="2649085" cy="7125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867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B881A-649C-CA4F-BFB8-C1437BFE673D}"/>
                </a:ext>
              </a:extLst>
            </p:cNvPr>
            <p:cNvSpPr txBox="1"/>
            <p:nvPr/>
          </p:nvSpPr>
          <p:spPr>
            <a:xfrm>
              <a:off x="2910658" y="2628493"/>
              <a:ext cx="797246" cy="20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mbria" panose="02040503050406030204" pitchFamily="18" charset="0"/>
                </a:rPr>
                <a:t>Time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91FCC-0648-E04A-B437-3A151701A4E7}"/>
                </a:ext>
              </a:extLst>
            </p:cNvPr>
            <p:cNvSpPr txBox="1"/>
            <p:nvPr/>
          </p:nvSpPr>
          <p:spPr>
            <a:xfrm>
              <a:off x="511571" y="1700875"/>
              <a:ext cx="299940" cy="67615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Exposure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Rectangle 60">
            <a:extLst>
              <a:ext uri="{FF2B5EF4-FFF2-40B4-BE49-F238E27FC236}">
                <a16:creationId xmlns:a16="http://schemas.microsoft.com/office/drawing/2014/main" id="{253125B4-2D20-AE4B-B7DB-81E6C2FAE1C6}"/>
              </a:ext>
            </a:extLst>
          </p:cNvPr>
          <p:cNvSpPr/>
          <p:nvPr/>
        </p:nvSpPr>
        <p:spPr>
          <a:xfrm>
            <a:off x="1390977" y="2745997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Loans</a:t>
            </a:r>
            <a:endParaRPr lang="ru-RU" b="1" dirty="0"/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A9218569-8CF6-4C47-89A6-B781649E2E6A}"/>
              </a:ext>
            </a:extLst>
          </p:cNvPr>
          <p:cNvCxnSpPr/>
          <p:nvPr/>
        </p:nvCxnSpPr>
        <p:spPr>
          <a:xfrm>
            <a:off x="1114346" y="4884270"/>
            <a:ext cx="416018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8656280-071D-8744-BB00-8CDE451E9E5C}"/>
              </a:ext>
            </a:extLst>
          </p:cNvPr>
          <p:cNvCxnSpPr/>
          <p:nvPr/>
        </p:nvCxnSpPr>
        <p:spPr>
          <a:xfrm flipV="1">
            <a:off x="1100250" y="2993261"/>
            <a:ext cx="0" cy="18806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48698-E2B3-BC43-8959-2CCF9A57F34B}"/>
              </a:ext>
            </a:extLst>
          </p:cNvPr>
          <p:cNvSpPr txBox="1"/>
          <p:nvPr/>
        </p:nvSpPr>
        <p:spPr>
          <a:xfrm>
            <a:off x="438390" y="5390799"/>
            <a:ext cx="512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примерно известным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на основе исторических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резерв не управляется</a:t>
            </a:r>
          </a:p>
        </p:txBody>
      </p:sp>
      <p:sp>
        <p:nvSpPr>
          <p:cNvPr id="16" name="Прямоугольник 7">
            <a:extLst>
              <a:ext uri="{FF2B5EF4-FFF2-40B4-BE49-F238E27FC236}">
                <a16:creationId xmlns:a16="http://schemas.microsoft.com/office/drawing/2014/main" id="{BC8DD81E-720B-1D44-95DA-4B9C4910EBCB}"/>
              </a:ext>
            </a:extLst>
          </p:cNvPr>
          <p:cNvSpPr/>
          <p:nvPr/>
        </p:nvSpPr>
        <p:spPr>
          <a:xfrm>
            <a:off x="6089240" y="2681448"/>
            <a:ext cx="5723665" cy="4034790"/>
          </a:xfrm>
          <a:prstGeom prst="rect">
            <a:avLst/>
          </a:prstGeom>
          <a:noFill/>
          <a:ln w="12700">
            <a:solidFill>
              <a:schemeClr val="bg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17" name="Group 34">
            <a:extLst>
              <a:ext uri="{FF2B5EF4-FFF2-40B4-BE49-F238E27FC236}">
                <a16:creationId xmlns:a16="http://schemas.microsoft.com/office/drawing/2014/main" id="{0069E2EA-4BD7-4047-9780-4D1A120886F7}"/>
              </a:ext>
            </a:extLst>
          </p:cNvPr>
          <p:cNvGrpSpPr/>
          <p:nvPr/>
        </p:nvGrpSpPr>
        <p:grpSpPr>
          <a:xfrm>
            <a:off x="6691018" y="3127357"/>
            <a:ext cx="4457082" cy="2482513"/>
            <a:chOff x="4891441" y="1523205"/>
            <a:chExt cx="2936493" cy="13358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8C3BD5-04A1-9041-9FDA-CE9E2D002007}"/>
                    </a:ext>
                  </a:extLst>
                </p:cNvPr>
                <p:cNvSpPr txBox="1"/>
                <p:nvPr/>
              </p:nvSpPr>
              <p:spPr>
                <a:xfrm>
                  <a:off x="5126218" y="1523205"/>
                  <a:ext cx="1838737" cy="3886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67" b="0" i="0" smtClean="0">
                            <a:latin typeface="Cambria Math" panose="02040503050406030204" pitchFamily="18" charset="0"/>
                          </a:rPr>
                          <m:t>Credit</m:t>
                        </m:r>
                        <m:r>
                          <a:rPr lang="en-US" sz="1467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67" b="0" i="0" smtClean="0">
                            <a:latin typeface="Cambria Math" panose="02040503050406030204" pitchFamily="18" charset="0"/>
                          </a:rPr>
                          <m:t>risk</m:t>
                        </m:r>
                        <m:r>
                          <a:rPr lang="en-US" sz="1467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67" i="0">
                            <a:latin typeface="Cambria Math"/>
                          </a:rPr>
                          <m:t>CVA</m:t>
                        </m:r>
                        <m:r>
                          <a:rPr lang="en-US" sz="1467" i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467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467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67" i="0">
                                    <a:latin typeface="Cambria Math"/>
                                  </a:rPr>
                                  <m:t>CVA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67" i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ru-RU" sz="1333" baseline="-25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8C3BD5-04A1-9041-9FDA-CE9E2D002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18" y="1523205"/>
                  <a:ext cx="1838737" cy="388674"/>
                </a:xfrm>
                <a:prstGeom prst="rect">
                  <a:avLst/>
                </a:prstGeom>
                <a:blipFill>
                  <a:blip r:embed="rId2"/>
                  <a:stretch>
                    <a:fillRect t="-110345" b="-1413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A9AE0447-DB46-AF40-BC54-19FDAF7D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281" y="2338848"/>
              <a:ext cx="551615" cy="3094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0" name="TextBox 60">
              <a:extLst>
                <a:ext uri="{FF2B5EF4-FFF2-40B4-BE49-F238E27FC236}">
                  <a16:creationId xmlns:a16="http://schemas.microsoft.com/office/drawing/2014/main" id="{1D9451B9-8F94-3F4D-A1C9-7C40CBAEA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852" y="2186345"/>
              <a:ext cx="633062" cy="4619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730B0E4A-D431-B94C-AA7E-C5D4A27A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486" y="1934390"/>
              <a:ext cx="633061" cy="7138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>
                <a:defRPr/>
              </a:pPr>
              <a:endParaRPr lang="af-ZA" sz="1200" i="1" dirty="0">
                <a:solidFill>
                  <a:schemeClr val="tx1"/>
                </a:solidFill>
                <a:latin typeface="Cambria Math"/>
              </a:endParaRPr>
            </a:p>
            <a:p>
              <a:pPr>
                <a:defRPr/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4161D7BC-C06A-2B4F-9582-20C3D4700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547" y="1561295"/>
              <a:ext cx="633062" cy="1089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alpha val="4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defRPr/>
              </a:pPr>
              <a:endParaRPr lang="ru-RU" sz="1600" i="1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0C3DB2A6-C0CE-FF48-B3DE-405FAFC1CAB6}"/>
                </a:ext>
              </a:extLst>
            </p:cNvPr>
            <p:cNvSpPr/>
            <p:nvPr/>
          </p:nvSpPr>
          <p:spPr>
            <a:xfrm>
              <a:off x="5172908" y="1612321"/>
              <a:ext cx="2381936" cy="963478"/>
            </a:xfrm>
            <a:custGeom>
              <a:avLst/>
              <a:gdLst>
                <a:gd name="connsiteX0" fmla="*/ 0 w 3553690"/>
                <a:gd name="connsiteY0" fmla="*/ 1652155 h 1652155"/>
                <a:gd name="connsiteX1" fmla="*/ 72736 w 3553690"/>
                <a:gd name="connsiteY1" fmla="*/ 1548246 h 1652155"/>
                <a:gd name="connsiteX2" fmla="*/ 155863 w 3553690"/>
                <a:gd name="connsiteY2" fmla="*/ 1506682 h 1652155"/>
                <a:gd name="connsiteX3" fmla="*/ 238990 w 3553690"/>
                <a:gd name="connsiteY3" fmla="*/ 1485900 h 1652155"/>
                <a:gd name="connsiteX4" fmla="*/ 270163 w 3553690"/>
                <a:gd name="connsiteY4" fmla="*/ 1475510 h 1652155"/>
                <a:gd name="connsiteX5" fmla="*/ 332509 w 3553690"/>
                <a:gd name="connsiteY5" fmla="*/ 1465119 h 1652155"/>
                <a:gd name="connsiteX6" fmla="*/ 363681 w 3553690"/>
                <a:gd name="connsiteY6" fmla="*/ 1444337 h 1652155"/>
                <a:gd name="connsiteX7" fmla="*/ 415636 w 3553690"/>
                <a:gd name="connsiteY7" fmla="*/ 1381991 h 1652155"/>
                <a:gd name="connsiteX8" fmla="*/ 436418 w 3553690"/>
                <a:gd name="connsiteY8" fmla="*/ 1319646 h 1652155"/>
                <a:gd name="connsiteX9" fmla="*/ 498763 w 3553690"/>
                <a:gd name="connsiteY9" fmla="*/ 1298864 h 1652155"/>
                <a:gd name="connsiteX10" fmla="*/ 592281 w 3553690"/>
                <a:gd name="connsiteY10" fmla="*/ 1288473 h 1652155"/>
                <a:gd name="connsiteX11" fmla="*/ 820881 w 3553690"/>
                <a:gd name="connsiteY11" fmla="*/ 1267691 h 1652155"/>
                <a:gd name="connsiteX12" fmla="*/ 883227 w 3553690"/>
                <a:gd name="connsiteY12" fmla="*/ 1236519 h 1652155"/>
                <a:gd name="connsiteX13" fmla="*/ 893618 w 3553690"/>
                <a:gd name="connsiteY13" fmla="*/ 1205346 h 1652155"/>
                <a:gd name="connsiteX14" fmla="*/ 924790 w 3553690"/>
                <a:gd name="connsiteY14" fmla="*/ 1194955 h 1652155"/>
                <a:gd name="connsiteX15" fmla="*/ 955963 w 3553690"/>
                <a:gd name="connsiteY15" fmla="*/ 1174173 h 1652155"/>
                <a:gd name="connsiteX16" fmla="*/ 1018309 w 3553690"/>
                <a:gd name="connsiteY16" fmla="*/ 1111828 h 1652155"/>
                <a:gd name="connsiteX17" fmla="*/ 1049481 w 3553690"/>
                <a:gd name="connsiteY17" fmla="*/ 1080655 h 1652155"/>
                <a:gd name="connsiteX18" fmla="*/ 1485900 w 3553690"/>
                <a:gd name="connsiteY18" fmla="*/ 1059873 h 1652155"/>
                <a:gd name="connsiteX19" fmla="*/ 1548245 w 3553690"/>
                <a:gd name="connsiteY19" fmla="*/ 1028700 h 1652155"/>
                <a:gd name="connsiteX20" fmla="*/ 1579418 w 3553690"/>
                <a:gd name="connsiteY20" fmla="*/ 1018310 h 1652155"/>
                <a:gd name="connsiteX21" fmla="*/ 1620981 w 3553690"/>
                <a:gd name="connsiteY21" fmla="*/ 997528 h 1652155"/>
                <a:gd name="connsiteX22" fmla="*/ 1693718 w 3553690"/>
                <a:gd name="connsiteY22" fmla="*/ 904010 h 1652155"/>
                <a:gd name="connsiteX23" fmla="*/ 1735281 w 3553690"/>
                <a:gd name="connsiteY23" fmla="*/ 883228 h 1652155"/>
                <a:gd name="connsiteX24" fmla="*/ 1808018 w 3553690"/>
                <a:gd name="connsiteY24" fmla="*/ 852055 h 1652155"/>
                <a:gd name="connsiteX25" fmla="*/ 2036618 w 3553690"/>
                <a:gd name="connsiteY25" fmla="*/ 841664 h 1652155"/>
                <a:gd name="connsiteX26" fmla="*/ 2067790 w 3553690"/>
                <a:gd name="connsiteY26" fmla="*/ 820882 h 1652155"/>
                <a:gd name="connsiteX27" fmla="*/ 2109354 w 3553690"/>
                <a:gd name="connsiteY27" fmla="*/ 758537 h 1652155"/>
                <a:gd name="connsiteX28" fmla="*/ 2140527 w 3553690"/>
                <a:gd name="connsiteY28" fmla="*/ 685800 h 1652155"/>
                <a:gd name="connsiteX29" fmla="*/ 2202872 w 3553690"/>
                <a:gd name="connsiteY29" fmla="*/ 633846 h 1652155"/>
                <a:gd name="connsiteX30" fmla="*/ 2244436 w 3553690"/>
                <a:gd name="connsiteY30" fmla="*/ 623455 h 1652155"/>
                <a:gd name="connsiteX31" fmla="*/ 2275609 w 3553690"/>
                <a:gd name="connsiteY31" fmla="*/ 613064 h 1652155"/>
                <a:gd name="connsiteX32" fmla="*/ 2587336 w 3553690"/>
                <a:gd name="connsiteY32" fmla="*/ 602673 h 1652155"/>
                <a:gd name="connsiteX33" fmla="*/ 2649681 w 3553690"/>
                <a:gd name="connsiteY33" fmla="*/ 581891 h 1652155"/>
                <a:gd name="connsiteX34" fmla="*/ 2670463 w 3553690"/>
                <a:gd name="connsiteY34" fmla="*/ 529937 h 1652155"/>
                <a:gd name="connsiteX35" fmla="*/ 2712027 w 3553690"/>
                <a:gd name="connsiteY35" fmla="*/ 457200 h 1652155"/>
                <a:gd name="connsiteX36" fmla="*/ 2732809 w 3553690"/>
                <a:gd name="connsiteY36" fmla="*/ 394855 h 1652155"/>
                <a:gd name="connsiteX37" fmla="*/ 2743200 w 3553690"/>
                <a:gd name="connsiteY37" fmla="*/ 353291 h 1652155"/>
                <a:gd name="connsiteX38" fmla="*/ 2784763 w 3553690"/>
                <a:gd name="connsiteY38" fmla="*/ 332510 h 1652155"/>
                <a:gd name="connsiteX39" fmla="*/ 2951018 w 3553690"/>
                <a:gd name="connsiteY39" fmla="*/ 342900 h 1652155"/>
                <a:gd name="connsiteX40" fmla="*/ 3013363 w 3553690"/>
                <a:gd name="connsiteY40" fmla="*/ 363682 h 1652155"/>
                <a:gd name="connsiteX41" fmla="*/ 3106881 w 3553690"/>
                <a:gd name="connsiteY41" fmla="*/ 342900 h 1652155"/>
                <a:gd name="connsiteX42" fmla="*/ 3127663 w 3553690"/>
                <a:gd name="connsiteY42" fmla="*/ 311728 h 1652155"/>
                <a:gd name="connsiteX43" fmla="*/ 3158836 w 3553690"/>
                <a:gd name="connsiteY43" fmla="*/ 249382 h 1652155"/>
                <a:gd name="connsiteX44" fmla="*/ 3179618 w 3553690"/>
                <a:gd name="connsiteY44" fmla="*/ 207819 h 1652155"/>
                <a:gd name="connsiteX45" fmla="*/ 3241963 w 3553690"/>
                <a:gd name="connsiteY45" fmla="*/ 187037 h 1652155"/>
                <a:gd name="connsiteX46" fmla="*/ 3366654 w 3553690"/>
                <a:gd name="connsiteY46" fmla="*/ 187037 h 1652155"/>
                <a:gd name="connsiteX47" fmla="*/ 3429000 w 3553690"/>
                <a:gd name="connsiteY47" fmla="*/ 93519 h 1652155"/>
                <a:gd name="connsiteX48" fmla="*/ 3491345 w 3553690"/>
                <a:gd name="connsiteY48" fmla="*/ 31173 h 1652155"/>
                <a:gd name="connsiteX49" fmla="*/ 3522518 w 3553690"/>
                <a:gd name="connsiteY49" fmla="*/ 10391 h 1652155"/>
                <a:gd name="connsiteX50" fmla="*/ 3553690 w 3553690"/>
                <a:gd name="connsiteY50" fmla="*/ 0 h 16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3690" h="1652155">
                  <a:moveTo>
                    <a:pt x="0" y="1652155"/>
                  </a:moveTo>
                  <a:cubicBezTo>
                    <a:pt x="69059" y="1596906"/>
                    <a:pt x="44941" y="1631631"/>
                    <a:pt x="72736" y="1548246"/>
                  </a:cubicBezTo>
                  <a:cubicBezTo>
                    <a:pt x="82533" y="1518856"/>
                    <a:pt x="125808" y="1514196"/>
                    <a:pt x="155863" y="1506682"/>
                  </a:cubicBezTo>
                  <a:cubicBezTo>
                    <a:pt x="183572" y="1499755"/>
                    <a:pt x="211894" y="1494931"/>
                    <a:pt x="238990" y="1485900"/>
                  </a:cubicBezTo>
                  <a:cubicBezTo>
                    <a:pt x="249381" y="1482437"/>
                    <a:pt x="259471" y="1477886"/>
                    <a:pt x="270163" y="1475510"/>
                  </a:cubicBezTo>
                  <a:cubicBezTo>
                    <a:pt x="290730" y="1470940"/>
                    <a:pt x="311727" y="1468583"/>
                    <a:pt x="332509" y="1465119"/>
                  </a:cubicBezTo>
                  <a:cubicBezTo>
                    <a:pt x="342900" y="1458192"/>
                    <a:pt x="354087" y="1452332"/>
                    <a:pt x="363681" y="1444337"/>
                  </a:cubicBezTo>
                  <a:cubicBezTo>
                    <a:pt x="380954" y="1429942"/>
                    <a:pt x="406020" y="1403628"/>
                    <a:pt x="415636" y="1381991"/>
                  </a:cubicBezTo>
                  <a:cubicBezTo>
                    <a:pt x="424533" y="1361973"/>
                    <a:pt x="429491" y="1340428"/>
                    <a:pt x="436418" y="1319646"/>
                  </a:cubicBezTo>
                  <a:cubicBezTo>
                    <a:pt x="443345" y="1298864"/>
                    <a:pt x="476991" y="1301283"/>
                    <a:pt x="498763" y="1298864"/>
                  </a:cubicBezTo>
                  <a:lnTo>
                    <a:pt x="592281" y="1288473"/>
                  </a:lnTo>
                  <a:cubicBezTo>
                    <a:pt x="691441" y="1255420"/>
                    <a:pt x="579616" y="1289624"/>
                    <a:pt x="820881" y="1267691"/>
                  </a:cubicBezTo>
                  <a:cubicBezTo>
                    <a:pt x="845787" y="1265427"/>
                    <a:pt x="863594" y="1249607"/>
                    <a:pt x="883227" y="1236519"/>
                  </a:cubicBezTo>
                  <a:cubicBezTo>
                    <a:pt x="886691" y="1226128"/>
                    <a:pt x="885873" y="1213091"/>
                    <a:pt x="893618" y="1205346"/>
                  </a:cubicBezTo>
                  <a:cubicBezTo>
                    <a:pt x="901363" y="1197601"/>
                    <a:pt x="914994" y="1199853"/>
                    <a:pt x="924790" y="1194955"/>
                  </a:cubicBezTo>
                  <a:cubicBezTo>
                    <a:pt x="935960" y="1189370"/>
                    <a:pt x="946629" y="1182470"/>
                    <a:pt x="955963" y="1174173"/>
                  </a:cubicBezTo>
                  <a:cubicBezTo>
                    <a:pt x="977929" y="1154648"/>
                    <a:pt x="997527" y="1132610"/>
                    <a:pt x="1018309" y="1111828"/>
                  </a:cubicBezTo>
                  <a:cubicBezTo>
                    <a:pt x="1028700" y="1101437"/>
                    <a:pt x="1035540" y="1085302"/>
                    <a:pt x="1049481" y="1080655"/>
                  </a:cubicBezTo>
                  <a:cubicBezTo>
                    <a:pt x="1208846" y="1027533"/>
                    <a:pt x="1069705" y="1070545"/>
                    <a:pt x="1485900" y="1059873"/>
                  </a:cubicBezTo>
                  <a:cubicBezTo>
                    <a:pt x="1564261" y="1033752"/>
                    <a:pt x="1467662" y="1068990"/>
                    <a:pt x="1548245" y="1028700"/>
                  </a:cubicBezTo>
                  <a:cubicBezTo>
                    <a:pt x="1558042" y="1023802"/>
                    <a:pt x="1569351" y="1022625"/>
                    <a:pt x="1579418" y="1018310"/>
                  </a:cubicBezTo>
                  <a:cubicBezTo>
                    <a:pt x="1593655" y="1012208"/>
                    <a:pt x="1607127" y="1004455"/>
                    <a:pt x="1620981" y="997528"/>
                  </a:cubicBezTo>
                  <a:cubicBezTo>
                    <a:pt x="1640516" y="968225"/>
                    <a:pt x="1662640" y="926209"/>
                    <a:pt x="1693718" y="904010"/>
                  </a:cubicBezTo>
                  <a:cubicBezTo>
                    <a:pt x="1706323" y="895007"/>
                    <a:pt x="1721832" y="890913"/>
                    <a:pt x="1735281" y="883228"/>
                  </a:cubicBezTo>
                  <a:cubicBezTo>
                    <a:pt x="1770199" y="863275"/>
                    <a:pt x="1763644" y="855468"/>
                    <a:pt x="1808018" y="852055"/>
                  </a:cubicBezTo>
                  <a:cubicBezTo>
                    <a:pt x="1884072" y="846205"/>
                    <a:pt x="1960418" y="845128"/>
                    <a:pt x="2036618" y="841664"/>
                  </a:cubicBezTo>
                  <a:cubicBezTo>
                    <a:pt x="2047009" y="834737"/>
                    <a:pt x="2059567" y="830280"/>
                    <a:pt x="2067790" y="820882"/>
                  </a:cubicBezTo>
                  <a:cubicBezTo>
                    <a:pt x="2084237" y="802085"/>
                    <a:pt x="2101456" y="782232"/>
                    <a:pt x="2109354" y="758537"/>
                  </a:cubicBezTo>
                  <a:cubicBezTo>
                    <a:pt x="2117834" y="733098"/>
                    <a:pt x="2124477" y="708270"/>
                    <a:pt x="2140527" y="685800"/>
                  </a:cubicBezTo>
                  <a:cubicBezTo>
                    <a:pt x="2151540" y="670382"/>
                    <a:pt x="2184110" y="641887"/>
                    <a:pt x="2202872" y="633846"/>
                  </a:cubicBezTo>
                  <a:cubicBezTo>
                    <a:pt x="2215998" y="628220"/>
                    <a:pt x="2230704" y="627378"/>
                    <a:pt x="2244436" y="623455"/>
                  </a:cubicBezTo>
                  <a:cubicBezTo>
                    <a:pt x="2254968" y="620446"/>
                    <a:pt x="2264676" y="613727"/>
                    <a:pt x="2275609" y="613064"/>
                  </a:cubicBezTo>
                  <a:cubicBezTo>
                    <a:pt x="2379385" y="606774"/>
                    <a:pt x="2483427" y="606137"/>
                    <a:pt x="2587336" y="602673"/>
                  </a:cubicBezTo>
                  <a:cubicBezTo>
                    <a:pt x="2608118" y="595746"/>
                    <a:pt x="2633195" y="596316"/>
                    <a:pt x="2649681" y="581891"/>
                  </a:cubicBezTo>
                  <a:cubicBezTo>
                    <a:pt x="2663718" y="569609"/>
                    <a:pt x="2662121" y="546620"/>
                    <a:pt x="2670463" y="529937"/>
                  </a:cubicBezTo>
                  <a:cubicBezTo>
                    <a:pt x="2707953" y="454957"/>
                    <a:pt x="2675593" y="548284"/>
                    <a:pt x="2712027" y="457200"/>
                  </a:cubicBezTo>
                  <a:cubicBezTo>
                    <a:pt x="2720163" y="436861"/>
                    <a:pt x="2725882" y="415637"/>
                    <a:pt x="2732809" y="394855"/>
                  </a:cubicBezTo>
                  <a:cubicBezTo>
                    <a:pt x="2737325" y="381307"/>
                    <a:pt x="2734058" y="364262"/>
                    <a:pt x="2743200" y="353291"/>
                  </a:cubicBezTo>
                  <a:cubicBezTo>
                    <a:pt x="2753116" y="341392"/>
                    <a:pt x="2770909" y="339437"/>
                    <a:pt x="2784763" y="332510"/>
                  </a:cubicBezTo>
                  <a:cubicBezTo>
                    <a:pt x="2840181" y="335973"/>
                    <a:pt x="2896001" y="335398"/>
                    <a:pt x="2951018" y="342900"/>
                  </a:cubicBezTo>
                  <a:cubicBezTo>
                    <a:pt x="2972723" y="345860"/>
                    <a:pt x="3013363" y="363682"/>
                    <a:pt x="3013363" y="363682"/>
                  </a:cubicBezTo>
                  <a:cubicBezTo>
                    <a:pt x="3014002" y="363576"/>
                    <a:pt x="3093417" y="353671"/>
                    <a:pt x="3106881" y="342900"/>
                  </a:cubicBezTo>
                  <a:cubicBezTo>
                    <a:pt x="3116633" y="335099"/>
                    <a:pt x="3120736" y="322119"/>
                    <a:pt x="3127663" y="311728"/>
                  </a:cubicBezTo>
                  <a:cubicBezTo>
                    <a:pt x="3146714" y="254576"/>
                    <a:pt x="3126607" y="305781"/>
                    <a:pt x="3158836" y="249382"/>
                  </a:cubicBezTo>
                  <a:cubicBezTo>
                    <a:pt x="3166521" y="235933"/>
                    <a:pt x="3167226" y="217113"/>
                    <a:pt x="3179618" y="207819"/>
                  </a:cubicBezTo>
                  <a:cubicBezTo>
                    <a:pt x="3197143" y="194676"/>
                    <a:pt x="3241963" y="187037"/>
                    <a:pt x="3241963" y="187037"/>
                  </a:cubicBezTo>
                  <a:cubicBezTo>
                    <a:pt x="3283250" y="197359"/>
                    <a:pt x="3322870" y="212578"/>
                    <a:pt x="3366654" y="187037"/>
                  </a:cubicBezTo>
                  <a:cubicBezTo>
                    <a:pt x="3391586" y="172493"/>
                    <a:pt x="3406143" y="116377"/>
                    <a:pt x="3429000" y="93519"/>
                  </a:cubicBezTo>
                  <a:cubicBezTo>
                    <a:pt x="3449782" y="72737"/>
                    <a:pt x="3466891" y="47476"/>
                    <a:pt x="3491345" y="31173"/>
                  </a:cubicBezTo>
                  <a:cubicBezTo>
                    <a:pt x="3501736" y="24246"/>
                    <a:pt x="3511348" y="15976"/>
                    <a:pt x="3522518" y="10391"/>
                  </a:cubicBezTo>
                  <a:cubicBezTo>
                    <a:pt x="3532314" y="5493"/>
                    <a:pt x="3553690" y="0"/>
                    <a:pt x="3553690" y="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3E642-9399-394F-9A86-F0D98F498352}"/>
                </a:ext>
              </a:extLst>
            </p:cNvPr>
            <p:cNvSpPr txBox="1"/>
            <p:nvPr/>
          </p:nvSpPr>
          <p:spPr>
            <a:xfrm>
              <a:off x="6953547" y="2653100"/>
              <a:ext cx="874387" cy="206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ambria" panose="02040503050406030204" pitchFamily="18" charset="0"/>
                </a:rPr>
                <a:t>Time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0A95CD-53A5-EF49-9189-A635A79B54C9}"/>
                </a:ext>
              </a:extLst>
            </p:cNvPr>
            <p:cNvSpPr txBox="1"/>
            <p:nvPr/>
          </p:nvSpPr>
          <p:spPr>
            <a:xfrm>
              <a:off x="4891441" y="1765438"/>
              <a:ext cx="283884" cy="6300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</a:rPr>
                <a:t>Exposure</a:t>
              </a:r>
              <a:endParaRPr lang="ru-RU" sz="1600" baseline="-25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6" name="Rectangle 56">
            <a:extLst>
              <a:ext uri="{FF2B5EF4-FFF2-40B4-BE49-F238E27FC236}">
                <a16:creationId xmlns:a16="http://schemas.microsoft.com/office/drawing/2014/main" id="{7438D829-3CAB-2747-AB16-5E0E7EA1D19D}"/>
              </a:ext>
            </a:extLst>
          </p:cNvPr>
          <p:cNvSpPr/>
          <p:nvPr/>
        </p:nvSpPr>
        <p:spPr>
          <a:xfrm>
            <a:off x="6412447" y="2681448"/>
            <a:ext cx="125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Derivatives</a:t>
            </a:r>
            <a:endParaRPr lang="ru-RU" b="1" dirty="0"/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696ED637-B89F-5F4E-B780-EB5650A1D66B}"/>
              </a:ext>
            </a:extLst>
          </p:cNvPr>
          <p:cNvCxnSpPr/>
          <p:nvPr/>
        </p:nvCxnSpPr>
        <p:spPr>
          <a:xfrm>
            <a:off x="7096034" y="5218064"/>
            <a:ext cx="402916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">
            <a:extLst>
              <a:ext uri="{FF2B5EF4-FFF2-40B4-BE49-F238E27FC236}">
                <a16:creationId xmlns:a16="http://schemas.microsoft.com/office/drawing/2014/main" id="{2D18CFF3-C961-3F4B-884E-F9D69477DCA1}"/>
              </a:ext>
            </a:extLst>
          </p:cNvPr>
          <p:cNvCxnSpPr/>
          <p:nvPr/>
        </p:nvCxnSpPr>
        <p:spPr>
          <a:xfrm flipH="1" flipV="1">
            <a:off x="7086710" y="3280499"/>
            <a:ext cx="5" cy="188350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F05E5A-5274-2A49-ACB5-C457F8C9E17F}"/>
              </a:ext>
            </a:extLst>
          </p:cNvPr>
          <p:cNvSpPr txBox="1"/>
          <p:nvPr/>
        </p:nvSpPr>
        <p:spPr>
          <a:xfrm>
            <a:off x="6678794" y="5493378"/>
            <a:ext cx="536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моделировать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берется из рынка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бонды контрагента)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CVA-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резервом можно управлять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4E40E6-A13A-8944-BE9B-808092BB42B4}"/>
                  </a:ext>
                </a:extLst>
              </p:cNvPr>
              <p:cNvSpPr txBox="1"/>
              <p:nvPr/>
            </p:nvSpPr>
            <p:spPr>
              <a:xfrm>
                <a:off x="379094" y="1504161"/>
                <a:ext cx="6905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Credit risk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Exposure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Default probability </a:t>
                </a:r>
                <a14:m>
                  <m:oMath xmlns:m="http://schemas.openxmlformats.org/officeDocument/2006/math">
                    <m:r>
                      <a:rPr lang="af-ZA">
                        <a:latin typeface="Cambria Math"/>
                      </a:rPr>
                      <m:t>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 given default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4E40E6-A13A-8944-BE9B-808092BB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4" y="1504161"/>
                <a:ext cx="6905153" cy="369332"/>
              </a:xfrm>
              <a:prstGeom prst="rect">
                <a:avLst/>
              </a:prstGeom>
              <a:blipFill>
                <a:blip r:embed="rId3"/>
                <a:stretch>
                  <a:fillRect l="-550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91912AC-DF22-9141-9121-2F150F9ADB92}"/>
              </a:ext>
            </a:extLst>
          </p:cNvPr>
          <p:cNvSpPr txBox="1"/>
          <p:nvPr/>
        </p:nvSpPr>
        <p:spPr>
          <a:xfrm>
            <a:off x="379094" y="2175456"/>
            <a:ext cx="97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Кредитный риск по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деривативам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 кредитам – похожи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 не менее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</a:t>
            </a:r>
            <a:endParaRPr lang="ru-R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F47A2-5395-D440-A03A-E393DC27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71" y="136525"/>
            <a:ext cx="10515600" cy="812165"/>
          </a:xfrm>
        </p:spPr>
        <p:txBody>
          <a:bodyPr/>
          <a:lstStyle/>
          <a:p>
            <a:r>
              <a:rPr lang="ru-RU" dirty="0"/>
              <a:t>Как считать </a:t>
            </a:r>
            <a:r>
              <a:rPr lang="en-US" dirty="0"/>
              <a:t>CVA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5F4B46-7246-9342-B62E-7B84E013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5792"/>
            <a:ext cx="11709400" cy="142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/>
              <p:nvPr/>
            </p:nvSpPr>
            <p:spPr>
              <a:xfrm>
                <a:off x="471446" y="5137353"/>
                <a:ext cx="810042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LGD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Risk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Free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Price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D271DA-8A76-1744-860C-474D0F70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6" y="5137353"/>
                <a:ext cx="8100423" cy="370551"/>
              </a:xfrm>
              <a:prstGeom prst="rect">
                <a:avLst/>
              </a:prstGeom>
              <a:blipFill>
                <a:blip r:embed="rId3"/>
                <a:stretch>
                  <a:fillRect l="-125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/>
              <p:nvPr/>
            </p:nvSpPr>
            <p:spPr>
              <a:xfrm>
                <a:off x="9480294" y="5012127"/>
                <a:ext cx="2658319" cy="495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default time</a:t>
                </a:r>
                <a:endParaRPr lang="ru-R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491A21-6854-A846-BEBB-D180E9CD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294" y="5012127"/>
                <a:ext cx="2658319" cy="495777"/>
              </a:xfrm>
              <a:prstGeom prst="rect">
                <a:avLst/>
              </a:prstGeom>
              <a:blipFill>
                <a:blip r:embed="rId4"/>
                <a:stretch>
                  <a:fillRect l="-2857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6">
            <a:extLst>
              <a:ext uri="{FF2B5EF4-FFF2-40B4-BE49-F238E27FC236}">
                <a16:creationId xmlns:a16="http://schemas.microsoft.com/office/drawing/2014/main" id="{3A3DF042-59E4-F343-97FC-C04DB1E49BE6}"/>
              </a:ext>
            </a:extLst>
          </p:cNvPr>
          <p:cNvSpPr/>
          <p:nvPr/>
        </p:nvSpPr>
        <p:spPr>
          <a:xfrm rot="16200000">
            <a:off x="3284803" y="4813010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Right Brace 6">
            <a:extLst>
              <a:ext uri="{FF2B5EF4-FFF2-40B4-BE49-F238E27FC236}">
                <a16:creationId xmlns:a16="http://schemas.microsoft.com/office/drawing/2014/main" id="{57D16FD7-65B1-C646-BAAF-177E0D89F0CE}"/>
              </a:ext>
            </a:extLst>
          </p:cNvPr>
          <p:cNvSpPr/>
          <p:nvPr/>
        </p:nvSpPr>
        <p:spPr>
          <a:xfrm rot="5400000">
            <a:off x="6505846" y="3760835"/>
            <a:ext cx="173912" cy="3689420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60370AA-8C54-B14A-9327-89B5215DF0A5}"/>
              </a:ext>
            </a:extLst>
          </p:cNvPr>
          <p:cNvSpPr txBox="1"/>
          <p:nvPr/>
        </p:nvSpPr>
        <p:spPr>
          <a:xfrm>
            <a:off x="3652797" y="5607887"/>
            <a:ext cx="105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Probability of default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C7AF5FF-108F-1C42-9885-E2E8DCB356FF}"/>
              </a:ext>
            </a:extLst>
          </p:cNvPr>
          <p:cNvSpPr txBox="1"/>
          <p:nvPr/>
        </p:nvSpPr>
        <p:spPr>
          <a:xfrm>
            <a:off x="5127661" y="5664361"/>
            <a:ext cx="27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Discounted Positive Exposure</a:t>
            </a:r>
            <a:endParaRPr lang="ru-RU" sz="1400" dirty="0">
              <a:solidFill>
                <a:srgbClr val="0070C0"/>
              </a:solidFill>
            </a:endParaRPr>
          </a:p>
        </p:txBody>
      </p:sp>
      <p:pic>
        <p:nvPicPr>
          <p:cNvPr id="18" name="Picture 3" descr="page8image34397920">
            <a:extLst>
              <a:ext uri="{FF2B5EF4-FFF2-40B4-BE49-F238E27FC236}">
                <a16:creationId xmlns:a16="http://schemas.microsoft.com/office/drawing/2014/main" id="{3AA2BDDF-D84F-3844-8C74-635F8517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48" y="247517"/>
            <a:ext cx="3479871" cy="23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D5E12C-4797-F84D-B9DA-544E38A8E6FF}"/>
              </a:ext>
            </a:extLst>
          </p:cNvPr>
          <p:cNvSpPr txBox="1"/>
          <p:nvPr/>
        </p:nvSpPr>
        <p:spPr>
          <a:xfrm>
            <a:off x="381618" y="1071848"/>
            <a:ext cx="7710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CVA 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по всем </a:t>
            </a:r>
            <a:r>
              <a:rPr lang="ru-RU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деривативам</a:t>
            </a: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внебиржевом рынке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дефолте контрагента банк получает не рыночную стоимость сделки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только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RiskyPrice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RiskFreePrice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CVA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1C84B934-58A9-0C49-98D1-ADF6BB737828}"/>
              </a:ext>
            </a:extLst>
          </p:cNvPr>
          <p:cNvSpPr txBox="1"/>
          <p:nvPr/>
        </p:nvSpPr>
        <p:spPr>
          <a:xfrm>
            <a:off x="1445112" y="5869497"/>
            <a:ext cx="17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DiscountFactor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1" name="Right Brace 6">
            <a:extLst>
              <a:ext uri="{FF2B5EF4-FFF2-40B4-BE49-F238E27FC236}">
                <a16:creationId xmlns:a16="http://schemas.microsoft.com/office/drawing/2014/main" id="{25990BB0-827F-1E4C-A880-2A54BE0096F3}"/>
              </a:ext>
            </a:extLst>
          </p:cNvPr>
          <p:cNvSpPr/>
          <p:nvPr/>
        </p:nvSpPr>
        <p:spPr>
          <a:xfrm rot="5400000">
            <a:off x="4153662" y="5327198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Right Brace 6">
            <a:extLst>
              <a:ext uri="{FF2B5EF4-FFF2-40B4-BE49-F238E27FC236}">
                <a16:creationId xmlns:a16="http://schemas.microsoft.com/office/drawing/2014/main" id="{1181D154-8969-0749-8341-ABE2EBE29BF0}"/>
              </a:ext>
            </a:extLst>
          </p:cNvPr>
          <p:cNvSpPr/>
          <p:nvPr/>
        </p:nvSpPr>
        <p:spPr>
          <a:xfrm rot="5400000" flipV="1">
            <a:off x="2352940" y="5122704"/>
            <a:ext cx="156457" cy="926857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33BE4-9DCF-364F-B9CF-6C74A22360F7}"/>
              </a:ext>
            </a:extLst>
          </p:cNvPr>
          <p:cNvSpPr txBox="1"/>
          <p:nvPr/>
        </p:nvSpPr>
        <p:spPr>
          <a:xfrm>
            <a:off x="2619486" y="4665453"/>
            <a:ext cx="20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loss-given default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Рамка 23">
            <a:extLst>
              <a:ext uri="{FF2B5EF4-FFF2-40B4-BE49-F238E27FC236}">
                <a16:creationId xmlns:a16="http://schemas.microsoft.com/office/drawing/2014/main" id="{5510EE2B-F699-8B41-850D-5A091B59EA1A}"/>
              </a:ext>
            </a:extLst>
          </p:cNvPr>
          <p:cNvSpPr/>
          <p:nvPr/>
        </p:nvSpPr>
        <p:spPr>
          <a:xfrm>
            <a:off x="53387" y="4389006"/>
            <a:ext cx="9055865" cy="22804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68568-375B-AA4F-ADDB-5BB1F2B0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3E60B-F111-9F4C-BBA9-B2B80A86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58E75-1DD6-3240-B0DD-6B3D3F6B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4281"/>
            <a:ext cx="10515600" cy="516770"/>
          </a:xfrm>
        </p:spPr>
        <p:txBody>
          <a:bodyPr/>
          <a:lstStyle/>
          <a:p>
            <a:r>
              <a:rPr lang="ru-RU" sz="1800" b="1" u="sng" dirty="0">
                <a:solidFill>
                  <a:schemeClr val="accent6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Откуда берется </a:t>
            </a:r>
            <a:r>
              <a:rPr lang="en" sz="1800" b="1" u="sng" dirty="0">
                <a:solidFill>
                  <a:schemeClr val="accent6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Credit Value Adjustment (CVA) </a:t>
            </a:r>
            <a:endParaRPr lang="ru-RU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3CB04-535A-B849-8819-5B6E304E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059258"/>
            <a:ext cx="3939540" cy="44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u="sng" dirty="0">
                <a:effectLst/>
                <a:latin typeface="Cambria" panose="02040503050406030204" pitchFamily="18" charset="0"/>
              </a:rPr>
              <a:t>Типичная деривативная сделка </a:t>
            </a:r>
            <a:endParaRPr lang="ru-RU" u="sng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A2EF7BC-6380-5149-AF0F-324A8F754744}"/>
              </a:ext>
            </a:extLst>
          </p:cNvPr>
          <p:cNvCxnSpPr>
            <a:cxnSpLocks/>
          </p:cNvCxnSpPr>
          <p:nvPr/>
        </p:nvCxnSpPr>
        <p:spPr>
          <a:xfrm>
            <a:off x="1518276" y="3634740"/>
            <a:ext cx="3463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93228ED-6565-2E43-8FFC-F41554BB9F03}"/>
              </a:ext>
            </a:extLst>
          </p:cNvPr>
          <p:cNvCxnSpPr/>
          <p:nvPr/>
        </p:nvCxnSpPr>
        <p:spPr>
          <a:xfrm>
            <a:off x="1817370" y="3509010"/>
            <a:ext cx="0" cy="297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97E9D5-99AA-B042-997F-514ADCE04A6C}"/>
              </a:ext>
            </a:extLst>
          </p:cNvPr>
          <p:cNvSpPr txBox="1"/>
          <p:nvPr/>
        </p:nvSpPr>
        <p:spPr>
          <a:xfrm>
            <a:off x="1314450" y="403657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сегодня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804744-AFA0-8342-A2C7-7FF2A31A39FA}"/>
              </a:ext>
            </a:extLst>
          </p:cNvPr>
          <p:cNvCxnSpPr/>
          <p:nvPr/>
        </p:nvCxnSpPr>
        <p:spPr>
          <a:xfrm>
            <a:off x="1817370" y="2640330"/>
            <a:ext cx="0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689570-0A8C-6943-B882-7AA019603A76}"/>
              </a:ext>
            </a:extLst>
          </p:cNvPr>
          <p:cNvSpPr txBox="1"/>
          <p:nvPr/>
        </p:nvSpPr>
        <p:spPr>
          <a:xfrm>
            <a:off x="723902" y="1447016"/>
            <a:ext cx="275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Заключили форвард</a:t>
            </a:r>
            <a:r>
              <a:rPr lang="en-US" dirty="0"/>
              <a:t>,</a:t>
            </a:r>
            <a:r>
              <a:rPr lang="ru-RU" dirty="0"/>
              <a:t> никаких платежей сейчас не происходит</a:t>
            </a: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8C2643-6445-C745-8655-2273E47B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1168400" cy="1117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C1A1CD-ABD1-7D43-AC79-74389280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3487420"/>
            <a:ext cx="1231900" cy="1143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482F94-CDA3-4949-A9CB-B51E791776A6}"/>
              </a:ext>
            </a:extLst>
          </p:cNvPr>
          <p:cNvCxnSpPr>
            <a:cxnSpLocks/>
          </p:cNvCxnSpPr>
          <p:nvPr/>
        </p:nvCxnSpPr>
        <p:spPr>
          <a:xfrm>
            <a:off x="4221480" y="3489960"/>
            <a:ext cx="0" cy="297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0C8E78-651F-CB46-BAE3-628FAF5F1042}"/>
              </a:ext>
            </a:extLst>
          </p:cNvPr>
          <p:cNvSpPr txBox="1"/>
          <p:nvPr/>
        </p:nvSpPr>
        <p:spPr>
          <a:xfrm>
            <a:off x="3600449" y="3950650"/>
            <a:ext cx="13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Через год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AB25E84-502C-C549-AAAE-D266AFCBF1B8}"/>
              </a:ext>
            </a:extLst>
          </p:cNvPr>
          <p:cNvCxnSpPr>
            <a:cxnSpLocks/>
          </p:cNvCxnSpPr>
          <p:nvPr/>
        </p:nvCxnSpPr>
        <p:spPr>
          <a:xfrm>
            <a:off x="4221480" y="1918454"/>
            <a:ext cx="0" cy="1112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98DB16-3F16-664D-B029-B5D8A29F151A}"/>
              </a:ext>
            </a:extLst>
          </p:cNvPr>
          <p:cNvSpPr txBox="1"/>
          <p:nvPr/>
        </p:nvSpPr>
        <p:spPr>
          <a:xfrm>
            <a:off x="3926209" y="1546365"/>
            <a:ext cx="13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$</a:t>
            </a:r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9D6B8D-6B1C-F84C-A326-4F1F4DE706CD}"/>
              </a:ext>
            </a:extLst>
          </p:cNvPr>
          <p:cNvCxnSpPr>
            <a:cxnSpLocks/>
          </p:cNvCxnSpPr>
          <p:nvPr/>
        </p:nvCxnSpPr>
        <p:spPr>
          <a:xfrm flipV="1">
            <a:off x="4280529" y="2097045"/>
            <a:ext cx="0" cy="1537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F0563B-04F5-7449-BB2D-AFC74ED5EA0B}"/>
              </a:ext>
            </a:extLst>
          </p:cNvPr>
          <p:cNvSpPr txBox="1"/>
          <p:nvPr/>
        </p:nvSpPr>
        <p:spPr>
          <a:xfrm>
            <a:off x="4269089" y="2475845"/>
            <a:ext cx="13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65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руб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62D5A4-444A-404C-BBD0-21723D6AF363}"/>
              </a:ext>
            </a:extLst>
          </p:cNvPr>
          <p:cNvSpPr txBox="1"/>
          <p:nvPr/>
        </p:nvSpPr>
        <p:spPr>
          <a:xfrm>
            <a:off x="6096000" y="235565"/>
            <a:ext cx="508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u="sng" dirty="0">
                <a:effectLst/>
              </a:rPr>
              <a:t>Сценарии стоимости сделки через 6 месяцев в предположении дефолта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1A44A2-E61E-3A4A-B35B-D2EBE9DAE1BC}"/>
              </a:ext>
            </a:extLst>
          </p:cNvPr>
          <p:cNvSpPr txBox="1"/>
          <p:nvPr/>
        </p:nvSpPr>
        <p:spPr>
          <a:xfrm>
            <a:off x="9420219" y="985351"/>
            <a:ext cx="2047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У сделки есть рыночная стоимость </a:t>
            </a:r>
            <a:r>
              <a:rPr lang="en-US" dirty="0" err="1">
                <a:effectLst/>
              </a:rPr>
              <a:t>MtM</a:t>
            </a:r>
            <a:endParaRPr lang="ru-RU" dirty="0">
              <a:effectLst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FA834AF-B6EC-3441-84A6-B98DD213CAA7}"/>
              </a:ext>
            </a:extLst>
          </p:cNvPr>
          <p:cNvCxnSpPr/>
          <p:nvPr/>
        </p:nvCxnSpPr>
        <p:spPr>
          <a:xfrm>
            <a:off x="6686550" y="3634740"/>
            <a:ext cx="438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CAEBF5C-8F14-0344-96CB-D6B84E60B2D3}"/>
              </a:ext>
            </a:extLst>
          </p:cNvPr>
          <p:cNvCxnSpPr/>
          <p:nvPr/>
        </p:nvCxnSpPr>
        <p:spPr>
          <a:xfrm>
            <a:off x="6957060" y="3509010"/>
            <a:ext cx="0" cy="297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24E430-DC9F-AE45-A117-6823B75FA050}"/>
              </a:ext>
            </a:extLst>
          </p:cNvPr>
          <p:cNvSpPr txBox="1"/>
          <p:nvPr/>
        </p:nvSpPr>
        <p:spPr>
          <a:xfrm>
            <a:off x="6461760" y="392681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сегодня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E7CFE80-E34F-9245-A617-20C5D0E6A3B1}"/>
              </a:ext>
            </a:extLst>
          </p:cNvPr>
          <p:cNvCxnSpPr>
            <a:cxnSpLocks/>
          </p:cNvCxnSpPr>
          <p:nvPr/>
        </p:nvCxnSpPr>
        <p:spPr>
          <a:xfrm flipV="1">
            <a:off x="7016109" y="2433211"/>
            <a:ext cx="2404110" cy="109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EB70C4-9A11-644C-8F58-AE60D648CB84}"/>
              </a:ext>
            </a:extLst>
          </p:cNvPr>
          <p:cNvSpPr txBox="1"/>
          <p:nvPr/>
        </p:nvSpPr>
        <p:spPr>
          <a:xfrm rot="20089388">
            <a:off x="6461760" y="2556835"/>
            <a:ext cx="34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Банк несет риск на 10 </a:t>
            </a:r>
            <a:r>
              <a:rPr lang="ru-RU" dirty="0" err="1"/>
              <a:t>руб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9DD7A9F-2785-484C-A574-11A5E33769BE}"/>
              </a:ext>
            </a:extLst>
          </p:cNvPr>
          <p:cNvCxnSpPr/>
          <p:nvPr/>
        </p:nvCxnSpPr>
        <p:spPr>
          <a:xfrm>
            <a:off x="7166610" y="3787140"/>
            <a:ext cx="2253609" cy="1024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845FD3-6C7A-9146-BF0B-6F0CB802E35D}"/>
              </a:ext>
            </a:extLst>
          </p:cNvPr>
          <p:cNvSpPr txBox="1"/>
          <p:nvPr/>
        </p:nvSpPr>
        <p:spPr>
          <a:xfrm rot="1451174">
            <a:off x="7071280" y="4741764"/>
            <a:ext cx="34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Банк не несет риск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1C889D-2779-2F4A-94B2-DBFEA33F1D19}"/>
              </a:ext>
            </a:extLst>
          </p:cNvPr>
          <p:cNvSpPr txBox="1"/>
          <p:nvPr/>
        </p:nvSpPr>
        <p:spPr>
          <a:xfrm>
            <a:off x="9420219" y="2228872"/>
            <a:ext cx="13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+10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руб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2CAE6B-6569-E649-892C-462B17E8CABE}"/>
              </a:ext>
            </a:extLst>
          </p:cNvPr>
          <p:cNvSpPr txBox="1"/>
          <p:nvPr/>
        </p:nvSpPr>
        <p:spPr>
          <a:xfrm>
            <a:off x="9420218" y="4549262"/>
            <a:ext cx="13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-10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руб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5E7C142-76FA-2E4B-9AE4-7CEE7CA4C2E9}"/>
              </a:ext>
            </a:extLst>
          </p:cNvPr>
          <p:cNvCxnSpPr/>
          <p:nvPr/>
        </p:nvCxnSpPr>
        <p:spPr>
          <a:xfrm>
            <a:off x="5886450" y="5520690"/>
            <a:ext cx="10706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E439BB3-7017-8E4D-9E90-6CE0FA7E6209}"/>
              </a:ext>
            </a:extLst>
          </p:cNvPr>
          <p:cNvSpPr txBox="1"/>
          <p:nvPr/>
        </p:nvSpPr>
        <p:spPr>
          <a:xfrm>
            <a:off x="7061808" y="5268329"/>
            <a:ext cx="371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Рост доллара до 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руб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038AF8AB-3324-1C43-B7C5-AD96EFF9F3EB}"/>
              </a:ext>
            </a:extLst>
          </p:cNvPr>
          <p:cNvCxnSpPr/>
          <p:nvPr/>
        </p:nvCxnSpPr>
        <p:spPr>
          <a:xfrm>
            <a:off x="5886450" y="6172200"/>
            <a:ext cx="117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0BB080-0251-244A-A2E9-C81F6D4820D6}"/>
              </a:ext>
            </a:extLst>
          </p:cNvPr>
          <p:cNvSpPr txBox="1"/>
          <p:nvPr/>
        </p:nvSpPr>
        <p:spPr>
          <a:xfrm>
            <a:off x="7146457" y="5909294"/>
            <a:ext cx="371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Падение доллара до 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руб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18A665-1E6F-AA4D-B9B7-F27400C1161C}"/>
              </a:ext>
            </a:extLst>
          </p:cNvPr>
          <p:cNvSpPr txBox="1"/>
          <p:nvPr/>
        </p:nvSpPr>
        <p:spPr>
          <a:xfrm>
            <a:off x="8737271" y="3036769"/>
            <a:ext cx="467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Потери равны рыночной стоимости сделки</a:t>
            </a:r>
            <a:r>
              <a:rPr lang="en-US" sz="2400" b="1" u="sng" dirty="0"/>
              <a:t>!!!</a:t>
            </a:r>
            <a:endParaRPr lang="ru-RU" sz="2400" b="1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9D4DF3-EDC9-6444-B784-1904AD28D164}"/>
              </a:ext>
            </a:extLst>
          </p:cNvPr>
          <p:cNvSpPr txBox="1"/>
          <p:nvPr/>
        </p:nvSpPr>
        <p:spPr>
          <a:xfrm>
            <a:off x="387986" y="4985964"/>
            <a:ext cx="5082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u="sng" dirty="0"/>
              <a:t>Чтобы банк не нес этого риска</a:t>
            </a:r>
            <a:r>
              <a:rPr lang="en-US" b="1" u="sng" dirty="0"/>
              <a:t>, </a:t>
            </a:r>
            <a:r>
              <a:rPr lang="ru-RU" b="1" u="sng" dirty="0"/>
              <a:t>к справедливой стоимости </a:t>
            </a:r>
            <a:r>
              <a:rPr lang="ru-RU" b="1" u="sng" dirty="0" err="1"/>
              <a:t>дериватива</a:t>
            </a:r>
            <a:r>
              <a:rPr lang="ru-RU" b="1" u="sng" dirty="0"/>
              <a:t> для клиента прибавляется величина </a:t>
            </a:r>
            <a:r>
              <a:rPr lang="en-US" b="1" u="sng" dirty="0"/>
              <a:t>CVA; </a:t>
            </a:r>
            <a:r>
              <a:rPr lang="ru-RU" b="1" u="sng" dirty="0"/>
              <a:t>тогда в случае дефолта контрагента банк не понесет убытков</a:t>
            </a:r>
            <a:r>
              <a:rPr lang="en-US" b="1" u="sng" dirty="0"/>
              <a:t>, </a:t>
            </a:r>
            <a:r>
              <a:rPr lang="ru-RU" b="1" u="sng" dirty="0"/>
              <a:t>а в случае отсутствия дефолта этот </a:t>
            </a:r>
            <a:r>
              <a:rPr lang="en-US" b="1" u="sng" dirty="0"/>
              <a:t>CVA </a:t>
            </a:r>
            <a:r>
              <a:rPr lang="ru-RU" b="1" u="sng" dirty="0"/>
              <a:t>резерв преобразуется в </a:t>
            </a:r>
            <a:r>
              <a:rPr lang="en-US" b="1" u="sng" dirty="0" err="1"/>
              <a:t>PnL</a:t>
            </a:r>
            <a:r>
              <a:rPr lang="en-US" b="1" u="sng" dirty="0"/>
              <a:t> CVA-</a:t>
            </a:r>
            <a:r>
              <a:rPr lang="ru-RU" b="1" u="sng" dirty="0"/>
              <a:t>деска</a:t>
            </a:r>
            <a:endParaRPr lang="ru-RU" b="1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2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3934FE-9529-F946-9D02-06D84C09243A}"/>
              </a:ext>
            </a:extLst>
          </p:cNvPr>
          <p:cNvSpPr txBox="1"/>
          <p:nvPr/>
        </p:nvSpPr>
        <p:spPr>
          <a:xfrm>
            <a:off x="1977755" y="182691"/>
            <a:ext cx="458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</a:rPr>
              <a:t>Как считается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CVA</a:t>
            </a:r>
            <a:endParaRPr lang="ru-RU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FEE48-20CC-A543-B0FF-86CF6066ED2E}"/>
              </a:ext>
            </a:extLst>
          </p:cNvPr>
          <p:cNvSpPr txBox="1"/>
          <p:nvPr/>
        </p:nvSpPr>
        <p:spPr>
          <a:xfrm>
            <a:off x="241300" y="731568"/>
            <a:ext cx="5474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CVA </a:t>
            </a:r>
            <a:r>
              <a:rPr lang="ru-RU" sz="2000" b="1" dirty="0"/>
              <a:t>считается как приведенная стоимость будущих потерь банка при дефолте клиента 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D72FCD-FAD8-9C4B-A7D9-97CBAB2B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1732794"/>
            <a:ext cx="6639951" cy="173238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A0F1FE-CEBD-B34D-BA8D-35FEC1CF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978" y="5403292"/>
            <a:ext cx="1213613" cy="11260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BDBEB9-FE8D-D64A-B251-17520446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684" y="3387753"/>
            <a:ext cx="1050202" cy="1004541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275D26-0B7D-5245-A2DE-5CC3EAD69604}"/>
              </a:ext>
            </a:extLst>
          </p:cNvPr>
          <p:cNvCxnSpPr>
            <a:cxnSpLocks/>
          </p:cNvCxnSpPr>
          <p:nvPr/>
        </p:nvCxnSpPr>
        <p:spPr>
          <a:xfrm>
            <a:off x="3248758" y="4321816"/>
            <a:ext cx="0" cy="1088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C6EF813-5FCD-9C4D-9F27-80CC2F10E368}"/>
              </a:ext>
            </a:extLst>
          </p:cNvPr>
          <p:cNvCxnSpPr>
            <a:cxnSpLocks/>
          </p:cNvCxnSpPr>
          <p:nvPr/>
        </p:nvCxnSpPr>
        <p:spPr>
          <a:xfrm>
            <a:off x="2741792" y="4382338"/>
            <a:ext cx="0" cy="107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1AB4E0-32F3-D441-96C3-CFEA8E380E2B}"/>
              </a:ext>
            </a:extLst>
          </p:cNvPr>
          <p:cNvSpPr txBox="1"/>
          <p:nvPr/>
        </p:nvSpPr>
        <p:spPr>
          <a:xfrm>
            <a:off x="5118695" y="4193002"/>
            <a:ext cx="171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Банк получает от клиента только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Recovery Rate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B2A01-50E4-754D-8ABF-F127D6FA6945}"/>
              </a:ext>
            </a:extLst>
          </p:cNvPr>
          <p:cNvSpPr txBox="1"/>
          <p:nvPr/>
        </p:nvSpPr>
        <p:spPr>
          <a:xfrm>
            <a:off x="65281" y="3566935"/>
            <a:ext cx="163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Банк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получает от клиента справедливую стоимость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дериватива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36CD0E-77AD-6F48-983B-FBEA0559CE40}"/>
                  </a:ext>
                </a:extLst>
              </p:cNvPr>
              <p:cNvSpPr txBox="1"/>
              <p:nvPr/>
            </p:nvSpPr>
            <p:spPr>
              <a:xfrm>
                <a:off x="1381631" y="4737314"/>
                <a:ext cx="136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𝑴𝒕𝑴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36CD0E-77AD-6F48-983B-FBEA0559C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31" y="4737314"/>
                <a:ext cx="136016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912AB-2260-854E-A215-985AAE14A462}"/>
                  </a:ext>
                </a:extLst>
              </p:cNvPr>
              <p:cNvSpPr txBox="1"/>
              <p:nvPr/>
            </p:nvSpPr>
            <p:spPr>
              <a:xfrm>
                <a:off x="3248758" y="4494425"/>
                <a:ext cx="2041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𝑹𝑹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𝑴𝒕𝑴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912AB-2260-854E-A215-985AAE14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58" y="4494425"/>
                <a:ext cx="204142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ECF3AA-EAED-8F46-BC36-46EDDC8DEA90}"/>
                  </a:ext>
                </a:extLst>
              </p:cNvPr>
              <p:cNvSpPr txBox="1"/>
              <p:nvPr/>
            </p:nvSpPr>
            <p:spPr>
              <a:xfrm>
                <a:off x="4137662" y="5698336"/>
                <a:ext cx="6846568" cy="812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ru-RU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𝑴𝒕𝑴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ECF3AA-EAED-8F46-BC36-46EDDC8D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62" y="5698336"/>
                <a:ext cx="6846568" cy="812787"/>
              </a:xfrm>
              <a:prstGeom prst="rect">
                <a:avLst/>
              </a:prstGeom>
              <a:blipFill>
                <a:blip r:embed="rId7"/>
                <a:stretch>
                  <a:fillRect t="-106154" b="-16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Рамка 26">
            <a:extLst>
              <a:ext uri="{FF2B5EF4-FFF2-40B4-BE49-F238E27FC236}">
                <a16:creationId xmlns:a16="http://schemas.microsoft.com/office/drawing/2014/main" id="{E63AAD40-190C-2C46-9F5A-EC6F19F03A95}"/>
              </a:ext>
            </a:extLst>
          </p:cNvPr>
          <p:cNvSpPr/>
          <p:nvPr/>
        </p:nvSpPr>
        <p:spPr>
          <a:xfrm>
            <a:off x="4427168" y="5550222"/>
            <a:ext cx="6412230" cy="1164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5BAFEC-E0AA-CD40-B726-20FB6E1A36BB}"/>
                  </a:ext>
                </a:extLst>
              </p:cNvPr>
              <p:cNvSpPr txBox="1"/>
              <p:nvPr/>
            </p:nvSpPr>
            <p:spPr>
              <a:xfrm>
                <a:off x="6379210" y="483824"/>
                <a:ext cx="51231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effectLst/>
                    <a:latin typeface="CambriaMath"/>
                  </a:rPr>
                  <a:t>1) </a:t>
                </a:r>
                <a:r>
                  <a:rPr lang="ru-RU" sz="1800" dirty="0">
                    <a:solidFill>
                      <a:srgbClr val="FF0000"/>
                    </a:solidFill>
                    <a:effectLst/>
                    <a:latin typeface="CambriaMath"/>
                  </a:rPr>
                  <a:t>𝑃𝑟𝑜𝑓𝑖𝑡 𝑡</a:t>
                </a:r>
                <a:r>
                  <a:rPr lang="ru-RU" sz="1100" dirty="0">
                    <a:solidFill>
                      <a:srgbClr val="FF0000"/>
                    </a:solidFill>
                    <a:effectLst/>
                    <a:latin typeface="CambriaMath"/>
                  </a:rPr>
                  <a:t>𝑖 </a:t>
                </a:r>
                <a:r>
                  <a:rPr lang="ru-RU" sz="1800" dirty="0">
                    <a:effectLst/>
                    <a:latin typeface="CambriaMath"/>
                  </a:rPr>
                  <a:t>=−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𝑀𝑡𝑀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𝑀𝑡𝑀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𝑀𝑡𝑀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5BAFEC-E0AA-CD40-B726-20FB6E1A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10" y="483824"/>
                <a:ext cx="5123128" cy="646331"/>
              </a:xfrm>
              <a:prstGeom prst="rect">
                <a:avLst/>
              </a:prstGeom>
              <a:blipFill>
                <a:blip r:embed="rId8"/>
                <a:stretch>
                  <a:fillRect l="-990" t="-1923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ED39818-7CDC-DE49-A808-20382E6B10CA}"/>
              </a:ext>
            </a:extLst>
          </p:cNvPr>
          <p:cNvSpPr txBox="1"/>
          <p:nvPr/>
        </p:nvSpPr>
        <p:spPr>
          <a:xfrm>
            <a:off x="6766560" y="4036111"/>
            <a:ext cx="505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mbriaMath"/>
              </a:rPr>
              <a:t>4) </a:t>
            </a:r>
            <a:r>
              <a:rPr lang="ru-RU" sz="1800" dirty="0">
                <a:solidFill>
                  <a:srgbClr val="FF0000"/>
                </a:solidFill>
                <a:effectLst/>
                <a:latin typeface="CambriaMath"/>
              </a:rPr>
              <a:t>𝑃𝑟𝑜𝑓𝑖𝑡</a:t>
            </a:r>
            <a:r>
              <a:rPr lang="ru-RU" sz="1800" dirty="0">
                <a:effectLst/>
                <a:latin typeface="CambriaMath"/>
              </a:rPr>
              <a:t> взвешивается на 𝑃𝐷(𝑡</a:t>
            </a:r>
            <a:r>
              <a:rPr lang="ru-RU" sz="1100" dirty="0">
                <a:effectLst/>
                <a:latin typeface="CambriaMath"/>
              </a:rPr>
              <a:t>𝑖−1</a:t>
            </a:r>
            <a:r>
              <a:rPr lang="ru-RU" sz="1800" dirty="0">
                <a:effectLst/>
                <a:latin typeface="CambriaMath"/>
              </a:rPr>
              <a:t>, 𝑡</a:t>
            </a:r>
            <a:r>
              <a:rPr lang="ru-RU" sz="1100" dirty="0">
                <a:effectLst/>
                <a:latin typeface="CambriaMath"/>
              </a:rPr>
              <a:t>𝑖</a:t>
            </a:r>
            <a:r>
              <a:rPr lang="ru-RU" sz="1800" dirty="0">
                <a:effectLst/>
                <a:latin typeface="CambriaMath"/>
              </a:rPr>
              <a:t>) − вероятность дефолта между моментами времени 𝑡</a:t>
            </a:r>
            <a:r>
              <a:rPr lang="ru-RU" sz="1100" dirty="0">
                <a:effectLst/>
                <a:latin typeface="CambriaMath"/>
              </a:rPr>
              <a:t>𝑖−1 </a:t>
            </a:r>
            <a:r>
              <a:rPr lang="ru-RU" sz="1800" dirty="0">
                <a:effectLst/>
                <a:latin typeface="CambriaMath"/>
              </a:rPr>
              <a:t>и 𝑡</a:t>
            </a:r>
            <a:r>
              <a:rPr lang="ru-RU" sz="1100" dirty="0">
                <a:effectLst/>
                <a:latin typeface="CambriaMath"/>
              </a:rPr>
              <a:t>𝑖</a:t>
            </a:r>
            <a:r>
              <a:rPr lang="ru-RU" sz="1800" dirty="0">
                <a:effectLst/>
                <a:latin typeface="Cambria" panose="02040503050406030204" pitchFamily="18" charset="0"/>
              </a:rPr>
              <a:t>: </a:t>
            </a:r>
            <a:endParaRPr lang="ru-RU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88CE56-1A23-C74C-8F1A-79E2794CBDAD}"/>
                  </a:ext>
                </a:extLst>
              </p:cNvPr>
              <p:cNvSpPr txBox="1"/>
              <p:nvPr/>
            </p:nvSpPr>
            <p:spPr>
              <a:xfrm>
                <a:off x="6942263" y="1534768"/>
                <a:ext cx="51231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Math"/>
                  </a:rPr>
                  <a:t>2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CambriaMath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Math"/>
                  </a:rPr>
                  <a:t> 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CambriaMath"/>
                  </a:rPr>
                  <a:t>Discounted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Math"/>
                      </a:rPr>
                      <m:t>∗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(1−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)</m:t>
                    </m:r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𝑀𝑡𝑀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88CE56-1A23-C74C-8F1A-79E2794C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263" y="1534768"/>
                <a:ext cx="5123128" cy="646331"/>
              </a:xfrm>
              <a:prstGeom prst="rect">
                <a:avLst/>
              </a:prstGeom>
              <a:blipFill>
                <a:blip r:embed="rId9"/>
                <a:stretch>
                  <a:fillRect l="-990" t="-3846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C08AB9-3C8B-704B-A0AC-28614F0742F0}"/>
                  </a:ext>
                </a:extLst>
              </p:cNvPr>
              <p:cNvSpPr txBox="1"/>
              <p:nvPr/>
            </p:nvSpPr>
            <p:spPr>
              <a:xfrm>
                <a:off x="6843203" y="2767835"/>
                <a:ext cx="534879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Math"/>
                  </a:rPr>
                  <a:t>3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CambriaMath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Math"/>
                  </a:rPr>
                  <a:t> Expected 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CambriaMath"/>
                  </a:rPr>
                  <a:t>Discounted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Math"/>
                      </a:rPr>
                      <m:t>∗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(1−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Math"/>
                      </a:rPr>
                      <m:t>)</m:t>
                    </m:r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𝑀𝑡𝑀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C08AB9-3C8B-704B-A0AC-28614F07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03" y="2767835"/>
                <a:ext cx="5348797" cy="646331"/>
              </a:xfrm>
              <a:prstGeom prst="rect">
                <a:avLst/>
              </a:prstGeom>
              <a:blipFill>
                <a:blip r:embed="rId10"/>
                <a:stretch>
                  <a:fillRect l="-1185" t="-1923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00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47953-A987-B84F-9CBC-B6105E4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556" y="303044"/>
            <a:ext cx="5871210" cy="766445"/>
          </a:xfrm>
        </p:spPr>
        <p:txBody>
          <a:bodyPr>
            <a:normAutofit/>
          </a:bodyPr>
          <a:lstStyle/>
          <a:p>
            <a:r>
              <a:rPr lang="ru-RU" sz="3200" b="1" u="sng" dirty="0">
                <a:solidFill>
                  <a:schemeClr val="accent6">
                    <a:lumMod val="50000"/>
                  </a:schemeClr>
                </a:solidFill>
              </a:rPr>
              <a:t>Как смоделировать </a:t>
            </a:r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</a:rPr>
              <a:t>CVA</a:t>
            </a:r>
            <a:endParaRPr lang="ru-RU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3" name="Picture 1" descr="page8image34397920">
            <a:extLst>
              <a:ext uri="{FF2B5EF4-FFF2-40B4-BE49-F238E27FC236}">
                <a16:creationId xmlns:a16="http://schemas.microsoft.com/office/drawing/2014/main" id="{8807351D-7548-7D49-9473-5091892F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2575679"/>
            <a:ext cx="2994660" cy="206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6E2BB-373E-424F-878E-8654595730C0}"/>
              </a:ext>
            </a:extLst>
          </p:cNvPr>
          <p:cNvSpPr txBox="1"/>
          <p:nvPr/>
        </p:nvSpPr>
        <p:spPr>
          <a:xfrm>
            <a:off x="2265680" y="2080347"/>
            <a:ext cx="46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Cambria" panose="02040503050406030204" pitchFamily="18" charset="0"/>
              </a:rPr>
              <a:t>Сценарии стоимости портфеля </a:t>
            </a:r>
            <a:r>
              <a:rPr lang="en" sz="1800" b="1" i="1" dirty="0" err="1">
                <a:effectLst/>
                <a:latin typeface="Cambria" panose="02040503050406030204" pitchFamily="18" charset="0"/>
              </a:rPr>
              <a:t>MtM</a:t>
            </a:r>
            <a:r>
              <a:rPr lang="en" sz="1800" b="1" i="1" dirty="0">
                <a:effectLst/>
                <a:latin typeface="Cambria" panose="02040503050406030204" pitchFamily="18" charset="0"/>
              </a:rPr>
              <a:t> </a:t>
            </a:r>
            <a:endParaRPr lang="en" dirty="0">
              <a:effectLst/>
            </a:endParaRPr>
          </a:p>
          <a:p>
            <a:endParaRPr lang="ru-RU" dirty="0"/>
          </a:p>
        </p:txBody>
      </p:sp>
      <p:pic>
        <p:nvPicPr>
          <p:cNvPr id="3074" name="Picture 2" descr="page8image34404368">
            <a:extLst>
              <a:ext uri="{FF2B5EF4-FFF2-40B4-BE49-F238E27FC236}">
                <a16:creationId xmlns:a16="http://schemas.microsoft.com/office/drawing/2014/main" id="{85B64979-0766-3B44-8FDF-BD72A8B2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1165859"/>
            <a:ext cx="1833250" cy="13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8image34395424">
            <a:extLst>
              <a:ext uri="{FF2B5EF4-FFF2-40B4-BE49-F238E27FC236}">
                <a16:creationId xmlns:a16="http://schemas.microsoft.com/office/drawing/2014/main" id="{B6F333B3-DFCE-AB4D-928B-F62BAC62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4" y="2520950"/>
            <a:ext cx="1989106" cy="150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E0A4F-ED0D-BF4F-B3A4-54411F9F0038}"/>
              </a:ext>
            </a:extLst>
          </p:cNvPr>
          <p:cNvSpPr txBox="1"/>
          <p:nvPr/>
        </p:nvSpPr>
        <p:spPr>
          <a:xfrm>
            <a:off x="800100" y="1045944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C2FB-3642-5D4B-A526-C0D0C573A464}"/>
              </a:ext>
            </a:extLst>
          </p:cNvPr>
          <p:cNvSpPr txBox="1"/>
          <p:nvPr/>
        </p:nvSpPr>
        <p:spPr>
          <a:xfrm>
            <a:off x="443230" y="2542012"/>
            <a:ext cx="14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Rates</a:t>
            </a:r>
            <a:endParaRPr lang="ru-RU" dirty="0"/>
          </a:p>
        </p:txBody>
      </p:sp>
      <p:pic>
        <p:nvPicPr>
          <p:cNvPr id="3077" name="Picture 5" descr="page8image34400000">
            <a:extLst>
              <a:ext uri="{FF2B5EF4-FFF2-40B4-BE49-F238E27FC236}">
                <a16:creationId xmlns:a16="http://schemas.microsoft.com/office/drawing/2014/main" id="{9C7C4B84-EBEF-C840-B2CB-29A3C6010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0" y="4023360"/>
            <a:ext cx="1828387" cy="13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F10E5-2707-C94C-AFAE-687E17F4FECE}"/>
              </a:ext>
            </a:extLst>
          </p:cNvPr>
          <p:cNvSpPr txBox="1"/>
          <p:nvPr/>
        </p:nvSpPr>
        <p:spPr>
          <a:xfrm>
            <a:off x="495300" y="394335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Equity</a:t>
            </a:r>
            <a:endParaRPr lang="ru-RU" dirty="0"/>
          </a:p>
        </p:txBody>
      </p:sp>
      <p:pic>
        <p:nvPicPr>
          <p:cNvPr id="3078" name="Picture 6" descr="page8image34399584">
            <a:extLst>
              <a:ext uri="{FF2B5EF4-FFF2-40B4-BE49-F238E27FC236}">
                <a16:creationId xmlns:a16="http://schemas.microsoft.com/office/drawing/2014/main" id="{608B6FF2-B693-C242-90B1-CB5B98DA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0" y="5399513"/>
            <a:ext cx="1655506" cy="12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30199-D5FF-8D41-8AD6-1CDF36AF1A5F}"/>
              </a:ext>
            </a:extLst>
          </p:cNvPr>
          <p:cNvSpPr txBox="1"/>
          <p:nvPr/>
        </p:nvSpPr>
        <p:spPr>
          <a:xfrm>
            <a:off x="602679" y="5488890"/>
            <a:ext cx="18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Commodity</a:t>
            </a:r>
            <a:endParaRPr lang="ru-RU" dirty="0"/>
          </a:p>
        </p:txBody>
      </p:sp>
      <p:pic>
        <p:nvPicPr>
          <p:cNvPr id="3079" name="Picture 7" descr="page8image34405408">
            <a:extLst>
              <a:ext uri="{FF2B5EF4-FFF2-40B4-BE49-F238E27FC236}">
                <a16:creationId xmlns:a16="http://schemas.microsoft.com/office/drawing/2014/main" id="{D1B4CC2C-8F54-F644-AEAA-5BB9FB3D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50" y="1336902"/>
            <a:ext cx="4626050" cy="19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74BB6B-86CA-C84A-816B-AA82A07670D4}"/>
              </a:ext>
            </a:extLst>
          </p:cNvPr>
          <p:cNvSpPr txBox="1"/>
          <p:nvPr/>
        </p:nvSpPr>
        <p:spPr>
          <a:xfrm>
            <a:off x="7212330" y="662721"/>
            <a:ext cx="369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Cambria" panose="02040503050406030204" pitchFamily="18" charset="0"/>
              </a:rPr>
              <a:t>Сценарии величин риска </a:t>
            </a:r>
            <a:r>
              <a:rPr lang="en" sz="1800" b="1" i="1" dirty="0">
                <a:effectLst/>
                <a:latin typeface="Cambria" panose="02040503050406030204" pitchFamily="18" charset="0"/>
              </a:rPr>
              <a:t>Max(MtM,0) </a:t>
            </a:r>
            <a:endParaRPr lang="en" dirty="0">
              <a:effectLst/>
            </a:endParaRPr>
          </a:p>
          <a:p>
            <a:endParaRPr lang="ru-RU" dirty="0"/>
          </a:p>
        </p:txBody>
      </p:sp>
      <p:pic>
        <p:nvPicPr>
          <p:cNvPr id="3080" name="Picture 8" descr="page8image34390640">
            <a:extLst>
              <a:ext uri="{FF2B5EF4-FFF2-40B4-BE49-F238E27FC236}">
                <a16:creationId xmlns:a16="http://schemas.microsoft.com/office/drawing/2014/main" id="{DCBA8106-E757-4A40-91F2-8D771F3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89" y="4368392"/>
            <a:ext cx="4940932" cy="206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12E92-3930-5B4C-8E04-57BFB5105B32}"/>
              </a:ext>
            </a:extLst>
          </p:cNvPr>
          <p:cNvSpPr txBox="1"/>
          <p:nvPr/>
        </p:nvSpPr>
        <p:spPr>
          <a:xfrm>
            <a:off x="7212330" y="3943350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effectLst/>
                <a:latin typeface="Cambria" panose="02040503050406030204" pitchFamily="18" charset="0"/>
              </a:rPr>
              <a:t>Ожидаемая величина </a:t>
            </a:r>
            <a:r>
              <a:rPr lang="en-US" sz="1800" b="1" dirty="0">
                <a:effectLst/>
                <a:latin typeface="Cambria" panose="02040503050406030204" pitchFamily="18" charset="0"/>
              </a:rPr>
              <a:t>EPE</a:t>
            </a:r>
            <a:endParaRPr lang="en" dirty="0">
              <a:effectLst/>
            </a:endParaRPr>
          </a:p>
          <a:p>
            <a:endParaRPr lang="ru-RU" dirty="0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6FC105A7-ACAF-D241-9286-34E9A289BCED}"/>
              </a:ext>
            </a:extLst>
          </p:cNvPr>
          <p:cNvSpPr/>
          <p:nvPr/>
        </p:nvSpPr>
        <p:spPr>
          <a:xfrm>
            <a:off x="2236421" y="3470123"/>
            <a:ext cx="723954" cy="32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>
            <a:extLst>
              <a:ext uri="{FF2B5EF4-FFF2-40B4-BE49-F238E27FC236}">
                <a16:creationId xmlns:a16="http://schemas.microsoft.com/office/drawing/2014/main" id="{5923547D-54AE-C84C-A251-FDCE12D3DAAB}"/>
              </a:ext>
            </a:extLst>
          </p:cNvPr>
          <p:cNvSpPr/>
          <p:nvPr/>
        </p:nvSpPr>
        <p:spPr>
          <a:xfrm rot="19943720">
            <a:off x="5718463" y="1604741"/>
            <a:ext cx="723954" cy="32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>
            <a:extLst>
              <a:ext uri="{FF2B5EF4-FFF2-40B4-BE49-F238E27FC236}">
                <a16:creationId xmlns:a16="http://schemas.microsoft.com/office/drawing/2014/main" id="{5758E9CB-FCD6-7F49-8C4B-495F56AAC632}"/>
              </a:ext>
            </a:extLst>
          </p:cNvPr>
          <p:cNvSpPr/>
          <p:nvPr/>
        </p:nvSpPr>
        <p:spPr>
          <a:xfrm rot="5118904">
            <a:off x="8105806" y="3441621"/>
            <a:ext cx="723954" cy="32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page8image34395424">
            <a:extLst>
              <a:ext uri="{FF2B5EF4-FFF2-40B4-BE49-F238E27FC236}">
                <a16:creationId xmlns:a16="http://schemas.microsoft.com/office/drawing/2014/main" id="{0C13FA4B-85DD-114E-B851-0B063601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5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A9CFF9-A8AB-AC49-A9E4-FEC0A601F877}"/>
              </a:ext>
            </a:extLst>
          </p:cNvPr>
          <p:cNvSpPr txBox="1"/>
          <p:nvPr/>
        </p:nvSpPr>
        <p:spPr>
          <a:xfrm>
            <a:off x="960120" y="1691640"/>
            <a:ext cx="6389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аналогии с </a:t>
            </a:r>
            <a:r>
              <a:rPr lang="en-US" dirty="0"/>
              <a:t>CVA </a:t>
            </a:r>
            <a:r>
              <a:rPr lang="ru-RU" dirty="0"/>
              <a:t>определяется </a:t>
            </a:r>
            <a:r>
              <a:rPr lang="en-US" dirty="0"/>
              <a:t>DVA; </a:t>
            </a:r>
            <a:r>
              <a:rPr lang="ru-RU" dirty="0"/>
              <a:t>это </a:t>
            </a:r>
            <a:r>
              <a:rPr lang="en-US" dirty="0"/>
              <a:t>Exposure </a:t>
            </a:r>
            <a:r>
              <a:rPr lang="ru-RU" dirty="0"/>
              <a:t>клиента</a:t>
            </a:r>
            <a:r>
              <a:rPr lang="en-US" dirty="0"/>
              <a:t>, </a:t>
            </a:r>
            <a:r>
              <a:rPr lang="ru-RU" dirty="0"/>
              <a:t>который клиент не получит в случает дефолта банка</a:t>
            </a:r>
            <a:r>
              <a:rPr lang="en-US" dirty="0"/>
              <a:t>; </a:t>
            </a:r>
            <a:r>
              <a:rPr lang="ru-RU" dirty="0"/>
              <a:t>Результирующая величина</a:t>
            </a:r>
            <a:r>
              <a:rPr lang="en-US" dirty="0"/>
              <a:t>, </a:t>
            </a:r>
            <a:r>
              <a:rPr lang="ru-RU" dirty="0"/>
              <a:t>которая </a:t>
            </a:r>
            <a:r>
              <a:rPr lang="ru-RU" dirty="0" err="1"/>
              <a:t>интерсует</a:t>
            </a:r>
            <a:r>
              <a:rPr lang="ru-RU" dirty="0"/>
              <a:t> </a:t>
            </a:r>
            <a:r>
              <a:rPr lang="en-US" dirty="0"/>
              <a:t>IPV – </a:t>
            </a:r>
            <a:r>
              <a:rPr lang="ru-RU" dirty="0"/>
              <a:t>это величина резерва</a:t>
            </a:r>
            <a:r>
              <a:rPr lang="en-US" dirty="0"/>
              <a:t> BCVA</a:t>
            </a:r>
            <a:r>
              <a:rPr lang="ru-RU" dirty="0"/>
              <a:t> по портфелю</a:t>
            </a:r>
            <a:r>
              <a:rPr lang="en-US" dirty="0"/>
              <a:t>; BCVA=CVA+DVA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1EAB0-2F05-0148-91E3-0CA54ECF6346}"/>
              </a:ext>
            </a:extLst>
          </p:cNvPr>
          <p:cNvSpPr txBox="1"/>
          <p:nvPr/>
        </p:nvSpPr>
        <p:spPr>
          <a:xfrm>
            <a:off x="1611630" y="402960"/>
            <a:ext cx="596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</a:rPr>
              <a:t>Величина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CVA-</a:t>
            </a:r>
            <a:r>
              <a:rPr lang="ru-RU" sz="2400" b="1" u="sng" dirty="0">
                <a:solidFill>
                  <a:schemeClr val="accent6">
                    <a:lumMod val="50000"/>
                  </a:schemeClr>
                </a:solidFill>
              </a:rPr>
              <a:t>резерва по портфелю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A9EA3D2F-170D-0D43-BE92-75373332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150"/>
              </p:ext>
            </p:extLst>
          </p:nvPr>
        </p:nvGraphicFramePr>
        <p:xfrm>
          <a:off x="7223942" y="1267585"/>
          <a:ext cx="3662315" cy="485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8988">
                  <a:extLst>
                    <a:ext uri="{9D8B030D-6E8A-4147-A177-3AD203B41FA5}">
                      <a16:colId xmlns:a16="http://schemas.microsoft.com/office/drawing/2014/main" val="2449283602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430989856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5459054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Residual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Ne</a:t>
                      </a:r>
                      <a:r>
                        <a:rPr lang="en-US" sz="1400" b="1" kern="1200" baseline="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w business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57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BCVA,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mln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-29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-4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806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FX delta,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mln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 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019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-37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11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08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CNH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1</a:t>
                      </a:r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-15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4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EUR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6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0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2219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CHF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828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DV01,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647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38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-6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58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USD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0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810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CNH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5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0939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Rates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vega</a:t>
                      </a: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38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RUB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-73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4949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CS01, </a:t>
                      </a:r>
                      <a:r>
                        <a:rPr lang="en-US" sz="1400" b="1" kern="1200" dirty="0" err="1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kUSD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9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Russia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-83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-47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289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Sber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63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21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809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Kazakhstan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-9   </a:t>
                      </a: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ln>
                            <a:noFill/>
                          </a:ln>
                          <a:solidFill>
                            <a:srgbClr val="575757">
                              <a:lumMod val="50000"/>
                            </a:srgbClr>
                          </a:solidFill>
                          <a:latin typeface="SB Sans Display Light" panose="020B0303040504020204" pitchFamily="34" charset="0"/>
                          <a:ea typeface="+mn-ea"/>
                          <a:cs typeface="SB Sans Display Light" panose="020B0303040504020204" pitchFamily="34" charset="0"/>
                        </a:rPr>
                        <a:t>-</a:t>
                      </a:r>
                      <a:endParaRPr lang="ru-RU" sz="1400" kern="1200" dirty="0">
                        <a:ln>
                          <a:noFill/>
                        </a:ln>
                        <a:solidFill>
                          <a:srgbClr val="575757">
                            <a:lumMod val="50000"/>
                          </a:srgbClr>
                        </a:solidFill>
                        <a:latin typeface="SB Sans Display Light" panose="020B0303040504020204" pitchFamily="34" charset="0"/>
                        <a:ea typeface="+mn-ea"/>
                        <a:cs typeface="SB Sans Display Light" panose="020B0303040504020204" pitchFamily="34" charset="0"/>
                      </a:endParaRPr>
                    </a:p>
                  </a:txBody>
                  <a:tcPr marL="9525" marR="9525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118341"/>
                  </a:ext>
                </a:extLst>
              </a:tr>
            </a:tbl>
          </a:graphicData>
        </a:graphic>
      </p:graphicFrame>
      <p:pic>
        <p:nvPicPr>
          <p:cNvPr id="1025" name="Picture 1" descr="page5image48492352">
            <a:extLst>
              <a:ext uri="{FF2B5EF4-FFF2-40B4-BE49-F238E27FC236}">
                <a16:creationId xmlns:a16="http://schemas.microsoft.com/office/drawing/2014/main" id="{38C66107-ED8C-0A4E-B254-B4D1F909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56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8image34397920">
            <a:extLst>
              <a:ext uri="{FF2B5EF4-FFF2-40B4-BE49-F238E27FC236}">
                <a16:creationId xmlns:a16="http://schemas.microsoft.com/office/drawing/2014/main" id="{55036E9E-AEF9-E84E-95BD-5C03DB12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50"/>
            <a:ext cx="90551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50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533</Words>
  <Application>Microsoft Macintosh PowerPoint</Application>
  <PresentationFormat>Широкоэкранный</PresentationFormat>
  <Paragraphs>109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CambriaMath</vt:lpstr>
      <vt:lpstr>SB Sans Display Light</vt:lpstr>
      <vt:lpstr>Times New Roman</vt:lpstr>
      <vt:lpstr>Тема Office</vt:lpstr>
      <vt:lpstr>Что такое CVA</vt:lpstr>
      <vt:lpstr>Как считать CVA</vt:lpstr>
      <vt:lpstr>Презентация PowerPoint</vt:lpstr>
      <vt:lpstr>Откуда берется Credit Value Adjustment (CVA) </vt:lpstr>
      <vt:lpstr>Презентация PowerPoint</vt:lpstr>
      <vt:lpstr>Как смоделировать CVA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75</cp:revision>
  <dcterms:created xsi:type="dcterms:W3CDTF">2022-11-11T10:29:06Z</dcterms:created>
  <dcterms:modified xsi:type="dcterms:W3CDTF">2022-11-11T13:14:27Z</dcterms:modified>
</cp:coreProperties>
</file>