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86" r:id="rId2"/>
    <p:sldId id="874" r:id="rId3"/>
    <p:sldId id="88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http://77A1012EB7C4058D7857A2C27F19AA38.dms.sberbank.ru/77A1012EB7C4058D7857A2C27F19AA38-E15EB427CD4712C851F7D03AB39A70C4-B054D6E9F869EC65FB341B5662C765B1/1.png" TargetMode="External"/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67B2C-DD04-834C-A9BA-2628CEAA1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746BB9-C011-5343-A256-1917CD80B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EBA999-4CAD-EA4E-9C1E-4195A2A4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8B83-B126-0643-BAD4-2CB6FD4BDEA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67E39B-59B9-5946-97D2-67179336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FC08B-C736-ED4B-B0F8-1DD2C3CC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27EE-3D7C-1246-BC18-0B43AAC4C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95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C8572-DC0A-6B45-B2B8-2958B090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BC5E17-D0D5-2F4D-A561-F5F51DD4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76F90B-2242-FE4B-AC69-B942EF73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8B83-B126-0643-BAD4-2CB6FD4BDEA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FB1168-8601-4043-89CB-5E9F773B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D33AE9-5AA0-CD4A-BDD5-87AFAEC7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27EE-3D7C-1246-BC18-0B43AAC4C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06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86705F-FF31-8144-8070-A0955B317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6F6F38-310B-0C4C-AC8E-2BD85FAA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E5D0D0-B0B5-504B-9B06-F5C0783C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8B83-B126-0643-BAD4-2CB6FD4BDEA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7E02BB-2070-DE46-8C23-71F54CBE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6EEBCD-84F8-7D4B-83DB-40228A8A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27EE-3D7C-1246-BC18-0B43AAC4C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29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2000" b="0" i="0" baseline="0" dirty="0">
              <a:latin typeface="SB Sans Display Semibold" panose="020B0604020202020204" charset="0"/>
              <a:ea typeface="+mn-ea"/>
              <a:cs typeface="SB Sans Display Semibold" panose="020B0604020202020204" charset="0"/>
              <a:sym typeface="SB Sans Display Semibold" panose="020B060402020202020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13" y="457200"/>
            <a:ext cx="10515600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29963" y="6481781"/>
            <a:ext cx="619125" cy="1494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ru-RU" sz="1050" b="0" smtClean="0">
                <a:solidFill>
                  <a:schemeClr val="bg2">
                    <a:lumMod val="75000"/>
                  </a:schemeClr>
                </a:solidFill>
                <a:effectLst/>
                <a:latin typeface="SB Sans Display" panose="020B0604020202020204" charset="0"/>
                <a:cs typeface="SB Sans Display" panose="020B0604020202020204" charset="0"/>
              </a:defRPr>
            </a:lvl1pPr>
          </a:lstStyle>
          <a:p>
            <a:pPr marL="180975" indent="-180975" algn="r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ECC838D-6406-4574-A9A5-074039DD8048}" type="slidenum">
              <a:rPr lang="ru-RU" smtClean="0"/>
              <a:pPr marL="180975" indent="-180975" algn="r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‹#›</a:t>
            </a:fld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4" y="419845"/>
            <a:ext cx="1128713" cy="226420"/>
          </a:xfrm>
          <a:prstGeom prst="rect">
            <a:avLst/>
          </a:prstGeom>
        </p:spPr>
      </p:pic>
      <p:pic>
        <p:nvPicPr>
          <p:cNvPr id="29" name="Рисунок 28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0" name="Рисунок 29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1" name="Рисунок 30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2" name="Рисунок 31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3" name="Рисунок 32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4" name="Рисунок 33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5" name="Рисунок 34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6" name="Рисунок 35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7" name="Рисунок 36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8" name="Рисунок 37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9" name="Рисунок 38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0" name="Рисунок 39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1" name="Рисунок 40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2" name="Рисунок 41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3" name="Рисунок 42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4" name="Рисунок 43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5" name="Рисунок 44" descr="http://77A1012EB7C4058D7857A2C27F19AA38.dms.sberbank.ru/77A1012EB7C4058D7857A2C27F19AA38-E15EB427CD4712C851F7D03AB39A70C4-B054D6E9F869EC65FB341B5662C765B1/1.png"/>
          <p:cNvPicPr>
            <a:picLocks/>
          </p:cNvPicPr>
          <p:nvPr userDrawn="1"/>
        </p:nvPicPr>
        <p:blipFill>
          <a:blip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8F9BB-8641-4649-8D8E-3589DBC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3E9BC9-80D8-EE48-81EA-AE756465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50F65-FD00-6141-B52C-537F8A34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8B83-B126-0643-BAD4-2CB6FD4BDEA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60708B-615F-E74C-BAEF-EFFE6B7D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AEAC2F-887A-AC4E-B56E-B931F15E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27EE-3D7C-1246-BC18-0B43AAC4C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12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926DA-D95F-B84C-869B-78977D60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1AC90E-8B92-3042-B7BB-3375F47E7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D66AAA-19F1-CE45-AE65-AEA95533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8B83-B126-0643-BAD4-2CB6FD4BDEA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D09055-5F47-3B41-B854-8BC0F700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5B971-1586-9548-AA5B-5FF331C7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27EE-3D7C-1246-BC18-0B43AAC4C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33064-29E0-B44D-9888-C0DA3C4B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111D53-6607-574C-90E6-B2E77AB8D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16819E-772A-0E47-B8F5-579BF4550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AFA85F-18F1-AB4F-A7A2-B7AAA008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8B83-B126-0643-BAD4-2CB6FD4BDEA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702E48-FBA3-204C-95DE-A5712E60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5B82C2-C017-0643-8A2E-B880C756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27EE-3D7C-1246-BC18-0B43AAC4C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52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A7803-6C26-1741-9E0B-704D7E73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F03FB-B19B-BC49-BE3F-6249D2AD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75E445-E7DE-2B4B-AEE4-815C149A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1FDD34-6454-C743-AF0D-25785A66D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450157-0C0B-044C-87D3-404239387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8C513C-26D0-BB4C-B7D9-42C3E812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8B83-B126-0643-BAD4-2CB6FD4BDEA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B325F8-A421-D14E-B6E0-3A7B12D6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C289A-C86C-2248-9D26-95D74F64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27EE-3D7C-1246-BC18-0B43AAC4C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B001F-7DD2-4E4A-B80B-C72B86CB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FAE6D0-8C4F-2646-A5FA-4A3F2EC0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8B83-B126-0643-BAD4-2CB6FD4BDEA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50E22F-864A-9346-96D5-B7F9F3B7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1711F1-68B9-B741-AA07-28547926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27EE-3D7C-1246-BC18-0B43AAC4C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95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5DD35D-5AF8-4D44-8CB8-CCD273E0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8B83-B126-0643-BAD4-2CB6FD4BDEA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CE8515-C050-DF41-8F83-5D9DA011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94C864-9E9D-734F-9E37-E757B0B9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27EE-3D7C-1246-BC18-0B43AAC4C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2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B885F-0696-0546-B4A7-2A127B60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57B31-22B7-1A46-A46E-AFAFC5C2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C011D-C474-F14A-9D43-4DB27704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9FAED2-0AC3-2C4A-B558-86B86C8A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8B83-B126-0643-BAD4-2CB6FD4BDEA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63E5FF-3F96-C540-999F-1B1B10DA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B39068-6ED9-314C-8F65-6A1F7E42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27EE-3D7C-1246-BC18-0B43AAC4C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9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FB244-E428-7848-9456-E8617920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8AFFA6-2B67-354C-9200-A59AB8A3B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5F372B-3AA7-6A4C-ADC2-0C7937C44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807587-7417-7A4C-9B80-29FF053A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8B83-B126-0643-BAD4-2CB6FD4BDEA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8477D-7890-CD44-8035-29B8966D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FEEFF7-8BE9-7E4D-88F6-0A044D88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27EE-3D7C-1246-BC18-0B43AAC4C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5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572E-0DB3-F14A-9055-843D94C0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5EE26F-C1ED-7543-90AA-7E99AD5C9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A2385D-74B4-2445-A0FE-9D1D1E39C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F8B83-B126-0643-BAD4-2CB6FD4BDEA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6EA312-B233-B34C-9B8F-8BF77D0E7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86D904-CCAF-614B-B093-8B2668656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27EE-3D7C-1246-BC18-0B43AAC4C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08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B53AD-6338-5C4B-9A08-000A4086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41" y="120013"/>
            <a:ext cx="10515600" cy="648426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 Based Monte Carlo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107D62-3AF2-6E42-B78B-CDFDF2FF74AC}"/>
                  </a:ext>
                </a:extLst>
              </p:cNvPr>
              <p:cNvSpPr txBox="1"/>
              <p:nvPr/>
            </p:nvSpPr>
            <p:spPr>
              <a:xfrm>
                <a:off x="411417" y="791212"/>
                <a:ext cx="3247659" cy="49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107D62-3AF2-6E42-B78B-CDFDF2FF7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17" y="791212"/>
                <a:ext cx="3247659" cy="496611"/>
              </a:xfrm>
              <a:prstGeom prst="rect">
                <a:avLst/>
              </a:prstGeom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DD9BF4-9890-674D-BFB1-A3093662086E}"/>
                  </a:ext>
                </a:extLst>
              </p:cNvPr>
              <p:cNvSpPr txBox="1"/>
              <p:nvPr/>
            </p:nvSpPr>
            <p:spPr>
              <a:xfrm>
                <a:off x="462708" y="1467474"/>
                <a:ext cx="1114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моменты времени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в которые можно исполнить опцион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DD9BF4-9890-674D-BFB1-A3093662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8" y="1467474"/>
                <a:ext cx="11149070" cy="369332"/>
              </a:xfrm>
              <a:prstGeom prst="rect">
                <a:avLst/>
              </a:prstGeom>
              <a:blipFill>
                <a:blip r:embed="rId3"/>
                <a:stretch>
                  <a:fillRect l="-455" t="-666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2844818-5935-0148-AB6A-34DB785D1B56}"/>
              </a:ext>
            </a:extLst>
          </p:cNvPr>
          <p:cNvSpPr txBox="1"/>
          <p:nvPr/>
        </p:nvSpPr>
        <p:spPr>
          <a:xfrm>
            <a:off x="462708" y="1964085"/>
            <a:ext cx="666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 принцип динамического программирования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BA46E9-54B0-4745-BDD3-B8DBBFC47CAE}"/>
                  </a:ext>
                </a:extLst>
              </p:cNvPr>
              <p:cNvSpPr txBox="1"/>
              <p:nvPr/>
            </p:nvSpPr>
            <p:spPr>
              <a:xfrm>
                <a:off x="462708" y="2460696"/>
                <a:ext cx="8671476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BA46E9-54B0-4745-BDD3-B8DBBFC4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8" y="2460696"/>
                <a:ext cx="8671476" cy="317844"/>
              </a:xfrm>
              <a:prstGeom prst="rect">
                <a:avLst/>
              </a:prstGeom>
              <a:blipFill>
                <a:blip r:embed="rId4"/>
                <a:stretch>
                  <a:fillRect l="-146" r="-439" b="-3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07DFFB3-FF03-0343-86C9-13AC5AA25B9B}"/>
              </a:ext>
            </a:extLst>
          </p:cNvPr>
          <p:cNvSpPr txBox="1"/>
          <p:nvPr/>
        </p:nvSpPr>
        <p:spPr>
          <a:xfrm>
            <a:off x="422433" y="2889607"/>
            <a:ext cx="360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Идея </a:t>
            </a:r>
            <a:r>
              <a:rPr lang="en-US" dirty="0"/>
              <a:t>Regression-Based Monte Carlo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C5E45E-2C56-2E4B-A76B-A47BA11BF6A5}"/>
                  </a:ext>
                </a:extLst>
              </p:cNvPr>
              <p:cNvSpPr txBox="1"/>
              <p:nvPr/>
            </p:nvSpPr>
            <p:spPr>
              <a:xfrm>
                <a:off x="422433" y="3359235"/>
                <a:ext cx="11149070" cy="380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где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ru-RU" dirty="0"/>
                  <a:t>-базисные функции</a:t>
                </a:r>
                <a:r>
                  <a:rPr lang="en-US" dirty="0"/>
                  <a:t>, </a:t>
                </a:r>
                <a:r>
                  <a:rPr lang="ru-RU" dirty="0"/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ru-RU" dirty="0"/>
                  <a:t> - константы</a:t>
                </a:r>
                <a:r>
                  <a:rPr lang="en-US" dirty="0"/>
                  <a:t>, </a:t>
                </a:r>
                <a:r>
                  <a:rPr lang="ru-RU" dirty="0"/>
                  <a:t>которые надо задать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C5E45E-2C56-2E4B-A76B-A47BA11BF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3" y="3359235"/>
                <a:ext cx="11149070" cy="380425"/>
              </a:xfrm>
              <a:prstGeom prst="rect">
                <a:avLst/>
              </a:prstGeom>
              <a:blipFill>
                <a:blip r:embed="rId5"/>
                <a:stretch>
                  <a:fillRect t="-103226" r="-114" b="-161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CF4C77-485F-0F4E-89FF-053B02FA57E7}"/>
                  </a:ext>
                </a:extLst>
              </p:cNvPr>
              <p:cNvSpPr txBox="1"/>
              <p:nvPr/>
            </p:nvSpPr>
            <p:spPr>
              <a:xfrm>
                <a:off x="411417" y="3823250"/>
                <a:ext cx="10186809" cy="37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Насимулировав </a:t>
                </a:r>
                <a:r>
                  <a:rPr lang="en-US" dirty="0"/>
                  <a:t>N </a:t>
                </a:r>
                <a:r>
                  <a:rPr lang="ru-RU" dirty="0"/>
                  <a:t>штук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,</a:t>
                </a:r>
                <a:r>
                  <a:rPr lang="ru-RU" dirty="0"/>
                  <a:t>найдем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из условия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CF4C77-485F-0F4E-89FF-053B02FA5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17" y="3823250"/>
                <a:ext cx="10186809" cy="370358"/>
              </a:xfrm>
              <a:prstGeom prst="rect">
                <a:avLst/>
              </a:prstGeom>
              <a:blipFill>
                <a:blip r:embed="rId6"/>
                <a:stretch>
                  <a:fillRect l="-498" t="-3226" b="-22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A650E9-DC2F-C44A-83EB-B936CBB8C403}"/>
                  </a:ext>
                </a:extLst>
              </p:cNvPr>
              <p:cNvSpPr txBox="1"/>
              <p:nvPr/>
            </p:nvSpPr>
            <p:spPr>
              <a:xfrm>
                <a:off x="547561" y="4373274"/>
                <a:ext cx="3247749" cy="40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A650E9-DC2F-C44A-83EB-B936CBB8C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61" y="4373274"/>
                <a:ext cx="3247749" cy="402482"/>
              </a:xfrm>
              <a:prstGeom prst="rect">
                <a:avLst/>
              </a:prstGeom>
              <a:blipFill>
                <a:blip r:embed="rId7"/>
                <a:stretch>
                  <a:fillRect l="-1167" b="-21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4F5658-072F-7B48-814A-37CD13EE3890}"/>
                  </a:ext>
                </a:extLst>
              </p:cNvPr>
              <p:cNvSpPr txBox="1"/>
              <p:nvPr/>
            </p:nvSpPr>
            <p:spPr>
              <a:xfrm>
                <a:off x="4964934" y="4375101"/>
                <a:ext cx="563329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Здесь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это матрица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4F5658-072F-7B48-814A-37CD13EE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934" y="4375101"/>
                <a:ext cx="5633292" cy="381515"/>
              </a:xfrm>
              <a:prstGeom prst="rect">
                <a:avLst/>
              </a:prstGeom>
              <a:blipFill>
                <a:blip r:embed="rId8"/>
                <a:stretch>
                  <a:fillRect l="-899" t="-6452" b="-22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5520AB-9661-3248-B8F6-88F4D9A71FCF}"/>
                  </a:ext>
                </a:extLst>
              </p:cNvPr>
              <p:cNvSpPr txBox="1"/>
              <p:nvPr/>
            </p:nvSpPr>
            <p:spPr>
              <a:xfrm>
                <a:off x="5227717" y="4947863"/>
                <a:ext cx="537050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dirty="0"/>
                          <m:t>)=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- </a:t>
                </a:r>
                <a:r>
                  <a:rPr lang="ru-RU" dirty="0"/>
                  <a:t>это </a:t>
                </a:r>
                <a:r>
                  <a:rPr lang="en-US" dirty="0"/>
                  <a:t>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вектор 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5520AB-9661-3248-B8F6-88F4D9A7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17" y="4947863"/>
                <a:ext cx="5370509" cy="278025"/>
              </a:xfrm>
              <a:prstGeom prst="rect">
                <a:avLst/>
              </a:prstGeom>
              <a:blipFill>
                <a:blip r:embed="rId9"/>
                <a:stretch>
                  <a:fillRect l="-1415" t="-21739" r="-2123" b="-478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7CC170-ED3E-7B4D-8AE1-E7D3DF0D2A3D}"/>
                  </a:ext>
                </a:extLst>
              </p:cNvPr>
              <p:cNvSpPr txBox="1"/>
              <p:nvPr/>
            </p:nvSpPr>
            <p:spPr>
              <a:xfrm>
                <a:off x="462708" y="5086875"/>
                <a:ext cx="3936719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7CC170-ED3E-7B4D-8AE1-E7D3DF0D2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8" y="5086875"/>
                <a:ext cx="3936719" cy="366767"/>
              </a:xfrm>
              <a:prstGeom prst="rect">
                <a:avLst/>
              </a:prstGeom>
              <a:blipFill>
                <a:blip r:embed="rId10"/>
                <a:stretch>
                  <a:fillRect l="-1608" r="-1608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84ECE1-029D-2547-BFA4-DFF3E361C835}"/>
                  </a:ext>
                </a:extLst>
              </p:cNvPr>
              <p:cNvSpPr txBox="1"/>
              <p:nvPr/>
            </p:nvSpPr>
            <p:spPr>
              <a:xfrm>
                <a:off x="649995" y="5929704"/>
                <a:ext cx="7365093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84ECE1-029D-2547-BFA4-DFF3E361C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5" y="5929704"/>
                <a:ext cx="7365093" cy="317844"/>
              </a:xfrm>
              <a:prstGeom prst="rect">
                <a:avLst/>
              </a:prstGeom>
              <a:blipFill>
                <a:blip r:embed="rId11"/>
                <a:stretch>
                  <a:fillRect l="-1033" t="-134615" b="-20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Рамка 14">
            <a:extLst>
              <a:ext uri="{FF2B5EF4-FFF2-40B4-BE49-F238E27FC236}">
                <a16:creationId xmlns:a16="http://schemas.microsoft.com/office/drawing/2014/main" id="{71DA36FB-5B6C-DE41-805C-E3C50EACBB39}"/>
              </a:ext>
            </a:extLst>
          </p:cNvPr>
          <p:cNvSpPr/>
          <p:nvPr/>
        </p:nvSpPr>
        <p:spPr>
          <a:xfrm>
            <a:off x="462708" y="5783855"/>
            <a:ext cx="7733841" cy="848299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Рамка 15">
            <a:extLst>
              <a:ext uri="{FF2B5EF4-FFF2-40B4-BE49-F238E27FC236}">
                <a16:creationId xmlns:a16="http://schemas.microsoft.com/office/drawing/2014/main" id="{B0CBD763-1EEC-BB41-9229-22DB4348B9BF}"/>
              </a:ext>
            </a:extLst>
          </p:cNvPr>
          <p:cNvSpPr/>
          <p:nvPr/>
        </p:nvSpPr>
        <p:spPr>
          <a:xfrm>
            <a:off x="242371" y="3258939"/>
            <a:ext cx="4307595" cy="564311"/>
          </a:xfrm>
          <a:prstGeom prst="fra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25" y="198461"/>
            <a:ext cx="10515600" cy="377026"/>
          </a:xfrm>
        </p:spPr>
        <p:txBody>
          <a:bodyPr>
            <a:normAutofit fontScale="90000"/>
          </a:bodyPr>
          <a:lstStyle/>
          <a:p>
            <a:r>
              <a:rPr lang="en-US" dirty="0"/>
              <a:t>AMC </a:t>
            </a:r>
            <a:r>
              <a:rPr lang="ru-RU" dirty="0"/>
              <a:t>для </a:t>
            </a:r>
            <a:r>
              <a:rPr lang="en-US" dirty="0"/>
              <a:t>CVA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88649" y="698606"/>
                <a:ext cx="92246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Напомним, что </a:t>
                </a:r>
                <a:r>
                  <a:rPr lang="en-US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CVA –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ожидаемые (в риск-нейтральной мере) потери банка при дефолте контрагента, равные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−(1−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𝑀𝑡𝑀</m:t>
                    </m:r>
                  </m:oMath>
                </a14:m>
                <a:r>
                  <a:rPr lang="en-US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,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где </a:t>
                </a:r>
                <a:r>
                  <a:rPr lang="en-US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RR-recovery rate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:</a:t>
                </a:r>
                <a:endParaRPr lang="en-US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endParaRPr lang="ru-RU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9" y="698606"/>
                <a:ext cx="9224699" cy="830997"/>
              </a:xfrm>
              <a:prstGeom prst="rect">
                <a:avLst/>
              </a:prstGeom>
              <a:blipFill>
                <a:blip r:embed="rId2"/>
                <a:stretch>
                  <a:fillRect l="-275" t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6967470" y="3048739"/>
                <a:ext cx="5270998" cy="1225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Получаем:</a:t>
                </a:r>
                <a:endParaRPr lang="en-US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 algn="ctr">
                  <a:spcAft>
                    <a:spcPts val="12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𝐶𝑉𝐴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≈−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1−</m:t>
                          </m:r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𝑅𝑅</m:t>
                          </m:r>
                        </m:e>
                      </m:d>
                      <m:f>
                        <m:f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 dirty="0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0,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575757">
                                                  <a:lumMod val="50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cs typeface="SB Sans Display Light" panose="020B0303040504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575757">
                                                  <a:lumMod val="50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cs typeface="SB Sans Display Light" panose="020B0303040504020204" pitchFamily="34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575757">
                                                  <a:lumMod val="50000"/>
                                                </a:srgbClr>
                                              </a:solidFill>
                                              <a:latin typeface="Cambria Math" panose="02040503050406030204" pitchFamily="18" charset="0"/>
                                              <a:cs typeface="SB Sans Display Light" panose="020B0303040504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sz="1600" i="1" dirty="0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ru-RU" sz="160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SB Sans Display Light" panose="020B0303040504020204" pitchFamily="34" charset="0"/>
                                  <a:cs typeface="SB Sans Display Light" panose="020B0303040504020204" pitchFamily="34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cs typeface="SB Sans Display Light" panose="020B0303040504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470" y="3048739"/>
                <a:ext cx="5270998" cy="1225464"/>
              </a:xfrm>
              <a:prstGeom prst="rect">
                <a:avLst/>
              </a:prstGeom>
              <a:blipFill>
                <a:blip r:embed="rId3"/>
                <a:stretch>
                  <a:fillRect t="-42268" b="-83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Стрелка вправо 8"/>
          <p:cNvSpPr/>
          <p:nvPr/>
        </p:nvSpPr>
        <p:spPr>
          <a:xfrm rot="20567352">
            <a:off x="4497559" y="3326936"/>
            <a:ext cx="454041" cy="273485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1967355">
            <a:off x="6632014" y="3319123"/>
            <a:ext cx="454041" cy="273485"/>
          </a:xfrm>
          <a:prstGeom prst="rightArrow">
            <a:avLst/>
          </a:prstGeom>
          <a:solidFill>
            <a:srgbClr val="E6E5E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DADA22-0A42-214B-91FA-474FED156E3E}"/>
                  </a:ext>
                </a:extLst>
              </p:cNvPr>
              <p:cNvSpPr txBox="1"/>
              <p:nvPr/>
            </p:nvSpPr>
            <p:spPr>
              <a:xfrm>
                <a:off x="2266682" y="4343093"/>
                <a:ext cx="3149346" cy="108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1400" dirty="0">
                    <a:solidFill>
                      <a:schemeClr val="tx2"/>
                    </a:solidFill>
                  </a:rPr>
                  <a:t>Делаем  небольшое количество симуляций</a:t>
                </a:r>
                <a:r>
                  <a:rPr lang="en-US" sz="1400" dirty="0">
                    <a:solidFill>
                      <a:schemeClr val="tx2"/>
                    </a:solidFill>
                  </a:rPr>
                  <a:t>, </a:t>
                </a:r>
                <a:r>
                  <a:rPr lang="ru-RU" sz="1400" dirty="0">
                    <a:solidFill>
                      <a:schemeClr val="tx2"/>
                    </a:solidFill>
                  </a:rPr>
                  <a:t>чтобы оценить </a:t>
                </a:r>
                <a:r>
                  <a:rPr lang="ru-RU" sz="1400" dirty="0" err="1">
                    <a:solidFill>
                      <a:schemeClr val="tx2"/>
                    </a:solidFill>
                  </a:rPr>
                  <a:t>коеффициенты</a:t>
                </a:r>
                <a:r>
                  <a:rPr lang="ru-RU" sz="1400" dirty="0">
                    <a:solidFill>
                      <a:schemeClr val="tx2"/>
                    </a:solidFill>
                  </a:rPr>
                  <a:t> </a:t>
                </a:r>
                <a:r>
                  <a:rPr lang="ru-RU" sz="1400" dirty="0" err="1">
                    <a:solidFill>
                      <a:schemeClr val="tx2"/>
                    </a:solidFill>
                  </a:rPr>
                  <a:t>регресии</a:t>
                </a:r>
                <a:r>
                  <a:rPr lang="en-US" sz="1400" dirty="0">
                    <a:solidFill>
                      <a:schemeClr val="tx2"/>
                    </a:solidFill>
                  </a:rPr>
                  <a:t>; </a:t>
                </a:r>
                <a:r>
                  <a:rPr lang="ru-RU" sz="1400" dirty="0">
                    <a:solidFill>
                      <a:schemeClr val="tx2"/>
                    </a:solidFill>
                  </a:rPr>
                  <a:t>после этого условное </a:t>
                </a:r>
                <a:r>
                  <a:rPr lang="ru-RU" sz="1400" dirty="0" err="1">
                    <a:solidFill>
                      <a:schemeClr val="tx2"/>
                    </a:solidFill>
                  </a:rPr>
                  <a:t>матожидание</a:t>
                </a:r>
                <a:r>
                  <a:rPr lang="ru-RU" sz="1400" dirty="0">
                    <a:solidFill>
                      <a:schemeClr val="tx2"/>
                    </a:solidFill>
                  </a:rPr>
                  <a:t> приближаем как</a:t>
                </a:r>
                <a:r>
                  <a:rPr lang="en-US" sz="14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ru-RU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DADA22-0A42-214B-91FA-474FED15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682" y="4343093"/>
                <a:ext cx="3149346" cy="1085810"/>
              </a:xfrm>
              <a:prstGeom prst="rect">
                <a:avLst/>
              </a:prstGeom>
              <a:blipFill>
                <a:blip r:embed="rId4"/>
                <a:stretch>
                  <a:fillRect l="-3614" t="-4598" r="-2008" b="-505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4B30C7-79EE-2E44-AD70-BB081D457B1B}"/>
                  </a:ext>
                </a:extLst>
              </p:cNvPr>
              <p:cNvSpPr txBox="1"/>
              <p:nvPr/>
            </p:nvSpPr>
            <p:spPr>
              <a:xfrm>
                <a:off x="664487" y="1909958"/>
                <a:ext cx="10863026" cy="468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𝐶𝑉𝐴</m:t>
                    </m:r>
                    <m:r>
                      <a:rPr lang="en-US" sz="18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nary>
                      <m:naryPr>
                        <m:limLoc m:val="undOvr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(0,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LGD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Risk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Free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Price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,0)</m:t>
                                </m:r>
                              </m:e>
                            </m:func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dPD</m:t>
                        </m:r>
                        <m:r>
                          <m:rPr>
                            <m:nor/>
                          </m:rPr>
                          <a:rPr lang="en-US" dirty="0"/>
                          <m:t>(0,</m:t>
                        </m:r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r>
                  <a:rPr lang="ru-RU" dirty="0"/>
                  <a:t>=</a:t>
                </a:r>
                <a:r>
                  <a:rPr lang="en-US" dirty="0">
                    <a:solidFill>
                      <a:srgbClr val="575757">
                        <a:lumMod val="50000"/>
                      </a:srgbClr>
                    </a:solidFill>
                    <a:cs typeface="SB Sans Display Light" panose="020B03030405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𝑅𝑅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𝑄</m:t>
                        </m:r>
                      </m:sup>
                    </m:sSup>
                    <m:nary>
                      <m:naryPr>
                        <m:ctrlPr>
                          <a:rPr lang="en-US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𝑑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𝑃𝐷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4B30C7-79EE-2E44-AD70-BB081D457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7" y="1909958"/>
                <a:ext cx="10863026" cy="468654"/>
              </a:xfrm>
              <a:prstGeom prst="rect">
                <a:avLst/>
              </a:prstGeom>
              <a:blipFill>
                <a:blip r:embed="rId5"/>
                <a:stretch>
                  <a:fillRect t="-97368" b="-1578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5">
            <a:extLst>
              <a:ext uri="{FF2B5EF4-FFF2-40B4-BE49-F238E27FC236}">
                <a16:creationId xmlns:a16="http://schemas.microsoft.com/office/drawing/2014/main" id="{193A4CE6-1872-9542-A555-8F9D14BA0257}"/>
              </a:ext>
            </a:extLst>
          </p:cNvPr>
          <p:cNvSpPr txBox="1"/>
          <p:nvPr/>
        </p:nvSpPr>
        <p:spPr>
          <a:xfrm>
            <a:off x="1972602" y="2395490"/>
            <a:ext cx="179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DiscountFactor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15" name="Right Brace 6">
            <a:extLst>
              <a:ext uri="{FF2B5EF4-FFF2-40B4-BE49-F238E27FC236}">
                <a16:creationId xmlns:a16="http://schemas.microsoft.com/office/drawing/2014/main" id="{626263B0-4C94-7C4D-A42B-F8452C943BE5}"/>
              </a:ext>
            </a:extLst>
          </p:cNvPr>
          <p:cNvSpPr/>
          <p:nvPr/>
        </p:nvSpPr>
        <p:spPr>
          <a:xfrm rot="5400000" flipV="1">
            <a:off x="2722351" y="2005062"/>
            <a:ext cx="106048" cy="763813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63D819-A012-354F-9899-EB1FAB91B293}"/>
              </a:ext>
            </a:extLst>
          </p:cNvPr>
          <p:cNvSpPr txBox="1"/>
          <p:nvPr/>
        </p:nvSpPr>
        <p:spPr>
          <a:xfrm>
            <a:off x="2456520" y="1434118"/>
            <a:ext cx="20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loss-given default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Brace 6">
            <a:extLst>
              <a:ext uri="{FF2B5EF4-FFF2-40B4-BE49-F238E27FC236}">
                <a16:creationId xmlns:a16="http://schemas.microsoft.com/office/drawing/2014/main" id="{D4E3D700-38B9-8C4A-92F1-30BFC8D8A04F}"/>
              </a:ext>
            </a:extLst>
          </p:cNvPr>
          <p:cNvSpPr/>
          <p:nvPr/>
        </p:nvSpPr>
        <p:spPr>
          <a:xfrm rot="16200000">
            <a:off x="3359337" y="1651590"/>
            <a:ext cx="165940" cy="570049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0" name="Right Brace 6">
            <a:extLst>
              <a:ext uri="{FF2B5EF4-FFF2-40B4-BE49-F238E27FC236}">
                <a16:creationId xmlns:a16="http://schemas.microsoft.com/office/drawing/2014/main" id="{F4040933-1112-464B-A616-72FBAE5B5277}"/>
              </a:ext>
            </a:extLst>
          </p:cNvPr>
          <p:cNvSpPr/>
          <p:nvPr/>
        </p:nvSpPr>
        <p:spPr>
          <a:xfrm rot="5400000">
            <a:off x="5120262" y="1079064"/>
            <a:ext cx="156927" cy="2668598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F0AA2D39-35A2-7E48-8A1C-9F74B679D7E0}"/>
              </a:ext>
            </a:extLst>
          </p:cNvPr>
          <p:cNvSpPr txBox="1"/>
          <p:nvPr/>
        </p:nvSpPr>
        <p:spPr>
          <a:xfrm>
            <a:off x="3995498" y="2482137"/>
            <a:ext cx="2741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Discounted Positive Exposure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6909BB-EC70-2248-A338-249D006CE571}"/>
              </a:ext>
            </a:extLst>
          </p:cNvPr>
          <p:cNvSpPr txBox="1"/>
          <p:nvPr/>
        </p:nvSpPr>
        <p:spPr>
          <a:xfrm>
            <a:off x="6496475" y="4336341"/>
            <a:ext cx="1538470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Делаем 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ru-RU" sz="1400" dirty="0">
                <a:solidFill>
                  <a:schemeClr val="tx2"/>
                </a:solidFill>
              </a:rPr>
              <a:t>много</a:t>
            </a:r>
            <a:r>
              <a:rPr lang="en-US" sz="1400" dirty="0">
                <a:solidFill>
                  <a:schemeClr val="tx2"/>
                </a:solidFill>
              </a:rPr>
              <a:t> (N)</a:t>
            </a:r>
            <a:r>
              <a:rPr lang="ru-RU" sz="1400" dirty="0">
                <a:solidFill>
                  <a:schemeClr val="tx2"/>
                </a:solidFill>
              </a:rPr>
              <a:t> симуляций (до </a:t>
            </a:r>
            <a:r>
              <a:rPr lang="en-US" sz="1400" dirty="0">
                <a:solidFill>
                  <a:schemeClr val="tx2"/>
                </a:solidFill>
              </a:rPr>
              <a:t>T); </a:t>
            </a:r>
            <a:r>
              <a:rPr lang="ru-RU" sz="1400" dirty="0">
                <a:solidFill>
                  <a:schemeClr val="tx2"/>
                </a:solidFill>
              </a:rPr>
              <a:t>мы не симулируем дефолты</a:t>
            </a:r>
            <a:r>
              <a:rPr lang="en-US" sz="1400" dirty="0">
                <a:solidFill>
                  <a:schemeClr val="tx2"/>
                </a:solidFill>
              </a:rPr>
              <a:t>; PD </a:t>
            </a:r>
            <a:r>
              <a:rPr lang="ru-RU" sz="1400" dirty="0">
                <a:solidFill>
                  <a:schemeClr val="tx2"/>
                </a:solidFill>
              </a:rPr>
              <a:t>вычисляем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ru-RU" sz="1400" dirty="0">
                <a:solidFill>
                  <a:schemeClr val="tx2"/>
                </a:solidFill>
              </a:rPr>
              <a:t>аналитически из кредитной кривой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08D5FF4-08E8-5D41-A04B-9805F3A311C9}"/>
                  </a:ext>
                </a:extLst>
              </p:cNvPr>
              <p:cNvSpPr/>
              <p:nvPr/>
            </p:nvSpPr>
            <p:spPr>
              <a:xfrm>
                <a:off x="0" y="3117629"/>
                <a:ext cx="4671771" cy="1225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Нужно:</a:t>
                </a:r>
                <a:endParaRPr lang="en-US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 algn="ctr">
                  <a:spcAft>
                    <a:spcPts val="12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𝐶𝑉𝐴</m:t>
                      </m:r>
                      <m:r>
                        <a:rPr lang="en-US" sz="1600" b="0" i="1" smtClean="0">
                          <a:solidFill>
                            <a:srgbClr val="575757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cs typeface="SB Sans Display Light" panose="020B0303040504020204" pitchFamily="34" charset="0"/>
                        </a:rPr>
                        <m:t>=−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1−</m:t>
                          </m:r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𝑅𝑅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𝐷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(0,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)</m:t>
                                  </m:r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575757">
                                              <a:lumMod val="50000"/>
                                            </a:srgbClr>
                                          </a:solidFill>
                                          <a:latin typeface="Cambria Math" panose="02040503050406030204" pitchFamily="18" charset="0"/>
                                          <a:cs typeface="SB Sans Display Light" panose="020B0303040504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ru-RU" sz="160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575757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  <a:cs typeface="SB Sans Display Light" panose="020B0303040504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𝑃𝐷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SB Sans Display Light" panose="020B0303040504020204" pitchFamily="34" charset="0"/>
                              <a:cs typeface="SB Sans Display Light" panose="020B0303040504020204" pitchFamily="34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cs typeface="SB Sans Display Light" panose="020B0303040504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SB Sans Display Light" panose="020B0303040504020204" pitchFamily="34" charset="0"/>
                              <a:cs typeface="SB Sans Display Light" panose="020B0303040504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</p:txBody>
          </p:sp>
        </mc:Choice>
        <mc:Fallback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08D5FF4-08E8-5D41-A04B-9805F3A31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17629"/>
                <a:ext cx="4671771" cy="1225464"/>
              </a:xfrm>
              <a:prstGeom prst="rect">
                <a:avLst/>
              </a:prstGeom>
              <a:blipFill>
                <a:blip r:embed="rId6"/>
                <a:stretch>
                  <a:fillRect t="-42268" b="-83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2E66EC6-8B0D-3C47-A7AE-B3AFED15449D}"/>
                  </a:ext>
                </a:extLst>
              </p:cNvPr>
              <p:cNvSpPr/>
              <p:nvPr/>
            </p:nvSpPr>
            <p:spPr>
              <a:xfrm>
                <a:off x="4842200" y="2959363"/>
                <a:ext cx="1894993" cy="643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Из </a:t>
                </a:r>
                <a:r>
                  <a:rPr lang="en-US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AMC </a:t>
                </a:r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имеем:</a:t>
                </a:r>
                <a:endParaRPr lang="en-US" sz="1600" dirty="0">
                  <a:solidFill>
                    <a:srgbClr val="575757">
                      <a:lumMod val="50000"/>
                    </a:srgbClr>
                  </a:solidFill>
                  <a:latin typeface="SB Sans Display Light" panose="020B0303040504020204" pitchFamily="34" charset="0"/>
                  <a:cs typeface="SB Sans Display Light" panose="020B0303040504020204" pitchFamily="34" charset="0"/>
                </a:endParaRPr>
              </a:p>
              <a:p>
                <a:pPr algn="ctr">
                  <a:spcAft>
                    <a:spcPts val="127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≈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575757">
                                    <a:lumMod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SB Sans Display Light" panose="020B0303040504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575757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  <a:cs typeface="SB Sans Display Light" panose="020B0303040504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575757">
                            <a:lumMod val="50000"/>
                          </a:srgbClr>
                        </a:solidFill>
                        <a:latin typeface="Cambria Math" panose="02040503050406030204" pitchFamily="18" charset="0"/>
                        <a:cs typeface="SB Sans Display Light" panose="020B0303040504020204" pitchFamily="34" charset="0"/>
                      </a:rPr>
                      <m:t>)</m:t>
                    </m:r>
                  </m:oMath>
                </a14:m>
                <a:r>
                  <a:rPr lang="ru-RU" sz="1600" dirty="0">
                    <a:solidFill>
                      <a:srgbClr val="575757">
                        <a:lumMod val="50000"/>
                      </a:srgbClr>
                    </a:solidFill>
                    <a:latin typeface="SB Sans Display Light" panose="020B0303040504020204" pitchFamily="34" charset="0"/>
                    <a:cs typeface="SB Sans Display Light" panose="020B0303040504020204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2E66EC6-8B0D-3C47-A7AE-B3AFED154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200" y="2959363"/>
                <a:ext cx="1894993" cy="643509"/>
              </a:xfrm>
              <a:prstGeom prst="rect">
                <a:avLst/>
              </a:prstGeom>
              <a:blipFill>
                <a:blip r:embed="rId7"/>
                <a:stretch>
                  <a:fillRect t="-1923" b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17100DA-1750-734A-B056-8A7695CE83CB}"/>
              </a:ext>
            </a:extLst>
          </p:cNvPr>
          <p:cNvCxnSpPr>
            <a:cxnSpLocks/>
          </p:cNvCxnSpPr>
          <p:nvPr/>
        </p:nvCxnSpPr>
        <p:spPr>
          <a:xfrm flipH="1">
            <a:off x="5370490" y="1529603"/>
            <a:ext cx="1596980" cy="38035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9A64FAB-B517-AA42-BC2D-2D78ECD3A055}"/>
              </a:ext>
            </a:extLst>
          </p:cNvPr>
          <p:cNvCxnSpPr>
            <a:cxnSpLocks/>
          </p:cNvCxnSpPr>
          <p:nvPr/>
        </p:nvCxnSpPr>
        <p:spPr>
          <a:xfrm>
            <a:off x="7804597" y="1529603"/>
            <a:ext cx="2446986" cy="48998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122291-2166-0245-A9B6-3E00C9EDCFB7}"/>
              </a:ext>
            </a:extLst>
          </p:cNvPr>
          <p:cNvSpPr txBox="1"/>
          <p:nvPr/>
        </p:nvSpPr>
        <p:spPr>
          <a:xfrm>
            <a:off x="6594132" y="1237530"/>
            <a:ext cx="17633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Continuation value</a:t>
            </a:r>
            <a:endParaRPr lang="ru-RU" dirty="0" err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D8EB28-E2FE-734D-A97B-33320541E01C}"/>
              </a:ext>
            </a:extLst>
          </p:cNvPr>
          <p:cNvSpPr txBox="1"/>
          <p:nvPr/>
        </p:nvSpPr>
        <p:spPr>
          <a:xfrm flipH="1">
            <a:off x="447271" y="6323639"/>
            <a:ext cx="62899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American Monte Carlo </a:t>
            </a:r>
            <a:r>
              <a:rPr lang="ru-RU" sz="1400" dirty="0">
                <a:solidFill>
                  <a:schemeClr val="tx2"/>
                </a:solidFill>
              </a:rPr>
              <a:t>потому и называется </a:t>
            </a:r>
            <a:r>
              <a:rPr lang="en-US" sz="1400" dirty="0">
                <a:solidFill>
                  <a:schemeClr val="tx2"/>
                </a:solidFill>
              </a:rPr>
              <a:t>American, </a:t>
            </a:r>
            <a:r>
              <a:rPr lang="ru-RU" sz="1400" dirty="0">
                <a:solidFill>
                  <a:schemeClr val="tx2"/>
                </a:solidFill>
              </a:rPr>
              <a:t>что используем тот метод с регрессией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ru-RU" sz="1400" dirty="0">
                <a:solidFill>
                  <a:schemeClr val="tx2"/>
                </a:solidFill>
              </a:rPr>
              <a:t>который придумали для оценки американских опционов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93C1C2-C6B8-714A-B094-B569ED7EF059}"/>
              </a:ext>
            </a:extLst>
          </p:cNvPr>
          <p:cNvSpPr txBox="1"/>
          <p:nvPr/>
        </p:nvSpPr>
        <p:spPr>
          <a:xfrm>
            <a:off x="447271" y="5968648"/>
            <a:ext cx="7146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Но мы уже видели ситуацию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ru-RU" sz="1400" dirty="0">
                <a:solidFill>
                  <a:schemeClr val="tx2"/>
                </a:solidFill>
              </a:rPr>
              <a:t>где нам нужно было вычислять </a:t>
            </a:r>
            <a:r>
              <a:rPr lang="en-US" sz="1400" dirty="0">
                <a:solidFill>
                  <a:schemeClr val="tx2"/>
                </a:solidFill>
              </a:rPr>
              <a:t>Continuation Value!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77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B53AD-6338-5C4B-9A08-000A4086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41" y="120013"/>
            <a:ext cx="8537154" cy="882538"/>
          </a:xfrm>
        </p:spPr>
        <p:txBody>
          <a:bodyPr>
            <a:noAutofit/>
          </a:bodyPr>
          <a:lstStyle/>
          <a:p>
            <a:r>
              <a:rPr lang="ru-RU" sz="3200" dirty="0"/>
              <a:t>Пример</a:t>
            </a:r>
            <a:r>
              <a:rPr lang="en-US" sz="3200" dirty="0"/>
              <a:t>: CVA </a:t>
            </a:r>
            <a:r>
              <a:rPr lang="ru-RU" sz="3200" dirty="0"/>
              <a:t>для форварда без </a:t>
            </a:r>
            <a:r>
              <a:rPr lang="en-US" sz="3200" dirty="0"/>
              <a:t>CSA </a:t>
            </a:r>
            <a:r>
              <a:rPr lang="ru-RU" sz="3200" dirty="0"/>
              <a:t>и </a:t>
            </a:r>
            <a:r>
              <a:rPr lang="en-US" sz="3200" dirty="0"/>
              <a:t>c CSA (=Credit Support Annex)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87A9DE-06B8-2C45-AB69-72822ACCC68D}"/>
                  </a:ext>
                </a:extLst>
              </p:cNvPr>
              <p:cNvSpPr txBox="1"/>
              <p:nvPr/>
            </p:nvSpPr>
            <p:spPr>
              <a:xfrm>
                <a:off x="252807" y="1297159"/>
                <a:ext cx="4669706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𝐶𝑉𝐴</m:t>
                          </m:r>
                          <m:r>
                            <a:rPr lang="en-US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=−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𝑅𝑅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𝑄</m:t>
                          </m:r>
                        </m:sup>
                      </m:sSup>
                      <m:nary>
                        <m:naryPr>
                          <m:ctrlPr>
                            <a:rPr lang="en-US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575757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  <a:cs typeface="SB Sans Display Light" panose="020B0303040504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𝑃𝐷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575757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SB Sans Display Light" panose="020B0303040504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87A9DE-06B8-2C45-AB69-72822ACCC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7" y="1297159"/>
                <a:ext cx="4669706" cy="715260"/>
              </a:xfrm>
              <a:prstGeom prst="rect">
                <a:avLst/>
              </a:prstGeom>
              <a:blipFill>
                <a:blip r:embed="rId2"/>
                <a:stretch>
                  <a:fillRect t="-152632" b="-228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67D3414-754A-D541-9C79-184AFB4BCF29}"/>
              </a:ext>
            </a:extLst>
          </p:cNvPr>
          <p:cNvSpPr txBox="1"/>
          <p:nvPr/>
        </p:nvSpPr>
        <p:spPr>
          <a:xfrm>
            <a:off x="536578" y="2302251"/>
            <a:ext cx="4533365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консервативная оценка для </a:t>
            </a:r>
            <a:r>
              <a:rPr lang="en-US" sz="1400" dirty="0">
                <a:solidFill>
                  <a:schemeClr val="tx2"/>
                </a:solidFill>
              </a:rPr>
              <a:t>CVA </a:t>
            </a:r>
            <a:r>
              <a:rPr lang="ru-RU" sz="1400" dirty="0">
                <a:solidFill>
                  <a:schemeClr val="tx2"/>
                </a:solidFill>
              </a:rPr>
              <a:t>форварда – это</a:t>
            </a:r>
          </a:p>
          <a:p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–(1-RR)*PD</a:t>
            </a:r>
            <a:r>
              <a:rPr lang="ru-RU" sz="1400" dirty="0">
                <a:solidFill>
                  <a:schemeClr val="tx2"/>
                </a:solidFill>
              </a:rPr>
              <a:t>(0</a:t>
            </a:r>
            <a:r>
              <a:rPr lang="en-US" sz="1400" dirty="0">
                <a:solidFill>
                  <a:schemeClr val="tx2"/>
                </a:solidFill>
              </a:rPr>
              <a:t>,T)*PV(</a:t>
            </a:r>
            <a:r>
              <a:rPr lang="ru-RU" sz="1400" dirty="0">
                <a:solidFill>
                  <a:schemeClr val="tx2"/>
                </a:solidFill>
              </a:rPr>
              <a:t>европейского опциона с теми же </a:t>
            </a:r>
            <a:r>
              <a:rPr lang="en-US" sz="1400" dirty="0">
                <a:solidFill>
                  <a:schemeClr val="tx2"/>
                </a:solidFill>
              </a:rPr>
              <a:t>K </a:t>
            </a:r>
            <a:r>
              <a:rPr lang="ru-RU" sz="1400" dirty="0">
                <a:solidFill>
                  <a:schemeClr val="tx2"/>
                </a:solidFill>
              </a:rPr>
              <a:t>и </a:t>
            </a:r>
            <a:r>
              <a:rPr lang="en-US" sz="1400" dirty="0">
                <a:solidFill>
                  <a:schemeClr val="tx2"/>
                </a:solidFill>
              </a:rPr>
              <a:t>T</a:t>
            </a:r>
            <a:r>
              <a:rPr lang="ru-RU" sz="1400" dirty="0">
                <a:solidFill>
                  <a:schemeClr val="tx2"/>
                </a:solidFill>
              </a:rPr>
              <a:t>)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ru-RU" sz="1400" dirty="0">
                <a:solidFill>
                  <a:schemeClr val="tx2"/>
                </a:solidFill>
              </a:rPr>
              <a:t>потому что мы вместо интеграла по </a:t>
            </a:r>
            <a:r>
              <a:rPr lang="en-US" sz="1400" dirty="0">
                <a:solidFill>
                  <a:schemeClr val="tx2"/>
                </a:solidFill>
              </a:rPr>
              <a:t>t </a:t>
            </a:r>
            <a:r>
              <a:rPr lang="ru-RU" sz="1400" dirty="0">
                <a:solidFill>
                  <a:schemeClr val="tx2"/>
                </a:solidFill>
              </a:rPr>
              <a:t>посчитали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ru-RU" sz="1400" dirty="0">
                <a:solidFill>
                  <a:schemeClr val="tx2"/>
                </a:solidFill>
              </a:rPr>
              <a:t>что как будто контрагент  не </a:t>
            </a:r>
            <a:r>
              <a:rPr lang="ru-RU" sz="1400" dirty="0" err="1">
                <a:solidFill>
                  <a:schemeClr val="tx2"/>
                </a:solidFill>
              </a:rPr>
              <a:t>задефолтит</a:t>
            </a:r>
            <a:r>
              <a:rPr lang="ru-RU" sz="1400" dirty="0">
                <a:solidFill>
                  <a:schemeClr val="tx2"/>
                </a:solidFill>
              </a:rPr>
              <a:t> до конца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ru-RU" sz="1400" dirty="0">
                <a:solidFill>
                  <a:schemeClr val="tx2"/>
                </a:solidFill>
              </a:rPr>
              <a:t>потому что максимальное </a:t>
            </a:r>
            <a:r>
              <a:rPr lang="en-US" sz="1400" dirty="0">
                <a:solidFill>
                  <a:schemeClr val="tx2"/>
                </a:solidFill>
              </a:rPr>
              <a:t>Exposure </a:t>
            </a:r>
            <a:r>
              <a:rPr lang="ru-RU" sz="1400" dirty="0">
                <a:solidFill>
                  <a:schemeClr val="tx2"/>
                </a:solidFill>
              </a:rPr>
              <a:t>как раз в конце достигается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29C0A1-9F6C-4848-ADFE-4D4B6C476B7A}"/>
              </a:ext>
            </a:extLst>
          </p:cNvPr>
          <p:cNvSpPr txBox="1"/>
          <p:nvPr/>
        </p:nvSpPr>
        <p:spPr>
          <a:xfrm>
            <a:off x="399625" y="4885514"/>
            <a:ext cx="44785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А если нам нужно </a:t>
            </a:r>
            <a:r>
              <a:rPr lang="en-US" sz="1400" dirty="0">
                <a:solidFill>
                  <a:schemeClr val="tx2"/>
                </a:solidFill>
              </a:rPr>
              <a:t>CVA </a:t>
            </a:r>
            <a:r>
              <a:rPr lang="ru-RU" sz="1400" dirty="0">
                <a:solidFill>
                  <a:schemeClr val="tx2"/>
                </a:solidFill>
              </a:rPr>
              <a:t>для форварда с </a:t>
            </a:r>
            <a:r>
              <a:rPr lang="en-US" sz="1400" dirty="0">
                <a:solidFill>
                  <a:schemeClr val="tx2"/>
                </a:solidFill>
              </a:rPr>
              <a:t>CSA – </a:t>
            </a:r>
            <a:r>
              <a:rPr lang="ru-RU" sz="1400" dirty="0">
                <a:solidFill>
                  <a:schemeClr val="tx2"/>
                </a:solidFill>
              </a:rPr>
              <a:t>то это будет соответствовать </a:t>
            </a:r>
            <a:r>
              <a:rPr lang="en-US" sz="1400" dirty="0">
                <a:solidFill>
                  <a:schemeClr val="tx2"/>
                </a:solidFill>
              </a:rPr>
              <a:t>–(1-RR)*PD</a:t>
            </a:r>
            <a:r>
              <a:rPr lang="ru-RU" sz="1400" dirty="0">
                <a:solidFill>
                  <a:schemeClr val="tx2"/>
                </a:solidFill>
              </a:rPr>
              <a:t>(0</a:t>
            </a:r>
            <a:r>
              <a:rPr lang="en-US" sz="1400" dirty="0">
                <a:solidFill>
                  <a:schemeClr val="tx2"/>
                </a:solidFill>
              </a:rPr>
              <a:t>,T)*PV(</a:t>
            </a:r>
            <a:r>
              <a:rPr lang="ru-RU" sz="1400" dirty="0">
                <a:solidFill>
                  <a:schemeClr val="tx2"/>
                </a:solidFill>
              </a:rPr>
              <a:t>барьерного опциона с тем же </a:t>
            </a:r>
            <a:r>
              <a:rPr lang="ru-RU" sz="1400" dirty="0" err="1">
                <a:solidFill>
                  <a:schemeClr val="tx2"/>
                </a:solidFill>
              </a:rPr>
              <a:t>страйком</a:t>
            </a:r>
            <a:r>
              <a:rPr lang="ru-RU" sz="1400" dirty="0">
                <a:solidFill>
                  <a:schemeClr val="tx2"/>
                </a:solidFill>
              </a:rPr>
              <a:t> и тем же временем до экспирации)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F91C43-46A6-DB42-8E1E-E0BA444B8ECE}"/>
              </a:ext>
            </a:extLst>
          </p:cNvPr>
          <p:cNvSpPr txBox="1"/>
          <p:nvPr/>
        </p:nvSpPr>
        <p:spPr>
          <a:xfrm>
            <a:off x="399625" y="4390842"/>
            <a:ext cx="4478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Отметим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ru-RU" sz="1400" dirty="0">
                <a:solidFill>
                  <a:schemeClr val="tx2"/>
                </a:solidFill>
              </a:rPr>
              <a:t>что линейный инструмент (форвард) с точки зрения </a:t>
            </a:r>
            <a:r>
              <a:rPr lang="en-US" sz="1400" dirty="0">
                <a:solidFill>
                  <a:schemeClr val="tx2"/>
                </a:solidFill>
              </a:rPr>
              <a:t>CVA </a:t>
            </a:r>
            <a:r>
              <a:rPr lang="ru-RU" sz="1400" dirty="0">
                <a:solidFill>
                  <a:schemeClr val="tx2"/>
                </a:solidFill>
              </a:rPr>
              <a:t>превратился в нелинейный (опцион)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238256-429E-074C-B4EE-3774CA087BFC}"/>
              </a:ext>
            </a:extLst>
          </p:cNvPr>
          <p:cNvSpPr txBox="1"/>
          <p:nvPr/>
        </p:nvSpPr>
        <p:spPr>
          <a:xfrm>
            <a:off x="399625" y="3637202"/>
            <a:ext cx="421139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По своей природе </a:t>
            </a:r>
            <a:r>
              <a:rPr lang="en-US" sz="1400" dirty="0">
                <a:solidFill>
                  <a:schemeClr val="tx2"/>
                </a:solidFill>
              </a:rPr>
              <a:t>CVA </a:t>
            </a:r>
            <a:r>
              <a:rPr lang="ru-RU" sz="1400" dirty="0">
                <a:solidFill>
                  <a:schemeClr val="tx2"/>
                </a:solidFill>
              </a:rPr>
              <a:t>для форварда похож на американский опцион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90373F-23F5-C542-AE26-4BDFFE4C34CF}"/>
              </a:ext>
            </a:extLst>
          </p:cNvPr>
          <p:cNvSpPr txBox="1"/>
          <p:nvPr/>
        </p:nvSpPr>
        <p:spPr>
          <a:xfrm>
            <a:off x="399625" y="5942872"/>
            <a:ext cx="476518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/>
                </a:solidFill>
              </a:rPr>
              <a:t>А по форме </a:t>
            </a:r>
            <a:r>
              <a:rPr lang="en-US" sz="1400" dirty="0">
                <a:solidFill>
                  <a:schemeClr val="tx2"/>
                </a:solidFill>
              </a:rPr>
              <a:t>CVA </a:t>
            </a:r>
            <a:r>
              <a:rPr lang="ru-RU" sz="1400" dirty="0">
                <a:solidFill>
                  <a:schemeClr val="tx2"/>
                </a:solidFill>
              </a:rPr>
              <a:t>для </a:t>
            </a:r>
            <a:r>
              <a:rPr lang="ru-RU" sz="1400" dirty="0" err="1">
                <a:solidFill>
                  <a:schemeClr val="tx2"/>
                </a:solidFill>
              </a:rPr>
              <a:t>форвардв</a:t>
            </a:r>
            <a:r>
              <a:rPr lang="ru-RU" sz="1400" dirty="0">
                <a:solidFill>
                  <a:schemeClr val="tx2"/>
                </a:solidFill>
              </a:rPr>
              <a:t> с </a:t>
            </a:r>
            <a:r>
              <a:rPr lang="en-US" sz="1400" dirty="0">
                <a:solidFill>
                  <a:schemeClr val="tx2"/>
                </a:solidFill>
              </a:rPr>
              <a:t>CSA </a:t>
            </a:r>
            <a:r>
              <a:rPr lang="ru-RU" sz="1400" dirty="0" err="1">
                <a:solidFill>
                  <a:schemeClr val="tx2"/>
                </a:solidFill>
              </a:rPr>
              <a:t>соотвествует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PV </a:t>
            </a:r>
            <a:r>
              <a:rPr lang="ru-RU" sz="1400" dirty="0">
                <a:solidFill>
                  <a:schemeClr val="tx2"/>
                </a:solidFill>
              </a:rPr>
              <a:t>американского барьерного опциона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ru-RU" sz="1400" dirty="0">
                <a:solidFill>
                  <a:schemeClr val="tx2"/>
                </a:solidFill>
              </a:rPr>
              <a:t>то есть самого сложного продукта! 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13A5298-899A-3B42-A8D8-5D9D8EED0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41" y="2519349"/>
            <a:ext cx="6442805" cy="430001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B20B569-6A4E-554A-BDCB-3C2D74CB6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7" y="201901"/>
            <a:ext cx="2628286" cy="256184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12814C5-50E8-2B49-B81B-F7D6B2568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584" y="1109861"/>
            <a:ext cx="4211393" cy="17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9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dhQsDnXSnsd6B6YjHQsg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446</Words>
  <Application>Microsoft Macintosh PowerPoint</Application>
  <PresentationFormat>Широкоэкранный</PresentationFormat>
  <Paragraphs>38</Paragraphs>
  <Slides>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SB Sans Display</vt:lpstr>
      <vt:lpstr>SB Sans Display Light</vt:lpstr>
      <vt:lpstr>SB Sans Display Semibold</vt:lpstr>
      <vt:lpstr>Times New Roman</vt:lpstr>
      <vt:lpstr>Тема Office</vt:lpstr>
      <vt:lpstr>think-cell Slide</vt:lpstr>
      <vt:lpstr>Regression Based Monte Carlo</vt:lpstr>
      <vt:lpstr>AMC для CVA</vt:lpstr>
      <vt:lpstr>Пример: CVA для форварда без CSA и c CSA (=Credit Support Annex)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Based Monte Carlo</dc:title>
  <dc:creator>Microsoft Office User</dc:creator>
  <cp:lastModifiedBy>Microsoft Office User</cp:lastModifiedBy>
  <cp:revision>6</cp:revision>
  <dcterms:created xsi:type="dcterms:W3CDTF">2022-11-14T11:22:38Z</dcterms:created>
  <dcterms:modified xsi:type="dcterms:W3CDTF">2022-11-14T11:26:50Z</dcterms:modified>
</cp:coreProperties>
</file>