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9"/>
  </p:notesMasterIdLst>
  <p:handoutMasterIdLst>
    <p:handoutMasterId r:id="rId20"/>
  </p:handoutMasterIdLst>
  <p:sldIdLst>
    <p:sldId id="859" r:id="rId2"/>
    <p:sldId id="876" r:id="rId3"/>
    <p:sldId id="881" r:id="rId4"/>
    <p:sldId id="882" r:id="rId5"/>
    <p:sldId id="883" r:id="rId6"/>
    <p:sldId id="884" r:id="rId7"/>
    <p:sldId id="897" r:id="rId8"/>
    <p:sldId id="904" r:id="rId9"/>
    <p:sldId id="903" r:id="rId10"/>
    <p:sldId id="893" r:id="rId11"/>
    <p:sldId id="894" r:id="rId12"/>
    <p:sldId id="895" r:id="rId13"/>
    <p:sldId id="896" r:id="rId14"/>
    <p:sldId id="868" r:id="rId15"/>
    <p:sldId id="892" r:id="rId16"/>
    <p:sldId id="873" r:id="rId17"/>
    <p:sldId id="901" r:id="rId18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B26E07-475F-409B-B3B5-613F3D82AAF1}">
          <p14:sldIdLst>
            <p14:sldId id="859"/>
            <p14:sldId id="876"/>
            <p14:sldId id="881"/>
            <p14:sldId id="882"/>
            <p14:sldId id="883"/>
            <p14:sldId id="884"/>
            <p14:sldId id="897"/>
            <p14:sldId id="904"/>
            <p14:sldId id="903"/>
            <p14:sldId id="893"/>
            <p14:sldId id="894"/>
            <p14:sldId id="895"/>
            <p14:sldId id="896"/>
            <p14:sldId id="868"/>
            <p14:sldId id="892"/>
            <p14:sldId id="873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75">
          <p15:clr>
            <a:srgbClr val="A4A3A4"/>
          </p15:clr>
        </p15:guide>
        <p15:guide id="2" orient="horz" pos="2154">
          <p15:clr>
            <a:srgbClr val="A4A3A4"/>
          </p15:clr>
        </p15:guide>
        <p15:guide id="3" pos="6120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pos="4179">
          <p15:clr>
            <a:srgbClr val="A4A3A4"/>
          </p15:clr>
        </p15:guide>
        <p15:guide id="6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CAB"/>
    <a:srgbClr val="79B213"/>
    <a:srgbClr val="FF823F"/>
    <a:srgbClr val="11A74C"/>
    <a:srgbClr val="FAFAFA"/>
    <a:srgbClr val="139884"/>
    <a:srgbClr val="FFFFFF"/>
    <a:srgbClr val="6A6A6A"/>
    <a:srgbClr val="000000"/>
    <a:srgbClr val="E5F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0115" autoAdjust="0"/>
  </p:normalViewPr>
  <p:slideViewPr>
    <p:cSldViewPr snapToGrid="0" snapToObjects="1">
      <p:cViewPr varScale="1">
        <p:scale>
          <a:sx n="104" d="100"/>
          <a:sy n="104" d="100"/>
        </p:scale>
        <p:origin x="282" y="204"/>
      </p:cViewPr>
      <p:guideLst>
        <p:guide orient="horz" pos="3575"/>
        <p:guide orient="horz" pos="2154"/>
        <p:guide pos="6120"/>
        <p:guide pos="415"/>
        <p:guide pos="4179"/>
        <p:guide pos="2304"/>
      </p:guideLst>
    </p:cSldViewPr>
  </p:slideViewPr>
  <p:outlineViewPr>
    <p:cViewPr>
      <p:scale>
        <a:sx n="33" d="100"/>
        <a:sy n="33" d="100"/>
      </p:scale>
      <p:origin x="0" y="-540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6723-B8D6-4B8F-AE76-564FFD55B01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B68B8-4780-47CF-A435-960EDF4B3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2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3912-14FC-9B45-B2C9-28A671C573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C0883-0DBB-4A45-B9EC-4D5F3A92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R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3163-A6A1-4A19-B7EF-00B930F39A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6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Что такое </a:t>
            </a:r>
            <a:r>
              <a:rPr lang="en-US" sz="1200" dirty="0" smtClean="0"/>
              <a:t>Pricing</a:t>
            </a:r>
            <a:r>
              <a:rPr lang="en-US" sz="1200" baseline="0" dirty="0" smtClean="0"/>
              <a:t> Service?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Облачный сервис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«одного окна» для работы с ПФИ</a:t>
            </a:r>
            <a:r>
              <a:rPr lang="en-US" sz="1200" baseline="0" dirty="0" smtClean="0"/>
              <a:t>: </a:t>
            </a:r>
            <a:r>
              <a:rPr lang="ru-RU" sz="1200" baseline="0" dirty="0" smtClean="0"/>
              <a:t>оценка, риск, </a:t>
            </a:r>
            <a:r>
              <a:rPr lang="en-US" sz="1200" baseline="0" dirty="0" smtClean="0"/>
              <a:t>CVA, </a:t>
            </a:r>
            <a:r>
              <a:rPr lang="en-US" sz="1200" baseline="0" dirty="0" err="1" smtClean="0"/>
              <a:t>PnlExplain</a:t>
            </a:r>
            <a:r>
              <a:rPr lang="en-US" sz="1200" baseline="0" dirty="0" smtClean="0"/>
              <a:t>, </a:t>
            </a:r>
            <a:r>
              <a:rPr lang="ru-RU" sz="1200" baseline="0" dirty="0" smtClean="0"/>
              <a:t>сценарии,</a:t>
            </a:r>
            <a:r>
              <a:rPr lang="en-US" sz="1200" baseline="0" dirty="0" smtClean="0"/>
              <a:t> </a:t>
            </a:r>
            <a:r>
              <a:rPr lang="ru-RU" sz="1200" baseline="0" dirty="0" err="1" smtClean="0"/>
              <a:t>стрес</a:t>
            </a:r>
            <a:r>
              <a:rPr lang="ru-RU" sz="1200" baseline="0" dirty="0" smtClean="0"/>
              <a:t> </a:t>
            </a:r>
            <a:r>
              <a:rPr lang="ru-RU" sz="1200" baseline="0" dirty="0" err="1" smtClean="0"/>
              <a:t>стест</a:t>
            </a:r>
            <a:r>
              <a:rPr lang="ru-RU" sz="1200" baseline="0" dirty="0" smtClean="0"/>
              <a:t>, </a:t>
            </a:r>
            <a:r>
              <a:rPr lang="ru-RU" sz="1200" baseline="0" dirty="0" err="1" smtClean="0"/>
              <a:t>бэктест</a:t>
            </a:r>
            <a:r>
              <a:rPr lang="ru-RU" sz="1200" baseline="0" dirty="0" smtClean="0"/>
              <a:t>, репорты </a:t>
            </a:r>
            <a:r>
              <a:rPr lang="ru-RU" sz="1200" baseline="0" dirty="0" err="1" smtClean="0"/>
              <a:t>итд</a:t>
            </a:r>
            <a:endParaRPr lang="ru-RU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Может быть интегрирована с любой другой АС банка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Легко масштабируется и дорабатывается под нужды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клиента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 smtClean="0"/>
              <a:t>Архитектура</a:t>
            </a:r>
            <a:r>
              <a:rPr lang="en-US" sz="1200" baseline="0" dirty="0" smtClean="0"/>
              <a:t>? </a:t>
            </a:r>
            <a:r>
              <a:rPr lang="ru-RU" sz="1200" baseline="0" dirty="0" smtClean="0"/>
              <a:t>Как пользоваться</a:t>
            </a:r>
            <a:r>
              <a:rPr lang="en-US" sz="1200" baseline="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Запрос-Ответ. Есть богатый </a:t>
            </a:r>
            <a:r>
              <a:rPr lang="en-US" sz="1200" baseline="0" dirty="0" smtClean="0"/>
              <a:t>API </a:t>
            </a:r>
            <a:r>
              <a:rPr lang="ru-RU" sz="1200" baseline="0" dirty="0" smtClean="0"/>
              <a:t>как для людей так и для </a:t>
            </a:r>
            <a:r>
              <a:rPr lang="en-US" sz="1200" baseline="0" dirty="0" smtClean="0"/>
              <a:t>AC.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Платформа содержит собственные вычислительные мощности и систему распределения вычислений – клиенту не нужно об этом думать.</a:t>
            </a:r>
            <a:endParaRPr lang="en-US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В платформу оперативно подгружаются официальные рыночные данные</a:t>
            </a:r>
            <a:r>
              <a:rPr lang="en-US" sz="1200" baseline="0" dirty="0" smtClean="0"/>
              <a:t>: </a:t>
            </a:r>
            <a:r>
              <a:rPr lang="ru-RU" sz="1200" baseline="0" dirty="0" smtClean="0"/>
              <a:t>у клиента есть </a:t>
            </a:r>
            <a:r>
              <a:rPr lang="ru-RU" sz="1200" baseline="0" dirty="0" err="1" smtClean="0"/>
              <a:t>есть</a:t>
            </a:r>
            <a:r>
              <a:rPr lang="ru-RU" sz="1200" baseline="0" dirty="0" smtClean="0"/>
              <a:t> возможность использования модифицированных официальных данных или альтернативных данных</a:t>
            </a:r>
            <a:endParaRPr lang="en-US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Технически легко интегрируется с АС банка. В данный момент реализован протокол оптимизированный под скорость взаимодействия. Позволяет интегрироваться с АС находящимися в том же сетевом сегменте и не использующих информацию К1/К2. В планах на следующий год реализация текстового протокола для снятия этих ограничений.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Обзор текущих пользователей PS и возможных проектов в ближайшем будущем. CVA. Murex.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WebUI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Электронные каналы: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Dogma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K7M (2023). Обсуждение: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маркетмейкинг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электронных каналах. Обсуждение: расширение использования в Рисках.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 smtClean="0"/>
              <a:t>Какие продукты поддерживает </a:t>
            </a:r>
            <a:r>
              <a:rPr lang="en-US" sz="1200" baseline="0" dirty="0" smtClean="0"/>
              <a:t>PS?</a:t>
            </a:r>
            <a:endParaRPr lang="ru-RU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Практически любые. </a:t>
            </a:r>
            <a:r>
              <a:rPr lang="ru-RU" sz="1200" dirty="0" smtClean="0"/>
              <a:t>Вычислительное ядро содержит «конструктор» продуктов и позволяет в короткие сроки добавить поддержку практически любого ПФИ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Ядро реализует принцип «фабрики моделей» и автоматически конструирует и калибрует модель под нужды обрабатываемого ПФИ или портфеля</a:t>
            </a:r>
            <a:r>
              <a:rPr lang="ru-RU" sz="1200" baseline="0" dirty="0" smtClean="0"/>
              <a:t> ПФИ. </a:t>
            </a:r>
            <a:endParaRPr lang="ru-RU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Ядро содержит универсальный </a:t>
            </a:r>
            <a:r>
              <a:rPr lang="ru-RU" sz="1200" dirty="0" err="1" smtClean="0"/>
              <a:t>симуляционный</a:t>
            </a:r>
            <a:r>
              <a:rPr lang="ru-RU" sz="1200" dirty="0" smtClean="0"/>
              <a:t> векторизованный движок класса </a:t>
            </a:r>
            <a:r>
              <a:rPr lang="en-US" sz="1200" dirty="0" smtClean="0"/>
              <a:t>American Monte-Carlo </a:t>
            </a:r>
            <a:r>
              <a:rPr lang="ru-RU" sz="1200" dirty="0" smtClean="0"/>
              <a:t>с поддержкой авто дифференцирования что позволяет работать с</a:t>
            </a:r>
            <a:r>
              <a:rPr lang="ru-RU" sz="1200" baseline="0" dirty="0" smtClean="0"/>
              <a:t> ПФИ и портфелями ПФИ практически любой сложности включая </a:t>
            </a:r>
            <a:r>
              <a:rPr lang="en-US" sz="1200" baseline="0" dirty="0" smtClean="0"/>
              <a:t>callable/puttable</a:t>
            </a:r>
            <a:r>
              <a:rPr lang="ru-RU" sz="1200" baseline="0" dirty="0" smtClean="0"/>
              <a:t> структуры.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 smtClean="0"/>
              <a:t>Почему </a:t>
            </a:r>
            <a:r>
              <a:rPr lang="en-US" sz="1200" baseline="0" dirty="0" smtClean="0"/>
              <a:t>PS </a:t>
            </a:r>
            <a:r>
              <a:rPr lang="ru-RU" sz="1200" baseline="0" dirty="0" smtClean="0"/>
              <a:t>работает в 50 раз быстрее </a:t>
            </a:r>
            <a:r>
              <a:rPr lang="en-US" sz="1200" baseline="0" dirty="0" err="1" smtClean="0"/>
              <a:t>Numerix</a:t>
            </a:r>
            <a:r>
              <a:rPr lang="en-US" sz="1200" baseline="0" dirty="0" smtClean="0"/>
              <a:t> CVA?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Мы используем современные технологии как в вычислительном ядре так и в облачной архитектуре сервиса.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В ядре большинство математических операций векторизованы (элементарная единица расчета не одно число а вектор) такой формат работает кратно быстрее на современных процессорах.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Для расчета риска мы используем технологию </a:t>
            </a:r>
            <a:r>
              <a:rPr lang="ru-RU" sz="1200" baseline="0" dirty="0" err="1" smtClean="0"/>
              <a:t>автодифференцирования</a:t>
            </a:r>
            <a:r>
              <a:rPr lang="ru-RU" sz="1200" baseline="0" dirty="0" smtClean="0"/>
              <a:t> которая позволяет считать риск без </a:t>
            </a:r>
            <a:r>
              <a:rPr lang="ru-RU" sz="1200" baseline="0" dirty="0" err="1" smtClean="0"/>
              <a:t>бампов</a:t>
            </a:r>
            <a:r>
              <a:rPr lang="ru-RU" sz="1200" baseline="0" dirty="0" smtClean="0"/>
              <a:t>, кратно быстрее классических систем. Технология пришла из мира </a:t>
            </a:r>
            <a:r>
              <a:rPr lang="en-US" sz="1200" baseline="0" dirty="0" err="1" smtClean="0"/>
              <a:t>MachineLearning</a:t>
            </a:r>
            <a:r>
              <a:rPr lang="en-US" sz="120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На уровне облака используется современная система распределения вычислений вдохновленная технологией </a:t>
            </a:r>
            <a:r>
              <a:rPr lang="en-US" sz="1200" baseline="0" dirty="0" err="1" smtClean="0"/>
              <a:t>blockchain</a:t>
            </a:r>
            <a:r>
              <a:rPr lang="en-US" sz="1200" baseline="0" dirty="0" smtClean="0"/>
              <a:t>. </a:t>
            </a:r>
            <a:r>
              <a:rPr lang="ru-RU" sz="1200" baseline="0" dirty="0" smtClean="0"/>
              <a:t>Это позволяет уверенно работать под большими нагрузками.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 smtClean="0"/>
              <a:t>Платформа </a:t>
            </a:r>
            <a:r>
              <a:rPr lang="en-US" sz="1200" baseline="0" dirty="0" smtClean="0"/>
              <a:t>Pricing Service </a:t>
            </a:r>
            <a:r>
              <a:rPr lang="ru-RU" sz="1200" baseline="0" dirty="0" smtClean="0"/>
              <a:t>поддерживается объединённой командой ДГР и ДИТ. Сейчас команда имеет опыт и экспертизу (но не всегда ресурсы) для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масштабирования и доработок платформы под нужды наших текущих или новых внутренних клиента.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Бизнес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инвест</a:t>
            </a:r>
            <a:r>
              <a:rPr lang="ru-RU" baseline="0" dirty="0" smtClean="0"/>
              <a:t> банкинга заключается в финансовой инженерии: а именно создание нетривиальных контрактов, из простых. А именно, например, когда банк продает какой </a:t>
            </a:r>
            <a:r>
              <a:rPr lang="ru-RU" baseline="0" dirty="0" err="1" smtClean="0"/>
              <a:t>дериватив</a:t>
            </a:r>
            <a:r>
              <a:rPr lang="ru-RU" baseline="0" dirty="0" smtClean="0"/>
              <a:t>, скажем, опцион на рубль-доллар, но на рынке нет аналогичных инструментов или они неликвидные, то банк хеджируется, реплицируя опцион с помощью линейных контрактов. </a:t>
            </a:r>
          </a:p>
          <a:p>
            <a:endParaRPr lang="ru-RU" baseline="0" dirty="0" smtClean="0"/>
          </a:p>
          <a:p>
            <a:r>
              <a:rPr lang="ru-RU" baseline="0" dirty="0" err="1" smtClean="0"/>
              <a:t>Прайсинг</a:t>
            </a:r>
            <a:r>
              <a:rPr lang="ru-RU" baseline="0" dirty="0" smtClean="0"/>
              <a:t> фактически и подразумевает поиск такой репликации сложных контрактов через простые. Имея такую репликацию и цены простых торгуемых контрактов определяется стоимость клиентских сделок.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Можно проинтерпретировать в этих терминах стандартную теорию оценки стоимости </a:t>
            </a:r>
            <a:r>
              <a:rPr lang="ru-RU" baseline="0" dirty="0" err="1" smtClean="0"/>
              <a:t>деривативов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Стоимость любого контракта равна мат ожиданию дисконтированных денежных потоков, то есть потоков выраженных в текущей валюте.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Представление контракта в виде формализованного денежного потока фактически есть разложение или репликация контракта на фундаментальные инструменты, цены которых мы можем определить из цен на торгуемые инструменты.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Тогда риск-нейтральная мера это просто цены этих атомарных инструментов, а мат ожидание в риск-нейтральной мере это взвешенная по экспозиции сумма их цен.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Дефолтные события изменяют денежные потоки, а значит влияют на </a:t>
            </a:r>
            <a:r>
              <a:rPr lang="ru-RU" baseline="0" dirty="0" err="1" smtClean="0"/>
              <a:t>прайсинг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Можно разложить реальный поток по сделке на контрактный поток, то есть тот поток который закреплен в контракте и произошел бы при отсутствие дефолтов и поправочные потоки которые возникают из-за дефолтов. А именно в случае дефолта контрагента, банк не дополучит положительную часть потока, а в случае дефолта банка, контрагент недополучит отрицательную часть потока.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итоге получаем разложение стоимости </a:t>
            </a:r>
            <a:r>
              <a:rPr lang="ru-RU" baseline="0" dirty="0" err="1" smtClean="0"/>
              <a:t>дериватива</a:t>
            </a:r>
            <a:r>
              <a:rPr lang="ru-RU" baseline="0" dirty="0" smtClean="0"/>
              <a:t> на контрактную, свободную от кредитного риска стоимость и поправки </a:t>
            </a:r>
            <a:r>
              <a:rPr lang="en-US" baseline="0" dirty="0" smtClean="0"/>
              <a:t>CVA </a:t>
            </a:r>
            <a:r>
              <a:rPr lang="ru-RU" baseline="0" dirty="0" smtClean="0"/>
              <a:t>и </a:t>
            </a:r>
            <a:r>
              <a:rPr lang="en-US" baseline="0" dirty="0" smtClean="0"/>
              <a:t>DVA.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Поправка </a:t>
            </a:r>
            <a:r>
              <a:rPr lang="en-US" baseline="0" dirty="0" smtClean="0"/>
              <a:t>DVA?</a:t>
            </a: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 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 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5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Хотим</a:t>
            </a:r>
            <a:r>
              <a:rPr lang="ru-RU" baseline="0" dirty="0" smtClean="0"/>
              <a:t> рассказать о методе Американского </a:t>
            </a:r>
            <a:r>
              <a:rPr lang="ru-RU" baseline="0" dirty="0" err="1" smtClean="0"/>
              <a:t>монте-карло</a:t>
            </a:r>
            <a:r>
              <a:rPr lang="ru-RU" baseline="0" dirty="0" smtClean="0"/>
              <a:t>. Но для начала, несколько слов об эволюции различных </a:t>
            </a:r>
            <a:r>
              <a:rPr lang="ru-RU" baseline="0" dirty="0" err="1" smtClean="0"/>
              <a:t>пейоффов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соотвествующих</a:t>
            </a:r>
            <a:r>
              <a:rPr lang="ru-RU" baseline="0" dirty="0" smtClean="0"/>
              <a:t> моделей </a:t>
            </a:r>
            <a:r>
              <a:rPr lang="ru-RU" baseline="0" dirty="0" err="1" smtClean="0"/>
              <a:t>прайсинга</a:t>
            </a:r>
            <a:r>
              <a:rPr lang="ru-RU" baseline="0" dirty="0" smtClean="0"/>
              <a:t>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История начинается с хорошо известной формулы БШ для обычного европейского опциона (который научились оценивать в начале 20 века, но подходы к хеджированию и репликации его через линейные </a:t>
            </a:r>
            <a:r>
              <a:rPr lang="ru-RU" baseline="0" dirty="0" err="1" smtClean="0"/>
              <a:t>инсрументы</a:t>
            </a:r>
            <a:r>
              <a:rPr lang="ru-RU" baseline="0" dirty="0" smtClean="0"/>
              <a:t> открыли позже)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Затем по сложности идут более экзотические опционы такие как Азиатский и Американский. Оба в общем случае не допускающие аналитических формул. Первый по причине </a:t>
            </a:r>
            <a:r>
              <a:rPr lang="ru-RU" baseline="0" dirty="0" err="1" smtClean="0"/>
              <a:t>пд</a:t>
            </a:r>
            <a:r>
              <a:rPr lang="ru-RU" baseline="0" dirty="0" smtClean="0"/>
              <a:t>, Второй по  причине раннего исполнения. </a:t>
            </a:r>
            <a:r>
              <a:rPr lang="ru-RU" baseline="0" dirty="0" err="1" smtClean="0"/>
              <a:t>Пд</a:t>
            </a:r>
            <a:r>
              <a:rPr lang="ru-RU" baseline="0" dirty="0" smtClean="0"/>
              <a:t> хорошо применяется метод МК. Для учета </a:t>
            </a:r>
            <a:r>
              <a:rPr lang="ru-RU" baseline="0" dirty="0" err="1" smtClean="0"/>
              <a:t>ранего</a:t>
            </a:r>
            <a:r>
              <a:rPr lang="ru-RU" baseline="0" dirty="0" smtClean="0"/>
              <a:t> исполнения, наоборот стандартный метод МК не работает, а работают методы основанные на численном интегрирование уравнения БШ</a:t>
            </a:r>
            <a:r>
              <a:rPr lang="en-US" baseline="0" dirty="0" smtClean="0"/>
              <a:t>/</a:t>
            </a:r>
            <a:r>
              <a:rPr lang="ru-RU" baseline="0" dirty="0" smtClean="0"/>
              <a:t>ФК.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Дальше встал вопрос как </a:t>
            </a:r>
            <a:r>
              <a:rPr lang="ru-RU" baseline="0" dirty="0" err="1" smtClean="0"/>
              <a:t>прайсить</a:t>
            </a:r>
            <a:r>
              <a:rPr lang="ru-RU" baseline="0" dirty="0" smtClean="0"/>
              <a:t> совместно и </a:t>
            </a:r>
            <a:r>
              <a:rPr lang="ru-RU" baseline="0" dirty="0" err="1" smtClean="0"/>
              <a:t>пд</a:t>
            </a:r>
            <a:r>
              <a:rPr lang="ru-RU" baseline="0" dirty="0" smtClean="0"/>
              <a:t> и опционы с </a:t>
            </a:r>
            <a:r>
              <a:rPr lang="ru-RU" baseline="0" dirty="0" err="1" smtClean="0"/>
              <a:t>ри</a:t>
            </a:r>
            <a:r>
              <a:rPr lang="ru-RU" baseline="0" dirty="0" smtClean="0"/>
              <a:t>. Проблему </a:t>
            </a:r>
            <a:r>
              <a:rPr lang="ru-RU" baseline="0" dirty="0" err="1" smtClean="0"/>
              <a:t>пд</a:t>
            </a:r>
            <a:r>
              <a:rPr lang="ru-RU" baseline="0" dirty="0" smtClean="0"/>
              <a:t> по идеи можно обойти, добавляя новые риск-факторы, запоминающие </a:t>
            </a:r>
            <a:r>
              <a:rPr lang="ru-RU" baseline="0" dirty="0" err="1" smtClean="0"/>
              <a:t>необходисые</a:t>
            </a:r>
            <a:r>
              <a:rPr lang="ru-RU" baseline="0" dirty="0" smtClean="0"/>
              <a:t> характеристики траектории. Однако это приводит к системам большой размерности и не гибкости самой модели </a:t>
            </a:r>
            <a:r>
              <a:rPr lang="ru-RU" baseline="0" dirty="0" err="1" smtClean="0"/>
              <a:t>прайсинга</a:t>
            </a:r>
            <a:r>
              <a:rPr lang="ru-RU" baseline="0" dirty="0" smtClean="0"/>
              <a:t>, если например </a:t>
            </a:r>
            <a:r>
              <a:rPr lang="ru-RU" baseline="0" dirty="0" err="1" smtClean="0"/>
              <a:t>прайсить</a:t>
            </a:r>
            <a:r>
              <a:rPr lang="ru-RU" baseline="0" dirty="0" smtClean="0"/>
              <a:t> на деревьях. Ответом стал метод американского </a:t>
            </a:r>
            <a:r>
              <a:rPr lang="ru-RU" baseline="0" dirty="0" err="1" smtClean="0"/>
              <a:t>монте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карло</a:t>
            </a:r>
            <a:r>
              <a:rPr lang="ru-RU" baseline="0" dirty="0" smtClean="0"/>
              <a:t>, который сейчас является лучшей практикой для оценки стоимости.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и на фронте, это применения методов </a:t>
            </a:r>
            <a:r>
              <a:rPr lang="en-US" baseline="0" dirty="0" smtClean="0"/>
              <a:t>ML</a:t>
            </a:r>
            <a:r>
              <a:rPr lang="ru-RU" baseline="0" dirty="0" smtClean="0"/>
              <a:t> к </a:t>
            </a:r>
            <a:r>
              <a:rPr lang="ru-RU" baseline="0" dirty="0" err="1" smtClean="0"/>
              <a:t>прайсингу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деривативов</a:t>
            </a:r>
            <a:r>
              <a:rPr lang="ru-RU" baseline="0" dirty="0" smtClean="0"/>
              <a:t>. В том же методе </a:t>
            </a:r>
            <a:r>
              <a:rPr lang="en-US" baseline="0" dirty="0" smtClean="0"/>
              <a:t>AMC </a:t>
            </a:r>
            <a:r>
              <a:rPr lang="ru-RU" baseline="0" dirty="0" smtClean="0"/>
              <a:t>существует деятельность по улучшению встроенной регрессии с помощью, например, </a:t>
            </a:r>
            <a:r>
              <a:rPr lang="ru-RU" baseline="0" dirty="0" err="1" smtClean="0"/>
              <a:t>нс</a:t>
            </a:r>
            <a:r>
              <a:rPr lang="ru-RU" baseline="0" dirty="0" smtClean="0"/>
              <a:t>. Однако, более интересное и принципиально новое направление, это учет транзакционных издержек при оценки </a:t>
            </a:r>
            <a:r>
              <a:rPr lang="ru-RU" baseline="0" dirty="0" err="1" smtClean="0"/>
              <a:t>деривативов</a:t>
            </a:r>
            <a:r>
              <a:rPr lang="ru-RU" baseline="0" dirty="0" smtClean="0"/>
              <a:t> и в целом </a:t>
            </a:r>
            <a:r>
              <a:rPr lang="ru-RU" baseline="0" dirty="0" err="1" smtClean="0"/>
              <a:t>трейдинге</a:t>
            </a:r>
            <a:r>
              <a:rPr lang="ru-RU" baseline="0" dirty="0" smtClean="0"/>
              <a:t>. Под </a:t>
            </a:r>
            <a:r>
              <a:rPr lang="ru-RU" baseline="0" dirty="0" err="1" smtClean="0"/>
              <a:t>ти</a:t>
            </a:r>
            <a:r>
              <a:rPr lang="ru-RU" baseline="0" dirty="0" smtClean="0"/>
              <a:t> понимается например как классические </a:t>
            </a:r>
            <a:r>
              <a:rPr lang="ru-RU" baseline="0" dirty="0" err="1" smtClean="0"/>
              <a:t>коммиссии</a:t>
            </a:r>
            <a:r>
              <a:rPr lang="ru-RU" baseline="0" dirty="0" smtClean="0"/>
              <a:t> биржи и </a:t>
            </a:r>
            <a:r>
              <a:rPr lang="ru-RU" baseline="0" dirty="0" err="1" smtClean="0"/>
              <a:t>бид-аск</a:t>
            </a:r>
            <a:r>
              <a:rPr lang="ru-RU" baseline="0" dirty="0" smtClean="0"/>
              <a:t> спреды, но более интересные это прайс-</a:t>
            </a:r>
            <a:r>
              <a:rPr lang="ru-RU" baseline="0" dirty="0" err="1" smtClean="0"/>
              <a:t>импакт</a:t>
            </a:r>
            <a:r>
              <a:rPr lang="ru-RU" baseline="0" dirty="0" smtClean="0"/>
              <a:t>, когда при заключении сделок на рынках, агент влияет на сам рынок и его цену. Здесь возникает задача оптимальное управления агентом, которые могут решаться методам </a:t>
            </a:r>
            <a:r>
              <a:rPr lang="en-US" baseline="0" dirty="0" smtClean="0"/>
              <a:t>RL.</a:t>
            </a: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Переходим</a:t>
            </a:r>
            <a:r>
              <a:rPr lang="ru-RU" baseline="0" dirty="0" smtClean="0"/>
              <a:t> к методу АМК. Сначала несколько слов почему </a:t>
            </a:r>
            <a:r>
              <a:rPr lang="ru-RU" baseline="0" dirty="0" err="1" smtClean="0"/>
              <a:t>стандарный</a:t>
            </a:r>
            <a:r>
              <a:rPr lang="ru-RU" baseline="0" dirty="0" smtClean="0"/>
              <a:t> метод МК не работает.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Стоимость </a:t>
            </a:r>
            <a:r>
              <a:rPr lang="ru-RU" baseline="0" dirty="0" err="1" smtClean="0"/>
              <a:t>дериватива</a:t>
            </a:r>
            <a:r>
              <a:rPr lang="ru-RU" baseline="0" dirty="0" smtClean="0"/>
              <a:t> …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Непосредствено</a:t>
            </a:r>
            <a:r>
              <a:rPr lang="ru-RU" baseline="0" dirty="0" smtClean="0"/>
              <a:t> метод АМК.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Идея простая, приближенно оценим даты экспирации. Получим опцион с </a:t>
            </a:r>
            <a:r>
              <a:rPr lang="ru-RU" baseline="0" dirty="0" err="1" smtClean="0"/>
              <a:t>дереминированными</a:t>
            </a:r>
            <a:r>
              <a:rPr lang="ru-RU" baseline="0" dirty="0" smtClean="0"/>
              <a:t> датами экспирации, к которому уже можно применять стандартный МК.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оцениваются оптимальные даты экспирации?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простоты рассмотрим пут </a:t>
            </a:r>
            <a:r>
              <a:rPr lang="ru-RU" baseline="0" dirty="0" err="1" smtClean="0"/>
              <a:t>онцион</a:t>
            </a:r>
            <a:r>
              <a:rPr lang="ru-RU" baseline="0" dirty="0" smtClean="0"/>
              <a:t>. Возьмем дискретные слои по времени. </a:t>
            </a:r>
            <a:r>
              <a:rPr lang="ru-RU" baseline="0" dirty="0" err="1" smtClean="0"/>
              <a:t>Просимулируем</a:t>
            </a:r>
            <a:r>
              <a:rPr lang="ru-RU" baseline="0" dirty="0" smtClean="0"/>
              <a:t> рынок.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Знаем </a:t>
            </a:r>
            <a:r>
              <a:rPr lang="ru-RU" baseline="0" dirty="0" err="1" smtClean="0"/>
              <a:t>пейофф</a:t>
            </a:r>
            <a:r>
              <a:rPr lang="ru-RU" baseline="0" dirty="0" smtClean="0"/>
              <a:t> в момент окончания контракта. </a:t>
            </a:r>
            <a:r>
              <a:rPr lang="ru-RU" baseline="0" dirty="0" err="1" smtClean="0"/>
              <a:t>Значем</a:t>
            </a:r>
            <a:r>
              <a:rPr lang="ru-RU" baseline="0" dirty="0" smtClean="0"/>
              <a:t> стоимость </a:t>
            </a:r>
            <a:r>
              <a:rPr lang="ru-RU" baseline="0" dirty="0" err="1" smtClean="0"/>
              <a:t>дериватива</a:t>
            </a:r>
            <a:r>
              <a:rPr lang="ru-RU" baseline="0" dirty="0" smtClean="0"/>
              <a:t> на каждой траектории в последний момент.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Сдвинемся теперь на один слой назад. Здесь </a:t>
            </a:r>
            <a:r>
              <a:rPr lang="en-US" baseline="0" dirty="0" smtClean="0"/>
              <a:t>V </a:t>
            </a:r>
            <a:r>
              <a:rPr lang="ru-RU" baseline="0" dirty="0" smtClean="0"/>
              <a:t>не знаем. Держатель опциона будет принимать решения на основе сравнения </a:t>
            </a:r>
            <a:r>
              <a:rPr lang="ru-RU" baseline="0" dirty="0" err="1" smtClean="0"/>
              <a:t>пейоффа</a:t>
            </a:r>
            <a:r>
              <a:rPr lang="ru-RU" baseline="0" dirty="0" smtClean="0"/>
              <a:t> по </a:t>
            </a:r>
            <a:r>
              <a:rPr lang="ru-RU" baseline="0" dirty="0" err="1" smtClean="0"/>
              <a:t>путу</a:t>
            </a:r>
            <a:r>
              <a:rPr lang="ru-RU" baseline="0" dirty="0" smtClean="0"/>
              <a:t> </a:t>
            </a:r>
            <a:r>
              <a:rPr lang="en-US" baseline="0" dirty="0" smtClean="0"/>
              <a:t> </a:t>
            </a:r>
            <a:r>
              <a:rPr lang="ru-RU" baseline="0" dirty="0" smtClean="0"/>
              <a:t>и стоимости </a:t>
            </a:r>
            <a:r>
              <a:rPr lang="ru-RU" baseline="0" dirty="0" err="1" smtClean="0"/>
              <a:t>дериватива</a:t>
            </a:r>
            <a:r>
              <a:rPr lang="ru-RU" baseline="0" dirty="0" smtClean="0"/>
              <a:t> при условии если он не </a:t>
            </a:r>
            <a:r>
              <a:rPr lang="ru-RU" baseline="0" dirty="0" err="1" smtClean="0"/>
              <a:t>эксперирует</a:t>
            </a:r>
            <a:r>
              <a:rPr lang="ru-RU" baseline="0" dirty="0" smtClean="0"/>
              <a:t> его в этот момент. Попробуем его оценить. Для наглядности приведено </a:t>
            </a:r>
            <a:r>
              <a:rPr lang="ru-RU" baseline="0" dirty="0" err="1" smtClean="0"/>
              <a:t>пунктировной</a:t>
            </a:r>
            <a:r>
              <a:rPr lang="ru-RU" baseline="0" dirty="0" smtClean="0"/>
              <a:t> линией его истинное значение.  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7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2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http://77A1012EB7C4058D7857A2C27F19AA38.dms.sberbank.ru/77A1012EB7C4058D7857A2C27F19AA38-E15EB427CD4712C851F7D03AB39A70C4-4BAB6EDBDEEDE42C0AEF20FCEDC14E5A/1.png" TargetMode="External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10" Type="http://schemas.openxmlformats.org/officeDocument/2006/relationships/image" Target="http://77A1012EB7C4058D7857A2C27F19AA38.dms.sberbank.ru/77A1012EB7C4058D7857A2C27F19AA38-E15EB427CD4712C851F7D03AB39A70C4-4BAB6EDBDEEDE42C0AEF20FCEDC14E5A/1.png" TargetMode="External"/><Relationship Id="rId4" Type="http://schemas.openxmlformats.org/officeDocument/2006/relationships/slideMaster" Target="../slideMasters/slideMaster1.xml"/><Relationship Id="rId9" Type="http://schemas.openxmlformats.org/officeDocument/2006/relationships/image" Target="http://77A1012EB7C4058D7857A2C27F19AA38.dms.sberbank.ru/77A1012EB7C4058D7857A2C27F19AA38-E15EB427CD4712C851F7D03AB39A70C4-98DF33912A645DED11E060C8F1BF4ACC/1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96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419845"/>
            <a:ext cx="1128713" cy="226420"/>
          </a:xfrm>
          <a:prstGeom prst="rect">
            <a:avLst/>
          </a:prstGeom>
        </p:spPr>
      </p:pic>
      <p:pic>
        <p:nvPicPr>
          <p:cNvPr id="24" name="Рисунок 23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5" name="Рисунок 24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6" name="Рисунок 25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7" name="Рисунок 26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8" name="Рисунок 27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17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3198134"/>
            <a:ext cx="10515600" cy="78483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419845"/>
            <a:ext cx="1128713" cy="226420"/>
          </a:xfrm>
          <a:prstGeom prst="rect">
            <a:avLst/>
          </a:prstGeom>
        </p:spPr>
      </p:pic>
      <p:pic>
        <p:nvPicPr>
          <p:cNvPr id="5" name="Рисунок 4" descr="http://77A1012EB7C4058D7857A2C27F19AA38.dms.sberbank.ru/77A1012EB7C4058D7857A2C27F19AA38-E15EB427CD4712C851F7D03AB39A70C4-98DF33912A645DED11E060C8F1BF4ACC/1.png"/>
          <p:cNvPicPr>
            <a:picLocks/>
          </p:cNvPicPr>
          <p:nvPr userDrawn="1"/>
        </p:nvPicPr>
        <p:blipFill>
          <a:blip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0" name="Рисунок 9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7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53" name="think-cell Slide" r:id="rId7" imgW="384" imgH="385" progId="TCLayout.ActiveDocument.1">
                  <p:embed/>
                </p:oleObj>
              </mc:Choice>
              <mc:Fallback>
                <p:oleObj name="think-cell Slide" r:id="rId7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369332"/>
          </a:xfrm>
          <a:prstGeom prst="rect">
            <a:avLst/>
          </a:prstGeom>
        </p:spPr>
        <p:txBody>
          <a:bodyPr vert="horz" lIns="0" tIns="45720" rIns="91440" bIns="45720" rtlCol="0" anchor="t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marL="180975" marR="0" lvl="0" indent="-1809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Второй уровень</a:t>
            </a:r>
          </a:p>
          <a:p>
            <a:pPr marL="361950" lvl="1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B Sans Display" panose="020B0604020202020204" charset="0"/>
              <a:buChar char="-"/>
            </a:pPr>
            <a:r>
              <a:rPr lang="ru-RU" dirty="0"/>
              <a:t>Третий уровень</a:t>
            </a:r>
            <a:endParaRPr lang="en-US" dirty="0"/>
          </a:p>
          <a:p>
            <a:pPr marL="542925" lvl="2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SB Sans Display" panose="020B0604020202020204" charset="0"/>
              <a:buChar char="○"/>
            </a:pPr>
            <a:r>
              <a:rPr lang="ru-RU" dirty="0"/>
              <a:t>Четвертый уровень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1129963" y="6485821"/>
            <a:ext cx="619125" cy="1454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CCA221B-3CF6-459B-A170-5355739D6EE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309309" y="0"/>
            <a:ext cx="238287" cy="3384550"/>
            <a:chOff x="-399495" y="0"/>
            <a:chExt cx="328474" cy="4665536"/>
          </a:xfrm>
        </p:grpSpPr>
        <p:sp>
          <p:nvSpPr>
            <p:cNvPr id="10" name="Rectangle 9"/>
            <p:cNvSpPr/>
            <p:nvPr/>
          </p:nvSpPr>
          <p:spPr>
            <a:xfrm>
              <a:off x="-399495" y="0"/>
              <a:ext cx="328474" cy="3284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399495" y="381816"/>
              <a:ext cx="328474" cy="328474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99495" y="2290896"/>
              <a:ext cx="328474" cy="3284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399495" y="1145448"/>
              <a:ext cx="328474" cy="3284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399495" y="763632"/>
              <a:ext cx="328474" cy="32847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399495" y="2672712"/>
              <a:ext cx="328474" cy="328474"/>
            </a:xfrm>
            <a:prstGeom prst="rect">
              <a:avLst/>
            </a:prstGeom>
            <a:solidFill>
              <a:srgbClr val="D6D4D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99495" y="3054528"/>
              <a:ext cx="328474" cy="328474"/>
            </a:xfrm>
            <a:prstGeom prst="rect">
              <a:avLst/>
            </a:prstGeom>
            <a:solidFill>
              <a:srgbClr val="858585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399495" y="1909080"/>
              <a:ext cx="328474" cy="32847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399495" y="1527264"/>
              <a:ext cx="328474" cy="3284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399495" y="3436344"/>
              <a:ext cx="328474" cy="328474"/>
            </a:xfrm>
            <a:prstGeom prst="rect">
              <a:avLst/>
            </a:prstGeom>
            <a:solidFill>
              <a:srgbClr val="E6E5E7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399495" y="3489686"/>
              <a:ext cx="328474" cy="328474"/>
            </a:xfrm>
            <a:prstGeom prst="rect">
              <a:avLst/>
            </a:prstGeom>
            <a:solidFill>
              <a:srgbClr val="E6E5E7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-399495" y="3916413"/>
              <a:ext cx="328474" cy="328474"/>
            </a:xfrm>
            <a:prstGeom prst="rect">
              <a:avLst/>
            </a:prstGeom>
            <a:solidFill>
              <a:srgbClr val="46566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700" dirty="0"/>
                <a:t>text</a:t>
              </a:r>
              <a:endParaRPr lang="ru-RU" sz="7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-399495" y="4337062"/>
              <a:ext cx="328474" cy="328474"/>
            </a:xfrm>
            <a:prstGeom prst="rect">
              <a:avLst/>
            </a:prstGeom>
            <a:gradFill>
              <a:gsLst>
                <a:gs pos="80000">
                  <a:srgbClr val="FBEF00"/>
                </a:gs>
                <a:gs pos="41000">
                  <a:srgbClr val="00FFC8"/>
                </a:gs>
                <a:gs pos="15000">
                  <a:schemeClr val="accent3"/>
                </a:gs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155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2000" kern="1200" dirty="0">
          <a:solidFill>
            <a:srgbClr val="333F48"/>
          </a:solidFill>
          <a:effectLst/>
          <a:latin typeface="SB Sans Display Semibold" panose="020B0703040504020204" pitchFamily="34" charset="0"/>
          <a:ea typeface="+mn-ea"/>
          <a:cs typeface="SB Sans Display Semibold" panose="020B0703040504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lang="ru-RU" sz="16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85750" algn="l" defTabSz="914400" rtl="0" eaLnBrk="1" latinLnBrk="0" hangingPunct="1">
        <a:lnSpc>
          <a:spcPct val="90000"/>
        </a:lnSpc>
        <a:spcBef>
          <a:spcPts val="500"/>
        </a:spcBef>
        <a:buFont typeface="SB Sans Display" panose="020B0604020202020204" charset="0"/>
        <a:buChar char="-"/>
        <a:defRPr lang="ru-RU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8575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SB Sans Display" panose="020B0604020202020204" charset="0"/>
        <a:buChar char="○"/>
        <a:defRPr lang="ru-RU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79">
          <p15:clr>
            <a:srgbClr val="F26B43"/>
          </p15:clr>
        </p15:guide>
        <p15:guide id="3" pos="3840">
          <p15:clr>
            <a:srgbClr val="F26B43"/>
          </p15:clr>
        </p15:guide>
        <p15:guide id="4" pos="74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14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6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3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3198134"/>
            <a:ext cx="11074832" cy="840230"/>
          </a:xfrm>
        </p:spPr>
        <p:txBody>
          <a:bodyPr/>
          <a:lstStyle/>
          <a:p>
            <a:pPr algn="l">
              <a:spcAft>
                <a:spcPts val="1800"/>
              </a:spcAft>
            </a:pPr>
            <a:r>
              <a:rPr lang="en-US" sz="5400" dirty="0" smtClean="0"/>
              <a:t>AMC &amp; AAD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2912" y="4169664"/>
            <a:ext cx="579329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000" dirty="0" smtClean="0">
                <a:solidFill>
                  <a:srgbClr val="333F48"/>
                </a:solidFill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или</a:t>
            </a:r>
            <a:r>
              <a:rPr lang="en-US" sz="3000" dirty="0" smtClean="0">
                <a:solidFill>
                  <a:srgbClr val="333F48"/>
                </a:solidFill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 CVA </a:t>
            </a:r>
            <a:r>
              <a:rPr lang="ru-RU" sz="3000" dirty="0">
                <a:solidFill>
                  <a:srgbClr val="333F48"/>
                </a:solidFill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за 15 </a:t>
            </a:r>
            <a:r>
              <a:rPr lang="ru-RU" sz="3000" dirty="0" smtClean="0">
                <a:solidFill>
                  <a:srgbClr val="333F48"/>
                </a:solidFill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минут</a:t>
            </a:r>
            <a:endParaRPr lang="ru-RU" sz="3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Automatic Differentiation: basics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055259"/>
            <a:ext cx="6391275" cy="1838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914" y="3004713"/>
            <a:ext cx="404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Стандартное правило дифференцирования дает: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187" y="2672049"/>
            <a:ext cx="52578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808" y="3501716"/>
            <a:ext cx="9457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Если добавить так же правила дифференцирования произведения, суммы (и т.п.) функций и правила дифференцирования элементарных функций (</a:t>
            </a:r>
            <a:r>
              <a:rPr lang="en-US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exp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log, sin, cos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т.д.), то получаем задачу с большим количеством действий, которые компьютер теоретически может сделать.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912" y="5323251"/>
            <a:ext cx="9457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Истории успеха этого подхода в других проектах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18" y="5076108"/>
            <a:ext cx="1105911" cy="7068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33" y="5219897"/>
            <a:ext cx="1385938" cy="82133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2329" y="4677924"/>
            <a:ext cx="1401000" cy="19979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1927" y="6025171"/>
            <a:ext cx="1532854" cy="256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4605" y="5219897"/>
            <a:ext cx="702812" cy="7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Automatic Differentiation: forward propagation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53" y="1344531"/>
            <a:ext cx="7013516" cy="3584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8655" y="3067910"/>
            <a:ext cx="355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Не эффективно для случая </a:t>
            </a:r>
            <a:r>
              <a:rPr lang="en-US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</a:t>
            </a:r>
            <a:r>
              <a:rPr lang="en-US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</a:t>
            </a:r>
            <a:r>
              <a:rPr lang="en-US" sz="1400" baseline="40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n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-&gt; </a:t>
            </a:r>
            <a:r>
              <a:rPr lang="en-US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</a:t>
            </a:r>
            <a:endParaRPr lang="en-US" sz="14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5" y="2060307"/>
            <a:ext cx="4324350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655" y="1370726"/>
            <a:ext cx="3555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Дифференцирование «в прямом порядке», т.е. в том же как вычисляем значение сложной функции.</a:t>
            </a:r>
            <a:endParaRPr lang="en-US" sz="14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AAD: 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Automatic </a:t>
            </a:r>
            <a:r>
              <a:rPr lang="en-US" sz="2500" b="1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Adjoint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Differentiation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26" y="1326817"/>
            <a:ext cx="7154921" cy="4171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994" y="2286605"/>
            <a:ext cx="397114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Adjoints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–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частные производные </a:t>
            </a:r>
            <a:r>
              <a:rPr lang="en-US" sz="1400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 входным или  параметрам или по результатам промежуточных вычислений (</a:t>
            </a:r>
            <a:r>
              <a:rPr lang="en-US" sz="1400" b="1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или </a:t>
            </a:r>
            <a:r>
              <a:rPr lang="en-US" sz="1400" b="1" i="1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w</a:t>
            </a:r>
            <a:r>
              <a:rPr lang="en-US" sz="1400" b="1" i="1" baseline="-250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  <a:endParaRPr lang="en-US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 машинном обучении: обратное распространение ошибки (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back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-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propagation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  <a:endParaRPr lang="en-US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 зависимостей можно собрать по программе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автоматически</a:t>
            </a:r>
          </a:p>
          <a:p>
            <a:pPr>
              <a:spcAft>
                <a:spcPts val="12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Есть техники для того, что бы это можно было делать в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compile time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в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runtime</a:t>
            </a:r>
            <a:endParaRPr lang="ru-RU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runtime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C++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можно делать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через перезагрузку операторов</a:t>
            </a:r>
            <a:endParaRPr lang="en-US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4" y="1362680"/>
            <a:ext cx="4343400" cy="923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995" y="1019040"/>
            <a:ext cx="397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Дифференцирование «в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обратном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порядке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».</a:t>
            </a:r>
            <a:endParaRPr lang="en-US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993" y="5826631"/>
            <a:ext cx="8692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Вычисление рисков за константное </a:t>
            </a:r>
            <a:r>
              <a:rPr lang="ru-RU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время</a:t>
            </a:r>
            <a:r>
              <a:rPr lang="en-US" sz="14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  <a:r>
              <a:rPr lang="ru-RU" sz="1400" b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 случае численного дифференцирования время линейно растёт с количеством рисков, которые нужно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посчитать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AAD: Automatic </a:t>
            </a:r>
            <a:r>
              <a:rPr lang="en-US" sz="2500" b="1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Adjoint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Differentiation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3" y="1672467"/>
            <a:ext cx="10784539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AutoNum type="arabicParenR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Адаптация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вычислительных алгоритмов под ограничения подхода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Глубокая адаптация кода всех алгоритмов для получения доступа к элементарным математическим операциям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Система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контроля над входными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параметрами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Система контроля над потоком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вычислений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Адаптация алгоритмов к повышенным требованиям по использованию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памяти и процессора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Устранение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всех </a:t>
            </a:r>
            <a:r>
              <a:rPr lang="ru-RU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недифференцируемых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операций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/>
            </a:r>
            <a:b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</a:b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нужно например сгладить все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digital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барьеры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через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call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spread,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убрать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/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обработать отдельно итеративные методы)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Интеграция специализированной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low-level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библиотеки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Open source options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Adept (and other runtime tape based libraries): general purpose AAD libraries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FastAD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(and other compile-time expression based libraries): optimized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for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compile time algorithms, not easy to do with constructors like PS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Tensorflow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autograd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заточен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под задачи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Machine Learning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Commercial options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©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Matlogica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AADC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(самая передовая технология)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NAG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dco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/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c++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(самая широка применяемая в финансах технология)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664" y="1099458"/>
            <a:ext cx="936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Что </a:t>
            </a:r>
            <a:r>
              <a:rPr lang="ru-RU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нужно</a:t>
            </a:r>
            <a:r>
              <a:rPr lang="en-US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ru-RU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чтобы </a:t>
            </a: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это заработало для сложного алгоритма</a:t>
            </a:r>
            <a:r>
              <a:rPr lang="en-US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промышленного масштаба?</a:t>
            </a:r>
          </a:p>
        </p:txBody>
      </p:sp>
    </p:spTree>
    <p:extLst>
      <p:ext uri="{BB962C8B-B14F-4D97-AF65-F5344CB8AC3E}">
        <p14:creationId xmlns:p14="http://schemas.microsoft.com/office/powerpoint/2010/main" val="3132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Конструктор 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payoff: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универсальный языка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описания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ПФИ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13" y="2286001"/>
            <a:ext cx="4750879" cy="4197095"/>
          </a:xfrm>
          <a:prstGeom prst="rect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298" y="2450871"/>
            <a:ext cx="28145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Характеристики продукта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9298" y="2801516"/>
            <a:ext cx="3580829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References: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Underlyings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spots, futures,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ibor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rates,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Dates: observation dates, expiration dates, payment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dates, </a:t>
            </a:r>
            <a:r>
              <a:rPr lang="en-US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Events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Barriers,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optionality, </a:t>
            </a:r>
            <a:r>
              <a:rPr lang="en-US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Cashflows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coupons, notional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exchange,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ru-RU" sz="1400" dirty="0" err="1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41263" y="2286001"/>
            <a:ext cx="6254497" cy="4197095"/>
          </a:xfrm>
          <a:prstGeom prst="rect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3693" y="2450871"/>
            <a:ext cx="34432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Реализация в </a:t>
            </a:r>
            <a:r>
              <a:rPr lang="en-US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 Service</a:t>
            </a:r>
            <a:endParaRPr lang="ru-RU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5304" y="2731322"/>
            <a:ext cx="5692712" cy="3616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# Get market observables the payoff needs 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s1 = spot(“SBER_RUB”, “01/03/2023”)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s2 = future(“FUT:USDRUB:1M”, “01/03/2024”)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s3 = spot(“RUB_KEY_RATE”, “01/03/2023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”)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# Check barriers, or other conditions, log probabilities if needed</a:t>
            </a:r>
          </a:p>
          <a:p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log_info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(s1&gt;140, “Coupon probability”, “03/03/2023”)</a:t>
            </a: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# pay exotic coupons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If s1&gt;140: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pay(s1-140, “RUB”, “03/03/2023” , “exotic coupon”) 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Else: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pay(s1 / s2, “USD”, “05/3/2024”, “can be paid in different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ccys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”)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# Check “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american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style” optionality: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If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continuation_value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(“01/12/2022”) &lt; 0: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# want to early terminate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913" y="981249"/>
            <a:ext cx="1084156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Все ПФИ описаны внутри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единообразно, используя специально разработанный язык. Продукт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 языке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получает полноценное «гражданство» в системе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будет работать оценка, риск,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PNL explain,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Язык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достаточно богат для описания ПФИ практически любой сложности, включая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callable/puttable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структуры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есть возможность рекурсивного описания (</a:t>
            </a:r>
            <a:r>
              <a:rPr lang="ru-RU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свопцион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– опцион на своп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–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стрип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опционов на портфель)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Новые продукты могут быть выведены в ПРОМ за несколько дней</a:t>
            </a:r>
          </a:p>
        </p:txBody>
      </p:sp>
    </p:spTree>
    <p:extLst>
      <p:ext uri="{BB962C8B-B14F-4D97-AF65-F5344CB8AC3E}">
        <p14:creationId xmlns:p14="http://schemas.microsoft.com/office/powerpoint/2010/main" val="36931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Фабрика моделей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читаем описание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ПФИ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строим модель автоматически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073" y="949097"/>
            <a:ext cx="1084156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анализирует описание ПФИ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собирает и калибрует необходимую глобальную модель из элементарных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моделей отдельных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риск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-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факторов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их корреляций. Полученная глобальная модель оптимизирована под конкретный ПФИ в работе для максимальной скорости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расчетов.</a:t>
            </a:r>
            <a:endParaRPr lang="en-US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Подход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позволяет оперативно добавлять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/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дорабатывать модели отдельных риск факторов.</a:t>
            </a:r>
            <a:b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</a:b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Как только элементарная модель риск фактора добавлена в фабрику моделей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будет работать всё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оценка, риск,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PNL explain,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70512"/>
              </p:ext>
            </p:extLst>
          </p:nvPr>
        </p:nvGraphicFramePr>
        <p:xfrm>
          <a:off x="467072" y="2238492"/>
          <a:ext cx="11272039" cy="4265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850">
                  <a:extLst>
                    <a:ext uri="{9D8B030D-6E8A-4147-A177-3AD203B41FA5}">
                      <a16:colId xmlns:a16="http://schemas.microsoft.com/office/drawing/2014/main" val="3937234794"/>
                    </a:ext>
                  </a:extLst>
                </a:gridCol>
                <a:gridCol w="3021980">
                  <a:extLst>
                    <a:ext uri="{9D8B030D-6E8A-4147-A177-3AD203B41FA5}">
                      <a16:colId xmlns:a16="http://schemas.microsoft.com/office/drawing/2014/main" val="2431632865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2300488155"/>
                    </a:ext>
                  </a:extLst>
                </a:gridCol>
                <a:gridCol w="4460487">
                  <a:extLst>
                    <a:ext uri="{9D8B030D-6E8A-4147-A177-3AD203B41FA5}">
                      <a16:colId xmlns:a16="http://schemas.microsoft.com/office/drawing/2014/main" val="1890061233"/>
                    </a:ext>
                  </a:extLst>
                </a:gridCol>
              </a:tblGrid>
              <a:tr h="430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Тип </a:t>
                      </a:r>
                      <a:r>
                        <a:rPr lang="ru-RU" sz="1400" b="1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риск-фактора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Наименование</a:t>
                      </a:r>
                      <a:r>
                        <a:rPr lang="en-US" sz="1400" b="1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 </a:t>
                      </a:r>
                      <a:r>
                        <a:rPr lang="ru-RU" sz="1400" b="1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элементарной </a:t>
                      </a:r>
                      <a:r>
                        <a:rPr lang="ru-RU" sz="1400" b="1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модели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Калибровочные инструменты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Иллюстративное уравнение динамики</a:t>
                      </a:r>
                      <a:endParaRPr lang="ru-RU" sz="1400" b="1" kern="1200" dirty="0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712660"/>
                  </a:ext>
                </a:extLst>
              </a:tr>
              <a:tr h="3769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Linear Gaussian 1F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(a.k.a. </a:t>
                      </a:r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Hull-White)</a:t>
                      </a:r>
                      <a:endParaRPr lang="en-US" sz="1400" kern="1200" dirty="0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ATM caps/caplets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244253"/>
                  </a:ext>
                </a:extLst>
              </a:tr>
              <a:tr h="3769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Cheyette 1F </a:t>
                      </a:r>
                      <a:r>
                        <a:rPr lang="it-IT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(Quasi </a:t>
                      </a:r>
                      <a:r>
                        <a:rPr lang="it-IT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Gaussian Model)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Caps/Caplets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1671873"/>
                  </a:ext>
                </a:extLst>
              </a:tr>
              <a:tr h="3769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Cheyette 2F </a:t>
                      </a:r>
                      <a:r>
                        <a:rPr lang="it-IT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(Quasi </a:t>
                      </a:r>
                      <a:r>
                        <a:rPr lang="it-IT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Gaussian Model)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Caps/Caplets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22110"/>
                  </a:ext>
                </a:extLst>
              </a:tr>
              <a:tr h="3769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FX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Hybrid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Black-Scholes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ATM FX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options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044566"/>
                  </a:ext>
                </a:extLst>
              </a:tr>
              <a:tr h="3769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Local Volatility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FX options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40943"/>
                  </a:ext>
                </a:extLst>
              </a:tr>
              <a:tr h="3769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Hybrid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Dupire Local Volatility Cheyette 1F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Commodity options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1369897"/>
                  </a:ext>
                </a:extLst>
              </a:tr>
              <a:tr h="3769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Hybrid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Dupire </a:t>
                      </a:r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Local</a:t>
                      </a:r>
                      <a:r>
                        <a:rPr lang="ru-RU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Stochastic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Volatility Cheyette </a:t>
                      </a:r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2F</a:t>
                      </a:r>
                      <a:endParaRPr lang="en-US" sz="1400" kern="1200" dirty="0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Commodity options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03492"/>
                  </a:ext>
                </a:extLst>
              </a:tr>
              <a:tr h="3769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EQ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Hybrid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Black-Scholes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ATM</a:t>
                      </a:r>
                      <a:r>
                        <a:rPr lang="ru-RU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Equity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options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1503825"/>
                  </a:ext>
                </a:extLst>
              </a:tr>
              <a:tr h="3769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Hybrid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Dupire Local Volatility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Equity options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35703"/>
                  </a:ext>
                </a:extLst>
              </a:tr>
              <a:tr h="376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Credit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Deterministic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11464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8494" y="2702409"/>
                <a:ext cx="2963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494" y="2702409"/>
                <a:ext cx="2963440" cy="276999"/>
              </a:xfrm>
              <a:prstGeom prst="rect">
                <a:avLst/>
              </a:prstGeom>
              <a:blipFill>
                <a:blip r:embed="rId2"/>
                <a:stretch>
                  <a:fillRect l="-1440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79517" y="3232548"/>
                <a:ext cx="3221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17" y="3232548"/>
                <a:ext cx="3221395" cy="276999"/>
              </a:xfrm>
              <a:prstGeom prst="rect">
                <a:avLst/>
              </a:prstGeom>
              <a:blipFill>
                <a:blip r:embed="rId3"/>
                <a:stretch>
                  <a:fillRect l="-1326" r="-189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67670" y="3908042"/>
                <a:ext cx="3843488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0" y="3908042"/>
                <a:ext cx="3843488" cy="572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35219" y="4682455"/>
                <a:ext cx="370999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219" y="4682455"/>
                <a:ext cx="3709990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9003" y="5464926"/>
                <a:ext cx="2522422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003" y="5464926"/>
                <a:ext cx="2522422" cy="5727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43920" y="6174644"/>
                <a:ext cx="1492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20" y="6174644"/>
                <a:ext cx="1492588" cy="276999"/>
              </a:xfrm>
              <a:prstGeom prst="rect">
                <a:avLst/>
              </a:prstGeom>
              <a:blipFill>
                <a:blip r:embed="rId7"/>
                <a:stretch>
                  <a:fillRect l="-3265" r="-5306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5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Может понадобиться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1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B53AD-6338-5C4B-9A08-000A4086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Пример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CVA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форварда без 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CSA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 CSA (=Credit Support Annex)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87A9DE-06B8-2C45-AB69-72822ACCC68D}"/>
                  </a:ext>
                </a:extLst>
              </p:cNvPr>
              <p:cNvSpPr txBox="1"/>
              <p:nvPr/>
            </p:nvSpPr>
            <p:spPr>
              <a:xfrm>
                <a:off x="252807" y="1297159"/>
                <a:ext cx="4669706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𝐶𝑉𝐴</m:t>
                          </m:r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=−</m:t>
                          </m:r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𝐿𝐺𝐷</m:t>
                          </m:r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𝑄</m:t>
                          </m:r>
                        </m:sup>
                      </m:sSup>
                      <m:nary>
                        <m:naryPr>
                          <m:ctrlPr>
                            <a:rPr lang="en-US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𝑃𝐷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87A9DE-06B8-2C45-AB69-72822ACCC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7" y="1297159"/>
                <a:ext cx="4669706" cy="715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67D3414-754A-D541-9C79-184AFB4BCF29}"/>
              </a:ext>
            </a:extLst>
          </p:cNvPr>
          <p:cNvSpPr txBox="1"/>
          <p:nvPr/>
        </p:nvSpPr>
        <p:spPr>
          <a:xfrm>
            <a:off x="536578" y="2302251"/>
            <a:ext cx="4533365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консервативная оценка для </a:t>
            </a:r>
            <a:r>
              <a:rPr lang="en-US" sz="1400" dirty="0">
                <a:solidFill>
                  <a:schemeClr val="tx2"/>
                </a:solidFill>
              </a:rPr>
              <a:t>CVA </a:t>
            </a:r>
            <a:r>
              <a:rPr lang="ru-RU" sz="1400" dirty="0">
                <a:solidFill>
                  <a:schemeClr val="tx2"/>
                </a:solidFill>
              </a:rPr>
              <a:t>форварда – это</a:t>
            </a:r>
          </a:p>
          <a:p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–(1-RR)*PD</a:t>
            </a:r>
            <a:r>
              <a:rPr lang="ru-RU" sz="1400" dirty="0">
                <a:solidFill>
                  <a:schemeClr val="tx2"/>
                </a:solidFill>
              </a:rPr>
              <a:t>(0</a:t>
            </a:r>
            <a:r>
              <a:rPr lang="en-US" sz="1400" dirty="0">
                <a:solidFill>
                  <a:schemeClr val="tx2"/>
                </a:solidFill>
              </a:rPr>
              <a:t>,T)*PV(</a:t>
            </a:r>
            <a:r>
              <a:rPr lang="ru-RU" sz="1400" dirty="0">
                <a:solidFill>
                  <a:schemeClr val="tx2"/>
                </a:solidFill>
              </a:rPr>
              <a:t>европейского опциона с теми же </a:t>
            </a:r>
            <a:r>
              <a:rPr lang="en-US" sz="1400" dirty="0">
                <a:solidFill>
                  <a:schemeClr val="tx2"/>
                </a:solidFill>
              </a:rPr>
              <a:t>K </a:t>
            </a:r>
            <a:r>
              <a:rPr lang="ru-RU" sz="1400" dirty="0">
                <a:solidFill>
                  <a:schemeClr val="tx2"/>
                </a:solidFill>
              </a:rPr>
              <a:t>и </a:t>
            </a:r>
            <a:r>
              <a:rPr lang="en-US" sz="1400" dirty="0">
                <a:solidFill>
                  <a:schemeClr val="tx2"/>
                </a:solidFill>
              </a:rPr>
              <a:t>T</a:t>
            </a:r>
            <a:r>
              <a:rPr lang="ru-RU" sz="1400" dirty="0">
                <a:solidFill>
                  <a:schemeClr val="tx2"/>
                </a:solidFill>
              </a:rPr>
              <a:t>)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потому что мы вместо интеграла по </a:t>
            </a:r>
            <a:r>
              <a:rPr lang="en-US" sz="1400" dirty="0">
                <a:solidFill>
                  <a:schemeClr val="tx2"/>
                </a:solidFill>
              </a:rPr>
              <a:t>t </a:t>
            </a:r>
            <a:r>
              <a:rPr lang="ru-RU" sz="1400" dirty="0">
                <a:solidFill>
                  <a:schemeClr val="tx2"/>
                </a:solidFill>
              </a:rPr>
              <a:t>посчитали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что как будто контрагент  не </a:t>
            </a:r>
            <a:r>
              <a:rPr lang="ru-RU" sz="1400" dirty="0" err="1">
                <a:solidFill>
                  <a:schemeClr val="tx2"/>
                </a:solidFill>
              </a:rPr>
              <a:t>задефолтит</a:t>
            </a:r>
            <a:r>
              <a:rPr lang="ru-RU" sz="1400" dirty="0">
                <a:solidFill>
                  <a:schemeClr val="tx2"/>
                </a:solidFill>
              </a:rPr>
              <a:t> до конца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потому что максимальное </a:t>
            </a:r>
            <a:r>
              <a:rPr lang="en-US" sz="1400" dirty="0">
                <a:solidFill>
                  <a:schemeClr val="tx2"/>
                </a:solidFill>
              </a:rPr>
              <a:t>Exposure </a:t>
            </a:r>
            <a:r>
              <a:rPr lang="ru-RU" sz="1400" dirty="0">
                <a:solidFill>
                  <a:schemeClr val="tx2"/>
                </a:solidFill>
              </a:rPr>
              <a:t>как раз в конце достигается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29C0A1-9F6C-4848-ADFE-4D4B6C476B7A}"/>
              </a:ext>
            </a:extLst>
          </p:cNvPr>
          <p:cNvSpPr txBox="1"/>
          <p:nvPr/>
        </p:nvSpPr>
        <p:spPr>
          <a:xfrm>
            <a:off x="399625" y="4885514"/>
            <a:ext cx="44785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А если нам нужно </a:t>
            </a:r>
            <a:r>
              <a:rPr lang="en-US" sz="1400" dirty="0">
                <a:solidFill>
                  <a:schemeClr val="tx2"/>
                </a:solidFill>
              </a:rPr>
              <a:t>CVA </a:t>
            </a:r>
            <a:r>
              <a:rPr lang="ru-RU" sz="1400" dirty="0">
                <a:solidFill>
                  <a:schemeClr val="tx2"/>
                </a:solidFill>
              </a:rPr>
              <a:t>для форварда с </a:t>
            </a:r>
            <a:r>
              <a:rPr lang="en-US" sz="1400" dirty="0">
                <a:solidFill>
                  <a:schemeClr val="tx2"/>
                </a:solidFill>
              </a:rPr>
              <a:t>CSA – </a:t>
            </a:r>
            <a:r>
              <a:rPr lang="ru-RU" sz="1400" dirty="0">
                <a:solidFill>
                  <a:schemeClr val="tx2"/>
                </a:solidFill>
              </a:rPr>
              <a:t>то это будет соответствовать </a:t>
            </a:r>
            <a:r>
              <a:rPr lang="en-US" sz="1400" dirty="0">
                <a:solidFill>
                  <a:schemeClr val="tx2"/>
                </a:solidFill>
              </a:rPr>
              <a:t>–(1-RR)*PD</a:t>
            </a:r>
            <a:r>
              <a:rPr lang="ru-RU" sz="1400" dirty="0">
                <a:solidFill>
                  <a:schemeClr val="tx2"/>
                </a:solidFill>
              </a:rPr>
              <a:t>(0</a:t>
            </a:r>
            <a:r>
              <a:rPr lang="en-US" sz="1400" dirty="0">
                <a:solidFill>
                  <a:schemeClr val="tx2"/>
                </a:solidFill>
              </a:rPr>
              <a:t>,T)*PV(</a:t>
            </a:r>
            <a:r>
              <a:rPr lang="ru-RU" sz="1400" dirty="0">
                <a:solidFill>
                  <a:schemeClr val="tx2"/>
                </a:solidFill>
              </a:rPr>
              <a:t>барьерного опциона с тем же </a:t>
            </a:r>
            <a:r>
              <a:rPr lang="ru-RU" sz="1400" dirty="0" err="1">
                <a:solidFill>
                  <a:schemeClr val="tx2"/>
                </a:solidFill>
              </a:rPr>
              <a:t>страйком</a:t>
            </a:r>
            <a:r>
              <a:rPr lang="ru-RU" sz="1400" dirty="0">
                <a:solidFill>
                  <a:schemeClr val="tx2"/>
                </a:solidFill>
              </a:rPr>
              <a:t> и тем же временем до экспирации)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F91C43-46A6-DB42-8E1E-E0BA444B8ECE}"/>
              </a:ext>
            </a:extLst>
          </p:cNvPr>
          <p:cNvSpPr txBox="1"/>
          <p:nvPr/>
        </p:nvSpPr>
        <p:spPr>
          <a:xfrm>
            <a:off x="399625" y="4390842"/>
            <a:ext cx="4478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Отметим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что линейный инструмент (форвард) с точки зрения </a:t>
            </a:r>
            <a:r>
              <a:rPr lang="en-US" sz="1400" dirty="0">
                <a:solidFill>
                  <a:schemeClr val="tx2"/>
                </a:solidFill>
              </a:rPr>
              <a:t>CVA </a:t>
            </a:r>
            <a:r>
              <a:rPr lang="ru-RU" sz="1400" dirty="0">
                <a:solidFill>
                  <a:schemeClr val="tx2"/>
                </a:solidFill>
              </a:rPr>
              <a:t>превратился в нелинейный (опцион)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38256-429E-074C-B4EE-3774CA087BFC}"/>
              </a:ext>
            </a:extLst>
          </p:cNvPr>
          <p:cNvSpPr txBox="1"/>
          <p:nvPr/>
        </p:nvSpPr>
        <p:spPr>
          <a:xfrm>
            <a:off x="399625" y="3637202"/>
            <a:ext cx="421139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По своей природе </a:t>
            </a:r>
            <a:r>
              <a:rPr lang="en-US" sz="1400" dirty="0">
                <a:solidFill>
                  <a:schemeClr val="tx2"/>
                </a:solidFill>
              </a:rPr>
              <a:t>CVA </a:t>
            </a:r>
            <a:r>
              <a:rPr lang="ru-RU" sz="1400" dirty="0">
                <a:solidFill>
                  <a:schemeClr val="tx2"/>
                </a:solidFill>
              </a:rPr>
              <a:t>для форварда похож на американский опцион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90373F-23F5-C542-AE26-4BDFFE4C34CF}"/>
              </a:ext>
            </a:extLst>
          </p:cNvPr>
          <p:cNvSpPr txBox="1"/>
          <p:nvPr/>
        </p:nvSpPr>
        <p:spPr>
          <a:xfrm>
            <a:off x="399625" y="5942872"/>
            <a:ext cx="476518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А по форме </a:t>
            </a:r>
            <a:r>
              <a:rPr lang="en-US" sz="1400" dirty="0">
                <a:solidFill>
                  <a:schemeClr val="tx2"/>
                </a:solidFill>
              </a:rPr>
              <a:t>CVA </a:t>
            </a:r>
            <a:r>
              <a:rPr lang="ru-RU" sz="1400" dirty="0">
                <a:solidFill>
                  <a:schemeClr val="tx2"/>
                </a:solidFill>
              </a:rPr>
              <a:t>для </a:t>
            </a:r>
            <a:r>
              <a:rPr lang="ru-RU" sz="1400" dirty="0" err="1">
                <a:solidFill>
                  <a:schemeClr val="tx2"/>
                </a:solidFill>
              </a:rPr>
              <a:t>форвардв</a:t>
            </a:r>
            <a:r>
              <a:rPr lang="ru-RU" sz="1400" dirty="0">
                <a:solidFill>
                  <a:schemeClr val="tx2"/>
                </a:solidFill>
              </a:rPr>
              <a:t> с </a:t>
            </a:r>
            <a:r>
              <a:rPr lang="en-US" sz="1400" dirty="0">
                <a:solidFill>
                  <a:schemeClr val="tx2"/>
                </a:solidFill>
              </a:rPr>
              <a:t>CSA </a:t>
            </a:r>
            <a:r>
              <a:rPr lang="ru-RU" sz="1400" dirty="0" err="1">
                <a:solidFill>
                  <a:schemeClr val="tx2"/>
                </a:solidFill>
              </a:rPr>
              <a:t>соотвествует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PV </a:t>
            </a:r>
            <a:r>
              <a:rPr lang="ru-RU" sz="1400" dirty="0">
                <a:solidFill>
                  <a:schemeClr val="tx2"/>
                </a:solidFill>
              </a:rPr>
              <a:t>американского барьерного опциона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то есть самого сложного продукта! 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13A5298-899A-3B42-A8D8-5D9D8EED0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41" y="2519349"/>
            <a:ext cx="6442805" cy="430001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B20B569-6A4E-554A-BDCB-3C2D74CB6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977" y="201901"/>
            <a:ext cx="2628286" cy="256184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12814C5-50E8-2B49-B81B-F7D6B2568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797" y="1109862"/>
            <a:ext cx="3429180" cy="14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55937" y="4146710"/>
            <a:ext cx="10686484" cy="2467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Ключевые особенности архитектуры</a:t>
            </a:r>
            <a:endParaRPr lang="en-US" b="1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Распределенные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вычисления в «облаке»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ротокол взаимодействия легко поддерживает сложные, долгие вычисления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Реализация алгоритмов использует </a:t>
            </a:r>
            <a:r>
              <a:rPr lang="ru-RU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векторизованные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вычисления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асчет риска с помощью технологий </a:t>
            </a:r>
            <a:r>
              <a:rPr lang="ru-RU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автодифференцирования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</a:t>
            </a:r>
            <a:r>
              <a:rPr lang="en-US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 сложных продуктов и рисков при помощи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American Monte-Carlo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Определение типов деривативных продуктов (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payoff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 отделено от модели базовых активов </a:t>
            </a:r>
            <a:endParaRPr lang="en-US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Bef>
                <a:spcPts val="10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Гибкий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API: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легко </a:t>
            </a:r>
            <a:r>
              <a:rPr lang="ru-RU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прототипировать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легко использовать</a:t>
            </a:r>
            <a:endParaRPr lang="en-US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Широкие возможности для интеграции с системами Банка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 Service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вычислительная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платформа как сервис</a:t>
            </a:r>
            <a:b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</a:b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81041" y="940701"/>
            <a:ext cx="10639521" cy="3128982"/>
            <a:chOff x="790733" y="872800"/>
            <a:chExt cx="10639521" cy="3128982"/>
          </a:xfrm>
        </p:grpSpPr>
        <p:sp>
          <p:nvSpPr>
            <p:cNvPr id="6" name="Left-Right Arrow 5"/>
            <p:cNvSpPr/>
            <p:nvPr/>
          </p:nvSpPr>
          <p:spPr>
            <a:xfrm>
              <a:off x="4786819" y="2191437"/>
              <a:ext cx="1029226" cy="554411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054609" y="872800"/>
              <a:ext cx="5375645" cy="2894073"/>
              <a:chOff x="6054609" y="872800"/>
              <a:chExt cx="5375645" cy="289407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410157" y="1042470"/>
                <a:ext cx="5020097" cy="26188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098455" y="1088738"/>
                <a:ext cx="5020097" cy="26188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54609" y="1148060"/>
                <a:ext cx="4750541" cy="26188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339481" y="1300747"/>
                <a:ext cx="2448271" cy="2313440"/>
                <a:chOff x="6339481" y="1300747"/>
                <a:chExt cx="2448271" cy="231344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6358449" y="1300747"/>
                  <a:ext cx="2429303" cy="2313440"/>
                </a:xfrm>
                <a:prstGeom prst="rect">
                  <a:avLst/>
                </a:prstGeom>
                <a:ln>
                  <a:noFill/>
                </a:ln>
                <a:effectLst/>
              </p:spPr>
            </p:sp>
            <p:sp>
              <p:nvSpPr>
                <p:cNvPr id="42" name="Freeform 41"/>
                <p:cNvSpPr/>
                <p:nvPr/>
              </p:nvSpPr>
              <p:spPr>
                <a:xfrm>
                  <a:off x="6867526" y="1467397"/>
                  <a:ext cx="970297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Storage</a:t>
                  </a:r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6339481" y="1481841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546018" y="380559"/>
                      </a:moveTo>
                      <a:arcTo wR="841818" hR="841818" stAng="19606486" swAng="1010864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Freeform 43"/>
                <p:cNvSpPr/>
                <p:nvPr/>
              </p:nvSpPr>
              <p:spPr>
                <a:xfrm>
                  <a:off x="7668325" y="2165151"/>
                  <a:ext cx="970297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Analytical Core</a:t>
                  </a: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6559422" y="1495936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469739" y="1402508"/>
                      </a:moveTo>
                      <a:arcTo wR="841818" hR="841818" stAng="2505759" swAng="1652532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Freeform 45"/>
                <p:cNvSpPr/>
                <p:nvPr/>
              </p:nvSpPr>
              <p:spPr>
                <a:xfrm>
                  <a:off x="6604534" y="2604619"/>
                  <a:ext cx="970297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Tasks</a:t>
                  </a:r>
                  <a:r>
                    <a:rPr lang="en-US" sz="1400" kern="1200" dirty="0" smtClean="0"/>
                    <a:t> </a:t>
                  </a:r>
                  <a:r>
                    <a:rPr lang="en-US" sz="1600" b="1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Scheduler</a:t>
                  </a:r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6896205" y="1417187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38077" y="1092134"/>
                      </a:moveTo>
                      <a:arcTo wR="841818" hR="841818" stAng="9762083" swAng="1282643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3" name="Rectangle 2"/>
              <p:cNvSpPr/>
              <p:nvPr/>
            </p:nvSpPr>
            <p:spPr>
              <a:xfrm>
                <a:off x="9902631" y="872800"/>
                <a:ext cx="1349481" cy="7773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Серверы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9467150" y="1557811"/>
                <a:ext cx="966434" cy="617296"/>
                <a:chOff x="1542478" y="1062551"/>
                <a:chExt cx="1062009" cy="690306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1542478" y="1062551"/>
                  <a:ext cx="1062009" cy="69030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sp>
            <p:sp>
              <p:nvSpPr>
                <p:cNvPr id="27" name="Rounded Rectangle 4"/>
                <p:cNvSpPr txBox="1"/>
                <p:nvPr/>
              </p:nvSpPr>
              <p:spPr>
                <a:xfrm>
                  <a:off x="1576176" y="1096249"/>
                  <a:ext cx="994613" cy="62291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 err="1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Algos</a:t>
                  </a:r>
                  <a:endParaRPr lang="en-US" sz="14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9467150" y="2396010"/>
                <a:ext cx="966434" cy="617296"/>
                <a:chOff x="1542478" y="1062551"/>
                <a:chExt cx="1062009" cy="690306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1542478" y="1062551"/>
                  <a:ext cx="1062009" cy="69030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sp>
            <p:sp>
              <p:nvSpPr>
                <p:cNvPr id="30" name="Rounded Rectangle 4"/>
                <p:cNvSpPr txBox="1"/>
                <p:nvPr/>
              </p:nvSpPr>
              <p:spPr>
                <a:xfrm>
                  <a:off x="1576175" y="1096249"/>
                  <a:ext cx="994613" cy="62291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>
                  <a:defPPr>
                    <a:defRPr lang="en-US"/>
                  </a:defPPr>
                  <a:lvl1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 sz="1200">
                      <a:solidFill>
                        <a:schemeClr val="accent1">
                          <a:lumMod val="50000"/>
                        </a:schemeClr>
                      </a:solidFill>
                    </a:defRPr>
                  </a:lvl1pPr>
                </a:lstStyle>
                <a:p>
                  <a:r>
                    <a:rPr lang="en-US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High-level business logic</a:t>
                  </a:r>
                </a:p>
              </p:txBody>
            </p:sp>
          </p:grpSp>
          <p:cxnSp>
            <p:nvCxnSpPr>
              <p:cNvPr id="23" name="Straight Arrow Connector 22"/>
              <p:cNvCxnSpPr/>
              <p:nvPr/>
            </p:nvCxnSpPr>
            <p:spPr>
              <a:xfrm flipV="1">
                <a:off x="8710405" y="1948839"/>
                <a:ext cx="699079" cy="352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8797490" y="2531983"/>
                <a:ext cx="611994" cy="21386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0733" y="948982"/>
              <a:ext cx="3757523" cy="3052800"/>
              <a:chOff x="790733" y="948982"/>
              <a:chExt cx="3757523" cy="30528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90733" y="984794"/>
                <a:ext cx="3444963" cy="2967855"/>
                <a:chOff x="790733" y="984794"/>
                <a:chExt cx="3444963" cy="2967855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256730" y="2468722"/>
                  <a:ext cx="476149" cy="1250928"/>
                </a:xfrm>
                <a:custGeom>
                  <a:avLst/>
                  <a:gdLst>
                    <a:gd name="connsiteX0" fmla="*/ 0 w 476149"/>
                    <a:gd name="connsiteY0" fmla="*/ 0 h 1250928"/>
                    <a:gd name="connsiteX1" fmla="*/ 238074 w 476149"/>
                    <a:gd name="connsiteY1" fmla="*/ 0 h 1250928"/>
                    <a:gd name="connsiteX2" fmla="*/ 238074 w 476149"/>
                    <a:gd name="connsiteY2" fmla="*/ 1250928 h 1250928"/>
                    <a:gd name="connsiteX3" fmla="*/ 476149 w 476149"/>
                    <a:gd name="connsiteY3" fmla="*/ 1250928 h 125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1250928">
                      <a:moveTo>
                        <a:pt x="0" y="0"/>
                      </a:moveTo>
                      <a:lnTo>
                        <a:pt x="238074" y="0"/>
                      </a:lnTo>
                      <a:lnTo>
                        <a:pt x="238074" y="1250928"/>
                      </a:lnTo>
                      <a:lnTo>
                        <a:pt x="476149" y="1250928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17313" tIns="592002" rIns="217312" bIns="592002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256730" y="2468722"/>
                  <a:ext cx="476149" cy="668431"/>
                </a:xfrm>
                <a:custGeom>
                  <a:avLst/>
                  <a:gdLst>
                    <a:gd name="connsiteX0" fmla="*/ 0 w 476149"/>
                    <a:gd name="connsiteY0" fmla="*/ 0 h 668431"/>
                    <a:gd name="connsiteX1" fmla="*/ 238074 w 476149"/>
                    <a:gd name="connsiteY1" fmla="*/ 0 h 668431"/>
                    <a:gd name="connsiteX2" fmla="*/ 238074 w 476149"/>
                    <a:gd name="connsiteY2" fmla="*/ 668431 h 668431"/>
                    <a:gd name="connsiteX3" fmla="*/ 476149 w 476149"/>
                    <a:gd name="connsiteY3" fmla="*/ 668431 h 668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668431">
                      <a:moveTo>
                        <a:pt x="0" y="0"/>
                      </a:moveTo>
                      <a:lnTo>
                        <a:pt x="238074" y="0"/>
                      </a:lnTo>
                      <a:lnTo>
                        <a:pt x="238074" y="668431"/>
                      </a:lnTo>
                      <a:lnTo>
                        <a:pt x="476149" y="668431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30258" tIns="313699" rIns="230257" bIns="313698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1256730" y="2423002"/>
                  <a:ext cx="305694" cy="91440"/>
                </a:xfrm>
                <a:custGeom>
                  <a:avLst/>
                  <a:gdLst>
                    <a:gd name="connsiteX0" fmla="*/ 0 w 305694"/>
                    <a:gd name="connsiteY0" fmla="*/ 45720 h 91440"/>
                    <a:gd name="connsiteX1" fmla="*/ 305694 w 305694"/>
                    <a:gd name="connsiteY1" fmla="*/ 4572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5694" h="91440">
                      <a:moveTo>
                        <a:pt x="0" y="45720"/>
                      </a:moveTo>
                      <a:lnTo>
                        <a:pt x="305694" y="45720"/>
                      </a:ln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57905" tIns="38078" rIns="157905" bIns="38078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1266320" y="1806418"/>
                  <a:ext cx="456407" cy="662303"/>
                </a:xfrm>
                <a:custGeom>
                  <a:avLst/>
                  <a:gdLst>
                    <a:gd name="connsiteX0" fmla="*/ 0 w 455148"/>
                    <a:gd name="connsiteY0" fmla="*/ 662303 h 662303"/>
                    <a:gd name="connsiteX1" fmla="*/ 227574 w 455148"/>
                    <a:gd name="connsiteY1" fmla="*/ 662303 h 662303"/>
                    <a:gd name="connsiteX2" fmla="*/ 227574 w 455148"/>
                    <a:gd name="connsiteY2" fmla="*/ 0 h 662303"/>
                    <a:gd name="connsiteX3" fmla="*/ 455148 w 455148"/>
                    <a:gd name="connsiteY3" fmla="*/ 0 h 662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5148" h="662303">
                      <a:moveTo>
                        <a:pt x="0" y="662303"/>
                      </a:moveTo>
                      <a:lnTo>
                        <a:pt x="227574" y="662303"/>
                      </a:lnTo>
                      <a:lnTo>
                        <a:pt x="227574" y="0"/>
                      </a:lnTo>
                      <a:lnTo>
                        <a:pt x="455148" y="0"/>
                      </a:ln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20184" tIns="311062" rIns="220183" bIns="31106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1256730" y="1217793"/>
                  <a:ext cx="476149" cy="1250928"/>
                </a:xfrm>
                <a:custGeom>
                  <a:avLst/>
                  <a:gdLst>
                    <a:gd name="connsiteX0" fmla="*/ 0 w 476149"/>
                    <a:gd name="connsiteY0" fmla="*/ 1250928 h 1250928"/>
                    <a:gd name="connsiteX1" fmla="*/ 238074 w 476149"/>
                    <a:gd name="connsiteY1" fmla="*/ 1250928 h 1250928"/>
                    <a:gd name="connsiteX2" fmla="*/ 238074 w 476149"/>
                    <a:gd name="connsiteY2" fmla="*/ 0 h 1250928"/>
                    <a:gd name="connsiteX3" fmla="*/ 476149 w 476149"/>
                    <a:gd name="connsiteY3" fmla="*/ 0 h 125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1250928">
                      <a:moveTo>
                        <a:pt x="0" y="1250928"/>
                      </a:moveTo>
                      <a:lnTo>
                        <a:pt x="238074" y="1250928"/>
                      </a:lnTo>
                      <a:lnTo>
                        <a:pt x="238074" y="0"/>
                      </a:lnTo>
                      <a:lnTo>
                        <a:pt x="476149" y="0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17313" tIns="592003" rIns="217312" bIns="592001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rot="16200000">
                  <a:off x="-202578" y="2235723"/>
                  <a:ext cx="2452619" cy="465997"/>
                </a:xfrm>
                <a:custGeom>
                  <a:avLst/>
                  <a:gdLst>
                    <a:gd name="connsiteX0" fmla="*/ 0 w 2452619"/>
                    <a:gd name="connsiteY0" fmla="*/ 0 h 465997"/>
                    <a:gd name="connsiteX1" fmla="*/ 2452619 w 2452619"/>
                    <a:gd name="connsiteY1" fmla="*/ 0 h 465997"/>
                    <a:gd name="connsiteX2" fmla="*/ 2452619 w 2452619"/>
                    <a:gd name="connsiteY2" fmla="*/ 465997 h 465997"/>
                    <a:gd name="connsiteX3" fmla="*/ 0 w 2452619"/>
                    <a:gd name="connsiteY3" fmla="*/ 465997 h 465997"/>
                    <a:gd name="connsiteX4" fmla="*/ 0 w 2452619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2619" h="465997">
                      <a:moveTo>
                        <a:pt x="0" y="0"/>
                      </a:moveTo>
                      <a:lnTo>
                        <a:pt x="2452619" y="0"/>
                      </a:lnTo>
                      <a:lnTo>
                        <a:pt x="2452619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0319" tIns="20320" rIns="20321" bIns="20320" numCol="1" spcCol="1270" anchor="ctr" anchorCtr="0">
                  <a:noAutofit/>
                </a:bodyPr>
                <a:lstStyle/>
                <a:p>
                  <a:pPr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sz="30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Клиенты</a:t>
                  </a:r>
                  <a:endParaRPr lang="en-US" sz="3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1724002" y="984794"/>
                  <a:ext cx="2380274" cy="465997"/>
                </a:xfrm>
                <a:custGeom>
                  <a:avLst/>
                  <a:gdLst>
                    <a:gd name="connsiteX0" fmla="*/ 0 w 2321520"/>
                    <a:gd name="connsiteY0" fmla="*/ 0 h 465997"/>
                    <a:gd name="connsiteX1" fmla="*/ 2321520 w 2321520"/>
                    <a:gd name="connsiteY1" fmla="*/ 0 h 465997"/>
                    <a:gd name="connsiteX2" fmla="*/ 2321520 w 2321520"/>
                    <a:gd name="connsiteY2" fmla="*/ 465997 h 465997"/>
                    <a:gd name="connsiteX3" fmla="*/ 0 w 2321520"/>
                    <a:gd name="connsiteY3" fmla="*/ 465997 h 465997"/>
                    <a:gd name="connsiteX4" fmla="*/ 0 w 2321520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1520" h="465997">
                      <a:moveTo>
                        <a:pt x="0" y="0"/>
                      </a:moveTo>
                      <a:lnTo>
                        <a:pt x="2321520" y="0"/>
                      </a:lnTo>
                      <a:lnTo>
                        <a:pt x="2321520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Дески / рисковая аналитика</a:t>
                  </a:r>
                  <a:r>
                    <a:rPr lang="en-US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 (Python API, Excels)</a:t>
                  </a: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1724002" y="1573419"/>
                  <a:ext cx="2380274" cy="465997"/>
                </a:xfrm>
                <a:custGeom>
                  <a:avLst/>
                  <a:gdLst>
                    <a:gd name="connsiteX0" fmla="*/ 0 w 2355574"/>
                    <a:gd name="connsiteY0" fmla="*/ 0 h 465997"/>
                    <a:gd name="connsiteX1" fmla="*/ 2355574 w 2355574"/>
                    <a:gd name="connsiteY1" fmla="*/ 0 h 465997"/>
                    <a:gd name="connsiteX2" fmla="*/ 2355574 w 2355574"/>
                    <a:gd name="connsiteY2" fmla="*/ 465997 h 465997"/>
                    <a:gd name="connsiteX3" fmla="*/ 0 w 2355574"/>
                    <a:gd name="connsiteY3" fmla="*/ 465997 h 465997"/>
                    <a:gd name="connsiteX4" fmla="*/ 0 w 2355574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574" h="465997">
                      <a:moveTo>
                        <a:pt x="0" y="0"/>
                      </a:moveTo>
                      <a:lnTo>
                        <a:pt x="2355574" y="0"/>
                      </a:lnTo>
                      <a:lnTo>
                        <a:pt x="2355574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Murex via Flex API</a:t>
                  </a:r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63820" y="2149789"/>
                  <a:ext cx="2671876" cy="637866"/>
                </a:xfrm>
                <a:custGeom>
                  <a:avLst/>
                  <a:gdLst>
                    <a:gd name="connsiteX0" fmla="*/ 0 w 2671876"/>
                    <a:gd name="connsiteY0" fmla="*/ 0 h 637866"/>
                    <a:gd name="connsiteX1" fmla="*/ 2671876 w 2671876"/>
                    <a:gd name="connsiteY1" fmla="*/ 0 h 637866"/>
                    <a:gd name="connsiteX2" fmla="*/ 2671876 w 2671876"/>
                    <a:gd name="connsiteY2" fmla="*/ 637866 h 637866"/>
                    <a:gd name="connsiteX3" fmla="*/ 0 w 2671876"/>
                    <a:gd name="connsiteY3" fmla="*/ 637866 h 637866"/>
                    <a:gd name="connsiteX4" fmla="*/ 0 w 2671876"/>
                    <a:gd name="connsiteY4" fmla="*/ 0 h 637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71876" h="637866">
                      <a:moveTo>
                        <a:pt x="0" y="0"/>
                      </a:moveTo>
                      <a:lnTo>
                        <a:pt x="2671876" y="0"/>
                      </a:lnTo>
                      <a:lnTo>
                        <a:pt x="2671876" y="637866"/>
                      </a:lnTo>
                      <a:lnTo>
                        <a:pt x="0" y="6378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CCAB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 err="1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xVA</a:t>
                  </a:r>
                  <a:endParaRPr lang="en-US" sz="24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724002" y="2904155"/>
                  <a:ext cx="2380274" cy="465997"/>
                </a:xfrm>
                <a:custGeom>
                  <a:avLst/>
                  <a:gdLst>
                    <a:gd name="connsiteX0" fmla="*/ 0 w 2348222"/>
                    <a:gd name="connsiteY0" fmla="*/ 0 h 465997"/>
                    <a:gd name="connsiteX1" fmla="*/ 2348222 w 2348222"/>
                    <a:gd name="connsiteY1" fmla="*/ 0 h 465997"/>
                    <a:gd name="connsiteX2" fmla="*/ 2348222 w 2348222"/>
                    <a:gd name="connsiteY2" fmla="*/ 465997 h 465997"/>
                    <a:gd name="connsiteX3" fmla="*/ 0 w 2348222"/>
                    <a:gd name="connsiteY3" fmla="*/ 465997 h 465997"/>
                    <a:gd name="connsiteX4" fmla="*/ 0 w 2348222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8222" h="465997">
                      <a:moveTo>
                        <a:pt x="0" y="0"/>
                      </a:moveTo>
                      <a:lnTo>
                        <a:pt x="2348222" y="0"/>
                      </a:lnTo>
                      <a:lnTo>
                        <a:pt x="2348222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Догма</a:t>
                  </a: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, K7M</a:t>
                  </a:r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724002" y="3486652"/>
                  <a:ext cx="2380274" cy="465997"/>
                </a:xfrm>
                <a:custGeom>
                  <a:avLst/>
                  <a:gdLst>
                    <a:gd name="connsiteX0" fmla="*/ 0 w 2380274"/>
                    <a:gd name="connsiteY0" fmla="*/ 0 h 465997"/>
                    <a:gd name="connsiteX1" fmla="*/ 2380274 w 2380274"/>
                    <a:gd name="connsiteY1" fmla="*/ 0 h 465997"/>
                    <a:gd name="connsiteX2" fmla="*/ 2380274 w 2380274"/>
                    <a:gd name="connsiteY2" fmla="*/ 465997 h 465997"/>
                    <a:gd name="connsiteX3" fmla="*/ 0 w 2380274"/>
                    <a:gd name="connsiteY3" fmla="*/ 465997 h 465997"/>
                    <a:gd name="connsiteX4" fmla="*/ 0 w 2380274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0274" h="465997">
                      <a:moveTo>
                        <a:pt x="0" y="0"/>
                      </a:moveTo>
                      <a:lnTo>
                        <a:pt x="2380274" y="0"/>
                      </a:lnTo>
                      <a:lnTo>
                        <a:pt x="2380274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CRM (Web interface)</a:t>
                  </a:r>
                </a:p>
              </p:txBody>
            </p:sp>
          </p:grpSp>
          <p:sp>
            <p:nvSpPr>
              <p:cNvPr id="9" name="Right Brace 8"/>
              <p:cNvSpPr/>
              <p:nvPr/>
            </p:nvSpPr>
            <p:spPr>
              <a:xfrm>
                <a:off x="4267218" y="948982"/>
                <a:ext cx="281038" cy="3052800"/>
              </a:xfrm>
              <a:prstGeom prst="rightBrac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4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Задача </a:t>
            </a:r>
            <a:r>
              <a:rPr lang="ru-RU" sz="2500" b="1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прайсинга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1" name="Freeform 43"/>
          <p:cNvSpPr/>
          <p:nvPr/>
        </p:nvSpPr>
        <p:spPr>
          <a:xfrm>
            <a:off x="2211995" y="2316956"/>
            <a:ext cx="929768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Инвест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Банк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2" name="Freeform 43"/>
          <p:cNvSpPr/>
          <p:nvPr/>
        </p:nvSpPr>
        <p:spPr>
          <a:xfrm>
            <a:off x="614644" y="2293871"/>
            <a:ext cx="905143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Клиент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3" name="Freeform 43"/>
          <p:cNvSpPr/>
          <p:nvPr/>
        </p:nvSpPr>
        <p:spPr>
          <a:xfrm>
            <a:off x="3938654" y="1927547"/>
            <a:ext cx="905142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Рынок</a:t>
            </a:r>
            <a:endParaRPr lang="en-US" sz="1600" b="1" dirty="0" smtClean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FX</a:t>
            </a:r>
            <a:endParaRPr lang="ru-RU" sz="1600" b="1" dirty="0" smtClean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-71095" y="3703134"/>
                <a:ext cx="5672928" cy="2863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spcAft>
                    <a:spcPts val="600"/>
                  </a:spcAft>
                </a:pP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Стоимость любого контракта: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𝑉</m:t>
                      </m:r>
                      <m:r>
                        <a:rPr lang="en-US" sz="160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𝑄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𝐶𝐹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i="1" dirty="0" smtClean="0">
                  <a:solidFill>
                    <a:srgbClr val="575757">
                      <a:lumMod val="50000"/>
                    </a:srgbClr>
                  </a:solidFill>
                  <a:latin typeface="Cambria Math" panose="02040503050406030204" pitchFamily="18" charset="0"/>
                  <a:cs typeface="SB Sans Display Light" panose="020B030304050402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𝐶𝐹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naryPr>
                      <m:sub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сумма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дисконтированных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денежных потоков (экспозиция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/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разложение на фундаментальные инструменты)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endParaRPr lang="ru-RU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𝑄</m:t>
                    </m:r>
                  </m:oMath>
                </a14:m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– риск-нейтральная мера (рыночные цены фундаментальных инструментов)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 err="1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мат.ожидание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в риск-нейтральной мере (взвешенная по экспозиции сумма цен фундаментальных инструментов) </a:t>
                </a:r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095" y="3703134"/>
                <a:ext cx="5672928" cy="2863989"/>
              </a:xfrm>
              <a:prstGeom prst="rect">
                <a:avLst/>
              </a:prstGeom>
              <a:blipFill>
                <a:blip r:embed="rId3"/>
                <a:stretch>
                  <a:fillRect t="-638" r="-537" b="-1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Прямоугольник 21"/>
              <p:cNvSpPr/>
              <p:nvPr/>
            </p:nvSpPr>
            <p:spPr>
              <a:xfrm>
                <a:off x="5514676" y="4270872"/>
                <a:ext cx="6381569" cy="2435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spcAft>
                    <a:spcPts val="300"/>
                  </a:spcAft>
                </a:pP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Декомпозиция реального потока:</a:t>
                </a:r>
                <a:endPara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lvl="1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                        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𝐶𝐹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 1</m:t>
                          </m:r>
                        </m:e>
                        <m:sub>
                          <m:sSub>
                            <m:sSubPr>
                              <m:ctrlPr>
                                <a:rPr lang="ru-RU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клиент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−</m:t>
                          </m:r>
                        </m:sup>
                      </m:sSubSup>
                      <m:sSub>
                        <m:sSubPr>
                          <m:ctrl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1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банк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1600" i="1" dirty="0" smtClean="0">
                  <a:solidFill>
                    <a:srgbClr val="575757">
                      <a:lumMod val="50000"/>
                    </a:srgbClr>
                  </a:solidFill>
                  <a:latin typeface="Cambria Math" panose="02040503050406030204" pitchFamily="18" charset="0"/>
                  <a:cs typeface="SB Sans Display Light" panose="020B0303040504020204" pitchFamily="34" charset="0"/>
                </a:endParaRPr>
              </a:p>
              <a:p>
                <a:pPr lvl="1">
                  <a:spcAft>
                    <a:spcPts val="300"/>
                  </a:spcAft>
                </a:pP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Декомпозиция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стоимости:</a:t>
                </a:r>
                <a:endParaRPr lang="ru-RU" sz="1600" i="1" dirty="0" smtClean="0">
                  <a:solidFill>
                    <a:srgbClr val="575757">
                      <a:lumMod val="50000"/>
                    </a:srgbClr>
                  </a:solidFill>
                  <a:latin typeface="Cambria Math" panose="02040503050406030204" pitchFamily="18" charset="0"/>
                  <a:cs typeface="SB Sans Display Light" panose="020B0303040504020204" pitchFamily="34" charset="0"/>
                </a:endParaRPr>
              </a:p>
              <a:p>
                <a:pPr lvl="1" algn="ctr"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𝑉</m:t>
                    </m:r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 −</m:t>
                    </m:r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𝐶𝑉𝐴</m:t>
                    </m:r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𝐷𝑉𝐴</m:t>
                    </m:r>
                  </m:oMath>
                </a14:m>
                <a:r>
                  <a:rPr lang="en-US" sz="1600" i="1" dirty="0" smtClean="0">
                    <a:solidFill>
                      <a:srgbClr val="575757">
                        <a:lumMod val="50000"/>
                      </a:srgbClr>
                    </a:solidFill>
                    <a:latin typeface="Cambria Math" panose="02040503050406030204" pitchFamily="18" charset="0"/>
                    <a:cs typeface="SB Sans Display Light" panose="020B0303040504020204" pitchFamily="34" charset="0"/>
                  </a:rPr>
                  <a:t> </a:t>
                </a:r>
                <a:endParaRPr lang="ru-RU" sz="1600" i="1" dirty="0">
                  <a:solidFill>
                    <a:srgbClr val="575757">
                      <a:lumMod val="50000"/>
                    </a:srgbClr>
                  </a:solidFill>
                  <a:latin typeface="Cambria Math" panose="02040503050406030204" pitchFamily="18" charset="0"/>
                  <a:cs typeface="SB Sans Display Light" panose="020B0303040504020204" pitchFamily="34" charset="0"/>
                </a:endParaRPr>
              </a:p>
              <a:p>
                <a:pPr lvl="1"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0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𝑄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𝐶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𝐹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ru-RU" sz="1600" i="1" dirty="0" smtClean="0">
                    <a:solidFill>
                      <a:srgbClr val="575757">
                        <a:lumMod val="50000"/>
                      </a:srgbClr>
                    </a:solidFill>
                    <a:latin typeface="Cambria Math" panose="02040503050406030204" pitchFamily="18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стоимость контрактных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платежей</a:t>
                </a:r>
              </a:p>
              <a:p>
                <a:pPr lvl="1"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𝐶𝑉𝐴</m:t>
                    </m:r>
                  </m:oMath>
                </a14:m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𝑄</m:t>
                        </m:r>
                      </m:sup>
                    </m:sSup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𝐶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𝐹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ru-RU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клиент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ru-RU" sz="1600" i="1" dirty="0">
                    <a:solidFill>
                      <a:srgbClr val="575757">
                        <a:lumMod val="50000"/>
                      </a:srgbClr>
                    </a:solidFill>
                    <a:latin typeface="Cambria Math" panose="02040503050406030204" pitchFamily="18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поправка на кредитный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риск</a:t>
                </a:r>
              </a:p>
              <a:p>
                <a:pPr lvl="1"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𝐷</m:t>
                    </m:r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𝑉𝐴</m:t>
                    </m:r>
                  </m:oMath>
                </a14:m>
                <a:r>
                  <a:rPr lang="en-US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𝑄</m:t>
                        </m:r>
                      </m:sup>
                    </m:sSup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𝐶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𝐹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−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банк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ru-RU" sz="1600" i="1" dirty="0">
                    <a:solidFill>
                      <a:srgbClr val="575757">
                        <a:lumMod val="50000"/>
                      </a:srgbClr>
                    </a:solidFill>
                    <a:latin typeface="Cambria Math" panose="02040503050406030204" pitchFamily="18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поправка на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собственный дефолт</a:t>
                </a:r>
              </a:p>
              <a:p>
                <a:pPr lvl="1"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ru-RU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клиент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банк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индикаторы дефолта контрагента и банка</a:t>
                </a:r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76" y="4270872"/>
                <a:ext cx="6381569" cy="2435475"/>
              </a:xfrm>
              <a:prstGeom prst="rect">
                <a:avLst/>
              </a:prstGeom>
              <a:blipFill>
                <a:blip r:embed="rId4"/>
                <a:stretch>
                  <a:fillRect t="-752" b="-1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334524" y="940606"/>
            <a:ext cx="4163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Прайсинг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– репликация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сложных контрактов через торгуемые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инструменты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854962" y="940606"/>
            <a:ext cx="1974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Дефолтные события влияют на </a:t>
            </a:r>
            <a:r>
              <a:rPr lang="ru-RU" sz="16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прайсинг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9" name="Равно 38"/>
          <p:cNvSpPr/>
          <p:nvPr/>
        </p:nvSpPr>
        <p:spPr>
          <a:xfrm>
            <a:off x="8457434" y="2489903"/>
            <a:ext cx="289880" cy="325749"/>
          </a:xfrm>
          <a:prstGeom prst="mathEqual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Плюс 39"/>
          <p:cNvSpPr/>
          <p:nvPr/>
        </p:nvSpPr>
        <p:spPr>
          <a:xfrm>
            <a:off x="10246274" y="3015551"/>
            <a:ext cx="348256" cy="361766"/>
          </a:xfrm>
          <a:prstGeom prst="mathPlus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Плюс 40"/>
          <p:cNvSpPr/>
          <p:nvPr/>
        </p:nvSpPr>
        <p:spPr>
          <a:xfrm>
            <a:off x="10247672" y="1936547"/>
            <a:ext cx="348256" cy="361766"/>
          </a:xfrm>
          <a:prstGeom prst="mathPlus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22"/>
          <p:cNvCxnSpPr/>
          <p:nvPr/>
        </p:nvCxnSpPr>
        <p:spPr>
          <a:xfrm flipV="1">
            <a:off x="1634831" y="2605367"/>
            <a:ext cx="465399" cy="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2"/>
          <p:cNvCxnSpPr/>
          <p:nvPr/>
        </p:nvCxnSpPr>
        <p:spPr>
          <a:xfrm flipV="1">
            <a:off x="3270744" y="2207657"/>
            <a:ext cx="555214" cy="27784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43"/>
          <p:cNvSpPr/>
          <p:nvPr/>
        </p:nvSpPr>
        <p:spPr>
          <a:xfrm>
            <a:off x="7420592" y="2369198"/>
            <a:ext cx="929768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Банк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6" name="Freeform 43"/>
          <p:cNvSpPr/>
          <p:nvPr/>
        </p:nvSpPr>
        <p:spPr>
          <a:xfrm>
            <a:off x="5961248" y="2369199"/>
            <a:ext cx="905143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Клиент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cxnSp>
        <p:nvCxnSpPr>
          <p:cNvPr id="57" name="Straight Arrow Connector 22"/>
          <p:cNvCxnSpPr/>
          <p:nvPr/>
        </p:nvCxnSpPr>
        <p:spPr>
          <a:xfrm flipV="1">
            <a:off x="6910792" y="2650236"/>
            <a:ext cx="465399" cy="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Прямоугольник 57"/>
              <p:cNvSpPr/>
              <p:nvPr/>
            </p:nvSpPr>
            <p:spPr>
              <a:xfrm>
                <a:off x="6949955" y="2319732"/>
                <a:ext cx="4545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𝐶𝐹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55" y="2319732"/>
                <a:ext cx="45454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43"/>
          <p:cNvSpPr/>
          <p:nvPr/>
        </p:nvSpPr>
        <p:spPr>
          <a:xfrm>
            <a:off x="10682511" y="1315997"/>
            <a:ext cx="929768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Банк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60" name="Freeform 43"/>
          <p:cNvSpPr/>
          <p:nvPr/>
        </p:nvSpPr>
        <p:spPr>
          <a:xfrm>
            <a:off x="9223167" y="1315998"/>
            <a:ext cx="905143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Клиент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cxnSp>
        <p:nvCxnSpPr>
          <p:cNvPr id="61" name="Straight Arrow Connector 22"/>
          <p:cNvCxnSpPr/>
          <p:nvPr/>
        </p:nvCxnSpPr>
        <p:spPr>
          <a:xfrm flipV="1">
            <a:off x="10172711" y="1597035"/>
            <a:ext cx="465399" cy="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Прямоугольник 61"/>
              <p:cNvSpPr/>
              <p:nvPr/>
            </p:nvSpPr>
            <p:spPr>
              <a:xfrm>
                <a:off x="10172711" y="1266531"/>
                <a:ext cx="5186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ru-RU" sz="1400" b="0" i="0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711" y="1266531"/>
                <a:ext cx="51860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eform 43"/>
          <p:cNvSpPr/>
          <p:nvPr/>
        </p:nvSpPr>
        <p:spPr>
          <a:xfrm>
            <a:off x="10724216" y="2342162"/>
            <a:ext cx="929768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Банк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68" name="Freeform 43"/>
          <p:cNvSpPr/>
          <p:nvPr/>
        </p:nvSpPr>
        <p:spPr>
          <a:xfrm>
            <a:off x="9223167" y="2342163"/>
            <a:ext cx="905143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Клиент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cxnSp>
        <p:nvCxnSpPr>
          <p:cNvPr id="69" name="Straight Arrow Connector 22"/>
          <p:cNvCxnSpPr/>
          <p:nvPr/>
        </p:nvCxnSpPr>
        <p:spPr>
          <a:xfrm flipV="1">
            <a:off x="10172711" y="2623200"/>
            <a:ext cx="465399" cy="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43"/>
          <p:cNvSpPr/>
          <p:nvPr/>
        </p:nvSpPr>
        <p:spPr>
          <a:xfrm>
            <a:off x="10682511" y="3413937"/>
            <a:ext cx="929768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Банк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2" name="Freeform 43"/>
          <p:cNvSpPr/>
          <p:nvPr/>
        </p:nvSpPr>
        <p:spPr>
          <a:xfrm>
            <a:off x="9223167" y="3413938"/>
            <a:ext cx="905143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Клиент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cxnSp>
        <p:nvCxnSpPr>
          <p:cNvPr id="73" name="Straight Arrow Connector 22"/>
          <p:cNvCxnSpPr/>
          <p:nvPr/>
        </p:nvCxnSpPr>
        <p:spPr>
          <a:xfrm flipV="1">
            <a:off x="10172711" y="3694975"/>
            <a:ext cx="465399" cy="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Прямоугольник 73"/>
              <p:cNvSpPr/>
              <p:nvPr/>
            </p:nvSpPr>
            <p:spPr>
              <a:xfrm>
                <a:off x="10128310" y="3364471"/>
                <a:ext cx="564449" cy="312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SupPr>
                        <m:e>
                          <m:r>
                            <a:rPr lang="en-US" sz="140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ru-RU" sz="14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74" name="Прямоугольник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310" y="3364471"/>
                <a:ext cx="564449" cy="3125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Прямоугольник 74"/>
              <p:cNvSpPr/>
              <p:nvPr/>
            </p:nvSpPr>
            <p:spPr>
              <a:xfrm>
                <a:off x="10070851" y="2312749"/>
                <a:ext cx="6991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−</m:t>
                      </m:r>
                      <m:r>
                        <a:rPr lang="en-US" sz="140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ru-RU" sz="14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75" name="Прямоугольник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851" y="2312749"/>
                <a:ext cx="69910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Умножение 75"/>
          <p:cNvSpPr/>
          <p:nvPr/>
        </p:nvSpPr>
        <p:spPr>
          <a:xfrm>
            <a:off x="9256234" y="2263204"/>
            <a:ext cx="811669" cy="849512"/>
          </a:xfrm>
          <a:prstGeom prst="mathMultiply">
            <a:avLst/>
          </a:prstGeom>
          <a:solidFill>
            <a:schemeClr val="accent5">
              <a:alpha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182668" y="2502757"/>
            <a:ext cx="696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usdrub</a:t>
            </a:r>
            <a:endParaRPr lang="ru-RU" sz="12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1435534" y="2701689"/>
            <a:ext cx="860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</a:t>
            </a:r>
            <a:r>
              <a:rPr lang="ru-RU" sz="12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пцион</a:t>
            </a:r>
            <a:endParaRPr lang="en-US" sz="12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ctr"/>
            <a:r>
              <a:rPr lang="en-US" sz="12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usdrub</a:t>
            </a:r>
            <a:endParaRPr lang="ru-RU" sz="12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80" name="Freeform 43"/>
          <p:cNvSpPr/>
          <p:nvPr/>
        </p:nvSpPr>
        <p:spPr>
          <a:xfrm>
            <a:off x="3938654" y="2870964"/>
            <a:ext cx="905142" cy="630693"/>
          </a:xfrm>
          <a:custGeom>
            <a:avLst/>
            <a:gdLst>
              <a:gd name="connsiteX0" fmla="*/ 0 w 970297"/>
              <a:gd name="connsiteY0" fmla="*/ 105118 h 630693"/>
              <a:gd name="connsiteX1" fmla="*/ 105118 w 970297"/>
              <a:gd name="connsiteY1" fmla="*/ 0 h 630693"/>
              <a:gd name="connsiteX2" fmla="*/ 865179 w 970297"/>
              <a:gd name="connsiteY2" fmla="*/ 0 h 630693"/>
              <a:gd name="connsiteX3" fmla="*/ 970297 w 970297"/>
              <a:gd name="connsiteY3" fmla="*/ 105118 h 630693"/>
              <a:gd name="connsiteX4" fmla="*/ 970297 w 970297"/>
              <a:gd name="connsiteY4" fmla="*/ 525575 h 630693"/>
              <a:gd name="connsiteX5" fmla="*/ 865179 w 970297"/>
              <a:gd name="connsiteY5" fmla="*/ 630693 h 630693"/>
              <a:gd name="connsiteX6" fmla="*/ 105118 w 970297"/>
              <a:gd name="connsiteY6" fmla="*/ 630693 h 630693"/>
              <a:gd name="connsiteX7" fmla="*/ 0 w 970297"/>
              <a:gd name="connsiteY7" fmla="*/ 525575 h 630693"/>
              <a:gd name="connsiteX8" fmla="*/ 0 w 970297"/>
              <a:gd name="connsiteY8" fmla="*/ 10511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0297" h="630693">
                <a:moveTo>
                  <a:pt x="0" y="105118"/>
                </a:moveTo>
                <a:cubicBezTo>
                  <a:pt x="0" y="47063"/>
                  <a:pt x="47063" y="0"/>
                  <a:pt x="105118" y="0"/>
                </a:cubicBezTo>
                <a:lnTo>
                  <a:pt x="865179" y="0"/>
                </a:lnTo>
                <a:cubicBezTo>
                  <a:pt x="923234" y="0"/>
                  <a:pt x="970297" y="47063"/>
                  <a:pt x="970297" y="105118"/>
                </a:cubicBezTo>
                <a:lnTo>
                  <a:pt x="970297" y="525575"/>
                </a:lnTo>
                <a:cubicBezTo>
                  <a:pt x="970297" y="583630"/>
                  <a:pt x="923234" y="630693"/>
                  <a:pt x="865179" y="630693"/>
                </a:cubicBezTo>
                <a:lnTo>
                  <a:pt x="105118" y="630693"/>
                </a:lnTo>
                <a:cubicBezTo>
                  <a:pt x="47063" y="630693"/>
                  <a:pt x="0" y="583630"/>
                  <a:pt x="0" y="525575"/>
                </a:cubicBezTo>
                <a:lnTo>
                  <a:pt x="0" y="1051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128" tIns="84128" rIns="84128" bIns="8412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Рынок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MM</a:t>
            </a:r>
            <a:endParaRPr lang="en-US" sz="1600" b="1" dirty="0"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3270744" y="1843571"/>
            <a:ext cx="538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хедж</a:t>
            </a:r>
            <a:endParaRPr lang="ru-RU" sz="1200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1468576" y="1984355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контракт</a:t>
            </a:r>
            <a:endParaRPr lang="ru-RU" sz="1200" dirty="0"/>
          </a:p>
        </p:txBody>
      </p:sp>
      <p:cxnSp>
        <p:nvCxnSpPr>
          <p:cNvPr id="84" name="Straight Arrow Connector 22"/>
          <p:cNvCxnSpPr/>
          <p:nvPr/>
        </p:nvCxnSpPr>
        <p:spPr>
          <a:xfrm>
            <a:off x="3248837" y="2822395"/>
            <a:ext cx="555214" cy="3395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2802893" y="3112775"/>
            <a:ext cx="1474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funding</a:t>
            </a:r>
            <a:endParaRPr lang="ru-RU" sz="12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88" name="Умножение 87"/>
          <p:cNvSpPr/>
          <p:nvPr/>
        </p:nvSpPr>
        <p:spPr>
          <a:xfrm>
            <a:off x="10754586" y="3309567"/>
            <a:ext cx="811669" cy="849512"/>
          </a:xfrm>
          <a:prstGeom prst="mathMultiply">
            <a:avLst/>
          </a:prstGeom>
          <a:solidFill>
            <a:schemeClr val="accent5">
              <a:alpha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Двойные фигурные скобки 88"/>
          <p:cNvSpPr/>
          <p:nvPr/>
        </p:nvSpPr>
        <p:spPr>
          <a:xfrm>
            <a:off x="8792897" y="1236590"/>
            <a:ext cx="3277184" cy="2911264"/>
          </a:xfrm>
          <a:prstGeom prst="bracePair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436652"/>
            <a:ext cx="10515600" cy="438582"/>
          </a:xfrm>
        </p:spPr>
        <p:txBody>
          <a:bodyPr/>
          <a:lstStyle/>
          <a:p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Эволюция </a:t>
            </a:r>
            <a:r>
              <a:rPr lang="ru-RU" sz="2500" b="1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прайсинга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15567" y="1452267"/>
            <a:ext cx="9370292" cy="4630034"/>
          </a:xfrm>
          <a:prstGeom prst="straightConnector1">
            <a:avLst/>
          </a:prstGeom>
          <a:ln w="825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9793" y="5118868"/>
            <a:ext cx="154466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Европейский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опцион</a:t>
            </a:r>
            <a:endParaRPr lang="ru-RU" sz="16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4461" y="5791607"/>
            <a:ext cx="245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Формула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Блэка-Шоулса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0897" y="2343680"/>
            <a:ext cx="168100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Барьерный </a:t>
            </a:r>
          </a:p>
          <a:p>
            <a:pPr algn="ctr"/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опцион</a:t>
            </a:r>
            <a:endParaRPr lang="ru-RU" sz="1600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0556" y="2929250"/>
            <a:ext cx="24309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American Monte Carlo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7009" y="3246085"/>
            <a:ext cx="180884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Американский </a:t>
            </a:r>
          </a:p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опцион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4946" y="4053643"/>
            <a:ext cx="9493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Деревья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59802" y="1459092"/>
            <a:ext cx="28605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Транзакционные </a:t>
            </a:r>
          </a:p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издержки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5042" y="6122590"/>
            <a:ext cx="245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Формула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Башелье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1045" y="3786861"/>
            <a:ext cx="30772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Метод конечных разностей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799442" y="479964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Monte Carlo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0323" y="4211529"/>
            <a:ext cx="162678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Азиатский </a:t>
            </a:r>
          </a:p>
          <a:p>
            <a:pPr algn="ctr"/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опцион</a:t>
            </a:r>
            <a:endParaRPr lang="ru-RU" sz="2000" dirty="0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98055" y="1983934"/>
            <a:ext cx="24309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Reinforcement learning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9128" y="5974579"/>
            <a:ext cx="114530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Модели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2129" y="1602349"/>
            <a:ext cx="2130435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Инструменты</a:t>
            </a:r>
          </a:p>
        </p:txBody>
      </p:sp>
      <p:sp>
        <p:nvSpPr>
          <p:cNvPr id="24" name="Блок-схема: память с посл. доступом 23"/>
          <p:cNvSpPr/>
          <p:nvPr/>
        </p:nvSpPr>
        <p:spPr>
          <a:xfrm>
            <a:off x="7515916" y="2674909"/>
            <a:ext cx="2755625" cy="761785"/>
          </a:xfrm>
          <a:prstGeom prst="flowChartMagneticTap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46512" y="3181899"/>
            <a:ext cx="12561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Лучшая </a:t>
            </a:r>
          </a:p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практика</a:t>
            </a:r>
          </a:p>
        </p:txBody>
      </p:sp>
      <p:sp>
        <p:nvSpPr>
          <p:cNvPr id="26" name="Выгнутая вверх стрелка 25"/>
          <p:cNvSpPr/>
          <p:nvPr/>
        </p:nvSpPr>
        <p:spPr>
          <a:xfrm rot="19789769">
            <a:off x="2881231" y="3185685"/>
            <a:ext cx="1279462" cy="460851"/>
          </a:xfrm>
          <a:prstGeom prst="curvedDown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Выгнутая вверх стрелка 26"/>
          <p:cNvSpPr/>
          <p:nvPr/>
        </p:nvSpPr>
        <p:spPr>
          <a:xfrm rot="19789769">
            <a:off x="955014" y="4128882"/>
            <a:ext cx="1279462" cy="460851"/>
          </a:xfrm>
          <a:prstGeom prst="curvedDown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Выгнутая вверх стрелка 27"/>
          <p:cNvSpPr/>
          <p:nvPr/>
        </p:nvSpPr>
        <p:spPr>
          <a:xfrm rot="19789769">
            <a:off x="4999670" y="2162427"/>
            <a:ext cx="1279462" cy="460851"/>
          </a:xfrm>
          <a:prstGeom prst="curvedDown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Выгнутая вверх стрелка 28"/>
          <p:cNvSpPr/>
          <p:nvPr/>
        </p:nvSpPr>
        <p:spPr>
          <a:xfrm rot="19789769">
            <a:off x="6898758" y="1327588"/>
            <a:ext cx="1279462" cy="460851"/>
          </a:xfrm>
          <a:prstGeom prst="curvedDown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33089" y="3460649"/>
            <a:ext cx="1321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path-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dependency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2349556" y="2547034"/>
            <a:ext cx="135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ранее </a:t>
            </a:r>
          </a:p>
          <a:p>
            <a:pPr algn="ctr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исполнение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065582" y="1698936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проклятие 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размерности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5840109" y="1011129"/>
            <a:ext cx="1527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оптимальное </a:t>
            </a:r>
          </a:p>
          <a:p>
            <a:pPr algn="ctr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10604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pPr lvl="0">
              <a:defRPr/>
            </a:pP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Проблема применения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метода Монте-Карло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5681" y="1218499"/>
            <a:ext cx="308949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Aft>
                <a:spcPts val="1270"/>
              </a:spcAft>
            </a:pP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Стоимость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дериватива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= </a:t>
            </a:r>
            <a:endParaRPr lang="en-US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5400000">
            <a:off x="5818564" y="2031816"/>
            <a:ext cx="410702" cy="469497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50572" y="2420783"/>
            <a:ext cx="4812984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Стандартный подход – </a:t>
            </a:r>
            <a:r>
              <a:rPr lang="ru-RU" sz="20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метод </a:t>
            </a:r>
            <a:r>
              <a:rPr lang="ru-RU" sz="20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Монте-Карло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94450" y="3472988"/>
                <a:ext cx="4468364" cy="31406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ru-RU" sz="2000" b="1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Опцион с детерминированными 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ru-RU" sz="2000" b="1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датами выплат</a:t>
                </a:r>
                <a:endParaRPr lang="ru-RU" sz="1600" b="1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Н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ет проблем, так как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по каждой симуляции рынка однозначно определяется выплата по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контракту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Цена = среднее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по этим выплатам на каждой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симуляции</a:t>
                </a:r>
                <a:endParaRPr lang="en-US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𝐶𝐹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𝐶𝐹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𝑉</m:t>
                      </m:r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𝐶𝐹</m:t>
                          </m:r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50" y="3472988"/>
                <a:ext cx="4468364" cy="3140668"/>
              </a:xfrm>
              <a:prstGeom prst="rect">
                <a:avLst/>
              </a:prstGeom>
              <a:blipFill>
                <a:blip r:embed="rId3"/>
                <a:stretch>
                  <a:fillRect l="-819" t="-1165" r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970030" y="3472988"/>
                <a:ext cx="4501525" cy="2868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ru-RU" sz="2000" b="1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Опцион с ранней экспирацией</a:t>
                </a:r>
                <a:r>
                  <a:rPr lang="ru-RU" sz="2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: </a:t>
                </a:r>
                <a:endParaRPr lang="ru-RU" sz="20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algn="ctr">
                  <a:spcAft>
                    <a:spcPts val="600"/>
                  </a:spcAft>
                </a:pPr>
                <a:endParaRPr lang="ru-RU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Проблема, так как симуляция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однозначно не задают выплаты, принятие решения об экспирации зависит от стоимости дериватива в следующий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момент: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 </m:t>
                      </m:r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𝑎𝑐𝑡𝑖𝑜𝑛</m:t>
                          </m:r>
                        </m:e>
                      </m:d>
                    </m:oMath>
                  </m:oMathPara>
                </a14:m>
                <a:endParaRPr lang="en-US" sz="1600" i="1" dirty="0" smtClean="0">
                  <a:solidFill>
                    <a:srgbClr val="575757">
                      <a:lumMod val="50000"/>
                    </a:srgbClr>
                  </a:solidFill>
                  <a:latin typeface="Cambria Math" panose="02040503050406030204" pitchFamily="18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𝑎𝑐𝑡𝑖𝑜𝑛</m:t>
                      </m:r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 ∼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∼{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}</m:t>
                      </m:r>
                    </m:oMath>
                  </m:oMathPara>
                </a14:m>
                <a:endParaRPr lang="en-US" sz="1600" b="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𝑃𝑎𝑦𝑂𝑓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030" y="3472988"/>
                <a:ext cx="4501525" cy="2868991"/>
              </a:xfrm>
              <a:prstGeom prst="rect">
                <a:avLst/>
              </a:prstGeom>
              <a:blipFill>
                <a:blip r:embed="rId4"/>
                <a:stretch>
                  <a:fillRect t="-12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36"/>
          <p:cNvGrpSpPr>
            <a:grpSpLocks noChangeAspect="1"/>
          </p:cNvGrpSpPr>
          <p:nvPr/>
        </p:nvGrpSpPr>
        <p:grpSpPr bwMode="auto">
          <a:xfrm>
            <a:off x="4746378" y="3542929"/>
            <a:ext cx="338800" cy="360000"/>
            <a:chOff x="13511" y="6241"/>
            <a:chExt cx="847" cy="900"/>
          </a:xfrm>
          <a:solidFill>
            <a:schemeClr val="tx1"/>
          </a:solidFill>
        </p:grpSpPr>
        <p:sp>
          <p:nvSpPr>
            <p:cNvPr id="34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7" name="Group 234"/>
          <p:cNvGrpSpPr>
            <a:grpSpLocks noChangeAspect="1"/>
          </p:cNvGrpSpPr>
          <p:nvPr/>
        </p:nvGrpSpPr>
        <p:grpSpPr bwMode="auto">
          <a:xfrm>
            <a:off x="7113932" y="3512129"/>
            <a:ext cx="363190" cy="360000"/>
            <a:chOff x="13436" y="6133"/>
            <a:chExt cx="911" cy="903"/>
          </a:xfrm>
          <a:solidFill>
            <a:srgbClr val="EA3B51"/>
          </a:solidFill>
        </p:grpSpPr>
        <p:sp>
          <p:nvSpPr>
            <p:cNvPr id="38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3" name="Стрелка вправо 42"/>
          <p:cNvSpPr/>
          <p:nvPr/>
        </p:nvSpPr>
        <p:spPr>
          <a:xfrm rot="7502952">
            <a:off x="4858158" y="2950333"/>
            <a:ext cx="454041" cy="273485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Стрелка вправо 43"/>
          <p:cNvSpPr/>
          <p:nvPr/>
        </p:nvSpPr>
        <p:spPr>
          <a:xfrm rot="14097048" flipH="1">
            <a:off x="6826187" y="2954093"/>
            <a:ext cx="454041" cy="273485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5781" y="1064611"/>
            <a:ext cx="3497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70"/>
              </a:spcAft>
            </a:pP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Математическое ожидание сложной случайной величины 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053207" y="989731"/>
                <a:ext cx="4532241" cy="796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𝑉</m:t>
                      </m:r>
                      <m:r>
                        <a:rPr lang="en-US" sz="200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𝑄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𝐶𝐹</m:t>
                          </m:r>
                          <m:r>
                            <a:rPr lang="ru-RU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(</m:t>
                          </m:r>
                          <m:r>
                            <a:rPr lang="ru-RU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𝜔</m:t>
                          </m:r>
                          <m:r>
                            <a:rPr lang="ru-RU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i="1" dirty="0" smtClean="0">
                  <a:solidFill>
                    <a:srgbClr val="575757">
                      <a:lumMod val="50000"/>
                    </a:srgbClr>
                  </a:solidFill>
                  <a:latin typeface="Cambria Math" panose="02040503050406030204" pitchFamily="18" charset="0"/>
                  <a:cs typeface="SB Sans Display Light" panose="020B030304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–</a:t>
                </a:r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стохастический процесс </a:t>
                </a:r>
                <a:r>
                  <a:rPr lang="ru-RU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риск-факторов</a:t>
                </a:r>
                <a:endParaRPr lang="en-US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207" y="989731"/>
                <a:ext cx="4532241" cy="796436"/>
              </a:xfrm>
              <a:prstGeom prst="rect">
                <a:avLst/>
              </a:prstGeom>
              <a:blipFill>
                <a:blip r:embed="rId5"/>
                <a:stretch>
                  <a:fillRect b="-11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4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Прямая соединительная линия 166"/>
          <p:cNvCxnSpPr/>
          <p:nvPr/>
        </p:nvCxnSpPr>
        <p:spPr>
          <a:xfrm>
            <a:off x="6634340" y="4125528"/>
            <a:ext cx="8589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>
            <a:off x="5534889" y="2948332"/>
            <a:ext cx="1073554" cy="11846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Стрелка углом 158"/>
          <p:cNvSpPr/>
          <p:nvPr/>
        </p:nvSpPr>
        <p:spPr>
          <a:xfrm rot="16200000" flipH="1">
            <a:off x="7653494" y="1629652"/>
            <a:ext cx="746585" cy="1518123"/>
          </a:xfrm>
          <a:prstGeom prst="bentArrow">
            <a:avLst>
              <a:gd name="adj1" fmla="val 11057"/>
              <a:gd name="adj2" fmla="val 14124"/>
              <a:gd name="adj3" fmla="val 14961"/>
              <a:gd name="adj4" fmla="val 43750"/>
            </a:avLst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7" name="Стрелка углом 156"/>
          <p:cNvSpPr/>
          <p:nvPr/>
        </p:nvSpPr>
        <p:spPr>
          <a:xfrm rot="5400000">
            <a:off x="9583388" y="1629652"/>
            <a:ext cx="746585" cy="1518123"/>
          </a:xfrm>
          <a:prstGeom prst="bentArrow">
            <a:avLst>
              <a:gd name="adj1" fmla="val 11057"/>
              <a:gd name="adj2" fmla="val 14124"/>
              <a:gd name="adj3" fmla="val 14961"/>
              <a:gd name="adj4" fmla="val 43750"/>
            </a:avLst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pPr lvl="0">
              <a:defRPr/>
            </a:pP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Американский Монте-Карло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289340" y="379931"/>
            <a:ext cx="0" cy="1767296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176253" y="2015419"/>
            <a:ext cx="2255527" cy="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887549" y="344442"/>
                <a:ext cx="415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549" y="344442"/>
                <a:ext cx="415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376614" y="1841676"/>
                <a:ext cx="340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614" y="1841676"/>
                <a:ext cx="3409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8776873" y="529108"/>
            <a:ext cx="0" cy="167097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9191029" y="296333"/>
            <a:ext cx="10092" cy="191601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304016" y="529107"/>
            <a:ext cx="0" cy="167097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838578" y="529106"/>
            <a:ext cx="0" cy="167097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9578559" y="2536407"/>
            <a:ext cx="0" cy="1767296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9465472" y="4171895"/>
            <a:ext cx="2255527" cy="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9154536" y="2500918"/>
                <a:ext cx="48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536" y="2500918"/>
                <a:ext cx="4846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1233323" y="4171895"/>
                <a:ext cx="599588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323" y="4171895"/>
                <a:ext cx="599588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единительная линия 21"/>
          <p:cNvCxnSpPr/>
          <p:nvPr/>
        </p:nvCxnSpPr>
        <p:spPr>
          <a:xfrm>
            <a:off x="9583823" y="2987219"/>
            <a:ext cx="1073554" cy="11846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0634193" y="4171895"/>
            <a:ext cx="8589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5543047" y="2500576"/>
            <a:ext cx="0" cy="1767296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461681" y="4136778"/>
            <a:ext cx="2255527" cy="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8789388" y="1512293"/>
            <a:ext cx="401641" cy="1779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5766036" y="3025803"/>
            <a:ext cx="72000" cy="72000"/>
          </a:xfrm>
          <a:prstGeom prst="ellipse">
            <a:avLst/>
          </a:prstGeom>
          <a:solidFill>
            <a:srgbClr val="E6E5E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5766036" y="3389586"/>
            <a:ext cx="72000" cy="72000"/>
          </a:xfrm>
          <a:prstGeom prst="ellipse">
            <a:avLst/>
          </a:prstGeom>
          <a:solidFill>
            <a:srgbClr val="E6E5E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70669" y="4073615"/>
            <a:ext cx="72000" cy="72000"/>
          </a:xfrm>
          <a:prstGeom prst="ellipse">
            <a:avLst/>
          </a:prstGeom>
          <a:solidFill>
            <a:srgbClr val="E6E5E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550211" y="3856748"/>
            <a:ext cx="72000" cy="72000"/>
          </a:xfrm>
          <a:prstGeom prst="ellipse">
            <a:avLst/>
          </a:prstGeom>
          <a:solidFill>
            <a:srgbClr val="E6E5E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407461" y="4086493"/>
            <a:ext cx="72000" cy="72000"/>
          </a:xfrm>
          <a:prstGeom prst="ellipse">
            <a:avLst/>
          </a:prstGeom>
          <a:solidFill>
            <a:srgbClr val="E6E5E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7025269" y="4196174"/>
                <a:ext cx="898527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𝑃𝑎𝑦𝑂𝑓𝑓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269" y="4196174"/>
                <a:ext cx="898527" cy="615553"/>
              </a:xfrm>
              <a:prstGeom prst="rect">
                <a:avLst/>
              </a:prstGeom>
              <a:blipFill>
                <a:blip r:embed="rId7"/>
                <a:stretch>
                  <a:fillRect r="-36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олилиния 57"/>
          <p:cNvSpPr/>
          <p:nvPr/>
        </p:nvSpPr>
        <p:spPr>
          <a:xfrm>
            <a:off x="5570594" y="3137023"/>
            <a:ext cx="2628900" cy="977900"/>
          </a:xfrm>
          <a:custGeom>
            <a:avLst/>
            <a:gdLst>
              <a:gd name="connsiteX0" fmla="*/ 0 w 2628900"/>
              <a:gd name="connsiteY0" fmla="*/ 0 h 977900"/>
              <a:gd name="connsiteX1" fmla="*/ 1009650 w 2628900"/>
              <a:gd name="connsiteY1" fmla="*/ 723900 h 977900"/>
              <a:gd name="connsiteX2" fmla="*/ 2628900 w 26289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977900">
                <a:moveTo>
                  <a:pt x="0" y="0"/>
                </a:moveTo>
                <a:cubicBezTo>
                  <a:pt x="285750" y="280458"/>
                  <a:pt x="571500" y="560917"/>
                  <a:pt x="1009650" y="723900"/>
                </a:cubicBezTo>
                <a:cubicBezTo>
                  <a:pt x="1447800" y="886883"/>
                  <a:pt x="2038350" y="932391"/>
                  <a:pt x="2628900" y="97790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олилиния 59"/>
          <p:cNvSpPr/>
          <p:nvPr/>
        </p:nvSpPr>
        <p:spPr>
          <a:xfrm>
            <a:off x="5574794" y="2901705"/>
            <a:ext cx="2063750" cy="1199088"/>
          </a:xfrm>
          <a:custGeom>
            <a:avLst/>
            <a:gdLst>
              <a:gd name="connsiteX0" fmla="*/ 0 w 2063750"/>
              <a:gd name="connsiteY0" fmla="*/ 0 h 1199088"/>
              <a:gd name="connsiteX1" fmla="*/ 1016000 w 2063750"/>
              <a:gd name="connsiteY1" fmla="*/ 1123950 h 1199088"/>
              <a:gd name="connsiteX2" fmla="*/ 2063750 w 2063750"/>
              <a:gd name="connsiteY2" fmla="*/ 1003300 h 119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3750" h="1199088">
                <a:moveTo>
                  <a:pt x="0" y="0"/>
                </a:moveTo>
                <a:cubicBezTo>
                  <a:pt x="336021" y="478366"/>
                  <a:pt x="672042" y="956733"/>
                  <a:pt x="1016000" y="1123950"/>
                </a:cubicBezTo>
                <a:cubicBezTo>
                  <a:pt x="1359958" y="1291167"/>
                  <a:pt x="1711854" y="1147233"/>
                  <a:pt x="2063750" y="100330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5838036" y="3271506"/>
            <a:ext cx="72000" cy="720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197132" y="3644770"/>
            <a:ext cx="72000" cy="7200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8108005" y="3893137"/>
                <a:ext cx="10535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005" y="3893137"/>
                <a:ext cx="1053558" cy="338554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7550696" y="3635667"/>
                <a:ext cx="1053557" cy="343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696" y="3635667"/>
                <a:ext cx="1053557" cy="343043"/>
              </a:xfrm>
              <a:prstGeom prst="rect">
                <a:avLst/>
              </a:prstGeom>
              <a:blipFill>
                <a:blip r:embed="rId9"/>
                <a:stretch>
                  <a:fillRect t="-5263" b="-7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Прямая со стрелкой 69"/>
          <p:cNvCxnSpPr/>
          <p:nvPr/>
        </p:nvCxnSpPr>
        <p:spPr>
          <a:xfrm flipV="1">
            <a:off x="7859333" y="4764825"/>
            <a:ext cx="0" cy="1767296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7746246" y="6400313"/>
            <a:ext cx="2255527" cy="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/>
              <p:cNvSpPr/>
              <p:nvPr/>
            </p:nvSpPr>
            <p:spPr>
              <a:xfrm>
                <a:off x="7457542" y="4729336"/>
                <a:ext cx="415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542" y="4729336"/>
                <a:ext cx="4157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/>
              <p:cNvSpPr/>
              <p:nvPr/>
            </p:nvSpPr>
            <p:spPr>
              <a:xfrm>
                <a:off x="9773869" y="6400313"/>
                <a:ext cx="340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869" y="6400313"/>
                <a:ext cx="34099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/>
          <p:nvPr/>
        </p:nvCxnSpPr>
        <p:spPr>
          <a:xfrm>
            <a:off x="9346866" y="4914002"/>
            <a:ext cx="0" cy="167097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9771114" y="4926261"/>
            <a:ext cx="0" cy="167097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8874009" y="4914001"/>
            <a:ext cx="0" cy="167097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8408571" y="4914000"/>
            <a:ext cx="0" cy="167097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H="1">
            <a:off x="7671562" y="5594377"/>
            <a:ext cx="2275064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олилиния 82"/>
          <p:cNvSpPr/>
          <p:nvPr/>
        </p:nvSpPr>
        <p:spPr>
          <a:xfrm>
            <a:off x="7864235" y="5625670"/>
            <a:ext cx="1917700" cy="647700"/>
          </a:xfrm>
          <a:custGeom>
            <a:avLst/>
            <a:gdLst>
              <a:gd name="connsiteX0" fmla="*/ 0 w 1917700"/>
              <a:gd name="connsiteY0" fmla="*/ 647700 h 647700"/>
              <a:gd name="connsiteX1" fmla="*/ 1574800 w 1917700"/>
              <a:gd name="connsiteY1" fmla="*/ 457200 h 647700"/>
              <a:gd name="connsiteX2" fmla="*/ 1917700 w 1917700"/>
              <a:gd name="connsiteY2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700" h="647700">
                <a:moveTo>
                  <a:pt x="0" y="647700"/>
                </a:moveTo>
                <a:cubicBezTo>
                  <a:pt x="627591" y="606425"/>
                  <a:pt x="1255183" y="565150"/>
                  <a:pt x="1574800" y="457200"/>
                </a:cubicBezTo>
                <a:cubicBezTo>
                  <a:pt x="1894417" y="349250"/>
                  <a:pt x="1860550" y="82550"/>
                  <a:pt x="1917700" y="0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7" name="Прямая соединительная линия 86"/>
          <p:cNvCxnSpPr>
            <a:endCxn id="83" idx="2"/>
          </p:cNvCxnSpPr>
          <p:nvPr/>
        </p:nvCxnSpPr>
        <p:spPr>
          <a:xfrm flipV="1">
            <a:off x="9346866" y="5625670"/>
            <a:ext cx="435069" cy="6477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H="1" flipV="1">
            <a:off x="8881094" y="6064530"/>
            <a:ext cx="465771" cy="19796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H="1">
            <a:off x="8403670" y="6065570"/>
            <a:ext cx="477425" cy="23909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H="1">
            <a:off x="7853340" y="6293495"/>
            <a:ext cx="582217" cy="11167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Прямоугольник 96"/>
              <p:cNvSpPr/>
              <p:nvPr/>
            </p:nvSpPr>
            <p:spPr>
              <a:xfrm>
                <a:off x="7087796" y="5823134"/>
                <a:ext cx="658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97" name="Прямоугольник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796" y="5823134"/>
                <a:ext cx="658450" cy="338554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Прямоугольник 98"/>
              <p:cNvSpPr/>
              <p:nvPr/>
            </p:nvSpPr>
            <p:spPr>
              <a:xfrm>
                <a:off x="7300376" y="6319062"/>
                <a:ext cx="6071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99" name="Прямоугольник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76" y="6319062"/>
                <a:ext cx="607153" cy="33855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Прямая соединительная линия 100"/>
          <p:cNvCxnSpPr>
            <a:stCxn id="97" idx="3"/>
          </p:cNvCxnSpPr>
          <p:nvPr/>
        </p:nvCxnSpPr>
        <p:spPr>
          <a:xfrm>
            <a:off x="7746246" y="5992411"/>
            <a:ext cx="554673" cy="22509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flipV="1">
            <a:off x="7897492" y="6304662"/>
            <a:ext cx="363633" cy="13163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>
            <a:off x="7129299" y="1198858"/>
            <a:ext cx="2275064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H="1" flipV="1">
            <a:off x="8788177" y="1754048"/>
            <a:ext cx="401641" cy="1779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V="1">
            <a:off x="8780956" y="970208"/>
            <a:ext cx="401641" cy="1779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 flipV="1">
            <a:off x="8795979" y="1189100"/>
            <a:ext cx="401641" cy="1779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V="1">
            <a:off x="8774678" y="542480"/>
            <a:ext cx="401641" cy="1779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Прямоугольник 110"/>
              <p:cNvSpPr/>
              <p:nvPr/>
            </p:nvSpPr>
            <p:spPr>
              <a:xfrm>
                <a:off x="5570594" y="2383304"/>
                <a:ext cx="7300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11" name="Прямоугольник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94" y="2383304"/>
                <a:ext cx="73007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Прямоугольник 111"/>
              <p:cNvSpPr/>
              <p:nvPr/>
            </p:nvSpPr>
            <p:spPr>
              <a:xfrm>
                <a:off x="291834" y="1114797"/>
                <a:ext cx="5474202" cy="5442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70"/>
                  </a:spcAft>
                  <a:buFont typeface="Arial" panose="020B0604020202020204" pitchFamily="34" charset="0"/>
                  <a:buChar char="•"/>
                </a:pPr>
                <a:r>
                  <a:rPr lang="ru-RU" sz="1600" b="1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Оптимальные даты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(граница области экспирации) 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определяются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приближенно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регрессией </a:t>
                </a:r>
                <a:endParaRPr lang="ru-RU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marL="285750" indent="-285750">
                  <a:spcAft>
                    <a:spcPts val="127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Получаем</a:t>
                </a:r>
                <a:r>
                  <a:rPr lang="ru-RU" sz="1600" b="1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опцион </a:t>
                </a:r>
                <a:r>
                  <a:rPr lang="ru-RU" sz="1600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 детерминированными датами </a:t>
                </a:r>
                <a:r>
                  <a:rPr lang="ru-RU" sz="1600" b="1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выплат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и используем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стандартный Монте-Карло</a:t>
                </a:r>
              </a:p>
              <a:p>
                <a:pPr marL="285750" indent="-285750">
                  <a:spcAft>
                    <a:spcPts val="1270"/>
                  </a:spcAft>
                  <a:buFont typeface="Arial" panose="020B0604020202020204" pitchFamily="34" charset="0"/>
                  <a:buChar char="•"/>
                </a:pPr>
                <a:r>
                  <a:rPr lang="ru-RU" sz="1600" b="1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Утверждение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: процедура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хорошо сходиться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к истинному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значению</a:t>
                </a:r>
                <a:endPara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1270"/>
                  </a:spcAft>
                </a:pP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Причина: если 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cs typeface="SB Sans Display Light" panose="020B0303040504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𝛾</m:t>
                        </m:r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 </m:t>
                        </m:r>
                      </m:e>
                    </m:acc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−</m:t>
                    </m:r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𝛾</m:t>
                    </m:r>
                    <m:r>
                      <a:rPr lang="ru-RU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∼</m:t>
                    </m:r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𝜀</m:t>
                    </m:r>
                  </m:oMath>
                </a14:m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,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то</a:t>
                </a:r>
                <a:endParaRPr lang="en-US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algn="ctr">
                  <a:spcAft>
                    <a:spcPts val="127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𝑉</m:t>
                    </m:r>
                    <m:d>
                      <m:d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𝛾</m:t>
                        </m:r>
                      </m:e>
                    </m:d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sup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sz="1600" b="0" i="1" dirty="0" smtClean="0">
                                    <a:solidFill>
                                      <a:srgbClr val="575757">
                                        <a:lumMod val="50000"/>
                                      </a:srgbClr>
                                    </a:solidFill>
                                    <a:latin typeface="Cambria Math" panose="02040503050406030204" pitchFamily="18" charset="0"/>
                                    <a:cs typeface="SB Sans Display Light" panose="020B0303040504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575757">
                                        <a:lumMod val="50000"/>
                                      </a:srgbClr>
                                    </a:solidFill>
                                    <a:latin typeface="Cambria Math" panose="02040503050406030204" pitchFamily="18" charset="0"/>
                                    <a:cs typeface="SB Sans Display Light" panose="020B0303040504020204" pitchFamily="34" charset="0"/>
                                  </a:rPr>
                                  <m:t>𝜸</m:t>
                                </m:r>
                              </m:e>
                            </m:acc>
                          </m:lim>
                        </m:limLow>
                      </m:fName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𝑉</m:t>
                        </m:r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𝛾</m:t>
                            </m:r>
                          </m:e>
                        </m:acc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 </a:t>
                </a:r>
                <a:endPara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12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𝛾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𝛾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𝜕𝛾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𝛾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+…∼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𝜀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 </m:t>
                      </m:r>
                    </m:oMath>
                  </m:oMathPara>
                </a14:m>
                <a:endParaRPr lang="ru-RU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здесь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𝜔</m:t>
                    </m:r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-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риск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-фактор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𝐶𝐹</m:t>
                    </m:r>
                  </m:oMath>
                </a14:m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–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пут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опцион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𝜔</m:t>
                    </m:r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–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истинное значение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dirty="0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𝜔</m:t>
                    </m:r>
                    <m:r>
                      <a:rPr lang="en-US" sz="1600" b="0" i="1" dirty="0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–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регрессия</a:t>
                </a:r>
                <a:endParaRPr lang="en-US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оптимальная граница экспирации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accPr>
                      <m:e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𝛾</m:t>
                        </m:r>
                      </m:e>
                    </m:acc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(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𝑡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– приближенная граница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экспирации</a:t>
                </a:r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 xmlns="">
          <p:sp>
            <p:nvSpPr>
              <p:cNvPr id="112" name="Прямоугольник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4" y="1114797"/>
                <a:ext cx="5474202" cy="5442580"/>
              </a:xfrm>
              <a:prstGeom prst="rect">
                <a:avLst/>
              </a:prstGeom>
              <a:blipFill>
                <a:blip r:embed="rId15"/>
                <a:stretch>
                  <a:fillRect l="-668" t="-336" b="-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Прямая соединительная линия 112"/>
          <p:cNvCxnSpPr/>
          <p:nvPr/>
        </p:nvCxnSpPr>
        <p:spPr>
          <a:xfrm flipV="1">
            <a:off x="8312025" y="1186729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8302994" y="1467955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8299576" y="1539232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8301867" y="927815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8298803" y="516572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V="1">
            <a:off x="7820045" y="511434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V="1">
            <a:off x="7356333" y="721303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V="1">
            <a:off x="7840026" y="933164"/>
            <a:ext cx="454711" cy="25298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7835873" y="1189753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7830221" y="1252674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7823341" y="1320348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>
            <a:off x="7356352" y="975430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>
            <a:off x="7351525" y="1027860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7368738" y="1098864"/>
            <a:ext cx="476152" cy="2152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/>
              <p:cNvSpPr/>
              <p:nvPr/>
            </p:nvSpPr>
            <p:spPr>
              <a:xfrm>
                <a:off x="9075571" y="2089217"/>
                <a:ext cx="251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28" name="Прямоугольник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571" y="2089217"/>
                <a:ext cx="251100" cy="307777"/>
              </a:xfrm>
              <a:prstGeom prst="rect">
                <a:avLst/>
              </a:prstGeom>
              <a:blipFill>
                <a:blip r:embed="rId16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Прямоугольник 128"/>
              <p:cNvSpPr/>
              <p:nvPr/>
            </p:nvSpPr>
            <p:spPr>
              <a:xfrm>
                <a:off x="8378267" y="2079712"/>
                <a:ext cx="88569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29" name="Прямоугольник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67" y="2079712"/>
                <a:ext cx="88569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Прямоугольник 129"/>
              <p:cNvSpPr/>
              <p:nvPr/>
            </p:nvSpPr>
            <p:spPr>
              <a:xfrm>
                <a:off x="9189818" y="344442"/>
                <a:ext cx="251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30" name="Прямоугольник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818" y="344442"/>
                <a:ext cx="25110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Прямоугольник 130"/>
          <p:cNvSpPr/>
          <p:nvPr/>
        </p:nvSpPr>
        <p:spPr>
          <a:xfrm>
            <a:off x="9188772" y="824232"/>
            <a:ext cx="25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9191029" y="1183321"/>
            <a:ext cx="187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3</a:t>
            </a:r>
            <a:endParaRPr lang="ru-RU" sz="14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9204623" y="1436775"/>
            <a:ext cx="25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9204478" y="1771935"/>
            <a:ext cx="25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Прямоугольник 134"/>
              <p:cNvSpPr/>
              <p:nvPr/>
            </p:nvSpPr>
            <p:spPr>
              <a:xfrm>
                <a:off x="7306592" y="3750287"/>
                <a:ext cx="251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35" name="Прямоугольник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592" y="3750287"/>
                <a:ext cx="25110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Прямоугольник 135"/>
          <p:cNvSpPr/>
          <p:nvPr/>
        </p:nvSpPr>
        <p:spPr>
          <a:xfrm>
            <a:off x="6460962" y="4164328"/>
            <a:ext cx="25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6474849" y="3559634"/>
            <a:ext cx="187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3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5676486" y="2762004"/>
            <a:ext cx="25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5668147" y="3486253"/>
            <a:ext cx="25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41" name="Овал 140"/>
          <p:cNvSpPr/>
          <p:nvPr/>
        </p:nvSpPr>
        <p:spPr>
          <a:xfrm>
            <a:off x="9639156" y="3043552"/>
            <a:ext cx="72000" cy="72000"/>
          </a:xfrm>
          <a:prstGeom prst="ellipse">
            <a:avLst/>
          </a:prstGeom>
          <a:solidFill>
            <a:srgbClr val="E6E5E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2" name="Овал 141"/>
          <p:cNvSpPr/>
          <p:nvPr/>
        </p:nvSpPr>
        <p:spPr>
          <a:xfrm>
            <a:off x="9935426" y="3351852"/>
            <a:ext cx="72000" cy="72000"/>
          </a:xfrm>
          <a:prstGeom prst="ellipse">
            <a:avLst/>
          </a:prstGeom>
          <a:solidFill>
            <a:srgbClr val="E6E5E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Овал 142"/>
          <p:cNvSpPr/>
          <p:nvPr/>
        </p:nvSpPr>
        <p:spPr>
          <a:xfrm>
            <a:off x="10441941" y="3939100"/>
            <a:ext cx="72000" cy="72000"/>
          </a:xfrm>
          <a:prstGeom prst="ellipse">
            <a:avLst/>
          </a:prstGeom>
          <a:solidFill>
            <a:srgbClr val="E6E5E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4" name="Овал 143"/>
          <p:cNvSpPr/>
          <p:nvPr/>
        </p:nvSpPr>
        <p:spPr>
          <a:xfrm>
            <a:off x="10861758" y="4122493"/>
            <a:ext cx="72000" cy="72000"/>
          </a:xfrm>
          <a:prstGeom prst="ellipse">
            <a:avLst/>
          </a:prstGeom>
          <a:solidFill>
            <a:srgbClr val="E6E5E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5" name="Овал 144"/>
          <p:cNvSpPr/>
          <p:nvPr/>
        </p:nvSpPr>
        <p:spPr>
          <a:xfrm>
            <a:off x="11352213" y="4129515"/>
            <a:ext cx="72000" cy="72000"/>
          </a:xfrm>
          <a:prstGeom prst="ellipse">
            <a:avLst/>
          </a:prstGeom>
          <a:solidFill>
            <a:srgbClr val="E6E5E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6" name="Прямоугольник 145"/>
          <p:cNvSpPr/>
          <p:nvPr/>
        </p:nvSpPr>
        <p:spPr>
          <a:xfrm>
            <a:off x="9549606" y="2755503"/>
            <a:ext cx="25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9826797" y="3081809"/>
            <a:ext cx="25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10348129" y="3665093"/>
            <a:ext cx="187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3</a:t>
            </a:r>
            <a:endParaRPr lang="ru-RU" sz="1400" dirty="0"/>
          </a:p>
        </p:txBody>
      </p:sp>
      <p:sp>
        <p:nvSpPr>
          <p:cNvPr id="149" name="Прямоугольник 148"/>
          <p:cNvSpPr/>
          <p:nvPr/>
        </p:nvSpPr>
        <p:spPr>
          <a:xfrm>
            <a:off x="10772870" y="3867411"/>
            <a:ext cx="25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Прямоугольник 149"/>
              <p:cNvSpPr/>
              <p:nvPr/>
            </p:nvSpPr>
            <p:spPr>
              <a:xfrm>
                <a:off x="11237667" y="3864118"/>
                <a:ext cx="251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50" name="Прямоугольник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667" y="3864118"/>
                <a:ext cx="25110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Прямая со стрелкой 151"/>
          <p:cNvCxnSpPr/>
          <p:nvPr/>
        </p:nvCxnSpPr>
        <p:spPr>
          <a:xfrm>
            <a:off x="2641600" y="4164328"/>
            <a:ext cx="482600" cy="565008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3060871" y="4633559"/>
            <a:ext cx="25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0</a:t>
            </a:r>
            <a:endParaRPr lang="ru-RU" sz="1400" dirty="0"/>
          </a:p>
        </p:txBody>
      </p:sp>
      <p:sp>
        <p:nvSpPr>
          <p:cNvPr id="160" name="Прямоугольник 159"/>
          <p:cNvSpPr/>
          <p:nvPr/>
        </p:nvSpPr>
        <p:spPr>
          <a:xfrm>
            <a:off x="9984159" y="4966004"/>
            <a:ext cx="1103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Область </a:t>
            </a:r>
          </a:p>
          <a:p>
            <a:pPr algn="ctr"/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удержания</a:t>
            </a:r>
            <a:endParaRPr lang="ru-RU" sz="14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9984159" y="5761749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Область </a:t>
            </a:r>
          </a:p>
          <a:p>
            <a:pPr algn="ctr"/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экспирации</a:t>
            </a:r>
            <a:endParaRPr lang="ru-RU" sz="1400" dirty="0"/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 flipV="1">
            <a:off x="9493777" y="5211174"/>
            <a:ext cx="554673" cy="18349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/>
          <p:nvPr/>
        </p:nvCxnSpPr>
        <p:spPr>
          <a:xfrm flipV="1">
            <a:off x="9534967" y="6041750"/>
            <a:ext cx="554673" cy="18349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единительная линия 169"/>
          <p:cNvCxnSpPr/>
          <p:nvPr/>
        </p:nvCxnSpPr>
        <p:spPr>
          <a:xfrm flipH="1" flipV="1">
            <a:off x="6980767" y="4125528"/>
            <a:ext cx="83024" cy="21575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Прямоугольник 170"/>
              <p:cNvSpPr/>
              <p:nvPr/>
            </p:nvSpPr>
            <p:spPr>
              <a:xfrm>
                <a:off x="10077897" y="3276919"/>
                <a:ext cx="209705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𝑃𝑎𝑦𝑂𝑓𝑓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1" name="Прямоугольник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897" y="3276919"/>
                <a:ext cx="2097059" cy="338554"/>
              </a:xfrm>
              <a:prstGeom prst="rect">
                <a:avLst/>
              </a:prstGeom>
              <a:blipFill>
                <a:blip r:embed="rId2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B53AD-6338-5C4B-9A08-000A4086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Американский Монте-Карло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основная идея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07D62-3AF2-6E42-B78B-CDFDF2FF74AC}"/>
                  </a:ext>
                </a:extLst>
              </p:cNvPr>
              <p:cNvSpPr txBox="1"/>
              <p:nvPr/>
            </p:nvSpPr>
            <p:spPr>
              <a:xfrm>
                <a:off x="341306" y="1028317"/>
                <a:ext cx="4340605" cy="54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𝜏</m:t>
                            </m:r>
                            <m:r>
                              <a:rPr lang="en-US" sz="20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∈[0,</m:t>
                            </m:r>
                            <m:r>
                              <a:rPr lang="en-US" sz="20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𝑇</m:t>
                            </m:r>
                            <m:r>
                              <a:rPr lang="en-US" sz="20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>
                                    <a:solidFill>
                                      <a:srgbClr val="575757">
                                        <a:lumMod val="50000"/>
                                      </a:srgbClr>
                                    </a:solidFill>
                                    <a:latin typeface="SB Sans Display Light" panose="020B0303040504020204" pitchFamily="34" charset="0"/>
                                    <a:cs typeface="SB Sans Display Light" panose="020B0303040504020204" pitchFamily="34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  <m:t>𝑟𝑇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>
                                            <a:solidFill>
                                              <a:srgbClr val="575757">
                                                <a:lumMod val="50000"/>
                                              </a:srgbClr>
                                            </a:solidFill>
                                            <a:latin typeface="SB Sans Display Light" panose="020B0303040504020204" pitchFamily="34" charset="0"/>
                                            <a:cs typeface="SB Sans Display Light" panose="020B030304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rgbClr val="575757">
                                                <a:lumMod val="50000"/>
                                              </a:srgbClr>
                                            </a:solidFill>
                                            <a:latin typeface="SB Sans Display Light" panose="020B0303040504020204" pitchFamily="34" charset="0"/>
                                            <a:cs typeface="SB Sans Display Light" panose="020B0303040504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rgbClr val="575757">
                                                <a:lumMod val="50000"/>
                                              </a:srgbClr>
                                            </a:solidFill>
                                            <a:latin typeface="SB Sans Display Light" panose="020B0303040504020204" pitchFamily="34" charset="0"/>
                                            <a:cs typeface="SB Sans Display Light" panose="020B0303040504020204" pitchFamily="34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  <m:t>𝐾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>
                                    <a:solidFill>
                                      <a:srgbClr val="575757">
                                        <a:lumMod val="50000"/>
                                      </a:srgbClr>
                                    </a:solidFill>
                                    <a:latin typeface="SB Sans Display Light" panose="020B0303040504020204" pitchFamily="34" charset="0"/>
                                    <a:cs typeface="SB Sans Display Light" panose="020B0303040504020204" pitchFamily="34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ru-RU" sz="2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2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</a:t>
                </a:r>
                <a:r>
                  <a:rPr lang="ru-RU" sz="2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?</a:t>
                </a:r>
                <a:endParaRPr lang="ru-RU" sz="20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07D62-3AF2-6E42-B78B-CDFDF2FF7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6" y="1028317"/>
                <a:ext cx="4340605" cy="547842"/>
              </a:xfrm>
              <a:prstGeom prst="rect">
                <a:avLst/>
              </a:prstGeom>
              <a:blipFill>
                <a:blip r:embed="rId2"/>
                <a:stretch>
                  <a:fillRect t="-333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DD9BF4-9890-674D-BFB1-A3093662086E}"/>
                  </a:ext>
                </a:extLst>
              </p:cNvPr>
              <p:cNvSpPr txBox="1"/>
              <p:nvPr/>
            </p:nvSpPr>
            <p:spPr>
              <a:xfrm>
                <a:off x="322834" y="1625197"/>
                <a:ext cx="87022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0=</m:t>
                        </m:r>
                        <m:r>
                          <a:rPr lang="en-US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&lt;…&lt;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</m:t>
                    </m:r>
                    <m:r>
                      <a:rPr lang="en-US" sz="20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– </a:t>
                </a:r>
                <a:r>
                  <a:rPr lang="ru-RU" sz="2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20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временная сетка для генерации путей</a:t>
                </a:r>
                <a:endParaRPr lang="ru-RU" sz="20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DD9BF4-9890-674D-BFB1-A3093662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4" y="1625197"/>
                <a:ext cx="8702294" cy="400110"/>
              </a:xfrm>
              <a:prstGeom prst="rect">
                <a:avLst/>
              </a:prstGeom>
              <a:blipFill>
                <a:blip r:embed="rId3"/>
                <a:stretch>
                  <a:fillRect l="-770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844818-5935-0148-AB6A-34DB785D1B56}"/>
              </a:ext>
            </a:extLst>
          </p:cNvPr>
          <p:cNvSpPr txBox="1"/>
          <p:nvPr/>
        </p:nvSpPr>
        <p:spPr>
          <a:xfrm>
            <a:off x="324041" y="2061833"/>
            <a:ext cx="666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 принцип динамического программирования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BA46E9-54B0-4745-BDD3-B8DBBFC47CAE}"/>
                  </a:ext>
                </a:extLst>
              </p:cNvPr>
              <p:cNvSpPr txBox="1"/>
              <p:nvPr/>
            </p:nvSpPr>
            <p:spPr>
              <a:xfrm>
                <a:off x="938196" y="2543977"/>
                <a:ext cx="7114961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𝑉</m:t>
                    </m:r>
                    <m:d>
                      <m:dPr>
                        <m:ctrlP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,</m:t>
                        </m:r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𝑆</m:t>
                        </m:r>
                      </m:e>
                    </m:d>
                    <m:r>
                      <a:rPr lang="en-US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max</m:t>
                    </m:r>
                    <m:r>
                      <a:rPr lang="en-US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 </m:t>
                    </m:r>
                    <m:r>
                      <a:rPr lang="en-US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(</m:t>
                    </m:r>
                    <m:r>
                      <a:rPr lang="en-US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h</m:t>
                    </m:r>
                    <m:d>
                      <m:dPr>
                        <m:ctrlP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𝑆</m:t>
                        </m:r>
                      </m:e>
                    </m:d>
                    <m:r>
                      <a:rPr lang="en-US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,</m:t>
                    </m:r>
                    <m:r>
                      <a:rPr lang="en-US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>
                                    <a:solidFill>
                                      <a:srgbClr val="575757">
                                        <a:lumMod val="50000"/>
                                      </a:srgbClr>
                                    </a:solidFill>
                                    <a:latin typeface="SB Sans Display Light" panose="020B0303040504020204" pitchFamily="34" charset="0"/>
                                    <a:cs typeface="SB Sans Display Light" panose="020B0303040504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rgbClr val="575757">
                                        <a:lumMod val="50000"/>
                                      </a:srgbClr>
                                    </a:solidFill>
                                    <a:latin typeface="SB Sans Display Light" panose="020B0303040504020204" pitchFamily="34" charset="0"/>
                                    <a:cs typeface="SB Sans Display Light" panose="020B0303040504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SB Sans Display Light" panose="020B0303040504020204" pitchFamily="34" charset="0"/>
                                        <a:cs typeface="SB Sans Display Light" panose="020B0303040504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𝑉</m:t>
                        </m:r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(</m:t>
                        </m:r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+</m:t>
                        </m:r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ru-RU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)</m:t>
                        </m:r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SB Sans Display Light" panose="020B0303040504020204" pitchFamily="34" charset="0"/>
                                <a:cs typeface="SB Sans Display Light" panose="020B030304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=</m:t>
                        </m:r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SB Sans Display Light" panose="020B0303040504020204" pitchFamily="34" charset="0"/>
                            <a:cs typeface="SB Sans Display Light" panose="020B0303040504020204" pitchFamily="34" charset="0"/>
                          </a:rPr>
                          <m:t>𝑆</m:t>
                        </m:r>
                      </m:e>
                    </m:d>
                    <m:r>
                      <a:rPr lang="en-US" b="0" i="0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𝑖</m:t>
                    </m:r>
                    <m:r>
                      <a:rPr lang="en-US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=0,…,</m:t>
                    </m:r>
                    <m:r>
                      <a:rPr lang="en-US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𝑚</m:t>
                    </m:r>
                    <m:r>
                      <a:rPr lang="en-US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cs typeface="SB Sans Display Light" panose="020B0303040504020204" pitchFamily="34" charset="0"/>
                      </a:rPr>
                      <m:t>−1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BA46E9-54B0-4745-BDD3-B8DBBFC4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96" y="2543977"/>
                <a:ext cx="7114961" cy="317844"/>
              </a:xfrm>
              <a:prstGeom prst="rect">
                <a:avLst/>
              </a:prstGeom>
              <a:blipFill>
                <a:blip r:embed="rId4"/>
                <a:stretch>
                  <a:fillRect l="-1200" t="-15385" b="-42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07DFFB3-FF03-0343-86C9-13AC5AA25B9B}"/>
              </a:ext>
            </a:extLst>
          </p:cNvPr>
          <p:cNvSpPr txBox="1"/>
          <p:nvPr/>
        </p:nvSpPr>
        <p:spPr>
          <a:xfrm>
            <a:off x="324041" y="3270807"/>
            <a:ext cx="762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Основная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идея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определения 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Continuation Value (</a:t>
            </a:r>
            <a:r>
              <a:rPr lang="en-US" sz="2000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 =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метод МНК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C5E45E-2C56-2E4B-A76B-A47BA11BF6A5}"/>
                  </a:ext>
                </a:extLst>
              </p:cNvPr>
              <p:cNvSpPr txBox="1"/>
              <p:nvPr/>
            </p:nvSpPr>
            <p:spPr>
              <a:xfrm>
                <a:off x="628755" y="3643745"/>
                <a:ext cx="4716495" cy="659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𝑉</m:t>
                          </m:r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(</m:t>
                          </m:r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𝑖</m:t>
                          </m:r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+</m:t>
                          </m:r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𝑖</m:t>
                          </m:r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+1)</m:t>
                              </m:r>
                            </m:sub>
                          </m:sSub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=</m:t>
                          </m:r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𝑘</m:t>
                          </m:r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C5E45E-2C56-2E4B-A76B-A47BA11BF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55" y="3643745"/>
                <a:ext cx="4716495" cy="659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866559" y="4270622"/>
                <a:ext cx="32855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en-US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</a:t>
                </a:r>
                <a:r>
                  <a:rPr lang="ru-RU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базисные функции</a:t>
                </a:r>
                <a:endParaRPr lang="ru-RU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</a:t>
                </a:r>
                <a:r>
                  <a:rPr lang="ru-RU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коэффициенты регрессии</a:t>
                </a:r>
                <a:endParaRPr lang="ru-RU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59" y="4270622"/>
                <a:ext cx="3285563" cy="646331"/>
              </a:xfrm>
              <a:prstGeom prst="rect">
                <a:avLst/>
              </a:prstGeom>
              <a:blipFill>
                <a:blip r:embed="rId6"/>
                <a:stretch>
                  <a:fillRect l="-557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A650E9-DC2F-C44A-83EB-B936CBB8C403}"/>
                  </a:ext>
                </a:extLst>
              </p:cNvPr>
              <p:cNvSpPr txBox="1"/>
              <p:nvPr/>
            </p:nvSpPr>
            <p:spPr>
              <a:xfrm>
                <a:off x="6698578" y="3751691"/>
                <a:ext cx="3247749" cy="40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A650E9-DC2F-C44A-83EB-B936CBB8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78" y="3751691"/>
                <a:ext cx="3247749" cy="402482"/>
              </a:xfrm>
              <a:prstGeom prst="rect">
                <a:avLst/>
              </a:prstGeom>
              <a:blipFill>
                <a:blip r:embed="rId7"/>
                <a:stretch>
                  <a:fillRect l="-1313" r="-188" b="-2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99529" y="2869835"/>
                <a:ext cx="1755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29" y="2869835"/>
                <a:ext cx="1755032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7CC170-ED3E-7B4D-8AE1-E7D3DF0D2A3D}"/>
                  </a:ext>
                </a:extLst>
              </p:cNvPr>
              <p:cNvSpPr txBox="1"/>
              <p:nvPr/>
            </p:nvSpPr>
            <p:spPr>
              <a:xfrm>
                <a:off x="6698578" y="4270622"/>
                <a:ext cx="3936719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7CC170-ED3E-7B4D-8AE1-E7D3DF0D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78" y="4270622"/>
                <a:ext cx="3936719" cy="366767"/>
              </a:xfrm>
              <a:prstGeom prst="rect">
                <a:avLst/>
              </a:prstGeom>
              <a:blipFill>
                <a:blip r:embed="rId9"/>
                <a:stretch>
                  <a:fillRect l="-1703" t="-5000" r="-170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84ECE1-029D-2547-BFA4-DFF3E361C835}"/>
                  </a:ext>
                </a:extLst>
              </p:cNvPr>
              <p:cNvSpPr txBox="1"/>
              <p:nvPr/>
            </p:nvSpPr>
            <p:spPr>
              <a:xfrm>
                <a:off x="2066761" y="5732082"/>
                <a:ext cx="7365093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84ECE1-029D-2547-BFA4-DFF3E361C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761" y="5732082"/>
                <a:ext cx="7365093" cy="317844"/>
              </a:xfrm>
              <a:prstGeom prst="rect">
                <a:avLst/>
              </a:prstGeom>
              <a:blipFill>
                <a:blip r:embed="rId10"/>
                <a:stretch>
                  <a:fillRect l="-1076" t="-144231" r="-414" b="-228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5583054" y="3926707"/>
            <a:ext cx="786384" cy="635759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rot="5400000">
            <a:off x="5615064" y="-10838"/>
            <a:ext cx="266229" cy="10079794"/>
          </a:xfrm>
          <a:prstGeom prst="righ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ight Arrow 23"/>
          <p:cNvSpPr/>
          <p:nvPr/>
        </p:nvSpPr>
        <p:spPr>
          <a:xfrm rot="5400000">
            <a:off x="5551582" y="5182953"/>
            <a:ext cx="393191" cy="635759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44818-5935-0148-AB6A-34DB785D1B56}"/>
              </a:ext>
            </a:extLst>
          </p:cNvPr>
          <p:cNvSpPr txBox="1"/>
          <p:nvPr/>
        </p:nvSpPr>
        <p:spPr>
          <a:xfrm>
            <a:off x="324040" y="6238939"/>
            <a:ext cx="1150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Обычно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используем два набора путей Монте-Карло: первый набор – для регрессии, второй – для оценки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AMC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8649" y="1018689"/>
            <a:ext cx="10554841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Напомним, что </a:t>
            </a:r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 –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это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ожидаемые</a:t>
            </a:r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риск-нейтральной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мере</a:t>
            </a:r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потери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банка при дефолте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контрагента</a:t>
            </a:r>
          </a:p>
          <a:p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Это часть цены дериватива: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Цена для клиента</a:t>
            </a:r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=</a:t>
            </a:r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Risk-free Price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+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i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</a:t>
            </a:r>
            <a:r>
              <a:rPr lang="ru-RU" i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i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-</a:t>
            </a:r>
            <a:r>
              <a:rPr lang="ru-RU" i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6837743" y="3850246"/>
                <a:ext cx="5270998" cy="979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𝐶𝑉𝐴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≈−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𝐿𝐺𝐷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0,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575757">
                                                  <a:lumMod val="5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cs typeface="SB Sans Display Light" panose="020B0303040504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575757">
                                                  <a:lumMod val="5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cs typeface="SB Sans Display Light" panose="020B0303040504020204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575757">
                                                  <a:lumMod val="5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cs typeface="SB Sans Display Light" panose="020B0303040504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sz="1600" i="1" dirty="0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ru-RU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SB Sans Display Light" panose="020B0303040504020204" pitchFamily="34" charset="0"/>
                                  <a:cs typeface="SB Sans Display Light" panose="020B0303040504020204" pitchFamily="34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cs typeface="SB Sans Display Light" panose="020B0303040504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43" y="3850246"/>
                <a:ext cx="5270998" cy="979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DDADA22-0A42-214B-91FA-474FED156E3E}"/>
              </a:ext>
            </a:extLst>
          </p:cNvPr>
          <p:cNvSpPr txBox="1"/>
          <p:nvPr/>
        </p:nvSpPr>
        <p:spPr>
          <a:xfrm>
            <a:off x="434754" y="4808582"/>
            <a:ext cx="40999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Делаем 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Монте-Карло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регрессии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4B30C7-79EE-2E44-AD70-BB081D457B1B}"/>
                  </a:ext>
                </a:extLst>
              </p:cNvPr>
              <p:cNvSpPr txBox="1"/>
              <p:nvPr/>
            </p:nvSpPr>
            <p:spPr>
              <a:xfrm>
                <a:off x="574715" y="2185543"/>
                <a:ext cx="10863026" cy="927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𝐶𝑉𝐴</m:t>
                      </m:r>
                      <m:r>
                        <a:rPr lang="en-US" sz="18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𝐿𝐺𝐷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Risk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-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fre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Price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,0)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𝑃𝐷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𝐿𝐺𝐷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𝑄</m:t>
                              </m:r>
                            </m:sup>
                          </m:sSup>
                          <m:nary>
                            <m:nary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𝑃𝐷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4B30C7-79EE-2E44-AD70-BB081D45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15" y="2185543"/>
                <a:ext cx="10863026" cy="927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6">
            <a:extLst>
              <a:ext uri="{FF2B5EF4-FFF2-40B4-BE49-F238E27FC236}">
                <a16:creationId xmlns:a16="http://schemas.microsoft.com/office/drawing/2014/main" id="{626263B0-4C94-7C4D-A42B-F8452C943BE5}"/>
              </a:ext>
            </a:extLst>
          </p:cNvPr>
          <p:cNvSpPr/>
          <p:nvPr/>
        </p:nvSpPr>
        <p:spPr>
          <a:xfrm rot="5400000" flipV="1">
            <a:off x="3045362" y="2636802"/>
            <a:ext cx="106050" cy="633239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0" name="Right Brace 6">
            <a:extLst>
              <a:ext uri="{FF2B5EF4-FFF2-40B4-BE49-F238E27FC236}">
                <a16:creationId xmlns:a16="http://schemas.microsoft.com/office/drawing/2014/main" id="{F4040933-1112-464B-A616-72FBAE5B5277}"/>
              </a:ext>
            </a:extLst>
          </p:cNvPr>
          <p:cNvSpPr/>
          <p:nvPr/>
        </p:nvSpPr>
        <p:spPr>
          <a:xfrm rot="5400000">
            <a:off x="5479233" y="1502049"/>
            <a:ext cx="148968" cy="2784534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6909BB-EC70-2248-A338-249D006CE571}"/>
              </a:ext>
            </a:extLst>
          </p:cNvPr>
          <p:cNvSpPr txBox="1"/>
          <p:nvPr/>
        </p:nvSpPr>
        <p:spPr>
          <a:xfrm>
            <a:off x="7029961" y="4839359"/>
            <a:ext cx="45959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Делаем  Монте-Карло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расчета 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</a:t>
            </a:r>
            <a:endParaRPr lang="ru-RU" sz="20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08D5FF4-08E8-5D41-A04B-9805F3A311C9}"/>
                  </a:ext>
                </a:extLst>
              </p:cNvPr>
              <p:cNvSpPr/>
              <p:nvPr/>
            </p:nvSpPr>
            <p:spPr>
              <a:xfrm>
                <a:off x="148690" y="3820882"/>
                <a:ext cx="4301412" cy="979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𝐶𝑉𝐴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=−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𝐿𝐺𝐷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𝐷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(0,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)</m:t>
                                  </m:r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𝑃𝐷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SB Sans Display Light" panose="020B0303040504020204" pitchFamily="34" charset="0"/>
                              <a:cs typeface="SB Sans Display Light" panose="020B0303040504020204" pitchFamily="34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cs typeface="SB Sans Display Light" panose="020B0303040504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SB Sans Display Light" panose="020B0303040504020204" pitchFamily="34" charset="0"/>
                              <a:cs typeface="SB Sans Display Light" panose="020B0303040504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08D5FF4-08E8-5D41-A04B-9805F3A31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90" y="3820882"/>
                <a:ext cx="4301412" cy="979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2E66EC6-8B0D-3C47-A7AE-B3AFED15449D}"/>
                  </a:ext>
                </a:extLst>
              </p:cNvPr>
              <p:cNvSpPr/>
              <p:nvPr/>
            </p:nvSpPr>
            <p:spPr>
              <a:xfrm>
                <a:off x="4696426" y="4042688"/>
                <a:ext cx="1894993" cy="380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7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2E66EC6-8B0D-3C47-A7AE-B3AFED154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426" y="4042688"/>
                <a:ext cx="1894993" cy="380297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7122291-2166-0245-A9B6-3E00C9EDCFB7}"/>
              </a:ext>
            </a:extLst>
          </p:cNvPr>
          <p:cNvSpPr txBox="1"/>
          <p:nvPr/>
        </p:nvSpPr>
        <p:spPr>
          <a:xfrm>
            <a:off x="7165749" y="1908979"/>
            <a:ext cx="1726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Continuation value</a:t>
            </a:r>
            <a:endParaRPr lang="ru-RU" dirty="0" err="1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DC7AF5FF-108F-1C42-9885-E2E8DCB356FF}"/>
              </a:ext>
            </a:extLst>
          </p:cNvPr>
          <p:cNvSpPr txBox="1"/>
          <p:nvPr/>
        </p:nvSpPr>
        <p:spPr>
          <a:xfrm>
            <a:off x="4707002" y="2968798"/>
            <a:ext cx="170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Positive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Exposure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1C84B934-58A9-0C49-98D1-ADF6BB737828}"/>
              </a:ext>
            </a:extLst>
          </p:cNvPr>
          <p:cNvSpPr txBox="1"/>
          <p:nvPr/>
        </p:nvSpPr>
        <p:spPr>
          <a:xfrm>
            <a:off x="2517029" y="2998669"/>
            <a:ext cx="12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Discount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Factor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338733" y="4081696"/>
            <a:ext cx="354566" cy="387943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06228" y="2179221"/>
            <a:ext cx="1159522" cy="33043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92184" y="2179221"/>
            <a:ext cx="1147554" cy="343797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288650" y="5121166"/>
                <a:ext cx="3898888" cy="596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50" y="5121166"/>
                <a:ext cx="3898888" cy="596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5170743" y="4577749"/>
            <a:ext cx="83548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AMC</a:t>
            </a:r>
            <a:endParaRPr lang="ru-RU" sz="25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491A21-6854-A846-BEBB-D180E9CDB5AA}"/>
                  </a:ext>
                </a:extLst>
              </p:cNvPr>
              <p:cNvSpPr txBox="1"/>
              <p:nvPr/>
            </p:nvSpPr>
            <p:spPr>
              <a:xfrm>
                <a:off x="7099542" y="2995946"/>
                <a:ext cx="1687584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𝜏</m:t>
                    </m:r>
                    <m:r>
                      <a:rPr lang="en-US" sz="20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default time</a:t>
                </a:r>
                <a:endParaRPr lang="ru-RU" sz="20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491A21-6854-A846-BEBB-D180E9CDB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2" y="2995946"/>
                <a:ext cx="1687584" cy="461665"/>
              </a:xfrm>
              <a:prstGeom prst="rect">
                <a:avLst/>
              </a:prstGeom>
              <a:blipFill>
                <a:blip r:embed="rId7"/>
                <a:stretch>
                  <a:fillRect l="-3986" r="-2536" b="-22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6575884" y="4081696"/>
            <a:ext cx="354566" cy="387943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694BE-F06D-0848-B889-BA11BEC1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7BE53-D56F-6745-A8E9-FF0CF14B8C89}"/>
              </a:ext>
            </a:extLst>
          </p:cNvPr>
          <p:cNvSpPr txBox="1"/>
          <p:nvPr/>
        </p:nvSpPr>
        <p:spPr>
          <a:xfrm>
            <a:off x="3224231" y="1346636"/>
            <a:ext cx="747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Цена</a:t>
            </a:r>
            <a:endParaRPr lang="en-US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3" name="Открывающая фигурная скобка 12">
            <a:extLst>
              <a:ext uri="{FF2B5EF4-FFF2-40B4-BE49-F238E27FC236}">
                <a16:creationId xmlns:a16="http://schemas.microsoft.com/office/drawing/2014/main" id="{7E32C1BF-4859-7745-BBAE-E728587A0582}"/>
              </a:ext>
            </a:extLst>
          </p:cNvPr>
          <p:cNvSpPr/>
          <p:nvPr/>
        </p:nvSpPr>
        <p:spPr>
          <a:xfrm>
            <a:off x="5772840" y="955580"/>
            <a:ext cx="214644" cy="867979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86F63E8-0CCF-6E4F-84F7-14392E5D9494}"/>
              </a:ext>
            </a:extLst>
          </p:cNvPr>
          <p:cNvCxnSpPr>
            <a:cxnSpLocks/>
          </p:cNvCxnSpPr>
          <p:nvPr/>
        </p:nvCxnSpPr>
        <p:spPr>
          <a:xfrm>
            <a:off x="6837802" y="1638893"/>
            <a:ext cx="89603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ткрывающая фигурная скобка 21">
            <a:extLst>
              <a:ext uri="{FF2B5EF4-FFF2-40B4-BE49-F238E27FC236}">
                <a16:creationId xmlns:a16="http://schemas.microsoft.com/office/drawing/2014/main" id="{FD29DCC2-8A4D-C54B-8862-14312D7F2EA4}"/>
              </a:ext>
            </a:extLst>
          </p:cNvPr>
          <p:cNvSpPr/>
          <p:nvPr/>
        </p:nvSpPr>
        <p:spPr>
          <a:xfrm>
            <a:off x="7892944" y="903522"/>
            <a:ext cx="214644" cy="1470742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B2AC9-1866-494D-82E9-77C844A0FDF7}"/>
              </a:ext>
            </a:extLst>
          </p:cNvPr>
          <p:cNvSpPr txBox="1"/>
          <p:nvPr/>
        </p:nvSpPr>
        <p:spPr>
          <a:xfrm>
            <a:off x="8136827" y="894574"/>
            <a:ext cx="1134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FXDelta</a:t>
            </a:r>
            <a:endParaRPr lang="en-US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FXVega</a:t>
            </a:r>
            <a:endParaRPr lang="en-US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IRVega</a:t>
            </a:r>
            <a:endParaRPr lang="en-US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DV01</a:t>
            </a:r>
          </a:p>
          <a:p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CS01</a:t>
            </a: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199554D-A424-8D40-86AD-E63A24BCBDDD}"/>
              </a:ext>
            </a:extLst>
          </p:cNvPr>
          <p:cNvCxnSpPr>
            <a:cxnSpLocks/>
          </p:cNvCxnSpPr>
          <p:nvPr/>
        </p:nvCxnSpPr>
        <p:spPr>
          <a:xfrm>
            <a:off x="9259675" y="1544869"/>
            <a:ext cx="89603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936FF0-65F0-7046-8EFE-EDAD471390F7}"/>
              </a:ext>
            </a:extLst>
          </p:cNvPr>
          <p:cNvSpPr txBox="1"/>
          <p:nvPr/>
        </p:nvSpPr>
        <p:spPr>
          <a:xfrm>
            <a:off x="10300711" y="870161"/>
            <a:ext cx="17995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Нужна чувствительность к каждому входному параметру (к каждой точке поверхности волатильности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например)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A5002-B53A-3949-BCE0-5487DED498F4}"/>
              </a:ext>
            </a:extLst>
          </p:cNvPr>
          <p:cNvSpPr txBox="1"/>
          <p:nvPr/>
        </p:nvSpPr>
        <p:spPr>
          <a:xfrm>
            <a:off x="9254167" y="475832"/>
            <a:ext cx="862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6054467-7D89-5047-A40B-3AFDA250AD76}"/>
              </a:ext>
            </a:extLst>
          </p:cNvPr>
          <p:cNvCxnSpPr/>
          <p:nvPr/>
        </p:nvCxnSpPr>
        <p:spPr>
          <a:xfrm>
            <a:off x="9259675" y="1823559"/>
            <a:ext cx="689468" cy="8535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D928D489-8EDA-5248-AC49-AA75FC9759D3}"/>
              </a:ext>
            </a:extLst>
          </p:cNvPr>
          <p:cNvCxnSpPr/>
          <p:nvPr/>
        </p:nvCxnSpPr>
        <p:spPr>
          <a:xfrm flipH="1">
            <a:off x="9277114" y="1823558"/>
            <a:ext cx="672029" cy="85354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5A0A13B-858B-9B4A-843D-5491C0D01A6E}"/>
              </a:ext>
            </a:extLst>
          </p:cNvPr>
          <p:cNvCxnSpPr>
            <a:cxnSpLocks/>
          </p:cNvCxnSpPr>
          <p:nvPr/>
        </p:nvCxnSpPr>
        <p:spPr>
          <a:xfrm>
            <a:off x="7186900" y="4269990"/>
            <a:ext cx="349877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Открывающая фигурная скобка 39">
            <a:extLst>
              <a:ext uri="{FF2B5EF4-FFF2-40B4-BE49-F238E27FC236}">
                <a16:creationId xmlns:a16="http://schemas.microsoft.com/office/drawing/2014/main" id="{74E24008-4038-C44E-89B0-C63098F02C65}"/>
              </a:ext>
            </a:extLst>
          </p:cNvPr>
          <p:cNvSpPr/>
          <p:nvPr/>
        </p:nvSpPr>
        <p:spPr>
          <a:xfrm>
            <a:off x="7733841" y="3819574"/>
            <a:ext cx="214644" cy="867979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FCC696-BC8F-7D45-9720-86768B9EBA37}"/>
              </a:ext>
            </a:extLst>
          </p:cNvPr>
          <p:cNvSpPr txBox="1"/>
          <p:nvPr/>
        </p:nvSpPr>
        <p:spPr>
          <a:xfrm>
            <a:off x="8022115" y="3736304"/>
            <a:ext cx="336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 (Credit Value Adjustment)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A3DA89-D3C7-D442-A780-AF44F30FE2D3}"/>
              </a:ext>
            </a:extLst>
          </p:cNvPr>
          <p:cNvSpPr txBox="1"/>
          <p:nvPr/>
        </p:nvSpPr>
        <p:spPr>
          <a:xfrm>
            <a:off x="7992737" y="4269048"/>
            <a:ext cx="33849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DVA (Debit Value Adjustment)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28C875-A885-E841-A728-EE538D276BDF}"/>
              </a:ext>
            </a:extLst>
          </p:cNvPr>
          <p:cNvSpPr txBox="1"/>
          <p:nvPr/>
        </p:nvSpPr>
        <p:spPr>
          <a:xfrm>
            <a:off x="8388516" y="4787249"/>
            <a:ext cx="87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AMC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BBE975-1425-FA4C-A554-748EC879F3F0}"/>
              </a:ext>
            </a:extLst>
          </p:cNvPr>
          <p:cNvSpPr txBox="1"/>
          <p:nvPr/>
        </p:nvSpPr>
        <p:spPr>
          <a:xfrm>
            <a:off x="6069193" y="476436"/>
            <a:ext cx="155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Monte Carlo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10EA18-863D-3440-B448-3984ADF31BF7}"/>
              </a:ext>
            </a:extLst>
          </p:cNvPr>
          <p:cNvSpPr txBox="1"/>
          <p:nvPr/>
        </p:nvSpPr>
        <p:spPr>
          <a:xfrm>
            <a:off x="5897918" y="5179809"/>
            <a:ext cx="5773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Вопросы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Что такое 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Что такое 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American Monte Carlo?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как 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AMC 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помогает в задаче вычисления 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CVA?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27BE53-D56F-6745-A8E9-FF0CF14B8C89}"/>
              </a:ext>
            </a:extLst>
          </p:cNvPr>
          <p:cNvSpPr txBox="1"/>
          <p:nvPr/>
        </p:nvSpPr>
        <p:spPr>
          <a:xfrm>
            <a:off x="3220718" y="1812224"/>
            <a:ext cx="101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Greeks</a:t>
            </a:r>
            <a:endParaRPr lang="en-US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27BE53-D56F-6745-A8E9-FF0CF14B8C89}"/>
              </a:ext>
            </a:extLst>
          </p:cNvPr>
          <p:cNvSpPr txBox="1"/>
          <p:nvPr/>
        </p:nvSpPr>
        <p:spPr>
          <a:xfrm>
            <a:off x="6250737" y="4068993"/>
            <a:ext cx="981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BCVA</a:t>
            </a:r>
            <a:endParaRPr lang="en-US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0A5002-B53A-3949-BCE0-5487DED498F4}"/>
              </a:ext>
            </a:extLst>
          </p:cNvPr>
          <p:cNvSpPr txBox="1"/>
          <p:nvPr/>
        </p:nvSpPr>
        <p:spPr>
          <a:xfrm>
            <a:off x="9254166" y="2030838"/>
            <a:ext cx="862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bump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3373" y="1151949"/>
            <a:ext cx="2293958" cy="5148173"/>
            <a:chOff x="816294" y="1155635"/>
            <a:chExt cx="2293958" cy="514817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44286C1-0B3F-A544-B9B3-35B3429E2CFF}"/>
                </a:ext>
              </a:extLst>
            </p:cNvPr>
            <p:cNvSpPr/>
            <p:nvPr/>
          </p:nvSpPr>
          <p:spPr>
            <a:xfrm>
              <a:off x="819103" y="1155635"/>
              <a:ext cx="2291149" cy="5148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1AB145-57F2-AE4C-8C58-530F543F49BF}"/>
                </a:ext>
              </a:extLst>
            </p:cNvPr>
            <p:cNvSpPr txBox="1"/>
            <p:nvPr/>
          </p:nvSpPr>
          <p:spPr>
            <a:xfrm>
              <a:off x="1192885" y="2280431"/>
              <a:ext cx="188006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VNEKB</a:t>
              </a:r>
              <a:endPara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endParaRPr>
            </a:p>
            <a:p>
              <a:r>
                <a: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RAZYU</a:t>
              </a:r>
            </a:p>
            <a:p>
              <a:r>
                <a: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RPZSO</a:t>
              </a:r>
            </a:p>
            <a:p>
              <a:r>
                <a: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ALFSZ</a:t>
              </a:r>
            </a:p>
            <a:p>
              <a:r>
                <a:rPr lang="en-US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SVSTL</a:t>
              </a:r>
              <a:endPara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endParaRPr>
            </a:p>
            <a:p>
              <a:r>
                <a: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MRCHU</a:t>
              </a:r>
            </a:p>
            <a:p>
              <a:r>
                <a:rPr lang="en-US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REKRE</a:t>
              </a:r>
            </a:p>
            <a:p>
              <a:r>
                <a:rPr lang="en-US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…</a:t>
              </a:r>
              <a:endPara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27BE53-D56F-6745-A8E9-FF0CF14B8C89}"/>
                </a:ext>
              </a:extLst>
            </p:cNvPr>
            <p:cNvSpPr txBox="1"/>
            <p:nvPr/>
          </p:nvSpPr>
          <p:spPr>
            <a:xfrm>
              <a:off x="834224" y="1169579"/>
              <a:ext cx="2276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Деривативный портфель</a:t>
              </a:r>
              <a:endPara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1AB145-57F2-AE4C-8C58-530F543F49BF}"/>
                </a:ext>
              </a:extLst>
            </p:cNvPr>
            <p:cNvSpPr txBox="1"/>
            <p:nvPr/>
          </p:nvSpPr>
          <p:spPr>
            <a:xfrm>
              <a:off x="1135616" y="4693166"/>
              <a:ext cx="19373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Продукты на процентные ставки</a:t>
              </a:r>
            </a:p>
            <a:p>
              <a:r>
                <a:rPr lang="en-US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FX </a:t>
              </a:r>
              <a:r>
                <a:rPr lang="ru-RU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продукты</a:t>
              </a:r>
            </a:p>
            <a:p>
              <a:r>
                <a:rPr lang="ru-RU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Товарные продукты</a:t>
              </a:r>
            </a:p>
            <a:p>
              <a:r>
                <a:rPr lang="ru-RU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…</a:t>
              </a:r>
              <a:endPara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16294" y="4428173"/>
              <a:ext cx="1401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err="1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Деривативы</a:t>
              </a:r>
              <a:endPara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2619" y="1966189"/>
              <a:ext cx="1459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Контрагенты</a:t>
              </a:r>
              <a:endParaRPr lang="ru-RU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5903" y="3371272"/>
            <a:ext cx="154292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1200 контрагентов</a:t>
            </a:r>
          </a:p>
          <a:p>
            <a:endParaRPr lang="ru-RU" sz="1400" dirty="0">
              <a:solidFill>
                <a:schemeClr val="tx2"/>
              </a:solidFill>
            </a:endParaRPr>
          </a:p>
          <a:p>
            <a:r>
              <a:rPr lang="ru-RU" sz="1400" dirty="0" smtClean="0">
                <a:solidFill>
                  <a:schemeClr val="tx2"/>
                </a:solidFill>
              </a:rPr>
              <a:t>500 </a:t>
            </a:r>
            <a:r>
              <a:rPr lang="en-US" sz="1400" dirty="0" smtClean="0">
                <a:solidFill>
                  <a:schemeClr val="tx2"/>
                </a:solidFill>
              </a:rPr>
              <a:t>Greeks</a:t>
            </a:r>
            <a:endParaRPr lang="ru-RU" sz="1400" dirty="0" smtClean="0">
              <a:solidFill>
                <a:schemeClr val="tx2"/>
              </a:solidFill>
            </a:endParaRPr>
          </a:p>
          <a:p>
            <a:endParaRPr lang="ru-RU" sz="1400" dirty="0" smtClean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27BE53-D56F-6745-A8E9-FF0CF14B8C89}"/>
              </a:ext>
            </a:extLst>
          </p:cNvPr>
          <p:cNvSpPr txBox="1"/>
          <p:nvPr/>
        </p:nvSpPr>
        <p:spPr>
          <a:xfrm>
            <a:off x="3191514" y="891029"/>
            <a:ext cx="169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Ежедневно нужны</a:t>
            </a:r>
            <a:endParaRPr lang="en-US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kT0.3JeYJXijcx.aSxQ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heme/theme1.xml><?xml version="1.0" encoding="utf-8"?>
<a:theme xmlns:a="http://schemas.openxmlformats.org/drawingml/2006/main" name="Тема Office">
  <a:themeElements>
    <a:clrScheme name="SBER-CIB_2020_1">
      <a:dk1>
        <a:sysClr val="windowText" lastClr="000000"/>
      </a:dk1>
      <a:lt1>
        <a:sysClr val="window" lastClr="FFFFFF"/>
      </a:lt1>
      <a:dk2>
        <a:srgbClr val="333F48"/>
      </a:dk2>
      <a:lt2>
        <a:srgbClr val="D6D4D4"/>
      </a:lt2>
      <a:accent1>
        <a:srgbClr val="00766C"/>
      </a:accent1>
      <a:accent2>
        <a:srgbClr val="21A038"/>
      </a:accent2>
      <a:accent3>
        <a:srgbClr val="00ADEE"/>
      </a:accent3>
      <a:accent4>
        <a:srgbClr val="A0E720"/>
      </a:accent4>
      <a:accent5>
        <a:srgbClr val="FAED00"/>
      </a:accent5>
      <a:accent6>
        <a:srgbClr val="65C4C3"/>
      </a:accent6>
      <a:hlink>
        <a:srgbClr val="65C4C3"/>
      </a:hlink>
      <a:folHlink>
        <a:srgbClr val="005677"/>
      </a:folHlink>
    </a:clrScheme>
    <a:fontScheme name="SB-2020">
      <a:majorFont>
        <a:latin typeface="SB Sans Display"/>
        <a:ea typeface=""/>
        <a:cs typeface=""/>
      </a:majorFont>
      <a:minorFont>
        <a:latin typeface="SB Sans Displ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5E7"/>
        </a:solidFill>
        <a:ln w="12700" cap="flat" cmpd="sng" algn="ctr">
          <a:noFill/>
          <a:prstDash val="solid"/>
          <a:miter lim="800000"/>
        </a:ln>
        <a:effectLst/>
      </a:spPr>
      <a:bodyPr lIns="0" tIns="0" rIns="0" bIns="0" rtlCol="0" anchor="ctr"/>
      <a:lstStyle>
        <a:defPPr algn="ctr">
          <a:defRPr>
            <a:solidFill>
              <a:schemeClr val="bg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C720BFF-17AA-43C1-BB0B-7448596824A5}" vid="{89F1DFC7-2586-4F99-82B7-20C1505AD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шаблон-СБ-16-9</Template>
  <TotalTime>50515</TotalTime>
  <Words>4050</Words>
  <Application>Microsoft Office PowerPoint</Application>
  <PresentationFormat>Widescreen</PresentationFormat>
  <Paragraphs>428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SB Sans Display</vt:lpstr>
      <vt:lpstr>SB Sans Display Light</vt:lpstr>
      <vt:lpstr>SB Sans Display Semibold</vt:lpstr>
      <vt:lpstr>Times New Roman</vt:lpstr>
      <vt:lpstr>Тема Office</vt:lpstr>
      <vt:lpstr>think-cell Slide</vt:lpstr>
      <vt:lpstr>AMC &amp; AAD</vt:lpstr>
      <vt:lpstr>Pricing Service: вычислительная платформа как сервис </vt:lpstr>
      <vt:lpstr>Задача прайсинга</vt:lpstr>
      <vt:lpstr>Эволюция прайсинга</vt:lpstr>
      <vt:lpstr>Проблема применения метода Монте-Карло</vt:lpstr>
      <vt:lpstr>Американский Монте-Карло</vt:lpstr>
      <vt:lpstr>Американский Монте-Карло: основная идея</vt:lpstr>
      <vt:lpstr>AMC для CVA</vt:lpstr>
      <vt:lpstr>CVA и AAD</vt:lpstr>
      <vt:lpstr>Automatic Differentiation: basics</vt:lpstr>
      <vt:lpstr>Automatic Differentiation: forward propagation</vt:lpstr>
      <vt:lpstr>AAD: Automatic Adjoint Differentiation</vt:lpstr>
      <vt:lpstr>AAD: Automatic Adjoint Differentiation</vt:lpstr>
      <vt:lpstr>Конструктор payoff: универсальный языка описания ПФИ</vt:lpstr>
      <vt:lpstr>Фабрика моделей: читаем описание ПФИ, строим модель автоматически</vt:lpstr>
      <vt:lpstr>Может понадобиться</vt:lpstr>
      <vt:lpstr>Пример: CVA для форварда без CSA и c CSA (=Credit Support Annex)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и Performance  Management</dc:title>
  <dc:creator>RePack by Diakov</dc:creator>
  <cp:lastModifiedBy>Ziyatdinov Iskander</cp:lastModifiedBy>
  <cp:revision>1399</cp:revision>
  <cp:lastPrinted>2021-08-25T13:49:15Z</cp:lastPrinted>
  <dcterms:created xsi:type="dcterms:W3CDTF">2017-10-06T09:46:43Z</dcterms:created>
  <dcterms:modified xsi:type="dcterms:W3CDTF">2022-11-14T14:03:14Z</dcterms:modified>
</cp:coreProperties>
</file>