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4"/>
  </p:notesMasterIdLst>
  <p:handoutMasterIdLst>
    <p:handoutMasterId r:id="rId15"/>
  </p:handoutMasterIdLst>
  <p:sldIdLst>
    <p:sldId id="859" r:id="rId2"/>
    <p:sldId id="852" r:id="rId3"/>
    <p:sldId id="857" r:id="rId4"/>
    <p:sldId id="853" r:id="rId5"/>
    <p:sldId id="863" r:id="rId6"/>
    <p:sldId id="854" r:id="rId7"/>
    <p:sldId id="850" r:id="rId8"/>
    <p:sldId id="855" r:id="rId9"/>
    <p:sldId id="858" r:id="rId10"/>
    <p:sldId id="860" r:id="rId11"/>
    <p:sldId id="862" r:id="rId12"/>
    <p:sldId id="861" r:id="rId13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B26E07-475F-409B-B3B5-613F3D82AAF1}">
          <p14:sldIdLst>
            <p14:sldId id="859"/>
            <p14:sldId id="852"/>
            <p14:sldId id="857"/>
            <p14:sldId id="853"/>
            <p14:sldId id="863"/>
            <p14:sldId id="854"/>
            <p14:sldId id="850"/>
            <p14:sldId id="855"/>
            <p14:sldId id="858"/>
            <p14:sldId id="860"/>
            <p14:sldId id="862"/>
            <p14:sldId id="8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75">
          <p15:clr>
            <a:srgbClr val="A4A3A4"/>
          </p15:clr>
        </p15:guide>
        <p15:guide id="2" orient="horz" pos="2154">
          <p15:clr>
            <a:srgbClr val="A4A3A4"/>
          </p15:clr>
        </p15:guide>
        <p15:guide id="3" pos="6120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4179">
          <p15:clr>
            <a:srgbClr val="A4A3A4"/>
          </p15:clr>
        </p15:guide>
        <p15:guide id="6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CAB"/>
    <a:srgbClr val="79B213"/>
    <a:srgbClr val="FF823F"/>
    <a:srgbClr val="11A74C"/>
    <a:srgbClr val="FAFAFA"/>
    <a:srgbClr val="139884"/>
    <a:srgbClr val="FFFFFF"/>
    <a:srgbClr val="6A6A6A"/>
    <a:srgbClr val="000000"/>
    <a:srgbClr val="E5F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0104" autoAdjust="0"/>
  </p:normalViewPr>
  <p:slideViewPr>
    <p:cSldViewPr snapToGrid="0" snapToObjects="1">
      <p:cViewPr varScale="1">
        <p:scale>
          <a:sx n="104" d="100"/>
          <a:sy n="104" d="100"/>
        </p:scale>
        <p:origin x="928" y="200"/>
      </p:cViewPr>
      <p:guideLst>
        <p:guide orient="horz" pos="3575"/>
        <p:guide orient="horz" pos="2154"/>
        <p:guide pos="6120"/>
        <p:guide pos="415"/>
        <p:guide pos="4179"/>
        <p:guide pos="2304"/>
      </p:guideLst>
    </p:cSldViewPr>
  </p:slideViewPr>
  <p:outlineViewPr>
    <p:cViewPr>
      <p:scale>
        <a:sx n="33" d="100"/>
        <a:sy n="33" d="100"/>
      </p:scale>
      <p:origin x="0" y="-540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6723-B8D6-4B8F-AE76-564FFD55B01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B68B8-4780-47CF-A435-960EDF4B3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2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3912-14FC-9B45-B2C9-28A671C5735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0883-0DBB-4A45-B9EC-4D5F3A92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3163-A6A1-4A19-B7EF-00B930F39A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6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Что такое </a:t>
            </a:r>
            <a:r>
              <a:rPr lang="en-US" sz="1200" dirty="0"/>
              <a:t>Pricing</a:t>
            </a:r>
            <a:r>
              <a:rPr lang="en-US" sz="1200" baseline="0" dirty="0"/>
              <a:t> Service?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Облачный сервис</a:t>
            </a:r>
            <a:r>
              <a:rPr lang="en-US" sz="1200" baseline="0" dirty="0"/>
              <a:t> </a:t>
            </a:r>
            <a:r>
              <a:rPr lang="ru-RU" sz="1200" baseline="0" dirty="0"/>
              <a:t>«одного окна» для работы с ПФИ</a:t>
            </a:r>
            <a:r>
              <a:rPr lang="en-US" sz="1200" baseline="0" dirty="0"/>
              <a:t>: </a:t>
            </a:r>
            <a:r>
              <a:rPr lang="ru-RU" sz="1200" baseline="0" dirty="0"/>
              <a:t>оценка, риск, </a:t>
            </a:r>
            <a:r>
              <a:rPr lang="en-US" sz="1200" baseline="0" dirty="0"/>
              <a:t>CVA, </a:t>
            </a:r>
            <a:r>
              <a:rPr lang="en-US" sz="1200" baseline="0" dirty="0" err="1"/>
              <a:t>PnlExplain</a:t>
            </a:r>
            <a:r>
              <a:rPr lang="en-US" sz="1200" baseline="0" dirty="0"/>
              <a:t>, </a:t>
            </a:r>
            <a:r>
              <a:rPr lang="ru-RU" sz="1200" baseline="0" dirty="0"/>
              <a:t>сценарии,</a:t>
            </a:r>
            <a:r>
              <a:rPr lang="en-US" sz="1200" baseline="0" dirty="0"/>
              <a:t> </a:t>
            </a:r>
            <a:r>
              <a:rPr lang="ru-RU" sz="1200" baseline="0" dirty="0" err="1"/>
              <a:t>стрес</a:t>
            </a:r>
            <a:r>
              <a:rPr lang="ru-RU" sz="1200" baseline="0" dirty="0"/>
              <a:t> </a:t>
            </a:r>
            <a:r>
              <a:rPr lang="ru-RU" sz="1200" baseline="0" dirty="0" err="1"/>
              <a:t>стест</a:t>
            </a:r>
            <a:r>
              <a:rPr lang="ru-RU" sz="1200" baseline="0" dirty="0"/>
              <a:t>, </a:t>
            </a:r>
            <a:r>
              <a:rPr lang="ru-RU" sz="1200" baseline="0" dirty="0" err="1"/>
              <a:t>бэктест</a:t>
            </a:r>
            <a:r>
              <a:rPr lang="ru-RU" sz="1200" baseline="0" dirty="0"/>
              <a:t>, репорты </a:t>
            </a:r>
            <a:r>
              <a:rPr lang="ru-RU" sz="1200" baseline="0" dirty="0" err="1"/>
              <a:t>итд</a:t>
            </a:r>
            <a:endParaRPr lang="ru-RU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Может быть интегрирована с любой другой АС банка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Легко масштабируется и дорабатывается под нужды</a:t>
            </a:r>
            <a:r>
              <a:rPr lang="en-US" sz="1200" baseline="0" dirty="0"/>
              <a:t> </a:t>
            </a:r>
            <a:r>
              <a:rPr lang="ru-RU" sz="1200" baseline="0" dirty="0"/>
              <a:t>клиента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Архитектура</a:t>
            </a:r>
            <a:r>
              <a:rPr lang="en-US" sz="1200" baseline="0" dirty="0"/>
              <a:t>? </a:t>
            </a:r>
            <a:r>
              <a:rPr lang="ru-RU" sz="1200" baseline="0" dirty="0"/>
              <a:t>Как пользоваться</a:t>
            </a:r>
            <a:r>
              <a:rPr lang="en-US" sz="1200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Запрос-Ответ. Есть богатый </a:t>
            </a:r>
            <a:r>
              <a:rPr lang="en-US" sz="1200" baseline="0" dirty="0"/>
              <a:t>API </a:t>
            </a:r>
            <a:r>
              <a:rPr lang="ru-RU" sz="1200" baseline="0" dirty="0"/>
              <a:t>как для людей так и для </a:t>
            </a:r>
            <a:r>
              <a:rPr lang="en-US" sz="1200" baseline="0" dirty="0"/>
              <a:t>AC.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Платформа содержит собственные вычислительные мощности и систему распределения вычислений – клиенту не нужно об этом думать.</a:t>
            </a:r>
            <a:endParaRPr lang="en-US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В платформу оперативно подгружаются официальные рыночные данные</a:t>
            </a:r>
            <a:r>
              <a:rPr lang="en-US" sz="1200" baseline="0" dirty="0"/>
              <a:t>: </a:t>
            </a:r>
            <a:r>
              <a:rPr lang="ru-RU" sz="1200" baseline="0" dirty="0"/>
              <a:t>у клиента есть </a:t>
            </a:r>
            <a:r>
              <a:rPr lang="ru-RU" sz="1200" baseline="0" dirty="0" err="1"/>
              <a:t>есть</a:t>
            </a:r>
            <a:r>
              <a:rPr lang="ru-RU" sz="1200" baseline="0" dirty="0"/>
              <a:t> возможность использования модифицированных официальных данных или альтернативных данных</a:t>
            </a:r>
            <a:endParaRPr lang="en-US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Технически легко интегрируется с АС банка. В данный момент реализован протокол оптимизированный под скорость взаимодействия. Позволяет интегрироваться с АС находящимися в том же сетевом сегменте и не использующих информацию К1/К2. В планах на следующий год реализация текстового протокола для снятия этих ограничений.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 текущих пользователей PS и возможных проектов в ближайшем будущем. CVA. Murex.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WebUI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Электронные каналы: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Dogma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K7M (2023). Обсуждение: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маркетмейкинг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электронных каналах. Обсуждение: расширение использования в Рисках.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Какие продукты поддерживает </a:t>
            </a:r>
            <a:r>
              <a:rPr lang="en-US" sz="1200" baseline="0" dirty="0"/>
              <a:t>PS?</a:t>
            </a:r>
            <a:endParaRPr lang="ru-RU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Практически любые. </a:t>
            </a:r>
            <a:r>
              <a:rPr lang="ru-RU" sz="1200" dirty="0"/>
              <a:t>Вычислительное ядро содержит «конструктор» продуктов и позволяет в короткие сроки добавить поддержку практически любого ПФИ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Ядро реализует принцип «фабрики моделей» и автоматически конструирует и калибрует модель под нужды обрабатываемого ПФИ или портфеля</a:t>
            </a:r>
            <a:r>
              <a:rPr lang="ru-RU" sz="1200" baseline="0" dirty="0"/>
              <a:t> ПФИ. 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Ядро содержит универсальный </a:t>
            </a:r>
            <a:r>
              <a:rPr lang="ru-RU" sz="1200" dirty="0" err="1"/>
              <a:t>симуляционный</a:t>
            </a:r>
            <a:r>
              <a:rPr lang="ru-RU" sz="1200" dirty="0"/>
              <a:t> векторизованный движок класса </a:t>
            </a:r>
            <a:r>
              <a:rPr lang="en-US" sz="1200" dirty="0"/>
              <a:t>American Monte-Carlo </a:t>
            </a:r>
            <a:r>
              <a:rPr lang="ru-RU" sz="1200" dirty="0"/>
              <a:t>с поддержкой авто дифференцирования что позволяет работать с</a:t>
            </a:r>
            <a:r>
              <a:rPr lang="ru-RU" sz="1200" baseline="0" dirty="0"/>
              <a:t> ПФИ и портфелями ПФИ практически любой сложности включая </a:t>
            </a:r>
            <a:r>
              <a:rPr lang="en-US" sz="1200" baseline="0" dirty="0"/>
              <a:t>callable/puttable</a:t>
            </a:r>
            <a:r>
              <a:rPr lang="ru-RU" sz="1200" baseline="0" dirty="0"/>
              <a:t> структуры.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Почему </a:t>
            </a:r>
            <a:r>
              <a:rPr lang="en-US" sz="1200" baseline="0" dirty="0"/>
              <a:t>PS </a:t>
            </a:r>
            <a:r>
              <a:rPr lang="ru-RU" sz="1200" baseline="0" dirty="0"/>
              <a:t>работает в 50 раз быстрее </a:t>
            </a:r>
            <a:r>
              <a:rPr lang="en-US" sz="1200" baseline="0" dirty="0" err="1"/>
              <a:t>Numerix</a:t>
            </a:r>
            <a:r>
              <a:rPr lang="en-US" sz="1200" baseline="0" dirty="0"/>
              <a:t> CVA?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Мы используем современные технологии как в вычислительном ядре так и в облачной архитектуре сервиса.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В ядре большинство математических операций векторизованы (элементарная единица расчета не одно число а вектор) такой формат работает кратно быстрее на современных процессорах.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Для расчета риска мы используем технологию </a:t>
            </a:r>
            <a:r>
              <a:rPr lang="ru-RU" sz="1200" baseline="0" dirty="0" err="1"/>
              <a:t>автодифференцирования</a:t>
            </a:r>
            <a:r>
              <a:rPr lang="ru-RU" sz="1200" baseline="0" dirty="0"/>
              <a:t> которая позволяет считать риск без </a:t>
            </a:r>
            <a:r>
              <a:rPr lang="ru-RU" sz="1200" baseline="0" dirty="0" err="1"/>
              <a:t>бампов</a:t>
            </a:r>
            <a:r>
              <a:rPr lang="ru-RU" sz="1200" baseline="0" dirty="0"/>
              <a:t>, кратно быстрее классических систем. Технология пришла из мира </a:t>
            </a:r>
            <a:r>
              <a:rPr lang="en-US" sz="1200" baseline="0" dirty="0" err="1"/>
              <a:t>MachineLearning</a:t>
            </a:r>
            <a:r>
              <a:rPr lang="en-US" sz="1200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На уровне облака используется современная система распределения вычислений вдохновленная технологией </a:t>
            </a:r>
            <a:r>
              <a:rPr lang="en-US" sz="1200" baseline="0" dirty="0" err="1"/>
              <a:t>blockchain</a:t>
            </a:r>
            <a:r>
              <a:rPr lang="en-US" sz="1200" baseline="0" dirty="0"/>
              <a:t>. </a:t>
            </a:r>
            <a:r>
              <a:rPr lang="ru-RU" sz="1200" baseline="0" dirty="0"/>
              <a:t>Это позволяет уверенно работать под большими нагрузками.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Платформа </a:t>
            </a:r>
            <a:r>
              <a:rPr lang="en-US" sz="1200" baseline="0" dirty="0"/>
              <a:t>Pricing Service </a:t>
            </a:r>
            <a:r>
              <a:rPr lang="ru-RU" sz="1200" baseline="0" dirty="0"/>
              <a:t>поддерживается объединённой командой ДГР и ДИТ. Сейчас команда имеет опыт и экспертизу (но не всегда ресурсы) для</a:t>
            </a:r>
            <a:r>
              <a:rPr lang="en-US" sz="1200" baseline="0" dirty="0"/>
              <a:t> </a:t>
            </a:r>
            <a:r>
              <a:rPr lang="ru-RU" sz="1200" baseline="0" dirty="0"/>
              <a:t>масштабирования и доработок платформы под нужды наших текущих или новых внутренних клиента.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http://77A1012EB7C4058D7857A2C27F19AA38.dms.sberbank.ru/77A1012EB7C4058D7857A2C27F19AA38-E1D38927762F719C3E4576D754F7E88B-911A2017309B15345410D9B768C2DDD9/1.png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8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6485821"/>
            <a:ext cx="8177213" cy="145424"/>
          </a:xfrm>
        </p:spPr>
        <p:txBody>
          <a:bodyPr vert="horz" wrap="square" lIns="0" tIns="0" rIns="91440" bIns="0" rtlCol="0" anchor="t">
            <a:spAutoFit/>
          </a:bodyPr>
          <a:lstStyle>
            <a:lvl1pPr>
              <a:defRPr lang="en-US" sz="1050" b="0" dirty="0" smtClean="0">
                <a:solidFill>
                  <a:schemeClr val="bg2">
                    <a:lumMod val="90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ru-RU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Footnote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12" name="Рисунок 11" descr="http://77A1012EB7C4058D7857A2C27F19AA38.dms.sberbank.ru/77A1012EB7C4058D7857A2C27F19AA38-E1D38927762F719C3E4576D754F7E88B-911A2017309B15345410D9B768C2DDD9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9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3198134"/>
            <a:ext cx="10515600" cy="78483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6485821"/>
            <a:ext cx="8177213" cy="145424"/>
          </a:xfrm>
        </p:spPr>
        <p:txBody>
          <a:bodyPr vert="horz" wrap="square" lIns="0" tIns="0" rIns="91440" bIns="0" rtlCol="0" anchor="t">
            <a:spAutoFit/>
          </a:bodyPr>
          <a:lstStyle>
            <a:lvl1pPr>
              <a:defRPr lang="en-US" sz="1050" b="0" dirty="0" smtClean="0">
                <a:solidFill>
                  <a:schemeClr val="bg2">
                    <a:lumMod val="90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ru-RU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Footnote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5" name="think-cell Slide" r:id="rId7" imgW="384" imgH="385" progId="TCLayout.ActiveDocument.1">
                  <p:embed/>
                </p:oleObj>
              </mc:Choice>
              <mc:Fallback>
                <p:oleObj name="think-cell Slide" r:id="rId7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  <a:prstGeom prst="rect">
            <a:avLst/>
          </a:prstGeom>
        </p:spPr>
        <p:txBody>
          <a:bodyPr vert="horz" lIns="0" tIns="45720" rIns="91440" bIns="45720" rtlCol="0" anchor="t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marL="180975" marR="0" lvl="0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Второй уровень</a:t>
            </a:r>
          </a:p>
          <a:p>
            <a:pPr marL="361950" lvl="1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B Sans Display" panose="020B0604020202020204" charset="0"/>
              <a:buChar char="-"/>
            </a:pPr>
            <a:r>
              <a:rPr lang="ru-RU" dirty="0"/>
              <a:t>Третий уровень</a:t>
            </a:r>
            <a:endParaRPr lang="en-US" dirty="0"/>
          </a:p>
          <a:p>
            <a:pPr marL="542925" lvl="2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SB Sans Display" panose="020B0604020202020204" charset="0"/>
              <a:buChar char="○"/>
            </a:pPr>
            <a:r>
              <a:rPr lang="ru-RU" dirty="0"/>
              <a:t>Четвертый уровень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1129963" y="6485821"/>
            <a:ext cx="619125" cy="1454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CCA221B-3CF6-459B-A170-5355739D6EE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309309" y="0"/>
            <a:ext cx="238287" cy="3384550"/>
            <a:chOff x="-399495" y="0"/>
            <a:chExt cx="328474" cy="4665536"/>
          </a:xfrm>
        </p:grpSpPr>
        <p:sp>
          <p:nvSpPr>
            <p:cNvPr id="10" name="Rectangle 9"/>
            <p:cNvSpPr/>
            <p:nvPr/>
          </p:nvSpPr>
          <p:spPr>
            <a:xfrm>
              <a:off x="-399495" y="0"/>
              <a:ext cx="328474" cy="3284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99495" y="381816"/>
              <a:ext cx="328474" cy="328474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99495" y="2290896"/>
              <a:ext cx="328474" cy="3284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399495" y="1145448"/>
              <a:ext cx="328474" cy="3284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399495" y="763632"/>
              <a:ext cx="328474" cy="32847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399495" y="2672712"/>
              <a:ext cx="328474" cy="328474"/>
            </a:xfrm>
            <a:prstGeom prst="rect">
              <a:avLst/>
            </a:prstGeom>
            <a:solidFill>
              <a:srgbClr val="D6D4D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99495" y="3054528"/>
              <a:ext cx="328474" cy="328474"/>
            </a:xfrm>
            <a:prstGeom prst="rect">
              <a:avLst/>
            </a:prstGeom>
            <a:solidFill>
              <a:srgbClr val="85858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399495" y="1909080"/>
              <a:ext cx="328474" cy="3284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399495" y="1527264"/>
              <a:ext cx="328474" cy="3284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399495" y="3436344"/>
              <a:ext cx="328474" cy="328474"/>
            </a:xfrm>
            <a:prstGeom prst="rect">
              <a:avLst/>
            </a:prstGeom>
            <a:solidFill>
              <a:srgbClr val="E6E5E7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399495" y="3489686"/>
              <a:ext cx="328474" cy="328474"/>
            </a:xfrm>
            <a:prstGeom prst="rect">
              <a:avLst/>
            </a:prstGeom>
            <a:solidFill>
              <a:srgbClr val="E6E5E7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-399495" y="3916413"/>
              <a:ext cx="328474" cy="328474"/>
            </a:xfrm>
            <a:prstGeom prst="rect">
              <a:avLst/>
            </a:prstGeom>
            <a:solidFill>
              <a:srgbClr val="46566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700" dirty="0"/>
                <a:t>text</a:t>
              </a:r>
              <a:endParaRPr lang="ru-RU" sz="7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-399495" y="4337062"/>
              <a:ext cx="328474" cy="328474"/>
            </a:xfrm>
            <a:prstGeom prst="rect">
              <a:avLst/>
            </a:prstGeom>
            <a:gradFill>
              <a:gsLst>
                <a:gs pos="80000">
                  <a:srgbClr val="FBEF00"/>
                </a:gs>
                <a:gs pos="41000">
                  <a:srgbClr val="00FFC8"/>
                </a:gs>
                <a:gs pos="15000">
                  <a:schemeClr val="accent3"/>
                </a:gs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55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2000" kern="1200" dirty="0">
          <a:solidFill>
            <a:srgbClr val="333F48"/>
          </a:solidFill>
          <a:effectLst/>
          <a:latin typeface="SB Sans Display Semibold" panose="020B0703040504020204" pitchFamily="34" charset="0"/>
          <a:ea typeface="+mn-ea"/>
          <a:cs typeface="SB Sans Display Semibold" panose="020B0703040504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85750" algn="l" defTabSz="914400" rtl="0" eaLnBrk="1" latinLnBrk="0" hangingPunct="1">
        <a:lnSpc>
          <a:spcPct val="90000"/>
        </a:lnSpc>
        <a:spcBef>
          <a:spcPts val="500"/>
        </a:spcBef>
        <a:buFont typeface="SB Sans Display" panose="020B0604020202020204" charset="0"/>
        <a:buChar char="-"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8575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SB Sans Display" panose="020B0604020202020204" charset="0"/>
        <a:buChar char="○"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79">
          <p15:clr>
            <a:srgbClr val="F26B43"/>
          </p15:clr>
        </p15:guide>
        <p15:guide id="3" pos="3840">
          <p15:clr>
            <a:srgbClr val="F26B43"/>
          </p15:clr>
        </p15:guide>
        <p15:guide id="4" pos="74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1800"/>
              </a:spcAft>
            </a:pPr>
            <a:r>
              <a:rPr lang="en-US" sz="5400" dirty="0"/>
              <a:t>Pricing Service CVA</a:t>
            </a:r>
            <a:endParaRPr lang="ru-RU" sz="2400" dirty="0"/>
          </a:p>
        </p:txBody>
      </p:sp>
      <p:sp>
        <p:nvSpPr>
          <p:cNvPr id="3" name="Rectangle 2"/>
          <p:cNvSpPr/>
          <p:nvPr/>
        </p:nvSpPr>
        <p:spPr>
          <a:xfrm>
            <a:off x="369022" y="4194029"/>
            <a:ext cx="6790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333F48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Вычислительная платформа для расчета </a:t>
            </a:r>
            <a:r>
              <a:rPr lang="en-US" sz="2400" dirty="0">
                <a:solidFill>
                  <a:srgbClr val="333F48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CVA</a:t>
            </a:r>
            <a:endParaRPr lang="ru-RU" sz="2400" dirty="0">
              <a:solidFill>
                <a:srgbClr val="333F48"/>
              </a:solidFill>
              <a:latin typeface="SB Sans Display Semibold" panose="020B0703040504020204" pitchFamily="34" charset="0"/>
              <a:cs typeface="SB Sans Display Semibold" panose="020B07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2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 CVA: 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режим </a:t>
            </a:r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</a:t>
            </a:r>
            <a:endParaRPr lang="ru-RU" sz="25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726871"/>
            <a:ext cx="5522882" cy="3688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01" y="1119497"/>
            <a:ext cx="6576755" cy="3222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25" y="1346288"/>
            <a:ext cx="406113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Python API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</a:p>
          <a:p>
            <a:pPr lvl="1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Визуализация</a:t>
            </a:r>
          </a:p>
          <a:p>
            <a:pPr lvl="1">
              <a:spcAft>
                <a:spcPts val="600"/>
              </a:spcAft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Тонкая настройка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479" y="946178"/>
            <a:ext cx="206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EPE/ENE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для 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IRS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5993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Репликация для </a:t>
            </a:r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ITM Commodity Swaps</a:t>
            </a:r>
            <a:endParaRPr lang="ru-RU" sz="25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869" y="1140550"/>
                <a:ext cx="11419258" cy="5425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70"/>
                  </a:spcAft>
                </a:pP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CVA 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 общем случае определяется как</a:t>
                </a:r>
                <a:endParaRPr lang="en-US" sz="1905" dirty="0">
                  <a:solidFill>
                    <a:schemeClr val="tx1">
                      <a:lumMod val="50000"/>
                    </a:scheme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just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𝐸𝑃</m:t>
                          </m:r>
                          <m:sSub>
                            <m:sSubPr>
                              <m:ctrlP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𝐿𝐺𝐷</m:t>
                          </m:r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𝑑𝑃</m:t>
                          </m:r>
                          <m:sSub>
                            <m:sSubPr>
                              <m:ctrlP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905" b="0" dirty="0">
                  <a:solidFill>
                    <a:schemeClr val="tx1">
                      <a:lumMod val="50000"/>
                    </a:schemeClr>
                  </a:solidFill>
                  <a:latin typeface="SB Sans Display Light" panose="020B0303040504020204" pitchFamily="34" charset="0"/>
                </a:endParaRPr>
              </a:p>
              <a:p>
                <a:pPr algn="just">
                  <a:spcAft>
                    <a:spcPts val="1270"/>
                  </a:spcAft>
                </a:pP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905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𝐸𝑃</m:t>
                    </m:r>
                    <m:sSub>
                      <m:sSubPr>
                        <m:ctrlPr>
                          <a:rPr lang="en-US" sz="1905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905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905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𝜏</m:t>
                        </m:r>
                      </m:sub>
                    </m:sSub>
                    <m:r>
                      <a:rPr lang="en-US" sz="1905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r>
                      <a:rPr lang="en-US" sz="1905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905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905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5" b="0" i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5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905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  <m:t>𝑀𝑡</m:t>
                                </m:r>
                                <m:sSub>
                                  <m:sSubPr>
                                    <m:ctrlPr>
                                      <a:rPr lang="en-US" sz="1905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5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905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r>
                                  <a:rPr lang="en-US" sz="1905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  <m:t>,0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- Expected Positive Exposure 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 будущий момент времени</a:t>
                </a:r>
              </a:p>
              <a:p>
                <a:pPr algn="just">
                  <a:spcAft>
                    <a:spcPts val="1270"/>
                  </a:spcAft>
                </a:pP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Так как по свопам на уголь переоценка сильно смещена в сторону Банка (</a:t>
                </a: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Fixed Price ~$100, 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текущая цена угля </a:t>
                </a: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~$300), 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а сделки короткие (до конца 2022), то возможно упрощение</a:t>
                </a:r>
              </a:p>
              <a:p>
                <a:pPr algn="just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𝐸𝑃</m:t>
                      </m:r>
                      <m:sSub>
                        <m:sSubPr>
                          <m:ctrl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𝜏</m:t>
                          </m:r>
                        </m:sub>
                      </m:sSub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B Sans Display Light" panose="020B0303040504020204" pitchFamily="34" charset="0"/>
                        </a:rPr>
                        <m:t>≈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B Sans Display Light" panose="020B0303040504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𝑀𝑡</m:t>
                          </m:r>
                          <m:sSub>
                            <m:sSubPr>
                              <m:ctrlP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B Sans Display Light" panose="020B0303040504020204" pitchFamily="34" charset="0"/>
                        </a:rPr>
                        <m:t>𝑀𝑡</m:t>
                      </m:r>
                      <m:sSub>
                        <m:sSubPr>
                          <m:ctrl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905" dirty="0">
                  <a:solidFill>
                    <a:schemeClr val="tx1">
                      <a:lumMod val="50000"/>
                    </a:scheme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just">
                  <a:spcAft>
                    <a:spcPts val="1270"/>
                  </a:spcAft>
                </a:pP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 этом случае формула для расчета </a:t>
                </a: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CVA 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принимает вид</a:t>
                </a:r>
              </a:p>
              <a:p>
                <a:pPr algn="just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B Sans Display Light" panose="020B0303040504020204" pitchFamily="34" charset="0"/>
                        </a:rPr>
                        <m:t>≈−</m:t>
                      </m:r>
                      <m:nary>
                        <m:naryPr>
                          <m:limLoc m:val="undOvr"/>
                          <m:ctrl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𝑀𝑡</m:t>
                          </m:r>
                          <m:sSub>
                            <m:sSubPr>
                              <m:ctrlP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905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5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905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𝐿𝐺𝐷</m:t>
                          </m:r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  <m:sSub>
                            <m:sSubPr>
                              <m:ctrlP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𝑀𝑡</m:t>
                      </m:r>
                      <m:sSub>
                        <m:sSubPr>
                          <m:ctrl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5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𝐿𝐺𝐷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905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𝑃𝐷</m:t>
                      </m:r>
                      <m:d>
                        <m:dPr>
                          <m:ctrlP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905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905" dirty="0">
                  <a:solidFill>
                    <a:schemeClr val="tx1">
                      <a:lumMod val="50000"/>
                    </a:scheme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just">
                  <a:spcAft>
                    <a:spcPts val="1270"/>
                  </a:spcAft>
                </a:pP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Величину </a:t>
                </a:r>
                <a14:m>
                  <m:oMath xmlns:m="http://schemas.openxmlformats.org/officeDocument/2006/math">
                    <m:r>
                      <a:rPr lang="en-US" sz="1905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𝑀𝑡</m:t>
                    </m:r>
                    <m:sSub>
                      <m:sSubPr>
                        <m:ctrlPr>
                          <a:rPr lang="en-US" sz="1905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5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sz="1905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5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905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возможно включить в расчет </a:t>
                </a: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PS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CVA 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при помощи замены на </a:t>
                </a: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Simple </a:t>
                </a:r>
                <a:r>
                  <a:rPr lang="en-US" sz="1905" dirty="0" err="1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CashFlow</a:t>
                </a:r>
                <a:r>
                  <a:rPr lang="en-US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, </a:t>
                </a:r>
                <a:r>
                  <a:rPr lang="ru-RU" sz="1905" dirty="0">
                    <a:solidFill>
                      <a:schemeClr val="tx1">
                        <a:lumMod val="50000"/>
                      </a:scheme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регулярно обновляя его величину</a:t>
                </a:r>
                <a:endParaRPr lang="en-US" sz="1905" dirty="0">
                  <a:solidFill>
                    <a:schemeClr val="tx1">
                      <a:lumMod val="50000"/>
                    </a:scheme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9" y="1140550"/>
                <a:ext cx="11419258" cy="5425716"/>
              </a:xfrm>
              <a:prstGeom prst="rect">
                <a:avLst/>
              </a:prstGeom>
              <a:blipFill>
                <a:blip r:embed="rId3"/>
                <a:stretch>
                  <a:fillRect l="-481" t="-562" r="-534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86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460" y="1925675"/>
            <a:ext cx="8854722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Реализована новая </a:t>
            </a:r>
            <a:r>
              <a:rPr lang="en-US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in-house </a:t>
            </a: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платформа для расчета метрик </a:t>
            </a:r>
            <a:r>
              <a:rPr lang="en-US" sz="2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endParaRPr lang="ru-RU" sz="2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Обеспечено практически полное покрытие текущего портфеля</a:t>
            </a: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Реализовали (почти) </a:t>
            </a:r>
            <a:r>
              <a:rPr lang="en-US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real-time</a:t>
            </a: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расчеты портфельных метрик </a:t>
            </a:r>
            <a:r>
              <a:rPr lang="en-US" sz="2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endParaRPr lang="en-US" sz="2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Разработан полноценный </a:t>
            </a:r>
            <a:r>
              <a:rPr lang="en-US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UI</a:t>
            </a: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позволяющий делать расчеты для текущего портфеля и потенциальных сделок</a:t>
            </a: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Платформа полностью интегрирована в системы Банка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784830"/>
          </a:xfrm>
        </p:spPr>
        <p:txBody>
          <a:bodyPr/>
          <a:lstStyle/>
          <a:p>
            <a:pPr lvl="0">
              <a:defRPr/>
            </a:pPr>
            <a:r>
              <a:rPr lang="en-US" sz="3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 CVA - </a:t>
            </a:r>
            <a:r>
              <a:rPr lang="ru-RU" sz="3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новая платформа для расчета </a:t>
            </a:r>
            <a:r>
              <a:rPr lang="en-US" sz="30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br>
              <a:rPr lang="en-US" sz="3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Executive summary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81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70080" y="1242075"/>
            <a:ext cx="1981336" cy="5359624"/>
          </a:xfrm>
          <a:prstGeom prst="rect">
            <a:avLst/>
          </a:prstGeom>
          <a:solidFill>
            <a:srgbClr val="CBF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graphicFrame>
        <p:nvGraphicFramePr>
          <p:cNvPr id="15" name="Table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17199432"/>
              </p:ext>
            </p:extLst>
          </p:nvPr>
        </p:nvGraphicFramePr>
        <p:xfrm>
          <a:off x="207824" y="1232390"/>
          <a:ext cx="11735192" cy="536930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92304">
                  <a:extLst>
                    <a:ext uri="{9D8B030D-6E8A-4147-A177-3AD203B41FA5}">
                      <a16:colId xmlns:a16="http://schemas.microsoft.com/office/drawing/2014/main" val="2551179057"/>
                    </a:ext>
                  </a:extLst>
                </a:gridCol>
                <a:gridCol w="1935722">
                  <a:extLst>
                    <a:ext uri="{9D8B030D-6E8A-4147-A177-3AD203B41FA5}">
                      <a16:colId xmlns:a16="http://schemas.microsoft.com/office/drawing/2014/main" val="3693595909"/>
                    </a:ext>
                  </a:extLst>
                </a:gridCol>
                <a:gridCol w="1935722">
                  <a:extLst>
                    <a:ext uri="{9D8B030D-6E8A-4147-A177-3AD203B41FA5}">
                      <a16:colId xmlns:a16="http://schemas.microsoft.com/office/drawing/2014/main" val="470987956"/>
                    </a:ext>
                  </a:extLst>
                </a:gridCol>
                <a:gridCol w="1935722">
                  <a:extLst>
                    <a:ext uri="{9D8B030D-6E8A-4147-A177-3AD203B41FA5}">
                      <a16:colId xmlns:a16="http://schemas.microsoft.com/office/drawing/2014/main" val="2156853602"/>
                    </a:ext>
                  </a:extLst>
                </a:gridCol>
                <a:gridCol w="1935722">
                  <a:extLst>
                    <a:ext uri="{9D8B030D-6E8A-4147-A177-3AD203B41FA5}">
                      <a16:colId xmlns:a16="http://schemas.microsoft.com/office/drawing/2014/main" val="1964225167"/>
                    </a:ext>
                  </a:extLst>
                </a:gridCol>
              </a:tblGrid>
              <a:tr h="582433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SB Sans Display Light" panose="020B0303040504020204"/>
                        </a:rPr>
                        <a:t>PS CVA</a:t>
                      </a: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SB Sans Display Light" panose="020B0303040504020204"/>
                        </a:rPr>
                        <a:t>Numerix</a:t>
                      </a:r>
                      <a:r>
                        <a:rPr lang="en-US" sz="1900" b="1" dirty="0">
                          <a:latin typeface="SB Sans Display Light" panose="020B0303040504020204"/>
                        </a:rPr>
                        <a:t> CVA</a:t>
                      </a: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SB Sans Display Light" panose="020B0303040504020204"/>
                        </a:rPr>
                        <a:t>Murex CVA</a:t>
                      </a: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>
                          <a:latin typeface="SB Sans Display Light" panose="020B0303040504020204"/>
                        </a:rPr>
                        <a:t>Ручной расчет</a:t>
                      </a:r>
                      <a:endParaRPr lang="en-US" sz="1900" b="1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34410"/>
                  </a:ext>
                </a:extLst>
              </a:tr>
              <a:tr h="506476">
                <a:tc>
                  <a:txBody>
                    <a:bodyPr/>
                    <a:lstStyle/>
                    <a:p>
                      <a:pPr algn="r"/>
                      <a:r>
                        <a:rPr lang="ru-RU" sz="1900" b="0" dirty="0">
                          <a:latin typeface="SB Sans Display Light" panose="020B0303040504020204"/>
                        </a:rPr>
                        <a:t>Независимость</a:t>
                      </a:r>
                      <a:r>
                        <a:rPr lang="ru-RU" sz="1900" b="0" baseline="0" dirty="0">
                          <a:latin typeface="SB Sans Display Light" panose="020B0303040504020204"/>
                        </a:rPr>
                        <a:t> от </a:t>
                      </a:r>
                      <a:r>
                        <a:rPr lang="ru-RU" sz="1900" b="0" baseline="0" dirty="0" err="1">
                          <a:latin typeface="SB Sans Display Light" panose="020B0303040504020204"/>
                        </a:rPr>
                        <a:t>вендора</a:t>
                      </a:r>
                      <a:endParaRPr lang="en-US" sz="1900" b="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881341"/>
                  </a:ext>
                </a:extLst>
              </a:tr>
              <a:tr h="506476">
                <a:tc>
                  <a:txBody>
                    <a:bodyPr/>
                    <a:lstStyle/>
                    <a:p>
                      <a:pPr algn="r"/>
                      <a:r>
                        <a:rPr lang="ru-RU" sz="1900" b="0" dirty="0">
                          <a:latin typeface="SB Sans Display Light" panose="020B0303040504020204"/>
                        </a:rPr>
                        <a:t>Время</a:t>
                      </a:r>
                      <a:r>
                        <a:rPr lang="ru-RU" sz="1900" b="0" baseline="0" dirty="0">
                          <a:latin typeface="SB Sans Display Light" panose="020B0303040504020204"/>
                        </a:rPr>
                        <a:t> расчетов</a:t>
                      </a:r>
                      <a:endParaRPr lang="en-US" sz="1900" b="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8922684"/>
                  </a:ext>
                </a:extLst>
              </a:tr>
              <a:tr h="506476">
                <a:tc>
                  <a:txBody>
                    <a:bodyPr/>
                    <a:lstStyle/>
                    <a:p>
                      <a:pPr algn="r"/>
                      <a:r>
                        <a:rPr lang="ru-RU" sz="1900" b="0" dirty="0">
                          <a:latin typeface="SB Sans Display Light" panose="020B0303040504020204"/>
                        </a:rPr>
                        <a:t>Гибкость настройки моделей</a:t>
                      </a:r>
                      <a:endParaRPr lang="en-US" sz="1900" b="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277758"/>
                  </a:ext>
                </a:extLst>
              </a:tr>
              <a:tr h="506476">
                <a:tc>
                  <a:txBody>
                    <a:bodyPr/>
                    <a:lstStyle/>
                    <a:p>
                      <a:pPr algn="r"/>
                      <a:r>
                        <a:rPr lang="en-US" sz="1900" b="0" kern="1200" dirty="0">
                          <a:solidFill>
                            <a:schemeClr val="tx1"/>
                          </a:solidFill>
                          <a:latin typeface="SB Sans Display Light" panose="020B0303040504020204"/>
                          <a:ea typeface="+mn-ea"/>
                          <a:cs typeface="+mn-cs"/>
                        </a:rPr>
                        <a:t>Time-to-Market </a:t>
                      </a:r>
                      <a:r>
                        <a:rPr lang="ru-RU" sz="1900" b="0" kern="1200" dirty="0">
                          <a:solidFill>
                            <a:schemeClr val="tx1"/>
                          </a:solidFill>
                          <a:latin typeface="SB Sans Display Light" panose="020B0303040504020204"/>
                          <a:ea typeface="+mn-ea"/>
                          <a:cs typeface="+mn-cs"/>
                        </a:rPr>
                        <a:t>по новым продуктам</a:t>
                      </a: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334078"/>
                  </a:ext>
                </a:extLst>
              </a:tr>
              <a:tr h="506476">
                <a:tc>
                  <a:txBody>
                    <a:bodyPr/>
                    <a:lstStyle/>
                    <a:p>
                      <a:pPr marL="0" marR="0" lvl="0" indent="0" algn="r" defTabSz="11519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0" dirty="0">
                          <a:latin typeface="SB Sans Display Light" panose="020B0303040504020204"/>
                        </a:rPr>
                        <a:t>Масштабируемость</a:t>
                      </a:r>
                      <a:endParaRPr lang="en-US" sz="1900" b="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6661434"/>
                  </a:ext>
                </a:extLst>
              </a:tr>
              <a:tr h="506476">
                <a:tc>
                  <a:txBody>
                    <a:bodyPr/>
                    <a:lstStyle/>
                    <a:p>
                      <a:pPr marL="0" marR="0" lvl="0" indent="0" algn="r" defTabSz="11519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0" dirty="0">
                          <a:latin typeface="SB Sans Display Light" panose="020B0303040504020204"/>
                        </a:rPr>
                        <a:t>Интеграция в периметре</a:t>
                      </a:r>
                      <a:r>
                        <a:rPr lang="ru-RU" sz="1900" b="0" baseline="0" dirty="0">
                          <a:latin typeface="SB Sans Display Light" panose="020B0303040504020204"/>
                        </a:rPr>
                        <a:t> АСУР ФР</a:t>
                      </a:r>
                      <a:endParaRPr lang="en-US" sz="1900" b="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19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19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19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494812"/>
                  </a:ext>
                </a:extLst>
              </a:tr>
              <a:tr h="612876">
                <a:tc>
                  <a:txBody>
                    <a:bodyPr/>
                    <a:lstStyle/>
                    <a:p>
                      <a:pPr algn="r"/>
                      <a:r>
                        <a:rPr lang="ru-RU" sz="1900" b="0" dirty="0">
                          <a:latin typeface="SB Sans Display Light" panose="020B0303040504020204"/>
                        </a:rPr>
                        <a:t>Расширяемость</a:t>
                      </a:r>
                    </a:p>
                    <a:p>
                      <a:pPr algn="r"/>
                      <a:r>
                        <a:rPr lang="ru-RU" sz="1500" b="0" dirty="0">
                          <a:latin typeface="SB Sans Display Light" panose="020B0303040504020204"/>
                        </a:rPr>
                        <a:t>(цифровые каналы, хеджи, новые метрики)</a:t>
                      </a:r>
                      <a:endParaRPr lang="en-US" sz="1500" b="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959903"/>
                  </a:ext>
                </a:extLst>
              </a:tr>
              <a:tr h="1128982">
                <a:tc>
                  <a:txBody>
                    <a:bodyPr/>
                    <a:lstStyle/>
                    <a:p>
                      <a:pPr algn="r"/>
                      <a:r>
                        <a:rPr lang="ru-RU" sz="1900" b="0" dirty="0">
                          <a:latin typeface="SB Sans Display Light" panose="020B0303040504020204"/>
                        </a:rPr>
                        <a:t>Стоимость лицензии</a:t>
                      </a:r>
                      <a:endParaRPr lang="en-US" sz="1900" b="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SB Sans Display Light" panose="020B0303040504020204"/>
                        </a:rPr>
                        <a:t>0</a:t>
                      </a:r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SB Sans Display Light" panose="020B0303040504020204"/>
                        </a:rPr>
                        <a:t>$</a:t>
                      </a:r>
                      <a:r>
                        <a:rPr lang="ru-RU" sz="1700" dirty="0">
                          <a:latin typeface="SB Sans Display Light" panose="020B0303040504020204"/>
                        </a:rPr>
                        <a:t>5</a:t>
                      </a:r>
                      <a:r>
                        <a:rPr lang="en-US" sz="1700" dirty="0">
                          <a:latin typeface="SB Sans Display Light" panose="020B0303040504020204"/>
                        </a:rPr>
                        <a:t>40</a:t>
                      </a:r>
                      <a:r>
                        <a:rPr lang="ru-RU" sz="1700" dirty="0">
                          <a:latin typeface="SB Sans Display Light" panose="020B0303040504020204"/>
                        </a:rPr>
                        <a:t> </a:t>
                      </a:r>
                      <a:r>
                        <a:rPr lang="ru-RU" sz="1700" dirty="0" err="1">
                          <a:latin typeface="SB Sans Display Light" panose="020B0303040504020204"/>
                        </a:rPr>
                        <a:t>тыс</a:t>
                      </a:r>
                      <a:r>
                        <a:rPr lang="ru-RU" sz="1700" dirty="0">
                          <a:latin typeface="SB Sans Display Light" panose="020B0303040504020204"/>
                        </a:rPr>
                        <a:t> /год</a:t>
                      </a:r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SB Sans Display Light" panose="020B0303040504020204"/>
                        </a:rPr>
                        <a:t>$</a:t>
                      </a:r>
                      <a:r>
                        <a:rPr lang="ru-RU" sz="1700" dirty="0">
                          <a:latin typeface="SB Sans Display Light" panose="020B0303040504020204"/>
                        </a:rPr>
                        <a:t>400 </a:t>
                      </a:r>
                      <a:r>
                        <a:rPr lang="ru-RU" sz="1700" dirty="0" err="1">
                          <a:latin typeface="SB Sans Display Light" panose="020B0303040504020204"/>
                        </a:rPr>
                        <a:t>тыс</a:t>
                      </a:r>
                      <a:r>
                        <a:rPr lang="ru-RU" sz="1700" baseline="0" dirty="0">
                          <a:latin typeface="SB Sans Display Light" panose="020B0303040504020204"/>
                        </a:rPr>
                        <a:t> – внедрение</a:t>
                      </a:r>
                    </a:p>
                    <a:p>
                      <a:pPr algn="ctr"/>
                      <a:r>
                        <a:rPr lang="en-US" sz="1700" dirty="0">
                          <a:latin typeface="SB Sans Display Light" panose="020B0303040504020204"/>
                        </a:rPr>
                        <a:t>$</a:t>
                      </a:r>
                      <a:r>
                        <a:rPr lang="ru-RU" sz="1700" dirty="0">
                          <a:latin typeface="SB Sans Display Light" panose="020B0303040504020204"/>
                        </a:rPr>
                        <a:t>200 </a:t>
                      </a:r>
                      <a:r>
                        <a:rPr lang="ru-RU" sz="1700" dirty="0" err="1">
                          <a:latin typeface="SB Sans Display Light" panose="020B0303040504020204"/>
                        </a:rPr>
                        <a:t>тыс</a:t>
                      </a:r>
                      <a:r>
                        <a:rPr lang="ru-RU" sz="1700" dirty="0">
                          <a:latin typeface="SB Sans Display Light" panose="020B0303040504020204"/>
                        </a:rPr>
                        <a:t>/год - сопровождение</a:t>
                      </a:r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SB Sans Display Light" panose="020B0303040504020204"/>
                        </a:rPr>
                        <a:t>0</a:t>
                      </a:r>
                      <a:endParaRPr lang="en-US" sz="1700" dirty="0">
                        <a:latin typeface="SB Sans Display Light" panose="020B0303040504020204"/>
                      </a:endParaRPr>
                    </a:p>
                  </a:txBody>
                  <a:tcPr marL="96770" marR="96770" marT="48385" marB="4838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8517097"/>
                  </a:ext>
                </a:extLst>
              </a:tr>
            </a:tbl>
          </a:graphicData>
        </a:graphic>
      </p:graphicFrame>
      <p:grpSp>
        <p:nvGrpSpPr>
          <p:cNvPr id="17" name="Group 236"/>
          <p:cNvGrpSpPr>
            <a:grpSpLocks noChangeAspect="1"/>
          </p:cNvGrpSpPr>
          <p:nvPr/>
        </p:nvGrpSpPr>
        <p:grpSpPr bwMode="auto">
          <a:xfrm>
            <a:off x="4979081" y="1891071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18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23" name="Group 236"/>
          <p:cNvGrpSpPr>
            <a:grpSpLocks noChangeAspect="1"/>
          </p:cNvGrpSpPr>
          <p:nvPr/>
        </p:nvGrpSpPr>
        <p:grpSpPr bwMode="auto">
          <a:xfrm>
            <a:off x="4979081" y="2405535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24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5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32" name="Group 236"/>
          <p:cNvGrpSpPr>
            <a:grpSpLocks noChangeAspect="1"/>
          </p:cNvGrpSpPr>
          <p:nvPr/>
        </p:nvGrpSpPr>
        <p:grpSpPr bwMode="auto">
          <a:xfrm>
            <a:off x="6932989" y="4397594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33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34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35" name="Group 236"/>
          <p:cNvGrpSpPr>
            <a:grpSpLocks noChangeAspect="1"/>
          </p:cNvGrpSpPr>
          <p:nvPr/>
        </p:nvGrpSpPr>
        <p:grpSpPr bwMode="auto">
          <a:xfrm>
            <a:off x="4970679" y="2881739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36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37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38" name="Group 236"/>
          <p:cNvGrpSpPr>
            <a:grpSpLocks noChangeAspect="1"/>
          </p:cNvGrpSpPr>
          <p:nvPr/>
        </p:nvGrpSpPr>
        <p:grpSpPr bwMode="auto">
          <a:xfrm>
            <a:off x="4981474" y="3415133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39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40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47" name="Group 234"/>
          <p:cNvGrpSpPr>
            <a:grpSpLocks noChangeAspect="1"/>
          </p:cNvGrpSpPr>
          <p:nvPr/>
        </p:nvGrpSpPr>
        <p:grpSpPr bwMode="auto">
          <a:xfrm>
            <a:off x="6900783" y="1887606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48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49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50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51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52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60" name="Group 234"/>
          <p:cNvGrpSpPr>
            <a:grpSpLocks noChangeAspect="1"/>
          </p:cNvGrpSpPr>
          <p:nvPr/>
        </p:nvGrpSpPr>
        <p:grpSpPr bwMode="auto">
          <a:xfrm>
            <a:off x="6907177" y="3896911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61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62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63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64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65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84" name="Group 236"/>
          <p:cNvGrpSpPr>
            <a:grpSpLocks noChangeAspect="1"/>
          </p:cNvGrpSpPr>
          <p:nvPr/>
        </p:nvGrpSpPr>
        <p:grpSpPr bwMode="auto">
          <a:xfrm>
            <a:off x="4979081" y="3921582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85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86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87" name="Group 236"/>
          <p:cNvGrpSpPr>
            <a:grpSpLocks noChangeAspect="1"/>
          </p:cNvGrpSpPr>
          <p:nvPr/>
        </p:nvGrpSpPr>
        <p:grpSpPr bwMode="auto">
          <a:xfrm>
            <a:off x="6932989" y="4938291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88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89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11" name="Group 236"/>
          <p:cNvGrpSpPr>
            <a:grpSpLocks noChangeAspect="1"/>
          </p:cNvGrpSpPr>
          <p:nvPr/>
        </p:nvGrpSpPr>
        <p:grpSpPr bwMode="auto">
          <a:xfrm>
            <a:off x="4970679" y="4394425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112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13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14" name="Group 236"/>
          <p:cNvGrpSpPr>
            <a:grpSpLocks noChangeAspect="1"/>
          </p:cNvGrpSpPr>
          <p:nvPr/>
        </p:nvGrpSpPr>
        <p:grpSpPr bwMode="auto">
          <a:xfrm>
            <a:off x="4967572" y="4941714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115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16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17" name="Group 234"/>
          <p:cNvGrpSpPr>
            <a:grpSpLocks noChangeAspect="1"/>
          </p:cNvGrpSpPr>
          <p:nvPr/>
        </p:nvGrpSpPr>
        <p:grpSpPr bwMode="auto">
          <a:xfrm>
            <a:off x="6907177" y="2387605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18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19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20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21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22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23" name="Group 234"/>
          <p:cNvGrpSpPr>
            <a:grpSpLocks noChangeAspect="1"/>
          </p:cNvGrpSpPr>
          <p:nvPr/>
        </p:nvGrpSpPr>
        <p:grpSpPr bwMode="auto">
          <a:xfrm>
            <a:off x="6899758" y="2884874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24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25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26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27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28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29" name="Group 234"/>
          <p:cNvGrpSpPr>
            <a:grpSpLocks noChangeAspect="1"/>
          </p:cNvGrpSpPr>
          <p:nvPr/>
        </p:nvGrpSpPr>
        <p:grpSpPr bwMode="auto">
          <a:xfrm>
            <a:off x="6905050" y="3380244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30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31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32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33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34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35" name="Group 236"/>
          <p:cNvGrpSpPr>
            <a:grpSpLocks noChangeAspect="1"/>
          </p:cNvGrpSpPr>
          <p:nvPr/>
        </p:nvGrpSpPr>
        <p:grpSpPr bwMode="auto">
          <a:xfrm>
            <a:off x="8917283" y="4401016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136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37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38" name="Group 234"/>
          <p:cNvGrpSpPr>
            <a:grpSpLocks noChangeAspect="1"/>
          </p:cNvGrpSpPr>
          <p:nvPr/>
        </p:nvGrpSpPr>
        <p:grpSpPr bwMode="auto">
          <a:xfrm>
            <a:off x="8885077" y="1891029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39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0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1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2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3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44" name="Group 234"/>
          <p:cNvGrpSpPr>
            <a:grpSpLocks noChangeAspect="1"/>
          </p:cNvGrpSpPr>
          <p:nvPr/>
        </p:nvGrpSpPr>
        <p:grpSpPr bwMode="auto">
          <a:xfrm>
            <a:off x="8891471" y="3900333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45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6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7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8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49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59" name="Group 234"/>
          <p:cNvGrpSpPr>
            <a:grpSpLocks noChangeAspect="1"/>
          </p:cNvGrpSpPr>
          <p:nvPr/>
        </p:nvGrpSpPr>
        <p:grpSpPr bwMode="auto">
          <a:xfrm>
            <a:off x="8884052" y="2888296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60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61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62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63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64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71" name="Group 236"/>
          <p:cNvGrpSpPr>
            <a:grpSpLocks noChangeAspect="1"/>
          </p:cNvGrpSpPr>
          <p:nvPr/>
        </p:nvGrpSpPr>
        <p:grpSpPr bwMode="auto">
          <a:xfrm>
            <a:off x="8917283" y="2405642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172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73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74" name="Group 236"/>
          <p:cNvGrpSpPr>
            <a:grpSpLocks noChangeAspect="1"/>
          </p:cNvGrpSpPr>
          <p:nvPr/>
        </p:nvGrpSpPr>
        <p:grpSpPr bwMode="auto">
          <a:xfrm>
            <a:off x="8917283" y="3409967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175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76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77" name="Group 234"/>
          <p:cNvGrpSpPr>
            <a:grpSpLocks noChangeAspect="1"/>
          </p:cNvGrpSpPr>
          <p:nvPr/>
        </p:nvGrpSpPr>
        <p:grpSpPr bwMode="auto">
          <a:xfrm>
            <a:off x="8896111" y="4952444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78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79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80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81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82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83" name="Group 234"/>
          <p:cNvGrpSpPr>
            <a:grpSpLocks noChangeAspect="1"/>
          </p:cNvGrpSpPr>
          <p:nvPr/>
        </p:nvGrpSpPr>
        <p:grpSpPr bwMode="auto">
          <a:xfrm>
            <a:off x="10790208" y="1891029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84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85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86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87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88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89" name="Group 234"/>
          <p:cNvGrpSpPr>
            <a:grpSpLocks noChangeAspect="1"/>
          </p:cNvGrpSpPr>
          <p:nvPr/>
        </p:nvGrpSpPr>
        <p:grpSpPr bwMode="auto">
          <a:xfrm>
            <a:off x="10796602" y="4405844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90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1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2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3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4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195" name="Group 234"/>
          <p:cNvGrpSpPr>
            <a:grpSpLocks noChangeAspect="1"/>
          </p:cNvGrpSpPr>
          <p:nvPr/>
        </p:nvGrpSpPr>
        <p:grpSpPr bwMode="auto">
          <a:xfrm>
            <a:off x="10796602" y="2391028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196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7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8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199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00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201" name="Group 234"/>
          <p:cNvGrpSpPr>
            <a:grpSpLocks noChangeAspect="1"/>
          </p:cNvGrpSpPr>
          <p:nvPr/>
        </p:nvGrpSpPr>
        <p:grpSpPr bwMode="auto">
          <a:xfrm>
            <a:off x="10789183" y="3393807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202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03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04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05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06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207" name="Group 234"/>
          <p:cNvGrpSpPr>
            <a:grpSpLocks noChangeAspect="1"/>
          </p:cNvGrpSpPr>
          <p:nvPr/>
        </p:nvGrpSpPr>
        <p:grpSpPr bwMode="auto">
          <a:xfrm>
            <a:off x="10794475" y="3889177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208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09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10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11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12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213" name="Group 234"/>
          <p:cNvGrpSpPr>
            <a:grpSpLocks noChangeAspect="1"/>
          </p:cNvGrpSpPr>
          <p:nvPr/>
        </p:nvGrpSpPr>
        <p:grpSpPr bwMode="auto">
          <a:xfrm>
            <a:off x="10805772" y="4946895"/>
            <a:ext cx="384360" cy="380984"/>
            <a:chOff x="13436" y="6133"/>
            <a:chExt cx="911" cy="903"/>
          </a:xfrm>
          <a:solidFill>
            <a:srgbClr val="EA3B51"/>
          </a:solidFill>
        </p:grpSpPr>
        <p:sp>
          <p:nvSpPr>
            <p:cNvPr id="214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15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16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17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18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grpSp>
        <p:nvGrpSpPr>
          <p:cNvPr id="219" name="Group 236"/>
          <p:cNvGrpSpPr>
            <a:grpSpLocks noChangeAspect="1"/>
          </p:cNvGrpSpPr>
          <p:nvPr/>
        </p:nvGrpSpPr>
        <p:grpSpPr bwMode="auto">
          <a:xfrm>
            <a:off x="10829686" y="2881739"/>
            <a:ext cx="358548" cy="380984"/>
            <a:chOff x="13511" y="6241"/>
            <a:chExt cx="847" cy="900"/>
          </a:xfrm>
          <a:solidFill>
            <a:schemeClr val="tx1"/>
          </a:solidFill>
        </p:grpSpPr>
        <p:sp>
          <p:nvSpPr>
            <p:cNvPr id="220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  <p:sp>
          <p:nvSpPr>
            <p:cNvPr id="221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6770" tIns="48385" rIns="96770" bIns="48385" numCol="1" anchor="t" anchorCtr="0" compatLnSpc="1">
              <a:prstTxWarp prst="textNoShape">
                <a:avLst/>
              </a:prstTxWarp>
            </a:bodyPr>
            <a:lstStyle/>
            <a:p>
              <a:endParaRPr lang="ru-RU" sz="1905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784830"/>
          </a:xfrm>
        </p:spPr>
        <p:txBody>
          <a:bodyPr/>
          <a:lstStyle/>
          <a:p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 CVA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обладает значительными преимуществами по сравнению с </a:t>
            </a:r>
            <a:r>
              <a:rPr lang="en-US" sz="25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Numerix</a:t>
            </a:r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CVA 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альтернативами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667283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706" y="1346288"/>
            <a:ext cx="719081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Покрываем 99.9% текущего портфеля по типологиям и по риску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lvl="1"/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99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%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покрыты </a:t>
            </a:r>
            <a:r>
              <a:rPr lang="ru-RU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нативно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lvl="1"/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0.9% через репликацию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706" y="2996798"/>
            <a:ext cx="4212628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 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cutting-edge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технологии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lvl="1"/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Векторные вычисления</a:t>
            </a:r>
          </a:p>
          <a:p>
            <a:pPr lvl="1"/>
            <a:r>
              <a:rPr lang="ru-RU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Параллелизация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вычислений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706" y="4647308"/>
            <a:ext cx="6789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Гибкий 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API: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Платформа как конструктор: легкость </a:t>
            </a:r>
            <a:r>
              <a:rPr lang="ru-RU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прототипирования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и репликации для поддержки новых продуктов</a:t>
            </a:r>
          </a:p>
          <a:p>
            <a:pPr lvl="1"/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Эффективное взаимодействие с платформой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 CVA: бесшовный переход от </a:t>
            </a:r>
            <a:r>
              <a:rPr lang="ru-RU" sz="25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вендора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к </a:t>
            </a:r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in-house 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решению</a:t>
            </a:r>
            <a:endParaRPr lang="ru-RU" sz="2500" dirty="0"/>
          </a:p>
        </p:txBody>
      </p:sp>
      <p:sp>
        <p:nvSpPr>
          <p:cNvPr id="3" name="Rectangle 2"/>
          <p:cNvSpPr/>
          <p:nvPr/>
        </p:nvSpPr>
        <p:spPr>
          <a:xfrm>
            <a:off x="8408666" y="1134850"/>
            <a:ext cx="318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портфель на 1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9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.10.2022</a:t>
            </a:r>
            <a:endParaRPr lang="ru-RU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809057" y="2141503"/>
            <a:ext cx="3755464" cy="811819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 swap = 2 FX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fwds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ctr"/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Float-Float IRS = 2 Float-Fixed IRS</a:t>
            </a:r>
          </a:p>
          <a:p>
            <a:pPr algn="ctr"/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In-The-Money Commodity Swap = simple cash flow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09446" y="3466922"/>
            <a:ext cx="2055075" cy="666786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Время расчета снизилось с </a:t>
            </a:r>
            <a:r>
              <a:rPr lang="en-US" sz="140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9-</a:t>
            </a:r>
            <a:r>
              <a:rPr lang="ru-RU" sz="140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10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часов до 15 минут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82749"/>
              </p:ext>
            </p:extLst>
          </p:nvPr>
        </p:nvGraphicFramePr>
        <p:xfrm>
          <a:off x="8169466" y="1579638"/>
          <a:ext cx="3662315" cy="485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8988">
                  <a:extLst>
                    <a:ext uri="{9D8B030D-6E8A-4147-A177-3AD203B41FA5}">
                      <a16:colId xmlns:a16="http://schemas.microsoft.com/office/drawing/2014/main" val="2449283602"/>
                    </a:ext>
                  </a:extLst>
                </a:gridCol>
                <a:gridCol w="1105728">
                  <a:extLst>
                    <a:ext uri="{9D8B030D-6E8A-4147-A177-3AD203B41FA5}">
                      <a16:colId xmlns:a16="http://schemas.microsoft.com/office/drawing/2014/main" val="430989856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35459054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Residual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Ne</a:t>
                      </a:r>
                      <a:r>
                        <a:rPr lang="en-US" sz="1400" b="1" kern="1200" baseline="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w business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578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BCVA,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mln</a:t>
                      </a: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USD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-29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-4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8066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FX delta,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mln</a:t>
                      </a: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USD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019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RUB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-37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11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108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CNH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1</a:t>
                      </a:r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-15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4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EUR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6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0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2219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CHF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</a:t>
                      </a:r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8283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DV01,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kUSD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647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RUB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38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-6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58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USD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0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810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CNH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0939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Rates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vega</a:t>
                      </a: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kUSD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38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RUB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-73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-1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4949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CS01,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kUSD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98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Russia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-83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-47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289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Sber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63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21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8809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Kazakhstan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-9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</a:t>
                      </a:r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1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18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2C412-4137-EE4D-9B3D-E89D96D8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таблицы состояния </a:t>
            </a:r>
            <a:r>
              <a:rPr lang="en-US" dirty="0"/>
              <a:t>CVA-</a:t>
            </a:r>
            <a:r>
              <a:rPr lang="ru-RU" dirty="0"/>
              <a:t>портфеля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332F1-DBFC-454B-B8CF-7D617B8C0464}"/>
              </a:ext>
            </a:extLst>
          </p:cNvPr>
          <p:cNvSpPr txBox="1"/>
          <p:nvPr/>
        </p:nvSpPr>
        <p:spPr>
          <a:xfrm>
            <a:off x="442913" y="1099751"/>
            <a:ext cx="11123011" cy="5262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1) </a:t>
            </a:r>
            <a:r>
              <a:rPr lang="ru-RU" dirty="0">
                <a:solidFill>
                  <a:schemeClr val="tx2"/>
                </a:solidFill>
              </a:rPr>
              <a:t>Смотрим на старую книжку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ru-RU" dirty="0">
                <a:solidFill>
                  <a:schemeClr val="tx2"/>
                </a:solidFill>
              </a:rPr>
              <a:t>Мы видим </a:t>
            </a:r>
            <a:r>
              <a:rPr lang="ru-RU" dirty="0" err="1">
                <a:solidFill>
                  <a:schemeClr val="tx2"/>
                </a:solidFill>
              </a:rPr>
              <a:t>вегу</a:t>
            </a:r>
            <a:r>
              <a:rPr lang="ru-RU" dirty="0">
                <a:solidFill>
                  <a:schemeClr val="tx2"/>
                </a:solidFill>
              </a:rPr>
              <a:t> по рублю (-73)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ru-RU" dirty="0">
                <a:solidFill>
                  <a:schemeClr val="tx2"/>
                </a:solidFill>
              </a:rPr>
              <a:t>она проистекает из купленных клиентом </a:t>
            </a:r>
            <a:r>
              <a:rPr lang="ru-RU" dirty="0" err="1">
                <a:solidFill>
                  <a:schemeClr val="tx2"/>
                </a:solidFill>
              </a:rPr>
              <a:t>кэпов</a:t>
            </a:r>
            <a:r>
              <a:rPr lang="ru-RU" dirty="0">
                <a:solidFill>
                  <a:schemeClr val="tx2"/>
                </a:solidFill>
              </a:rPr>
              <a:t>-флоров на </a:t>
            </a:r>
            <a:r>
              <a:rPr lang="en-US" dirty="0">
                <a:solidFill>
                  <a:schemeClr val="tx2"/>
                </a:solidFill>
              </a:rPr>
              <a:t>RUB_KEY_RATE (</a:t>
            </a:r>
            <a:r>
              <a:rPr lang="ru-RU" dirty="0">
                <a:solidFill>
                  <a:schemeClr val="tx2"/>
                </a:solidFill>
              </a:rPr>
              <a:t>Искандер их называет опционами)</a:t>
            </a:r>
            <a:r>
              <a:rPr lang="en-US" dirty="0">
                <a:solidFill>
                  <a:schemeClr val="tx2"/>
                </a:solidFill>
              </a:rPr>
              <a:t>;</a:t>
            </a:r>
            <a:r>
              <a:rPr lang="ru-RU" dirty="0">
                <a:solidFill>
                  <a:schemeClr val="tx2"/>
                </a:solidFill>
              </a:rPr>
              <a:t> А точнее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это </a:t>
            </a:r>
            <a:r>
              <a:rPr lang="ru-RU" dirty="0" err="1">
                <a:solidFill>
                  <a:schemeClr val="tx2"/>
                </a:solidFill>
              </a:rPr>
              <a:t>коллары</a:t>
            </a:r>
            <a:r>
              <a:rPr lang="ru-RU" dirty="0">
                <a:solidFill>
                  <a:schemeClr val="tx2"/>
                </a:solidFill>
              </a:rPr>
              <a:t> – то есть купленный </a:t>
            </a:r>
            <a:r>
              <a:rPr lang="ru-RU" dirty="0" err="1">
                <a:solidFill>
                  <a:schemeClr val="tx2"/>
                </a:solidFill>
              </a:rPr>
              <a:t>колл</a:t>
            </a:r>
            <a:r>
              <a:rPr lang="ru-RU" dirty="0">
                <a:solidFill>
                  <a:schemeClr val="tx2"/>
                </a:solidFill>
              </a:rPr>
              <a:t> и проданный пут</a:t>
            </a:r>
            <a:r>
              <a:rPr lang="en-US" dirty="0">
                <a:solidFill>
                  <a:schemeClr val="tx2"/>
                </a:solidFill>
              </a:rPr>
              <a:t>; </a:t>
            </a:r>
          </a:p>
          <a:p>
            <a:r>
              <a:rPr lang="en-US" dirty="0">
                <a:solidFill>
                  <a:schemeClr val="tx2"/>
                </a:solidFill>
              </a:rPr>
              <a:t>2) </a:t>
            </a:r>
            <a:r>
              <a:rPr lang="ru-RU" dirty="0">
                <a:solidFill>
                  <a:schemeClr val="tx2"/>
                </a:solidFill>
              </a:rPr>
              <a:t>Вега отрицательная – это значит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что </a:t>
            </a:r>
            <a:r>
              <a:rPr lang="ru-RU" dirty="0" err="1">
                <a:solidFill>
                  <a:schemeClr val="tx2"/>
                </a:solidFill>
              </a:rPr>
              <a:t>кэпы</a:t>
            </a:r>
            <a:r>
              <a:rPr lang="ru-RU" dirty="0">
                <a:solidFill>
                  <a:schemeClr val="tx2"/>
                </a:solidFill>
              </a:rPr>
              <a:t> стали не в деньгах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и их как бы нет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а отрицательность </a:t>
            </a:r>
            <a:r>
              <a:rPr lang="ru-RU" dirty="0" err="1">
                <a:solidFill>
                  <a:schemeClr val="tx2"/>
                </a:solidFill>
              </a:rPr>
              <a:t>веги</a:t>
            </a:r>
            <a:r>
              <a:rPr lang="ru-RU" dirty="0">
                <a:solidFill>
                  <a:schemeClr val="tx2"/>
                </a:solidFill>
              </a:rPr>
              <a:t> проистекает от флоров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которые в деньгах (потому что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у </a:t>
            </a:r>
            <a:r>
              <a:rPr lang="ru-RU" b="1" dirty="0">
                <a:solidFill>
                  <a:schemeClr val="tx2"/>
                </a:solidFill>
              </a:rPr>
              <a:t>купленного</a:t>
            </a:r>
            <a:r>
              <a:rPr lang="ru-RU" dirty="0">
                <a:solidFill>
                  <a:schemeClr val="tx2"/>
                </a:solidFill>
              </a:rPr>
              <a:t> опциона-</a:t>
            </a:r>
            <a:r>
              <a:rPr lang="ru-RU" dirty="0" err="1">
                <a:solidFill>
                  <a:schemeClr val="tx2"/>
                </a:solidFill>
              </a:rPr>
              <a:t>колл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вега</a:t>
            </a:r>
            <a:r>
              <a:rPr lang="ru-RU" dirty="0">
                <a:solidFill>
                  <a:schemeClr val="tx2"/>
                </a:solidFill>
              </a:rPr>
              <a:t> положительная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а у </a:t>
            </a:r>
            <a:r>
              <a:rPr lang="ru-RU" b="1" dirty="0">
                <a:solidFill>
                  <a:schemeClr val="tx2"/>
                </a:solidFill>
              </a:rPr>
              <a:t>проданного </a:t>
            </a:r>
            <a:r>
              <a:rPr lang="ru-RU" dirty="0">
                <a:solidFill>
                  <a:schemeClr val="tx2"/>
                </a:solidFill>
              </a:rPr>
              <a:t> опциона-пут – </a:t>
            </a:r>
            <a:r>
              <a:rPr lang="ru-RU" dirty="0" err="1">
                <a:solidFill>
                  <a:schemeClr val="tx2"/>
                </a:solidFill>
              </a:rPr>
              <a:t>вега</a:t>
            </a:r>
            <a:r>
              <a:rPr lang="ru-RU" dirty="0">
                <a:solidFill>
                  <a:schemeClr val="tx2"/>
                </a:solidFill>
              </a:rPr>
              <a:t> отрицательная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и раз </a:t>
            </a:r>
            <a:r>
              <a:rPr lang="ru-RU" dirty="0" err="1">
                <a:solidFill>
                  <a:schemeClr val="tx2"/>
                </a:solidFill>
              </a:rPr>
              <a:t>вега</a:t>
            </a:r>
            <a:r>
              <a:rPr lang="ru-RU" dirty="0">
                <a:solidFill>
                  <a:schemeClr val="tx2"/>
                </a:solidFill>
              </a:rPr>
              <a:t> в таблице отрицательная – она проистекает из флоров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которые в деньгах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3) Смотрим на старую книжку на </a:t>
            </a:r>
            <a:r>
              <a:rPr lang="en-US" dirty="0">
                <a:solidFill>
                  <a:schemeClr val="tx2"/>
                </a:solidFill>
              </a:rPr>
              <a:t>DV01; </a:t>
            </a:r>
            <a:r>
              <a:rPr lang="ru-RU" dirty="0">
                <a:solidFill>
                  <a:schemeClr val="tx2"/>
                </a:solidFill>
              </a:rPr>
              <a:t>Видим там положительную </a:t>
            </a:r>
            <a:r>
              <a:rPr lang="en-US" dirty="0">
                <a:solidFill>
                  <a:schemeClr val="tx2"/>
                </a:solidFill>
              </a:rPr>
              <a:t>DV01 RUB</a:t>
            </a:r>
            <a:r>
              <a:rPr lang="ru-RU" dirty="0">
                <a:solidFill>
                  <a:schemeClr val="tx2"/>
                </a:solidFill>
              </a:rPr>
              <a:t> (38)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ru-RU" dirty="0">
                <a:solidFill>
                  <a:schemeClr val="tx2"/>
                </a:solidFill>
              </a:rPr>
              <a:t>Она положительная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значит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клиент платит рубль (и получает </a:t>
            </a:r>
            <a:r>
              <a:rPr lang="en-US" dirty="0">
                <a:solidFill>
                  <a:schemeClr val="tx2"/>
                </a:solidFill>
              </a:rPr>
              <a:t>CNH, VNEKB, </a:t>
            </a:r>
            <a:r>
              <a:rPr lang="ru-RU" dirty="0">
                <a:solidFill>
                  <a:schemeClr val="tx2"/>
                </a:solidFill>
              </a:rPr>
              <a:t>например</a:t>
            </a:r>
            <a:r>
              <a:rPr lang="en-US" dirty="0">
                <a:solidFill>
                  <a:schemeClr val="tx2"/>
                </a:solidFill>
              </a:rPr>
              <a:t>); </a:t>
            </a:r>
            <a:r>
              <a:rPr lang="ru-RU" dirty="0">
                <a:solidFill>
                  <a:schemeClr val="tx2"/>
                </a:solidFill>
              </a:rPr>
              <a:t>О том же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что что клиент платит </a:t>
            </a:r>
            <a:r>
              <a:rPr lang="en-US" dirty="0">
                <a:solidFill>
                  <a:schemeClr val="tx2"/>
                </a:solidFill>
              </a:rPr>
              <a:t>RUB, </a:t>
            </a:r>
            <a:r>
              <a:rPr lang="ru-RU" dirty="0">
                <a:solidFill>
                  <a:schemeClr val="tx2"/>
                </a:solidFill>
              </a:rPr>
              <a:t>свидетельствует и отрицательная дельта по </a:t>
            </a:r>
            <a:r>
              <a:rPr lang="en-US" dirty="0">
                <a:solidFill>
                  <a:schemeClr val="tx2"/>
                </a:solidFill>
              </a:rPr>
              <a:t>RUB</a:t>
            </a:r>
            <a:r>
              <a:rPr lang="ru-RU" dirty="0">
                <a:solidFill>
                  <a:schemeClr val="tx2"/>
                </a:solidFill>
              </a:rPr>
              <a:t> (-37) по старой книге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r>
              <a:rPr lang="ru-RU" dirty="0">
                <a:solidFill>
                  <a:schemeClr val="tx2"/>
                </a:solidFill>
              </a:rPr>
              <a:t>4) Теперь смотрим на новую книгу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ru-RU" dirty="0">
                <a:solidFill>
                  <a:schemeClr val="tx2"/>
                </a:solidFill>
              </a:rPr>
              <a:t>мы видим отрицательную </a:t>
            </a:r>
            <a:r>
              <a:rPr lang="ru-RU" dirty="0" err="1">
                <a:solidFill>
                  <a:schemeClr val="tx2"/>
                </a:solidFill>
              </a:rPr>
              <a:t>вегу</a:t>
            </a:r>
            <a:r>
              <a:rPr lang="ru-RU" dirty="0">
                <a:solidFill>
                  <a:schemeClr val="tx2"/>
                </a:solidFill>
              </a:rPr>
              <a:t> (-1)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и по аналогии со старой книгой (у которой </a:t>
            </a:r>
            <a:r>
              <a:rPr lang="ru-RU" dirty="0" err="1">
                <a:solidFill>
                  <a:schemeClr val="tx2"/>
                </a:solidFill>
              </a:rPr>
              <a:t>вега</a:t>
            </a:r>
            <a:r>
              <a:rPr lang="ru-RU" dirty="0">
                <a:solidFill>
                  <a:schemeClr val="tx2"/>
                </a:solidFill>
              </a:rPr>
              <a:t> отрицательная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а </a:t>
            </a:r>
            <a:r>
              <a:rPr lang="en-US" dirty="0">
                <a:solidFill>
                  <a:schemeClr val="tx2"/>
                </a:solidFill>
              </a:rPr>
              <a:t>DV01 </a:t>
            </a:r>
            <a:r>
              <a:rPr lang="ru-RU" dirty="0">
                <a:solidFill>
                  <a:schemeClr val="tx2"/>
                </a:solidFill>
              </a:rPr>
              <a:t>положительная</a:t>
            </a:r>
            <a:r>
              <a:rPr lang="en-US" dirty="0">
                <a:solidFill>
                  <a:schemeClr val="tx2"/>
                </a:solidFill>
              </a:rPr>
              <a:t>), </a:t>
            </a:r>
            <a:r>
              <a:rPr lang="ru-RU" dirty="0">
                <a:solidFill>
                  <a:schemeClr val="tx2"/>
                </a:solidFill>
              </a:rPr>
              <a:t>раз у нас по новой книге </a:t>
            </a:r>
            <a:r>
              <a:rPr lang="ru-RU" dirty="0" err="1">
                <a:solidFill>
                  <a:schemeClr val="tx2"/>
                </a:solidFill>
              </a:rPr>
              <a:t>вега</a:t>
            </a:r>
            <a:r>
              <a:rPr lang="ru-RU" dirty="0">
                <a:solidFill>
                  <a:schemeClr val="tx2"/>
                </a:solidFill>
              </a:rPr>
              <a:t> тоже отрицательная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то и </a:t>
            </a:r>
            <a:r>
              <a:rPr lang="en-US" dirty="0">
                <a:solidFill>
                  <a:schemeClr val="tx2"/>
                </a:solidFill>
              </a:rPr>
              <a:t>DV01 </a:t>
            </a:r>
            <a:r>
              <a:rPr lang="ru-RU" dirty="0">
                <a:solidFill>
                  <a:schemeClr val="tx2"/>
                </a:solidFill>
              </a:rPr>
              <a:t>Искандер ждал положительную</a:t>
            </a:r>
            <a:r>
              <a:rPr lang="en-US" dirty="0">
                <a:solidFill>
                  <a:schemeClr val="tx2"/>
                </a:solidFill>
              </a:rPr>
              <a:t>,  </a:t>
            </a:r>
            <a:r>
              <a:rPr lang="ru-RU" dirty="0">
                <a:solidFill>
                  <a:schemeClr val="tx2"/>
                </a:solidFill>
              </a:rPr>
              <a:t>а она отрицательная (и равна -6)</a:t>
            </a:r>
            <a:r>
              <a:rPr lang="en-US" dirty="0">
                <a:solidFill>
                  <a:schemeClr val="tx2"/>
                </a:solidFill>
              </a:rPr>
              <a:t>;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5) А получается так из-за того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что кроме опционов на </a:t>
            </a:r>
            <a:r>
              <a:rPr lang="en-US" dirty="0">
                <a:solidFill>
                  <a:schemeClr val="tx2"/>
                </a:solidFill>
              </a:rPr>
              <a:t>RUB_KEY_RATE</a:t>
            </a:r>
            <a:r>
              <a:rPr lang="ru-RU" dirty="0">
                <a:solidFill>
                  <a:schemeClr val="tx2"/>
                </a:solidFill>
              </a:rPr>
              <a:t> (которые на самом деле не опционы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а </a:t>
            </a:r>
            <a:r>
              <a:rPr lang="ru-RU" dirty="0" err="1">
                <a:solidFill>
                  <a:schemeClr val="tx2"/>
                </a:solidFill>
              </a:rPr>
              <a:t>кэпы</a:t>
            </a:r>
            <a:r>
              <a:rPr lang="ru-RU" dirty="0">
                <a:solidFill>
                  <a:schemeClr val="tx2"/>
                </a:solidFill>
              </a:rPr>
              <a:t>-флоры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а еще точнее – </a:t>
            </a:r>
            <a:r>
              <a:rPr lang="ru-RU" dirty="0" err="1">
                <a:solidFill>
                  <a:schemeClr val="tx2"/>
                </a:solidFill>
              </a:rPr>
              <a:t>коллары</a:t>
            </a:r>
            <a:r>
              <a:rPr lang="ru-RU" dirty="0">
                <a:solidFill>
                  <a:schemeClr val="tx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причем опционов много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в портфеле есть еще кросс-</a:t>
            </a:r>
            <a:r>
              <a:rPr lang="ru-RU" dirty="0" err="1">
                <a:solidFill>
                  <a:schemeClr val="tx2"/>
                </a:solidFill>
              </a:rPr>
              <a:t>карренси</a:t>
            </a:r>
            <a:r>
              <a:rPr lang="ru-RU" dirty="0">
                <a:solidFill>
                  <a:schemeClr val="tx2"/>
                </a:solidFill>
              </a:rPr>
              <a:t> свопы на </a:t>
            </a:r>
            <a:r>
              <a:rPr lang="en-US" dirty="0">
                <a:solidFill>
                  <a:schemeClr val="tx2"/>
                </a:solidFill>
              </a:rPr>
              <a:t>CNHRUB, </a:t>
            </a:r>
            <a:r>
              <a:rPr lang="ru-RU" dirty="0">
                <a:solidFill>
                  <a:schemeClr val="tx2"/>
                </a:solidFill>
              </a:rPr>
              <a:t>и у кросса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когда курс  идет в сторону одной валюты</a:t>
            </a:r>
            <a:r>
              <a:rPr lang="en-US" dirty="0">
                <a:solidFill>
                  <a:schemeClr val="tx2"/>
                </a:solidFill>
              </a:rPr>
              <a:t>, DV01 </a:t>
            </a:r>
            <a:r>
              <a:rPr lang="ru-RU" dirty="0">
                <a:solidFill>
                  <a:schemeClr val="tx2"/>
                </a:solidFill>
              </a:rPr>
              <a:t>получается несимметричное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а смещенное в сторону одной валюты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ru-RU" dirty="0">
                <a:solidFill>
                  <a:schemeClr val="tx2"/>
                </a:solidFill>
              </a:rPr>
              <a:t>и у нас оно как раз чуть-чуть смещенное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потому что без свопов бы было </a:t>
            </a:r>
            <a:r>
              <a:rPr lang="en-US" dirty="0">
                <a:solidFill>
                  <a:schemeClr val="tx2"/>
                </a:solidFill>
              </a:rPr>
              <a:t>DV01 RUB </a:t>
            </a:r>
            <a:r>
              <a:rPr lang="ru-RU" dirty="0">
                <a:solidFill>
                  <a:schemeClr val="tx2"/>
                </a:solidFill>
              </a:rPr>
              <a:t>положительное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ru-RU" dirty="0">
                <a:solidFill>
                  <a:schemeClr val="tx2"/>
                </a:solidFill>
              </a:rPr>
              <a:t>типа </a:t>
            </a:r>
            <a:r>
              <a:rPr lang="en-US" dirty="0">
                <a:solidFill>
                  <a:schemeClr val="tx2"/>
                </a:solidFill>
              </a:rPr>
              <a:t>0.5), </a:t>
            </a:r>
            <a:r>
              <a:rPr lang="ru-RU" dirty="0">
                <a:solidFill>
                  <a:schemeClr val="tx2"/>
                </a:solidFill>
              </a:rPr>
              <a:t>а с учетом симметричного кросса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у которого </a:t>
            </a:r>
            <a:r>
              <a:rPr lang="en-US" dirty="0">
                <a:solidFill>
                  <a:schemeClr val="tx2"/>
                </a:solidFill>
              </a:rPr>
              <a:t>DV01 </a:t>
            </a:r>
            <a:r>
              <a:rPr lang="ru-RU" dirty="0">
                <a:solidFill>
                  <a:schemeClr val="tx2"/>
                </a:solidFill>
              </a:rPr>
              <a:t>по </a:t>
            </a:r>
            <a:r>
              <a:rPr lang="en-US" dirty="0">
                <a:solidFill>
                  <a:schemeClr val="tx2"/>
                </a:solidFill>
              </a:rPr>
              <a:t>CNH=5, </a:t>
            </a:r>
            <a:r>
              <a:rPr lang="ru-RU" dirty="0">
                <a:solidFill>
                  <a:schemeClr val="tx2"/>
                </a:solidFill>
              </a:rPr>
              <a:t>было бы </a:t>
            </a:r>
            <a:r>
              <a:rPr lang="en-US" dirty="0">
                <a:solidFill>
                  <a:schemeClr val="tx2"/>
                </a:solidFill>
              </a:rPr>
              <a:t>DV01=0.5-5=-4.5; </a:t>
            </a:r>
            <a:r>
              <a:rPr lang="ru-RU" dirty="0">
                <a:solidFill>
                  <a:schemeClr val="tx2"/>
                </a:solidFill>
              </a:rPr>
              <a:t>а мы видим </a:t>
            </a:r>
            <a:r>
              <a:rPr lang="en-US" dirty="0">
                <a:solidFill>
                  <a:schemeClr val="tx2"/>
                </a:solidFill>
              </a:rPr>
              <a:t>DV01 RUB = -6 – </a:t>
            </a:r>
            <a:r>
              <a:rPr lang="ru-RU" dirty="0">
                <a:solidFill>
                  <a:schemeClr val="tx2"/>
                </a:solidFill>
              </a:rPr>
              <a:t>значит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ru-RU" dirty="0">
                <a:solidFill>
                  <a:schemeClr val="tx2"/>
                </a:solidFill>
              </a:rPr>
              <a:t>кросс смещенный</a:t>
            </a:r>
            <a:r>
              <a:rPr lang="en-US" dirty="0">
                <a:solidFill>
                  <a:schemeClr val="tx2"/>
                </a:solidFill>
              </a:rPr>
              <a:t>;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0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3677"/>
            <a:ext cx="12192001" cy="1933453"/>
          </a:xfrm>
          <a:prstGeom prst="rect">
            <a:avLst/>
          </a:prstGeom>
          <a:solidFill>
            <a:srgbClr val="CBF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096000" y="1293091"/>
            <a:ext cx="0" cy="55658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58414" y="2353494"/>
            <a:ext cx="1599658" cy="6096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B Sans Display Light" panose="020B0303040504020204"/>
              </a:rPr>
              <a:t>TradeHub</a:t>
            </a:r>
            <a:endParaRPr lang="en-US" dirty="0">
              <a:solidFill>
                <a:schemeClr val="tx1"/>
              </a:solidFill>
              <a:latin typeface="SB Sans Display Light" panose="020B0303040504020204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SB Sans Display Light" panose="020B0303040504020204"/>
              </a:rPr>
              <a:t>Zeus/Mercury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0594" y="3410597"/>
            <a:ext cx="1600310" cy="6096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B Sans Display Light" panose="020B0303040504020204"/>
              </a:rPr>
              <a:t>RedPlum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99489" y="2716539"/>
            <a:ext cx="1656871" cy="87630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B Sans Display Light" panose="020B0303040504020204"/>
              </a:rPr>
              <a:t>PS CVA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7212" y="2716540"/>
            <a:ext cx="1656871" cy="8763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B Sans Display Light" panose="020B0303040504020204"/>
              </a:rPr>
              <a:t>Pricing Service</a:t>
            </a:r>
          </a:p>
        </p:txBody>
      </p: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2558072" y="2658315"/>
            <a:ext cx="1341417" cy="34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3"/>
          </p:cNvCxnSpPr>
          <p:nvPr/>
        </p:nvCxnSpPr>
        <p:spPr>
          <a:xfrm flipH="1">
            <a:off x="2570904" y="3306892"/>
            <a:ext cx="1328585" cy="40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80222" y="2355673"/>
            <a:ext cx="1878260" cy="6096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B Sans Display Light" panose="020B0303040504020204"/>
              </a:rPr>
              <a:t>Market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784830"/>
          </a:xfrm>
        </p:spPr>
        <p:txBody>
          <a:bodyPr/>
          <a:lstStyle/>
          <a:p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Совместная система включена в периметр АСУР</a:t>
            </a:r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ФР и интегрирована с </a:t>
            </a:r>
            <a:r>
              <a:rPr lang="ru-RU" sz="25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прайсинговым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модулем ДГР</a:t>
            </a:r>
            <a:endParaRPr lang="ru-RU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467723" y="4457973"/>
            <a:ext cx="52944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Агрегация информации о сделках</a:t>
            </a:r>
          </a:p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Инициализация регулярных расчетов</a:t>
            </a:r>
          </a:p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Интерпретация и сохранение результатов</a:t>
            </a:r>
          </a:p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Запуск внутридневных расчетов пересчета метрик портфеля</a:t>
            </a:r>
          </a:p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Расчеты 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новых сделок в дату заключения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5863" y="3410597"/>
            <a:ext cx="1878260" cy="6096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B Sans Display Light" panose="020B0303040504020204"/>
              </a:rPr>
              <a:t>Business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8956" y="1621945"/>
            <a:ext cx="104676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3000" dirty="0">
                <a:solidFill>
                  <a:schemeClr val="tx2"/>
                </a:solidFill>
              </a:rPr>
              <a:t>Риски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9796" y="4457973"/>
            <a:ext cx="5291149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Вычислительная платформа для оценки деривативных инструментов ДГР</a:t>
            </a:r>
          </a:p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Сервис рыночных данных</a:t>
            </a:r>
          </a:p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Интерфейс взаимодействия с платформой для реализации бизнес-логики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39820" y="1621945"/>
            <a:ext cx="341869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3000" dirty="0">
                <a:solidFill>
                  <a:schemeClr val="tx2"/>
                </a:solidFill>
              </a:rPr>
              <a:t>Глобальные Рынки</a:t>
            </a:r>
          </a:p>
        </p:txBody>
      </p:sp>
      <p:cxnSp>
        <p:nvCxnSpPr>
          <p:cNvPr id="30" name="Straight Arrow Connector 29"/>
          <p:cNvCxnSpPr>
            <a:stCxn id="18" idx="1"/>
          </p:cNvCxnSpPr>
          <p:nvPr/>
        </p:nvCxnSpPr>
        <p:spPr>
          <a:xfrm flipH="1">
            <a:off x="8255598" y="2660494"/>
            <a:ext cx="1424624" cy="32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1"/>
          </p:cNvCxnSpPr>
          <p:nvPr/>
        </p:nvCxnSpPr>
        <p:spPr>
          <a:xfrm flipH="1" flipV="1">
            <a:off x="8272661" y="3331207"/>
            <a:ext cx="1433202" cy="3842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-Right Arrow 38"/>
          <p:cNvSpPr/>
          <p:nvPr/>
        </p:nvSpPr>
        <p:spPr>
          <a:xfrm>
            <a:off x="5677795" y="2954003"/>
            <a:ext cx="816452" cy="401057"/>
          </a:xfrm>
          <a:prstGeom prst="leftRightArrow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5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3485" y="4327429"/>
            <a:ext cx="565554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Ключевые особенности архитектуры</a:t>
            </a:r>
            <a:endParaRPr lang="en-US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Вычислительная платформа как сервис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Передовые технологии: векторизованные распределенные вычисления, расчет риска с помощью технологий 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автодифференцирования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Гибкий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API: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легко 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прототипировать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легко использовать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“Layer 2” API: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поддержка высокоуровневой бизнес-логики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Широкие возможности для интеграции с системами Банка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2519" y="4327429"/>
            <a:ext cx="54965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Поддерживаемые продукты и модели</a:t>
            </a:r>
            <a:endParaRPr lang="en-US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Базовые активы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процентные ставки,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FX,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акции, товарные продукты, кредитные продукты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Продукты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Vanilla options, Cap/Floor, Barriers, Digitals, Asian options,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Autocallables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Targeted redemption notes, …</a:t>
            </a: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Модели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Black-Scholes,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Bachelier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Local Volatility, Stochastic-Local Volatility, Hull-White, Cheyette, hybrid models for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 compute core: 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архитектура и возможности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90733" y="992868"/>
            <a:ext cx="10639521" cy="3128982"/>
            <a:chOff x="790733" y="872800"/>
            <a:chExt cx="10639521" cy="3128982"/>
          </a:xfrm>
        </p:grpSpPr>
        <p:sp>
          <p:nvSpPr>
            <p:cNvPr id="6" name="Left-Right Arrow 5"/>
            <p:cNvSpPr/>
            <p:nvPr/>
          </p:nvSpPr>
          <p:spPr>
            <a:xfrm>
              <a:off x="4786819" y="2191437"/>
              <a:ext cx="1029226" cy="554411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054609" y="872800"/>
              <a:ext cx="5375645" cy="2894073"/>
              <a:chOff x="6054609" y="872800"/>
              <a:chExt cx="5375645" cy="289407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410157" y="1042470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98455" y="1088738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54609" y="1148060"/>
                <a:ext cx="4750541" cy="26188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39481" y="1300747"/>
                <a:ext cx="2448271" cy="2313440"/>
                <a:chOff x="6339481" y="1300747"/>
                <a:chExt cx="2448271" cy="231344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358449" y="1300747"/>
                  <a:ext cx="2429303" cy="2313440"/>
                </a:xfrm>
                <a:prstGeom prst="rect">
                  <a:avLst/>
                </a:prstGeom>
                <a:ln>
                  <a:noFill/>
                </a:ln>
                <a:effectLst/>
              </p:spPr>
            </p:sp>
            <p:sp>
              <p:nvSpPr>
                <p:cNvPr id="42" name="Freeform 41"/>
                <p:cNvSpPr/>
                <p:nvPr/>
              </p:nvSpPr>
              <p:spPr>
                <a:xfrm>
                  <a:off x="6867526" y="1467397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Storage</a:t>
                  </a: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6339481" y="1481841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546018" y="380559"/>
                      </a:moveTo>
                      <a:arcTo wR="841818" hR="841818" stAng="19606486" swAng="1010864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Freeform 43"/>
                <p:cNvSpPr/>
                <p:nvPr/>
              </p:nvSpPr>
              <p:spPr>
                <a:xfrm>
                  <a:off x="7668325" y="2165151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Analytical Core</a:t>
                  </a: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6559422" y="1495936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469739" y="1402508"/>
                      </a:moveTo>
                      <a:arcTo wR="841818" hR="841818" stAng="2505759" swAng="1652532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Freeform 45"/>
                <p:cNvSpPr/>
                <p:nvPr/>
              </p:nvSpPr>
              <p:spPr>
                <a:xfrm>
                  <a:off x="6604534" y="2604619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Tasks</a:t>
                  </a:r>
                  <a:r>
                    <a:rPr lang="en-US" sz="1400" kern="1200" dirty="0"/>
                    <a:t> 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Scheduler</a:t>
                  </a:r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6896205" y="1417187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8077" y="1092134"/>
                      </a:moveTo>
                      <a:arcTo wR="841818" hR="841818" stAng="9762083" swAng="1282643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3" name="Rectangle 2"/>
              <p:cNvSpPr/>
              <p:nvPr/>
            </p:nvSpPr>
            <p:spPr>
              <a:xfrm>
                <a:off x="9902631" y="872800"/>
                <a:ext cx="1349481" cy="7773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Серверы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9467150" y="1557811"/>
                <a:ext cx="966434" cy="617296"/>
                <a:chOff x="1542478" y="1062551"/>
                <a:chExt cx="1062009" cy="690306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27" name="Rounded Rectangle 4"/>
                <p:cNvSpPr txBox="1"/>
                <p:nvPr/>
              </p:nvSpPr>
              <p:spPr>
                <a:xfrm>
                  <a:off x="1576176" y="1096249"/>
                  <a:ext cx="994613" cy="62291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Algos</a:t>
                  </a:r>
                  <a:endParaRPr lang="en-US" sz="1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9467150" y="2396010"/>
                <a:ext cx="966434" cy="617296"/>
                <a:chOff x="1542478" y="1062551"/>
                <a:chExt cx="1062009" cy="690306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30" name="Rounded Rectangle 4"/>
                <p:cNvSpPr txBox="1"/>
                <p:nvPr/>
              </p:nvSpPr>
              <p:spPr>
                <a:xfrm>
                  <a:off x="1576175" y="1096249"/>
                  <a:ext cx="994613" cy="62291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>
                  <a:defPPr>
                    <a:defRPr lang="en-US"/>
                  </a:defPPr>
                  <a:lvl1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 sz="1200">
                      <a:solidFill>
                        <a:schemeClr val="accent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High-level business logic</a:t>
                  </a:r>
                </a:p>
              </p:txBody>
            </p:sp>
          </p:grpSp>
          <p:cxnSp>
            <p:nvCxnSpPr>
              <p:cNvPr id="23" name="Straight Arrow Connector 22"/>
              <p:cNvCxnSpPr/>
              <p:nvPr/>
            </p:nvCxnSpPr>
            <p:spPr>
              <a:xfrm flipV="1">
                <a:off x="8710405" y="1948839"/>
                <a:ext cx="699079" cy="352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797490" y="2531983"/>
                <a:ext cx="611994" cy="21386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0733" y="948982"/>
              <a:ext cx="3757523" cy="3052800"/>
              <a:chOff x="790733" y="948982"/>
              <a:chExt cx="3757523" cy="3052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90733" y="984794"/>
                <a:ext cx="3444963" cy="2967855"/>
                <a:chOff x="790733" y="984794"/>
                <a:chExt cx="3444963" cy="2967855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256730" y="2468722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0 h 1250928"/>
                    <a:gd name="connsiteX1" fmla="*/ 238074 w 476149"/>
                    <a:gd name="connsiteY1" fmla="*/ 0 h 1250928"/>
                    <a:gd name="connsiteX2" fmla="*/ 238074 w 476149"/>
                    <a:gd name="connsiteY2" fmla="*/ 1250928 h 1250928"/>
                    <a:gd name="connsiteX3" fmla="*/ 476149 w 476149"/>
                    <a:gd name="connsiteY3" fmla="*/ 1250928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1250928"/>
                      </a:lnTo>
                      <a:lnTo>
                        <a:pt x="476149" y="1250928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2" rIns="217312" bIns="592002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256730" y="2468722"/>
                  <a:ext cx="476149" cy="668431"/>
                </a:xfrm>
                <a:custGeom>
                  <a:avLst/>
                  <a:gdLst>
                    <a:gd name="connsiteX0" fmla="*/ 0 w 476149"/>
                    <a:gd name="connsiteY0" fmla="*/ 0 h 668431"/>
                    <a:gd name="connsiteX1" fmla="*/ 238074 w 476149"/>
                    <a:gd name="connsiteY1" fmla="*/ 0 h 668431"/>
                    <a:gd name="connsiteX2" fmla="*/ 238074 w 476149"/>
                    <a:gd name="connsiteY2" fmla="*/ 668431 h 668431"/>
                    <a:gd name="connsiteX3" fmla="*/ 476149 w 476149"/>
                    <a:gd name="connsiteY3" fmla="*/ 668431 h 668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668431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668431"/>
                      </a:lnTo>
                      <a:lnTo>
                        <a:pt x="476149" y="668431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30258" tIns="313699" rIns="230257" bIns="31369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1256730" y="2423002"/>
                  <a:ext cx="305694" cy="91440"/>
                </a:xfrm>
                <a:custGeom>
                  <a:avLst/>
                  <a:gdLst>
                    <a:gd name="connsiteX0" fmla="*/ 0 w 305694"/>
                    <a:gd name="connsiteY0" fmla="*/ 45720 h 91440"/>
                    <a:gd name="connsiteX1" fmla="*/ 305694 w 305694"/>
                    <a:gd name="connsiteY1" fmla="*/ 4572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5694" h="91440">
                      <a:moveTo>
                        <a:pt x="0" y="45720"/>
                      </a:moveTo>
                      <a:lnTo>
                        <a:pt x="305694" y="4572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7905" tIns="38078" rIns="157905" bIns="3807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275199" y="1806418"/>
                  <a:ext cx="455148" cy="662303"/>
                </a:xfrm>
                <a:custGeom>
                  <a:avLst/>
                  <a:gdLst>
                    <a:gd name="connsiteX0" fmla="*/ 0 w 455148"/>
                    <a:gd name="connsiteY0" fmla="*/ 662303 h 662303"/>
                    <a:gd name="connsiteX1" fmla="*/ 227574 w 455148"/>
                    <a:gd name="connsiteY1" fmla="*/ 662303 h 662303"/>
                    <a:gd name="connsiteX2" fmla="*/ 227574 w 455148"/>
                    <a:gd name="connsiteY2" fmla="*/ 0 h 662303"/>
                    <a:gd name="connsiteX3" fmla="*/ 455148 w 455148"/>
                    <a:gd name="connsiteY3" fmla="*/ 0 h 662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5148" h="662303">
                      <a:moveTo>
                        <a:pt x="0" y="662303"/>
                      </a:moveTo>
                      <a:lnTo>
                        <a:pt x="227574" y="662303"/>
                      </a:lnTo>
                      <a:lnTo>
                        <a:pt x="227574" y="0"/>
                      </a:lnTo>
                      <a:lnTo>
                        <a:pt x="455148" y="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20184" tIns="311062" rIns="220183" bIns="31106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256730" y="1217793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1250928 h 1250928"/>
                    <a:gd name="connsiteX1" fmla="*/ 238074 w 476149"/>
                    <a:gd name="connsiteY1" fmla="*/ 1250928 h 1250928"/>
                    <a:gd name="connsiteX2" fmla="*/ 238074 w 476149"/>
                    <a:gd name="connsiteY2" fmla="*/ 0 h 1250928"/>
                    <a:gd name="connsiteX3" fmla="*/ 476149 w 476149"/>
                    <a:gd name="connsiteY3" fmla="*/ 0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1250928"/>
                      </a:moveTo>
                      <a:lnTo>
                        <a:pt x="238074" y="1250928"/>
                      </a:lnTo>
                      <a:lnTo>
                        <a:pt x="238074" y="0"/>
                      </a:lnTo>
                      <a:lnTo>
                        <a:pt x="476149" y="0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3" rIns="217312" bIns="592001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rot="16200000">
                  <a:off x="-202578" y="2235723"/>
                  <a:ext cx="2452619" cy="465997"/>
                </a:xfrm>
                <a:custGeom>
                  <a:avLst/>
                  <a:gdLst>
                    <a:gd name="connsiteX0" fmla="*/ 0 w 2452619"/>
                    <a:gd name="connsiteY0" fmla="*/ 0 h 465997"/>
                    <a:gd name="connsiteX1" fmla="*/ 2452619 w 2452619"/>
                    <a:gd name="connsiteY1" fmla="*/ 0 h 465997"/>
                    <a:gd name="connsiteX2" fmla="*/ 2452619 w 2452619"/>
                    <a:gd name="connsiteY2" fmla="*/ 465997 h 465997"/>
                    <a:gd name="connsiteX3" fmla="*/ 0 w 2452619"/>
                    <a:gd name="connsiteY3" fmla="*/ 465997 h 465997"/>
                    <a:gd name="connsiteX4" fmla="*/ 0 w 2452619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619" h="465997">
                      <a:moveTo>
                        <a:pt x="0" y="0"/>
                      </a:moveTo>
                      <a:lnTo>
                        <a:pt x="2452619" y="0"/>
                      </a:lnTo>
                      <a:lnTo>
                        <a:pt x="2452619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0319" tIns="20320" rIns="20321" bIns="2032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30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Клиенты</a:t>
                  </a:r>
                  <a:endParaRPr lang="en-US" sz="3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1732880" y="984794"/>
                  <a:ext cx="2380274" cy="465997"/>
                </a:xfrm>
                <a:custGeom>
                  <a:avLst/>
                  <a:gdLst>
                    <a:gd name="connsiteX0" fmla="*/ 0 w 2321520"/>
                    <a:gd name="connsiteY0" fmla="*/ 0 h 465997"/>
                    <a:gd name="connsiteX1" fmla="*/ 2321520 w 2321520"/>
                    <a:gd name="connsiteY1" fmla="*/ 0 h 465997"/>
                    <a:gd name="connsiteX2" fmla="*/ 2321520 w 2321520"/>
                    <a:gd name="connsiteY2" fmla="*/ 465997 h 465997"/>
                    <a:gd name="connsiteX3" fmla="*/ 0 w 2321520"/>
                    <a:gd name="connsiteY3" fmla="*/ 465997 h 465997"/>
                    <a:gd name="connsiteX4" fmla="*/ 0 w 2321520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1520" h="465997">
                      <a:moveTo>
                        <a:pt x="0" y="0"/>
                      </a:moveTo>
                      <a:lnTo>
                        <a:pt x="2321520" y="0"/>
                      </a:lnTo>
                      <a:lnTo>
                        <a:pt x="2321520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Дески / рисковая аналитика</a:t>
                  </a:r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 (Python API, Excels)</a:t>
                  </a: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1732880" y="1573419"/>
                  <a:ext cx="2380274" cy="465997"/>
                </a:xfrm>
                <a:custGeom>
                  <a:avLst/>
                  <a:gdLst>
                    <a:gd name="connsiteX0" fmla="*/ 0 w 2355574"/>
                    <a:gd name="connsiteY0" fmla="*/ 0 h 465997"/>
                    <a:gd name="connsiteX1" fmla="*/ 2355574 w 2355574"/>
                    <a:gd name="connsiteY1" fmla="*/ 0 h 465997"/>
                    <a:gd name="connsiteX2" fmla="*/ 2355574 w 2355574"/>
                    <a:gd name="connsiteY2" fmla="*/ 465997 h 465997"/>
                    <a:gd name="connsiteX3" fmla="*/ 0 w 2355574"/>
                    <a:gd name="connsiteY3" fmla="*/ 465997 h 465997"/>
                    <a:gd name="connsiteX4" fmla="*/ 0 w 23555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574" h="465997">
                      <a:moveTo>
                        <a:pt x="0" y="0"/>
                      </a:moveTo>
                      <a:lnTo>
                        <a:pt x="2355574" y="0"/>
                      </a:lnTo>
                      <a:lnTo>
                        <a:pt x="23555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Murex via Flex API</a:t>
                  </a:r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63820" y="2149789"/>
                  <a:ext cx="2671876" cy="637866"/>
                </a:xfrm>
                <a:custGeom>
                  <a:avLst/>
                  <a:gdLst>
                    <a:gd name="connsiteX0" fmla="*/ 0 w 2671876"/>
                    <a:gd name="connsiteY0" fmla="*/ 0 h 637866"/>
                    <a:gd name="connsiteX1" fmla="*/ 2671876 w 2671876"/>
                    <a:gd name="connsiteY1" fmla="*/ 0 h 637866"/>
                    <a:gd name="connsiteX2" fmla="*/ 2671876 w 2671876"/>
                    <a:gd name="connsiteY2" fmla="*/ 637866 h 637866"/>
                    <a:gd name="connsiteX3" fmla="*/ 0 w 2671876"/>
                    <a:gd name="connsiteY3" fmla="*/ 637866 h 637866"/>
                    <a:gd name="connsiteX4" fmla="*/ 0 w 2671876"/>
                    <a:gd name="connsiteY4" fmla="*/ 0 h 637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71876" h="637866">
                      <a:moveTo>
                        <a:pt x="0" y="0"/>
                      </a:moveTo>
                      <a:lnTo>
                        <a:pt x="2671876" y="0"/>
                      </a:lnTo>
                      <a:lnTo>
                        <a:pt x="2671876" y="637866"/>
                      </a:lnTo>
                      <a:lnTo>
                        <a:pt x="0" y="637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CCAB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xVA</a:t>
                  </a:r>
                  <a:endParaRPr lang="en-US" sz="2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732880" y="2904155"/>
                  <a:ext cx="2380274" cy="465997"/>
                </a:xfrm>
                <a:custGeom>
                  <a:avLst/>
                  <a:gdLst>
                    <a:gd name="connsiteX0" fmla="*/ 0 w 2348222"/>
                    <a:gd name="connsiteY0" fmla="*/ 0 h 465997"/>
                    <a:gd name="connsiteX1" fmla="*/ 2348222 w 2348222"/>
                    <a:gd name="connsiteY1" fmla="*/ 0 h 465997"/>
                    <a:gd name="connsiteX2" fmla="*/ 2348222 w 2348222"/>
                    <a:gd name="connsiteY2" fmla="*/ 465997 h 465997"/>
                    <a:gd name="connsiteX3" fmla="*/ 0 w 2348222"/>
                    <a:gd name="connsiteY3" fmla="*/ 465997 h 465997"/>
                    <a:gd name="connsiteX4" fmla="*/ 0 w 2348222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8222" h="465997">
                      <a:moveTo>
                        <a:pt x="0" y="0"/>
                      </a:moveTo>
                      <a:lnTo>
                        <a:pt x="2348222" y="0"/>
                      </a:lnTo>
                      <a:lnTo>
                        <a:pt x="2348222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Догма</a:t>
                  </a: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, K7M</a:t>
                  </a: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732880" y="3486652"/>
                  <a:ext cx="2380274" cy="465997"/>
                </a:xfrm>
                <a:custGeom>
                  <a:avLst/>
                  <a:gdLst>
                    <a:gd name="connsiteX0" fmla="*/ 0 w 2380274"/>
                    <a:gd name="connsiteY0" fmla="*/ 0 h 465997"/>
                    <a:gd name="connsiteX1" fmla="*/ 2380274 w 2380274"/>
                    <a:gd name="connsiteY1" fmla="*/ 0 h 465997"/>
                    <a:gd name="connsiteX2" fmla="*/ 2380274 w 2380274"/>
                    <a:gd name="connsiteY2" fmla="*/ 465997 h 465997"/>
                    <a:gd name="connsiteX3" fmla="*/ 0 w 2380274"/>
                    <a:gd name="connsiteY3" fmla="*/ 465997 h 465997"/>
                    <a:gd name="connsiteX4" fmla="*/ 0 w 23802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0274" h="465997">
                      <a:moveTo>
                        <a:pt x="0" y="0"/>
                      </a:moveTo>
                      <a:lnTo>
                        <a:pt x="2380274" y="0"/>
                      </a:lnTo>
                      <a:lnTo>
                        <a:pt x="23802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CRM (Web interface)</a:t>
                  </a:r>
                </a:p>
              </p:txBody>
            </p:sp>
          </p:grpSp>
          <p:sp>
            <p:nvSpPr>
              <p:cNvPr id="9" name="Right Brace 8"/>
              <p:cNvSpPr/>
              <p:nvPr/>
            </p:nvSpPr>
            <p:spPr>
              <a:xfrm>
                <a:off x="4267218" y="948982"/>
                <a:ext cx="281038" cy="3052800"/>
              </a:xfrm>
              <a:prstGeom prst="rightBrac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0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724" y="1371459"/>
            <a:ext cx="10342789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70"/>
              </a:spcAft>
            </a:pP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Настроить автоматическое получение статических данных по контрагентам (рейтинги</a:t>
            </a:r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/LGD,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CSA)</a:t>
            </a:r>
            <a:endParaRPr lang="ru-RU" sz="1905" dirty="0"/>
          </a:p>
          <a:p>
            <a:pPr algn="just">
              <a:spcAft>
                <a:spcPts val="1270"/>
              </a:spcAft>
            </a:pP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Реализовать 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PnL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Explain</a:t>
            </a:r>
            <a:endParaRPr lang="ru-RU" sz="1905" dirty="0">
              <a:solidFill>
                <a:schemeClr val="tx1">
                  <a:lumMod val="50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just"/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Перевести на целевой расчет:</a:t>
            </a:r>
          </a:p>
          <a:p>
            <a:pPr lvl="1" algn="just">
              <a:spcAft>
                <a:spcPts val="1270"/>
              </a:spcAft>
            </a:pP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 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Swap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Commodity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Swaps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MM/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Repo</a:t>
            </a:r>
            <a:endParaRPr lang="en-US" sz="1905" dirty="0">
              <a:solidFill>
                <a:schemeClr val="tx1">
                  <a:lumMod val="50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just"/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Реализовать поддержку для новых продуктов:</a:t>
            </a:r>
          </a:p>
          <a:p>
            <a:pPr lvl="1" algn="just">
              <a:spcAft>
                <a:spcPts val="1270"/>
              </a:spcAft>
            </a:pPr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IRS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</a:t>
            </a:r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float-float, cancellable), IR </a:t>
            </a:r>
            <a:r>
              <a:rPr lang="en-US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swaptions</a:t>
            </a:r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inflation swaps/options, digital caps/floors</a:t>
            </a:r>
            <a:endParaRPr lang="ru-RU" sz="1905" dirty="0">
              <a:solidFill>
                <a:schemeClr val="tx1">
                  <a:lumMod val="50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just">
              <a:spcAft>
                <a:spcPts val="1270"/>
              </a:spcAft>
            </a:pP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Добавить шаблоны для 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прайсинга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 </a:t>
            </a:r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UI</a:t>
            </a:r>
            <a:endParaRPr lang="ru-RU" sz="1905" dirty="0">
              <a:solidFill>
                <a:schemeClr val="tx1">
                  <a:lumMod val="50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just">
              <a:spcAft>
                <a:spcPts val="1270"/>
              </a:spcAft>
            </a:pP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Доработать </a:t>
            </a:r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UI 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настроек </a:t>
            </a:r>
            <a:r>
              <a:rPr lang="ru-RU" sz="1905" dirty="0" err="1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прайсинга</a:t>
            </a: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налету</a:t>
            </a:r>
            <a:endParaRPr lang="en-US" sz="1905" dirty="0">
              <a:solidFill>
                <a:schemeClr val="tx1">
                  <a:lumMod val="50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just">
              <a:spcAft>
                <a:spcPts val="1270"/>
              </a:spcAft>
            </a:pPr>
            <a:r>
              <a:rPr lang="ru-RU" sz="1905" dirty="0">
                <a:solidFill>
                  <a:schemeClr val="tx1">
                    <a:lumMod val="50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Добавить расчет хеджей</a:t>
            </a:r>
            <a:endParaRPr lang="en-US" sz="1905" dirty="0">
              <a:solidFill>
                <a:schemeClr val="tx1">
                  <a:lumMod val="50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Post MVP 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планы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44297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 CVA: </a:t>
            </a:r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режим </a:t>
            </a:r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</a:t>
            </a:r>
            <a:endParaRPr lang="ru-RU" sz="25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998394"/>
            <a:ext cx="11329193" cy="56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6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kT0.3JeYJXijcx.aSx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heme/theme1.xml><?xml version="1.0" encoding="utf-8"?>
<a:theme xmlns:a="http://schemas.openxmlformats.org/drawingml/2006/main" name="Тема Office">
  <a:themeElements>
    <a:clrScheme name="SBER-CIB_2020_1">
      <a:dk1>
        <a:sysClr val="windowText" lastClr="000000"/>
      </a:dk1>
      <a:lt1>
        <a:sysClr val="window" lastClr="FFFFFF"/>
      </a:lt1>
      <a:dk2>
        <a:srgbClr val="333F48"/>
      </a:dk2>
      <a:lt2>
        <a:srgbClr val="D6D4D4"/>
      </a:lt2>
      <a:accent1>
        <a:srgbClr val="00766C"/>
      </a:accent1>
      <a:accent2>
        <a:srgbClr val="21A038"/>
      </a:accent2>
      <a:accent3>
        <a:srgbClr val="00ADEE"/>
      </a:accent3>
      <a:accent4>
        <a:srgbClr val="A0E720"/>
      </a:accent4>
      <a:accent5>
        <a:srgbClr val="FAED00"/>
      </a:accent5>
      <a:accent6>
        <a:srgbClr val="65C4C3"/>
      </a:accent6>
      <a:hlink>
        <a:srgbClr val="65C4C3"/>
      </a:hlink>
      <a:folHlink>
        <a:srgbClr val="005677"/>
      </a:folHlink>
    </a:clrScheme>
    <a:fontScheme name="SB-2020">
      <a:majorFont>
        <a:latin typeface="SB Sans Display"/>
        <a:ea typeface=""/>
        <a:cs typeface=""/>
      </a:majorFont>
      <a:minorFont>
        <a:latin typeface="SB Sans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5E7"/>
        </a:solidFill>
        <a:ln w="12700" cap="flat" cmpd="sng" algn="ctr">
          <a:noFill/>
          <a:prstDash val="solid"/>
          <a:miter lim="800000"/>
        </a:ln>
        <a:effectLst/>
      </a:spPr>
      <a:bodyPr lIns="0" tIns="0" rIns="0" bIns="0" rtlCol="0" anchor="ctr"/>
      <a:lstStyle>
        <a:defPPr algn="ctr">
          <a:defRPr>
            <a:solidFill>
              <a:schemeClr val="bg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C720BFF-17AA-43C1-BB0B-7448596824A5}" vid="{89F1DFC7-2586-4F99-82B7-20C1505AD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шаблон-СБ-16-9</Template>
  <TotalTime>50982</TotalTime>
  <Words>1491</Words>
  <Application>Microsoft Macintosh PowerPoint</Application>
  <PresentationFormat>Широкоэкранный</PresentationFormat>
  <Paragraphs>187</Paragraphs>
  <Slides>12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SB Sans Display</vt:lpstr>
      <vt:lpstr>SB Sans Display Light</vt:lpstr>
      <vt:lpstr>SB Sans Display Semibold</vt:lpstr>
      <vt:lpstr>Тема Office</vt:lpstr>
      <vt:lpstr>think-cell Slide</vt:lpstr>
      <vt:lpstr>Pricing Service CVA</vt:lpstr>
      <vt:lpstr>Pricing Service CVA - новая платформа для расчета xVA Executive summary</vt:lpstr>
      <vt:lpstr>PS CVA обладает значительными преимуществами по сравнению с Numerix CVA и альтернативами</vt:lpstr>
      <vt:lpstr>PS CVA: бесшовный переход от вендора к in-house решению</vt:lpstr>
      <vt:lpstr>Анализ таблицы состояния CVA-портфеля</vt:lpstr>
      <vt:lpstr>Совместная система включена в периметр АСУР ФР и интегрирована с прайсинговым модулем ДГР</vt:lpstr>
      <vt:lpstr>Pricing Service compute core: архитектура и возможности</vt:lpstr>
      <vt:lpstr>Post MVP планы</vt:lpstr>
      <vt:lpstr>PS CVA: режим Pricing</vt:lpstr>
      <vt:lpstr>PS CVA: режим Pricing</vt:lpstr>
      <vt:lpstr>Приложения</vt:lpstr>
      <vt:lpstr>Репликация для ITM Commodity Swaps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и Performance  Management</dc:title>
  <dc:creator>RePack by Diakov</dc:creator>
  <cp:lastModifiedBy>Microsoft Office User</cp:lastModifiedBy>
  <cp:revision>1273</cp:revision>
  <cp:lastPrinted>2021-08-25T13:49:15Z</cp:lastPrinted>
  <dcterms:created xsi:type="dcterms:W3CDTF">2017-10-06T09:46:43Z</dcterms:created>
  <dcterms:modified xsi:type="dcterms:W3CDTF">2022-10-21T13:35:15Z</dcterms:modified>
</cp:coreProperties>
</file>