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6"/>
  </p:notesMasterIdLst>
  <p:handoutMasterIdLst>
    <p:handoutMasterId r:id="rId17"/>
  </p:handoutMasterIdLst>
  <p:sldIdLst>
    <p:sldId id="859" r:id="rId2"/>
    <p:sldId id="910" r:id="rId3"/>
    <p:sldId id="876" r:id="rId4"/>
    <p:sldId id="882" r:id="rId5"/>
    <p:sldId id="909" r:id="rId6"/>
    <p:sldId id="908" r:id="rId7"/>
    <p:sldId id="903" r:id="rId8"/>
    <p:sldId id="883" r:id="rId9"/>
    <p:sldId id="897" r:id="rId10"/>
    <p:sldId id="904" r:id="rId11"/>
    <p:sldId id="893" r:id="rId12"/>
    <p:sldId id="894" r:id="rId13"/>
    <p:sldId id="895" r:id="rId14"/>
    <p:sldId id="896" r:id="rId15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B26E07-475F-409B-B3B5-613F3D82AAF1}">
          <p14:sldIdLst>
            <p14:sldId id="859"/>
            <p14:sldId id="910"/>
            <p14:sldId id="876"/>
            <p14:sldId id="882"/>
            <p14:sldId id="909"/>
            <p14:sldId id="908"/>
            <p14:sldId id="903"/>
            <p14:sldId id="883"/>
            <p14:sldId id="897"/>
            <p14:sldId id="904"/>
            <p14:sldId id="893"/>
            <p14:sldId id="894"/>
            <p14:sldId id="895"/>
            <p14:sldId id="8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75">
          <p15:clr>
            <a:srgbClr val="A4A3A4"/>
          </p15:clr>
        </p15:guide>
        <p15:guide id="2" orient="horz" pos="2154">
          <p15:clr>
            <a:srgbClr val="A4A3A4"/>
          </p15:clr>
        </p15:guide>
        <p15:guide id="3" pos="6120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4179">
          <p15:clr>
            <a:srgbClr val="A4A3A4"/>
          </p15:clr>
        </p15:guide>
        <p15:guide id="6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CAB"/>
    <a:srgbClr val="79B213"/>
    <a:srgbClr val="FF823F"/>
    <a:srgbClr val="11A74C"/>
    <a:srgbClr val="FAFAFA"/>
    <a:srgbClr val="139884"/>
    <a:srgbClr val="FFFFFF"/>
    <a:srgbClr val="6A6A6A"/>
    <a:srgbClr val="000000"/>
    <a:srgbClr val="E5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115" autoAdjust="0"/>
  </p:normalViewPr>
  <p:slideViewPr>
    <p:cSldViewPr snapToGrid="0" snapToObjects="1">
      <p:cViewPr varScale="1">
        <p:scale>
          <a:sx n="108" d="100"/>
          <a:sy n="108" d="100"/>
        </p:scale>
        <p:origin x="714" y="114"/>
      </p:cViewPr>
      <p:guideLst>
        <p:guide orient="horz" pos="3575"/>
        <p:guide orient="horz" pos="2154"/>
        <p:guide pos="6120"/>
        <p:guide pos="415"/>
        <p:guide pos="4179"/>
        <p:guide pos="2304"/>
      </p:guideLst>
    </p:cSldViewPr>
  </p:slideViewPr>
  <p:outlineViewPr>
    <p:cViewPr>
      <p:scale>
        <a:sx n="33" d="100"/>
        <a:sy n="33" d="100"/>
      </p:scale>
      <p:origin x="0" y="-540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6723-B8D6-4B8F-AE76-564FFD55B01E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B68B8-4780-47CF-A435-960EDF4B3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2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3912-14FC-9B45-B2C9-28A671C5735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0883-0DBB-4A45-B9EC-4D5F3A92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R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3163-A6A1-4A19-B7EF-00B930F39A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Что такое </a:t>
            </a:r>
            <a:r>
              <a:rPr lang="en-US" sz="1200" dirty="0" smtClean="0"/>
              <a:t>Pricing</a:t>
            </a:r>
            <a:r>
              <a:rPr lang="en-US" sz="1200" baseline="0" dirty="0" smtClean="0"/>
              <a:t> Service?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Облачный сервис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«одного окна» для работы с ПФИ</a:t>
            </a:r>
            <a:r>
              <a:rPr lang="en-US" sz="1200" baseline="0" dirty="0" smtClean="0"/>
              <a:t>: </a:t>
            </a:r>
            <a:r>
              <a:rPr lang="ru-RU" sz="1200" baseline="0" dirty="0" smtClean="0"/>
              <a:t>оценка, риск, </a:t>
            </a:r>
            <a:r>
              <a:rPr lang="en-US" sz="1200" baseline="0" dirty="0" smtClean="0"/>
              <a:t>CVA, </a:t>
            </a:r>
            <a:r>
              <a:rPr lang="en-US" sz="1200" baseline="0" dirty="0" err="1" smtClean="0"/>
              <a:t>PnlExplain</a:t>
            </a:r>
            <a:r>
              <a:rPr lang="en-US" sz="1200" baseline="0" dirty="0" smtClean="0"/>
              <a:t>, </a:t>
            </a:r>
            <a:r>
              <a:rPr lang="ru-RU" sz="1200" baseline="0" dirty="0" smtClean="0"/>
              <a:t>сценарии,</a:t>
            </a:r>
            <a:r>
              <a:rPr lang="en-US" sz="1200" baseline="0" dirty="0" smtClean="0"/>
              <a:t> </a:t>
            </a:r>
            <a:r>
              <a:rPr lang="ru-RU" sz="1200" baseline="0" dirty="0" err="1" smtClean="0"/>
              <a:t>стрес</a:t>
            </a:r>
            <a:r>
              <a:rPr lang="ru-RU" sz="1200" baseline="0" dirty="0" smtClean="0"/>
              <a:t> </a:t>
            </a:r>
            <a:r>
              <a:rPr lang="ru-RU" sz="1200" baseline="0" dirty="0" err="1" smtClean="0"/>
              <a:t>стест</a:t>
            </a:r>
            <a:r>
              <a:rPr lang="ru-RU" sz="1200" baseline="0" dirty="0" smtClean="0"/>
              <a:t>, </a:t>
            </a:r>
            <a:r>
              <a:rPr lang="ru-RU" sz="1200" baseline="0" dirty="0" err="1" smtClean="0"/>
              <a:t>бэктест</a:t>
            </a:r>
            <a:r>
              <a:rPr lang="ru-RU" sz="1200" baseline="0" dirty="0" smtClean="0"/>
              <a:t>, репорты </a:t>
            </a:r>
            <a:r>
              <a:rPr lang="ru-RU" sz="1200" baseline="0" dirty="0" err="1" smtClean="0"/>
              <a:t>итд</a:t>
            </a:r>
            <a:endParaRPr lang="ru-RU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Может быть интегрирована с любой другой АС банка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Легко масштабируется и дорабатывается под нужды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Архитектура</a:t>
            </a:r>
            <a:r>
              <a:rPr lang="en-US" sz="1200" baseline="0" dirty="0" smtClean="0"/>
              <a:t>? </a:t>
            </a:r>
            <a:r>
              <a:rPr lang="ru-RU" sz="1200" baseline="0" dirty="0" smtClean="0"/>
              <a:t>Как пользоваться</a:t>
            </a:r>
            <a:r>
              <a:rPr lang="en-US" sz="1200" baseline="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Запрос-Ответ. Есть богатый </a:t>
            </a:r>
            <a:r>
              <a:rPr lang="en-US" sz="1200" baseline="0" dirty="0" smtClean="0"/>
              <a:t>API </a:t>
            </a:r>
            <a:r>
              <a:rPr lang="ru-RU" sz="1200" baseline="0" dirty="0" smtClean="0"/>
              <a:t>как для людей так и для </a:t>
            </a:r>
            <a:r>
              <a:rPr lang="en-US" sz="1200" baseline="0" dirty="0" smtClean="0"/>
              <a:t>AC.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Платформа содержит собственные вычислительные мощности и систему распределения вычислений – клиенту не нужно об этом думать.</a:t>
            </a:r>
            <a:endParaRPr lang="en-US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В платформу оперативно подгружаются официальные рыночные данные</a:t>
            </a:r>
            <a:r>
              <a:rPr lang="en-US" sz="1200" baseline="0" dirty="0" smtClean="0"/>
              <a:t>: </a:t>
            </a:r>
            <a:r>
              <a:rPr lang="ru-RU" sz="1200" baseline="0" dirty="0" smtClean="0"/>
              <a:t>у клиента есть </a:t>
            </a:r>
            <a:r>
              <a:rPr lang="ru-RU" sz="1200" baseline="0" dirty="0" err="1" smtClean="0"/>
              <a:t>есть</a:t>
            </a:r>
            <a:r>
              <a:rPr lang="ru-RU" sz="1200" baseline="0" dirty="0" smtClean="0"/>
              <a:t> возможность использования модифицированных официальных данных или альтернативных данных</a:t>
            </a:r>
            <a:endParaRPr lang="en-US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 легко интегрируется с АС банка. В данный момент реализован протокол оптимизированный под скорость взаимодействия. Позволяет интегрироваться с АС находящимися в том же сетевом сегменте и не использующих информацию К1/К2. В планах на следующий год реализация текстового протокола для снятия этих ограничений.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текущих пользователей PS и возможных проектов в ближайшем будущем. CVA. Murex.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WebUI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Электронные каналы: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Dogma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K7M (2023). Обсуждение: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маркетмейкинг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электронных каналах. Обсуждение: расширение использования в Рисках.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Какие продукты поддерживает </a:t>
            </a:r>
            <a:r>
              <a:rPr lang="en-US" sz="1200" baseline="0" dirty="0" smtClean="0"/>
              <a:t>PS?</a:t>
            </a:r>
            <a:endParaRPr lang="ru-RU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Практически любые. </a:t>
            </a:r>
            <a:r>
              <a:rPr lang="ru-RU" sz="1200" dirty="0" smtClean="0"/>
              <a:t>Вычислительное ядро содержит «конструктор» продуктов и позволяет в короткие сроки добавить поддержку практически любого ПФИ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Ядро реализует принцип «фабрики моделей» и автоматически конструирует и калибрует модель под нужды обрабатываемого ПФИ или портфеля</a:t>
            </a:r>
            <a:r>
              <a:rPr lang="ru-RU" sz="1200" baseline="0" dirty="0" smtClean="0"/>
              <a:t> ПФИ. </a:t>
            </a:r>
            <a:endParaRPr lang="ru-R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Ядро содержит универсальный </a:t>
            </a:r>
            <a:r>
              <a:rPr lang="ru-RU" sz="1200" dirty="0" err="1" smtClean="0"/>
              <a:t>симуляционный</a:t>
            </a:r>
            <a:r>
              <a:rPr lang="ru-RU" sz="1200" dirty="0" smtClean="0"/>
              <a:t> векторизованный движок класса </a:t>
            </a:r>
            <a:r>
              <a:rPr lang="en-US" sz="1200" dirty="0" smtClean="0"/>
              <a:t>American Monte-Carlo </a:t>
            </a:r>
            <a:r>
              <a:rPr lang="ru-RU" sz="1200" dirty="0" smtClean="0"/>
              <a:t>с поддержкой авто дифференцирования что позволяет работать с</a:t>
            </a:r>
            <a:r>
              <a:rPr lang="ru-RU" sz="1200" baseline="0" dirty="0" smtClean="0"/>
              <a:t> ПФИ и портфелями ПФИ практически любой сложности включая </a:t>
            </a:r>
            <a:r>
              <a:rPr lang="en-US" sz="1200" baseline="0" dirty="0" smtClean="0"/>
              <a:t>callable/puttable</a:t>
            </a:r>
            <a:r>
              <a:rPr lang="ru-RU" sz="1200" baseline="0" dirty="0" smtClean="0"/>
              <a:t> структуры.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Почему </a:t>
            </a:r>
            <a:r>
              <a:rPr lang="en-US" sz="1200" baseline="0" dirty="0" smtClean="0"/>
              <a:t>PS </a:t>
            </a:r>
            <a:r>
              <a:rPr lang="ru-RU" sz="1200" baseline="0" dirty="0" smtClean="0"/>
              <a:t>работает в 50 раз быстрее </a:t>
            </a:r>
            <a:r>
              <a:rPr lang="en-US" sz="1200" baseline="0" dirty="0" err="1" smtClean="0"/>
              <a:t>Numerix</a:t>
            </a:r>
            <a:r>
              <a:rPr lang="en-US" sz="1200" baseline="0" dirty="0" smtClean="0"/>
              <a:t> CVA?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Мы используем современные технологии как в вычислительном ядре так и в облачной архитектуре сервиса.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В ядре большинство математических операций векторизованы (элементарная единица расчета не одно число а вектор) такой формат работает кратно быстрее на современных процессорах.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Для расчета риска мы используем технологию </a:t>
            </a:r>
            <a:r>
              <a:rPr lang="ru-RU" sz="1200" baseline="0" dirty="0" err="1" smtClean="0"/>
              <a:t>автодифференцирования</a:t>
            </a:r>
            <a:r>
              <a:rPr lang="ru-RU" sz="1200" baseline="0" dirty="0" smtClean="0"/>
              <a:t> которая позволяет считать риск без </a:t>
            </a:r>
            <a:r>
              <a:rPr lang="ru-RU" sz="1200" baseline="0" dirty="0" err="1" smtClean="0"/>
              <a:t>бампов</a:t>
            </a:r>
            <a:r>
              <a:rPr lang="ru-RU" sz="1200" baseline="0" dirty="0" smtClean="0"/>
              <a:t>, кратно быстрее классических систем. Технология пришла из мира </a:t>
            </a:r>
            <a:r>
              <a:rPr lang="en-US" sz="1200" baseline="0" dirty="0" err="1" smtClean="0"/>
              <a:t>MachineLearning</a:t>
            </a:r>
            <a:r>
              <a:rPr lang="en-US" sz="120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aseline="0" dirty="0" smtClean="0"/>
              <a:t>На уровне облака используется современная система распределения вычислений вдохновленная технологией </a:t>
            </a:r>
            <a:r>
              <a:rPr lang="en-US" sz="1200" baseline="0" dirty="0" err="1" smtClean="0"/>
              <a:t>blockchain</a:t>
            </a:r>
            <a:r>
              <a:rPr lang="en-US" sz="1200" baseline="0" dirty="0" smtClean="0"/>
              <a:t>. </a:t>
            </a:r>
            <a:r>
              <a:rPr lang="ru-RU" sz="1200" baseline="0" dirty="0" smtClean="0"/>
              <a:t>Это позволяет уверенно работать под большими нагрузками.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/>
              <a:t>Платформа </a:t>
            </a:r>
            <a:r>
              <a:rPr lang="en-US" sz="1200" baseline="0" dirty="0" smtClean="0"/>
              <a:t>Pricing Service </a:t>
            </a:r>
            <a:r>
              <a:rPr lang="ru-RU" sz="1200" baseline="0" dirty="0" smtClean="0"/>
              <a:t>поддерживается объединённой командой ДГР и ДИТ. Сейчас команда имеет опыт и экспертизу (но не всегда ресурсы) для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масштабирования и доработок платформы под нужды наших текущих или новых внутренних клиента.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Хотим</a:t>
            </a:r>
            <a:r>
              <a:rPr lang="ru-RU" baseline="0" dirty="0" smtClean="0"/>
              <a:t> рассказать о методе Американского </a:t>
            </a:r>
            <a:r>
              <a:rPr lang="ru-RU" baseline="0" dirty="0" err="1" smtClean="0"/>
              <a:t>монте-карло</a:t>
            </a:r>
            <a:r>
              <a:rPr lang="ru-RU" baseline="0" dirty="0" smtClean="0"/>
              <a:t>. Но для начала, несколько слов об эволюции различных </a:t>
            </a:r>
            <a:r>
              <a:rPr lang="ru-RU" baseline="0" dirty="0" err="1" smtClean="0"/>
              <a:t>пейоффов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соотвествующих</a:t>
            </a:r>
            <a:r>
              <a:rPr lang="ru-RU" baseline="0" dirty="0" smtClean="0"/>
              <a:t> моделей </a:t>
            </a:r>
            <a:r>
              <a:rPr lang="ru-RU" baseline="0" dirty="0" err="1" smtClean="0"/>
              <a:t>прайсинга</a:t>
            </a:r>
            <a:r>
              <a:rPr lang="ru-RU" baseline="0" dirty="0" smtClean="0"/>
              <a:t>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История начинается с хорошо известной формулы БШ для обычного европейского опциона (который научились оценивать в начале 20 века, но подходы к хеджированию и репликации его через линейные </a:t>
            </a:r>
            <a:r>
              <a:rPr lang="ru-RU" baseline="0" dirty="0" err="1" smtClean="0"/>
              <a:t>инсрументы</a:t>
            </a:r>
            <a:r>
              <a:rPr lang="ru-RU" baseline="0" dirty="0" smtClean="0"/>
              <a:t> открыли позже)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Затем по сложности идут более экзотические опционы такие как Азиатский и Американский. Оба в общем случае не допускающие аналитических формул. Первый по причине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, Второй по  причине раннего исполнения.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хорошо применяется метод МК. Для учета </a:t>
            </a:r>
            <a:r>
              <a:rPr lang="ru-RU" baseline="0" dirty="0" err="1" smtClean="0"/>
              <a:t>ранего</a:t>
            </a:r>
            <a:r>
              <a:rPr lang="ru-RU" baseline="0" dirty="0" smtClean="0"/>
              <a:t> исполнения, наоборот стандартный метод МК не работает, а работают методы основанные на численном интегрирование уравнения БШ</a:t>
            </a:r>
            <a:r>
              <a:rPr lang="en-US" baseline="0" dirty="0" smtClean="0"/>
              <a:t>/</a:t>
            </a:r>
            <a:r>
              <a:rPr lang="ru-RU" baseline="0" dirty="0" smtClean="0"/>
              <a:t>ФК.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Дальше встал вопрос как </a:t>
            </a:r>
            <a:r>
              <a:rPr lang="ru-RU" baseline="0" dirty="0" err="1" smtClean="0"/>
              <a:t>прайсить</a:t>
            </a:r>
            <a:r>
              <a:rPr lang="ru-RU" baseline="0" dirty="0" smtClean="0"/>
              <a:t> совместно и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и опционы с </a:t>
            </a:r>
            <a:r>
              <a:rPr lang="ru-RU" baseline="0" dirty="0" err="1" smtClean="0"/>
              <a:t>ри</a:t>
            </a:r>
            <a:r>
              <a:rPr lang="ru-RU" baseline="0" dirty="0" smtClean="0"/>
              <a:t>. Проблему </a:t>
            </a:r>
            <a:r>
              <a:rPr lang="ru-RU" baseline="0" dirty="0" err="1" smtClean="0"/>
              <a:t>пд</a:t>
            </a:r>
            <a:r>
              <a:rPr lang="ru-RU" baseline="0" dirty="0" smtClean="0"/>
              <a:t> по идеи можно обойти, добавляя новые риск-факторы, запоминающие </a:t>
            </a:r>
            <a:r>
              <a:rPr lang="ru-RU" baseline="0" dirty="0" err="1" smtClean="0"/>
              <a:t>необходисые</a:t>
            </a:r>
            <a:r>
              <a:rPr lang="ru-RU" baseline="0" dirty="0" smtClean="0"/>
              <a:t> характеристики траектории. Однако это приводит к системам большой размерности и не гибкости самой модели </a:t>
            </a:r>
            <a:r>
              <a:rPr lang="ru-RU" baseline="0" dirty="0" err="1" smtClean="0"/>
              <a:t>прайсинга</a:t>
            </a:r>
            <a:r>
              <a:rPr lang="ru-RU" baseline="0" dirty="0" smtClean="0"/>
              <a:t>, если например </a:t>
            </a:r>
            <a:r>
              <a:rPr lang="ru-RU" baseline="0" dirty="0" err="1" smtClean="0"/>
              <a:t>прайсить</a:t>
            </a:r>
            <a:r>
              <a:rPr lang="ru-RU" baseline="0" dirty="0" smtClean="0"/>
              <a:t> на деревьях. Ответом стал метод американского </a:t>
            </a:r>
            <a:r>
              <a:rPr lang="ru-RU" baseline="0" dirty="0" err="1" smtClean="0"/>
              <a:t>монте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карло</a:t>
            </a:r>
            <a:r>
              <a:rPr lang="ru-RU" baseline="0" dirty="0" smtClean="0"/>
              <a:t>, который сейчас является лучшей практикой для оценки стоимости.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на фронте, это применения методов </a:t>
            </a:r>
            <a:r>
              <a:rPr lang="en-US" baseline="0" dirty="0" smtClean="0"/>
              <a:t>ML</a:t>
            </a:r>
            <a:r>
              <a:rPr lang="ru-RU" baseline="0" dirty="0" smtClean="0"/>
              <a:t> к </a:t>
            </a:r>
            <a:r>
              <a:rPr lang="ru-RU" baseline="0" dirty="0" err="1" smtClean="0"/>
              <a:t>прайсингу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деривативов</a:t>
            </a:r>
            <a:r>
              <a:rPr lang="ru-RU" baseline="0" dirty="0" smtClean="0"/>
              <a:t>. В том же методе </a:t>
            </a:r>
            <a:r>
              <a:rPr lang="en-US" baseline="0" dirty="0" smtClean="0"/>
              <a:t>AMC </a:t>
            </a:r>
            <a:r>
              <a:rPr lang="ru-RU" baseline="0" dirty="0" smtClean="0"/>
              <a:t>существует деятельность по улучшению встроенной регрессии с помощью, например, </a:t>
            </a:r>
            <a:r>
              <a:rPr lang="ru-RU" baseline="0" dirty="0" err="1" smtClean="0"/>
              <a:t>нс</a:t>
            </a:r>
            <a:r>
              <a:rPr lang="ru-RU" baseline="0" dirty="0" smtClean="0"/>
              <a:t>. Однако, более интересное и принципиально новое направление, это учет транзакционных издержек при оценки </a:t>
            </a:r>
            <a:r>
              <a:rPr lang="ru-RU" baseline="0" dirty="0" err="1" smtClean="0"/>
              <a:t>деривативов</a:t>
            </a:r>
            <a:r>
              <a:rPr lang="ru-RU" baseline="0" dirty="0" smtClean="0"/>
              <a:t> и в целом </a:t>
            </a:r>
            <a:r>
              <a:rPr lang="ru-RU" baseline="0" dirty="0" err="1" smtClean="0"/>
              <a:t>трейдинге</a:t>
            </a:r>
            <a:r>
              <a:rPr lang="ru-RU" baseline="0" dirty="0" smtClean="0"/>
              <a:t>. Под </a:t>
            </a:r>
            <a:r>
              <a:rPr lang="ru-RU" baseline="0" dirty="0" err="1" smtClean="0"/>
              <a:t>ти</a:t>
            </a:r>
            <a:r>
              <a:rPr lang="ru-RU" baseline="0" dirty="0" smtClean="0"/>
              <a:t> понимается например как классические </a:t>
            </a:r>
            <a:r>
              <a:rPr lang="ru-RU" baseline="0" dirty="0" err="1" smtClean="0"/>
              <a:t>коммиссии</a:t>
            </a:r>
            <a:r>
              <a:rPr lang="ru-RU" baseline="0" dirty="0" smtClean="0"/>
              <a:t> биржи и </a:t>
            </a:r>
            <a:r>
              <a:rPr lang="ru-RU" baseline="0" dirty="0" err="1" smtClean="0"/>
              <a:t>бид-аск</a:t>
            </a:r>
            <a:r>
              <a:rPr lang="ru-RU" baseline="0" dirty="0" smtClean="0"/>
              <a:t> спреды, но более интересные это прайс-</a:t>
            </a:r>
            <a:r>
              <a:rPr lang="ru-RU" baseline="0" dirty="0" err="1" smtClean="0"/>
              <a:t>импакт</a:t>
            </a:r>
            <a:r>
              <a:rPr lang="ru-RU" baseline="0" dirty="0" smtClean="0"/>
              <a:t>, когда при заключении сделок на рынках, агент влияет на сам рынок и его цену. Здесь возникает задача оптимальное управления агентом, которые могут решаться методам </a:t>
            </a:r>
            <a:r>
              <a:rPr lang="en-US" baseline="0" dirty="0" smtClean="0"/>
              <a:t>RL.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Переходим</a:t>
            </a:r>
            <a:r>
              <a:rPr lang="ru-RU" baseline="0" dirty="0" smtClean="0"/>
              <a:t> к методу АМК. Сначала несколько слов почему </a:t>
            </a:r>
            <a:r>
              <a:rPr lang="ru-RU" baseline="0" dirty="0" err="1" smtClean="0"/>
              <a:t>стандарный</a:t>
            </a:r>
            <a:r>
              <a:rPr lang="ru-RU" baseline="0" dirty="0" smtClean="0"/>
              <a:t> метод МК не работает.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Стоимость </a:t>
            </a:r>
            <a:r>
              <a:rPr lang="ru-RU" baseline="0" dirty="0" err="1" smtClean="0"/>
              <a:t>дериватива</a:t>
            </a:r>
            <a:r>
              <a:rPr lang="ru-RU" baseline="0" dirty="0" smtClean="0"/>
              <a:t> …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883-0DBB-4A45-B9EC-4D5F3A927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http://77A1012EB7C4058D7857A2C27F19AA38.dms.sberbank.ru/77A1012EB7C4058D7857A2C27F19AA38-E15EB427CD4712C851F7D03AB39A70C4-4BAB6EDBDEEDE42C0AEF20FCEDC14E5A/1.png" TargetMode="External"/><Relationship Id="rId4" Type="http://schemas.openxmlformats.org/officeDocument/2006/relationships/slideMaster" Target="../slideMasters/slideMaster1.xml"/><Relationship Id="rId9" Type="http://schemas.openxmlformats.org/officeDocument/2006/relationships/image" Target="http://77A1012EB7C4058D7857A2C27F19AA38.dms.sberbank.ru/77A1012EB7C4058D7857A2C27F19AA38-E15EB427CD4712C851F7D03AB39A70C4-98DF33912A645DED11E060C8F1BF4ACC/1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9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24" name="Рисунок 23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5" name="Рисунок 24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6" name="Рисунок 25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7" name="Рисунок 26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8" name="Рисунок 27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0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0515600" cy="78483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5" name="Рисунок 4" descr="http://77A1012EB7C4058D7857A2C27F19AA38.dms.sberbank.ru/77A1012EB7C4058D7857A2C27F19AA38-E15EB427CD4712C851F7D03AB39A70C4-98DF33912A645DED11E060C8F1BF4ACC/1.png"/>
          <p:cNvPicPr>
            <a:picLocks/>
          </p:cNvPicPr>
          <p:nvPr userDrawn="1"/>
        </p:nvPicPr>
        <p:blipFill>
          <a:blip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77A1012EB7C4058D7857A2C27F19AA38.dms.sberbank.ru/77A1012EB7C4058D7857A2C27F19AA38-E15EB427CD4712C851F7D03AB39A70C4-4BAB6EDBDEEDE42C0AEF20FCEDC14E5A/1.png"/>
          <p:cNvPicPr>
            <a:picLocks/>
          </p:cNvPicPr>
          <p:nvPr userDrawn="1"/>
        </p:nvPicPr>
        <p:blipFill>
          <a:blip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36" name="think-cell Slide" r:id="rId7" imgW="384" imgH="385" progId="TCLayout.ActiveDocument.1">
                  <p:embed/>
                </p:oleObj>
              </mc:Choice>
              <mc:Fallback>
                <p:oleObj name="think-cell Slide" r:id="rId7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marL="180975" marR="0" lvl="0" indent="-1809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Второй уровень</a:t>
            </a:r>
          </a:p>
          <a:p>
            <a:pPr marL="361950" lvl="1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B Sans Display" panose="020B0604020202020204" charset="0"/>
              <a:buChar char="-"/>
            </a:pPr>
            <a:r>
              <a:rPr lang="ru-RU" dirty="0"/>
              <a:t>Третий уровень</a:t>
            </a:r>
            <a:endParaRPr lang="en-US" dirty="0"/>
          </a:p>
          <a:p>
            <a:pPr marL="542925" lvl="2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SB Sans Display" panose="020B0604020202020204" charset="0"/>
              <a:buChar char="○"/>
            </a:pPr>
            <a:r>
              <a:rPr lang="ru-RU" dirty="0"/>
              <a:t>Четвертый уровень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1129963" y="6485821"/>
            <a:ext cx="619125" cy="1454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CA221B-3CF6-459B-A170-5355739D6EE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309309" y="0"/>
            <a:ext cx="238287" cy="3384550"/>
            <a:chOff x="-399495" y="0"/>
            <a:chExt cx="328474" cy="4665536"/>
          </a:xfrm>
        </p:grpSpPr>
        <p:sp>
          <p:nvSpPr>
            <p:cNvPr id="10" name="Rectangle 9"/>
            <p:cNvSpPr/>
            <p:nvPr/>
          </p:nvSpPr>
          <p:spPr>
            <a:xfrm>
              <a:off x="-399495" y="0"/>
              <a:ext cx="328474" cy="3284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99495" y="381816"/>
              <a:ext cx="328474" cy="328474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99495" y="2290896"/>
              <a:ext cx="328474" cy="3284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399495" y="1145448"/>
              <a:ext cx="328474" cy="3284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399495" y="763632"/>
              <a:ext cx="328474" cy="32847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399495" y="2672712"/>
              <a:ext cx="328474" cy="328474"/>
            </a:xfrm>
            <a:prstGeom prst="rect">
              <a:avLst/>
            </a:prstGeom>
            <a:solidFill>
              <a:srgbClr val="D6D4D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99495" y="3054528"/>
              <a:ext cx="328474" cy="328474"/>
            </a:xfrm>
            <a:prstGeom prst="rect">
              <a:avLst/>
            </a:prstGeom>
            <a:solidFill>
              <a:srgbClr val="858585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399495" y="1909080"/>
              <a:ext cx="328474" cy="32847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399495" y="1527264"/>
              <a:ext cx="328474" cy="3284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399495" y="3436344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399495" y="3489686"/>
              <a:ext cx="328474" cy="328474"/>
            </a:xfrm>
            <a:prstGeom prst="rect">
              <a:avLst/>
            </a:prstGeom>
            <a:solidFill>
              <a:srgbClr val="E6E5E7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-399495" y="3916413"/>
              <a:ext cx="328474" cy="328474"/>
            </a:xfrm>
            <a:prstGeom prst="rect">
              <a:avLst/>
            </a:prstGeom>
            <a:solidFill>
              <a:srgbClr val="46566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700" dirty="0"/>
                <a:t>text</a:t>
              </a:r>
              <a:endParaRPr lang="ru-RU" sz="7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-399495" y="4337062"/>
              <a:ext cx="328474" cy="328474"/>
            </a:xfrm>
            <a:prstGeom prst="rect">
              <a:avLst/>
            </a:prstGeom>
            <a:gradFill>
              <a:gsLst>
                <a:gs pos="80000">
                  <a:srgbClr val="FBEF00"/>
                </a:gs>
                <a:gs pos="41000">
                  <a:srgbClr val="00FFC8"/>
                </a:gs>
                <a:gs pos="15000">
                  <a:schemeClr val="accent3"/>
                </a:gs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5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000" kern="1200" dirty="0">
          <a:solidFill>
            <a:srgbClr val="333F48"/>
          </a:solidFill>
          <a:effectLst/>
          <a:latin typeface="SB Sans Display Semibold" panose="020B0703040504020204" pitchFamily="34" charset="0"/>
          <a:ea typeface="+mn-ea"/>
          <a:cs typeface="SB Sans Display Semibold" panose="020B0703040504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85750" algn="l" defTabSz="914400" rtl="0" eaLnBrk="1" latinLnBrk="0" hangingPunct="1">
        <a:lnSpc>
          <a:spcPct val="90000"/>
        </a:lnSpc>
        <a:spcBef>
          <a:spcPts val="500"/>
        </a:spcBef>
        <a:buFont typeface="SB Sans Display" panose="020B0604020202020204" charset="0"/>
        <a:buChar char="-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8575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SB Sans Display" panose="020B0604020202020204" charset="0"/>
        <a:buChar char="○"/>
        <a:defRPr lang="ru-RU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79">
          <p15:clr>
            <a:srgbClr val="F26B43"/>
          </p15:clr>
        </p15:guide>
        <p15:guide id="3" pos="3840">
          <p15:clr>
            <a:srgbClr val="F26B43"/>
          </p15:clr>
        </p15:guide>
        <p15:guide id="4" pos="74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198134"/>
            <a:ext cx="11074832" cy="84023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5400" dirty="0"/>
              <a:t>Pricing Service </a:t>
            </a:r>
            <a:r>
              <a:rPr lang="en-US" sz="5400" dirty="0" smtClean="0"/>
              <a:t>CVA. </a:t>
            </a:r>
            <a:r>
              <a:rPr lang="ru-RU" sz="5400" dirty="0"/>
              <a:t>Ч</a:t>
            </a:r>
            <a:r>
              <a:rPr lang="ru-RU" sz="5400" dirty="0" smtClean="0"/>
              <a:t>асть</a:t>
            </a:r>
            <a:r>
              <a:rPr lang="en-US" sz="5400" dirty="0" smtClean="0"/>
              <a:t> II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9093" y="4263994"/>
            <a:ext cx="383566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500" dirty="0" smtClean="0">
                <a:solidFill>
                  <a:schemeClr val="tx2"/>
                </a:solidFill>
              </a:rPr>
              <a:t>Математика и технологи</a:t>
            </a:r>
            <a:r>
              <a:rPr lang="ru-RU" sz="2500" dirty="0">
                <a:solidFill>
                  <a:schemeClr val="tx2"/>
                </a:solidFill>
              </a:rPr>
              <a:t>и</a:t>
            </a:r>
            <a:endParaRPr lang="ru-RU" sz="25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Задача расчета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облегчается с помощью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6501" y="1047422"/>
            <a:ext cx="10554841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Напомним, что 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 –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ожидаемые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риск-нейтральной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мере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потери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банка при дефолте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контрагента</a:t>
            </a:r>
          </a:p>
          <a:p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часть цены дериватива: цена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клиента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=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Risk-free Price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r>
              <a:rPr lang="ru-RU" i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+</a:t>
            </a:r>
            <a:r>
              <a:rPr lang="ru-RU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910895" y="3850246"/>
                <a:ext cx="5270998" cy="97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𝐿𝐺𝐷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SB Sans Display Light" panose="020B0303040504020204" pitchFamily="34" charset="0"/>
                                  <a:cs typeface="SB Sans Display Light" panose="020B0303040504020204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95" y="3850246"/>
                <a:ext cx="5270998" cy="979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DADA22-0A42-214B-91FA-474FED156E3E}"/>
              </a:ext>
            </a:extLst>
          </p:cNvPr>
          <p:cNvSpPr txBox="1"/>
          <p:nvPr/>
        </p:nvSpPr>
        <p:spPr>
          <a:xfrm>
            <a:off x="453226" y="4808582"/>
            <a:ext cx="40999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Делаем 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Монте-Карло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регрессии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/>
              <p:nvPr/>
            </p:nvSpPr>
            <p:spPr>
              <a:xfrm>
                <a:off x="593187" y="2185543"/>
                <a:ext cx="10863026" cy="92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8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𝐿𝐺𝐷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Risk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free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Price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,0)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𝑃𝐷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𝐿𝐺𝐷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𝑄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𝑃𝐷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7" y="2185543"/>
                <a:ext cx="10863026" cy="927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6">
            <a:extLst>
              <a:ext uri="{FF2B5EF4-FFF2-40B4-BE49-F238E27FC236}">
                <a16:creationId xmlns:a16="http://schemas.microsoft.com/office/drawing/2014/main" id="{626263B0-4C94-7C4D-A42B-F8452C943BE5}"/>
              </a:ext>
            </a:extLst>
          </p:cNvPr>
          <p:cNvSpPr/>
          <p:nvPr/>
        </p:nvSpPr>
        <p:spPr>
          <a:xfrm rot="5400000" flipV="1">
            <a:off x="2856060" y="2562911"/>
            <a:ext cx="106050" cy="63323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Right Brace 6">
            <a:extLst>
              <a:ext uri="{FF2B5EF4-FFF2-40B4-BE49-F238E27FC236}">
                <a16:creationId xmlns:a16="http://schemas.microsoft.com/office/drawing/2014/main" id="{F4040933-1112-464B-A616-72FBAE5B5277}"/>
              </a:ext>
            </a:extLst>
          </p:cNvPr>
          <p:cNvSpPr/>
          <p:nvPr/>
        </p:nvSpPr>
        <p:spPr>
          <a:xfrm rot="5400000">
            <a:off x="5302399" y="1502049"/>
            <a:ext cx="148968" cy="2784534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909BB-EC70-2248-A338-249D006CE571}"/>
              </a:ext>
            </a:extLst>
          </p:cNvPr>
          <p:cNvSpPr txBox="1"/>
          <p:nvPr/>
        </p:nvSpPr>
        <p:spPr>
          <a:xfrm>
            <a:off x="7048433" y="4839359"/>
            <a:ext cx="45959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Делаем  Монте-Карло</a:t>
            </a:r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расчета 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endParaRPr lang="ru-RU" sz="20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/>
              <p:nvPr/>
            </p:nvSpPr>
            <p:spPr>
              <a:xfrm>
                <a:off x="386617" y="3820882"/>
                <a:ext cx="4385987" cy="97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𝐿𝐺𝐷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(0,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)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nary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𝑃𝐷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cs typeface="SB Sans Display Light" panose="020B030304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7" y="3820882"/>
                <a:ext cx="4385987" cy="979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/>
              <p:nvPr/>
            </p:nvSpPr>
            <p:spPr>
              <a:xfrm>
                <a:off x="4843192" y="4051924"/>
                <a:ext cx="1894993" cy="380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7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92" y="4051924"/>
                <a:ext cx="1894993" cy="380297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7122291-2166-0245-A9B6-3E00C9EDCFB7}"/>
              </a:ext>
            </a:extLst>
          </p:cNvPr>
          <p:cNvSpPr txBox="1"/>
          <p:nvPr/>
        </p:nvSpPr>
        <p:spPr>
          <a:xfrm>
            <a:off x="7184221" y="1908979"/>
            <a:ext cx="15340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 value</a:t>
            </a:r>
            <a:endParaRPr lang="ru-RU" sz="1600" dirty="0" err="1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DC7AF5FF-108F-1C42-9885-E2E8DCB356FF}"/>
              </a:ext>
            </a:extLst>
          </p:cNvPr>
          <p:cNvSpPr txBox="1"/>
          <p:nvPr/>
        </p:nvSpPr>
        <p:spPr>
          <a:xfrm>
            <a:off x="4541540" y="2977258"/>
            <a:ext cx="170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Positive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Exposure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2281199" y="2915065"/>
            <a:ext cx="12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Discount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Factor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90309" y="4053988"/>
            <a:ext cx="287928" cy="387943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24700" y="2179221"/>
            <a:ext cx="1159522" cy="33043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910656" y="2179221"/>
            <a:ext cx="1147554" cy="34379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7122" y="5121166"/>
                <a:ext cx="3898888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2" y="5121166"/>
                <a:ext cx="3898888" cy="596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282970" y="4577749"/>
            <a:ext cx="8354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</a:t>
            </a:r>
            <a:endParaRPr lang="ru-RU" sz="25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3076330" y="2915027"/>
            <a:ext cx="118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Loss-given default</a:t>
            </a:r>
            <a:endParaRPr lang="ru-RU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" name="Right Brace 6">
            <a:extLst>
              <a:ext uri="{FF2B5EF4-FFF2-40B4-BE49-F238E27FC236}">
                <a16:creationId xmlns:a16="http://schemas.microsoft.com/office/drawing/2014/main" id="{626263B0-4C94-7C4D-A42B-F8452C943BE5}"/>
              </a:ext>
            </a:extLst>
          </p:cNvPr>
          <p:cNvSpPr/>
          <p:nvPr/>
        </p:nvSpPr>
        <p:spPr>
          <a:xfrm rot="5400000" flipV="1">
            <a:off x="3562588" y="2663743"/>
            <a:ext cx="110669" cy="426960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Right Arrow 27"/>
          <p:cNvSpPr/>
          <p:nvPr/>
        </p:nvSpPr>
        <p:spPr>
          <a:xfrm>
            <a:off x="6659542" y="4042053"/>
            <a:ext cx="287928" cy="387943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Differentiation: basics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55259"/>
            <a:ext cx="6391275" cy="183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808" y="3009776"/>
            <a:ext cx="461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Стандартное правило дифференцирования дает: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29" y="2816650"/>
            <a:ext cx="52578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808" y="3501716"/>
            <a:ext cx="9942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Если добавить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также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правила дифференцирования произведения, суммы (и т.п.) функций и правила дифференцирования элементарных функций (</a:t>
            </a:r>
            <a:r>
              <a:rPr lang="en-US" sz="16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log, sin, cos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т.д.), то получаем задачу с большим количеством действий, которые компьютер теоретически может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сделать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808" y="5323251"/>
            <a:ext cx="945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Истории успеха этого подхода в других проектах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52" y="5123708"/>
            <a:ext cx="1105911" cy="7068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89" y="5176777"/>
            <a:ext cx="1385938" cy="8213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625" y="4541431"/>
            <a:ext cx="1401000" cy="1997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3312" y="6025171"/>
            <a:ext cx="1532854" cy="256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4585" y="4835956"/>
            <a:ext cx="1252367" cy="12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Differentiation: forward propagation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25" y="2731318"/>
            <a:ext cx="7013516" cy="358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232" y="2546652"/>
            <a:ext cx="355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Неэффективно для случая </a:t>
            </a:r>
            <a:r>
              <a:rPr lang="en-US" b="1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en-US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b="1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</a:t>
            </a:r>
            <a:r>
              <a:rPr lang="en-US" i="1" baseline="40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n</a:t>
            </a:r>
            <a:r>
              <a:rPr lang="en-US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-&gt; </a:t>
            </a:r>
            <a:r>
              <a:rPr lang="en-US" b="1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</a:t>
            </a:r>
            <a:endParaRPr lang="en-US" b="1" i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232" y="1133217"/>
            <a:ext cx="98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Дифференцирование «в прямом порядке», т.е. в том же как вычисляем значение сложной функции</a:t>
            </a:r>
            <a:endParaRPr lang="en-US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8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2" y="1694116"/>
            <a:ext cx="4105275" cy="590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93196" y="3707799"/>
            <a:ext cx="3152915" cy="1339955"/>
            <a:chOff x="1569813" y="5390440"/>
            <a:chExt cx="3152915" cy="1339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69813" y="5390440"/>
                  <a:ext cx="2927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 smtClean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813" y="5390440"/>
                  <a:ext cx="292714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" r="-208" b="-3478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783351" y="5652426"/>
                  <a:ext cx="1939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351" y="5652426"/>
                  <a:ext cx="1939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820295" y="6006745"/>
                  <a:ext cx="1624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95" y="6006745"/>
                  <a:ext cx="16240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820295" y="6361063"/>
                  <a:ext cx="7555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95" y="6361063"/>
                  <a:ext cx="7555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11232" y="3321681"/>
            <a:ext cx="1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Пример</a:t>
            </a:r>
            <a:endParaRPr lang="en-US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AAD: 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</a:t>
            </a:r>
            <a:r>
              <a:rPr lang="en-US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Differentiation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26" y="1326817"/>
            <a:ext cx="7154921" cy="4171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994" y="2286605"/>
            <a:ext cx="4483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Adjoints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–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частные производные </a:t>
            </a:r>
            <a:r>
              <a:rPr lang="en-US" sz="1600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 входным или  параметрам или по результатам промежуточных вычислений (</a:t>
            </a:r>
            <a:r>
              <a:rPr lang="en-US" sz="1600" b="1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или </a:t>
            </a:r>
            <a:r>
              <a:rPr lang="en-US" sz="1600" b="1" i="1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w</a:t>
            </a:r>
            <a:r>
              <a:rPr lang="en-US" sz="1600" b="1" i="1" baseline="-250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en-US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машинном обучении: обратное распространение ошибки (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back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propagation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en-US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Граф зависимостей можно собрать по программе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автоматически</a:t>
            </a: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Есть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техники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того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чтобы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это можно было делать в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compile time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в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runtime</a:t>
            </a:r>
            <a:endParaRPr lang="ru-RU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runtime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C++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можно делать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через перезагрузку операторов</a:t>
            </a:r>
            <a:endParaRPr lang="en-US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95" y="1019040"/>
            <a:ext cx="448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Дифференцирование «в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обратном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порядке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»</a:t>
            </a:r>
            <a:endParaRPr lang="en-US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93" y="5750869"/>
            <a:ext cx="2669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Вычисление рисков за константное </a:t>
            </a:r>
            <a:r>
              <a:rPr lang="ru-RU" sz="16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время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8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2" y="1490756"/>
            <a:ext cx="4152900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9127" y="57567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Линейный рост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времени с ростом с количеством рисков, которые нужно посчитать, </a:t>
            </a:r>
            <a:r>
              <a:rPr lang="ru-RU" sz="16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 случае численного дифференцирования</a:t>
            </a:r>
            <a:endParaRPr lang="ru-RU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2572560" y="5804729"/>
            <a:ext cx="4475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</a:rPr>
              <a:t>vs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7000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AAD: </a:t>
            </a: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 </a:t>
            </a: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нужно</a:t>
            </a:r>
            <a:r>
              <a:rPr lang="en-US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чтобы это заработало для сложного алгоритма</a:t>
            </a:r>
            <a:r>
              <a:rPr lang="en-US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промышленного масштаба</a:t>
            </a: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?</a:t>
            </a:r>
            <a:endParaRPr lang="ru-RU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3" y="1035161"/>
            <a:ext cx="10515600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AutoNum type="arabicParenR"/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Адаптация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вычислительных алгоритмов под ограничения подхода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Глубокая адаптация кода всех алгоритмов для получения доступа к элементарным математическим операциям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Система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контроля над входными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параметрами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Система контроля над потоком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вычислений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Адаптация алгоритмов к повышенным требованиям по использованию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памяти и процессора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Устранение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всех </a:t>
            </a:r>
            <a:r>
              <a:rPr lang="ru-RU" sz="16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недифференцируемых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операций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/>
            </a:r>
            <a:b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(нужно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например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сгладить все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digital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барьеры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через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call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spread,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убрать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обработать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итеративные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методы)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Интеграция специализированной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low-level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библиотеки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Open source options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Adept (and other runtime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tape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based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libraries): general purpose AAD libraries</a:t>
            </a: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FastAD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(and other compile-time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expression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based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libraries): optimized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for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compile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time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algorithms, not easy to do with constructors like PS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Tensorflow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autograd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заточен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 задачи 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Machine Learning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Commercial options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©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Matlogica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AADC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(наиболее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передовая технология)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NAG </a:t>
            </a: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dco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c++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(наиболее широко </a:t>
            </a:r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применяемая в финансах технология)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 высокотехнологичная платформа для расчета </a:t>
            </a:r>
            <a:r>
              <a:rPr lang="en-US" sz="2500" b="1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60" y="1925675"/>
            <a:ext cx="8854722" cy="314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Вкратце об архитектуре платформы</a:t>
            </a: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Краткий экскурс в историю </a:t>
            </a:r>
            <a:r>
              <a:rPr lang="ru-RU" sz="2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endParaRPr lang="ru-RU" sz="2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Модели и язык платформы</a:t>
            </a:r>
            <a:endParaRPr lang="en-US" sz="2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Почему </a:t>
            </a:r>
            <a:r>
              <a:rPr lang="en-US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CVA?</a:t>
            </a: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Основная идея метода американского Монте-Карло</a:t>
            </a:r>
          </a:p>
          <a:p>
            <a:pPr marL="342900" indent="-342900">
              <a:spcAft>
                <a:spcPts val="127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Открываем двери в </a:t>
            </a:r>
            <a:r>
              <a:rPr lang="en-US" sz="2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endParaRPr lang="ru-RU" sz="2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5937" y="4192890"/>
            <a:ext cx="10686484" cy="246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Ключевые особенности архитектуры</a:t>
            </a:r>
            <a:endParaRPr lang="en-US" b="1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Распределенные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 в «облаке»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ротокол взаимодействия легко поддерживает сложные, долгие вычисления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Реализация алгоритмов использует </a:t>
            </a:r>
            <a:r>
              <a:rPr lang="ru-RU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векторизованные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вычисления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асчет риска с помощью технологий </a:t>
            </a:r>
            <a:r>
              <a:rPr lang="ru-RU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автодифференцирования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AAD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сложных продуктов и рисков при помощи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Monte-Carlo (</a:t>
            </a:r>
            <a:r>
              <a:rPr lang="en-US" sz="14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Определение типов деривативных продуктов (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отделено от модели базовых активов 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Bef>
                <a:spcPts val="10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Гибкий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API: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легко </a:t>
            </a:r>
            <a:r>
              <a:rPr lang="ru-RU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прототипировать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легко использовать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Широкие возможности для интеграции с системами Банка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вычислительная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платформа как сервис</a:t>
            </a:r>
            <a:b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1041" y="940701"/>
            <a:ext cx="10639521" cy="3128982"/>
            <a:chOff x="790733" y="872800"/>
            <a:chExt cx="10639521" cy="3128982"/>
          </a:xfrm>
        </p:grpSpPr>
        <p:sp>
          <p:nvSpPr>
            <p:cNvPr id="6" name="Left-Right Arrow 5"/>
            <p:cNvSpPr/>
            <p:nvPr/>
          </p:nvSpPr>
          <p:spPr>
            <a:xfrm>
              <a:off x="4786819" y="2191437"/>
              <a:ext cx="1029226" cy="554411"/>
            </a:xfrm>
            <a:prstGeom prst="left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54609" y="872800"/>
              <a:ext cx="5375645" cy="2894073"/>
              <a:chOff x="6054609" y="872800"/>
              <a:chExt cx="5375645" cy="289407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410157" y="1042470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98455" y="1088738"/>
                <a:ext cx="5020097" cy="26188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54609" y="1148060"/>
                <a:ext cx="4750541" cy="26188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39481" y="1300747"/>
                <a:ext cx="2448271" cy="2313440"/>
                <a:chOff x="6339481" y="1300747"/>
                <a:chExt cx="2448271" cy="231344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358449" y="1300747"/>
                  <a:ext cx="2429303" cy="2313440"/>
                </a:xfrm>
                <a:prstGeom prst="rect">
                  <a:avLst/>
                </a:prstGeom>
                <a:ln>
                  <a:noFill/>
                </a:ln>
                <a:effectLst/>
              </p:spPr>
            </p:sp>
            <p:sp>
              <p:nvSpPr>
                <p:cNvPr id="42" name="Freeform 41"/>
                <p:cNvSpPr/>
                <p:nvPr/>
              </p:nvSpPr>
              <p:spPr>
                <a:xfrm>
                  <a:off x="6867526" y="1467397"/>
                  <a:ext cx="970297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Storage</a:t>
                  </a: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339481" y="1481841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546018" y="380559"/>
                      </a:moveTo>
                      <a:arcTo wR="841818" hR="841818" stAng="19606486" swAng="1010864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Freeform 43"/>
                <p:cNvSpPr/>
                <p:nvPr/>
              </p:nvSpPr>
              <p:spPr>
                <a:xfrm>
                  <a:off x="7668325" y="2165151"/>
                  <a:ext cx="1032342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Analytical Core</a:t>
                  </a: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6559422" y="1495936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469739" y="1402508"/>
                      </a:moveTo>
                      <a:arcTo wR="841818" hR="841818" stAng="2505759" swAng="1652532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6" name="Freeform 45"/>
                <p:cNvSpPr/>
                <p:nvPr/>
              </p:nvSpPr>
              <p:spPr>
                <a:xfrm>
                  <a:off x="6577900" y="2604619"/>
                  <a:ext cx="1033124" cy="630693"/>
                </a:xfrm>
                <a:custGeom>
                  <a:avLst/>
                  <a:gdLst>
                    <a:gd name="connsiteX0" fmla="*/ 0 w 970297"/>
                    <a:gd name="connsiteY0" fmla="*/ 105118 h 630693"/>
                    <a:gd name="connsiteX1" fmla="*/ 105118 w 970297"/>
                    <a:gd name="connsiteY1" fmla="*/ 0 h 630693"/>
                    <a:gd name="connsiteX2" fmla="*/ 865179 w 970297"/>
                    <a:gd name="connsiteY2" fmla="*/ 0 h 630693"/>
                    <a:gd name="connsiteX3" fmla="*/ 970297 w 970297"/>
                    <a:gd name="connsiteY3" fmla="*/ 105118 h 630693"/>
                    <a:gd name="connsiteX4" fmla="*/ 970297 w 970297"/>
                    <a:gd name="connsiteY4" fmla="*/ 525575 h 630693"/>
                    <a:gd name="connsiteX5" fmla="*/ 865179 w 970297"/>
                    <a:gd name="connsiteY5" fmla="*/ 630693 h 630693"/>
                    <a:gd name="connsiteX6" fmla="*/ 105118 w 970297"/>
                    <a:gd name="connsiteY6" fmla="*/ 630693 h 630693"/>
                    <a:gd name="connsiteX7" fmla="*/ 0 w 970297"/>
                    <a:gd name="connsiteY7" fmla="*/ 525575 h 630693"/>
                    <a:gd name="connsiteX8" fmla="*/ 0 w 970297"/>
                    <a:gd name="connsiteY8" fmla="*/ 105118 h 630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297" h="630693">
                      <a:moveTo>
                        <a:pt x="0" y="105118"/>
                      </a:moveTo>
                      <a:cubicBezTo>
                        <a:pt x="0" y="47063"/>
                        <a:pt x="47063" y="0"/>
                        <a:pt x="105118" y="0"/>
                      </a:cubicBezTo>
                      <a:lnTo>
                        <a:pt x="865179" y="0"/>
                      </a:lnTo>
                      <a:cubicBezTo>
                        <a:pt x="923234" y="0"/>
                        <a:pt x="970297" y="47063"/>
                        <a:pt x="970297" y="105118"/>
                      </a:cubicBezTo>
                      <a:lnTo>
                        <a:pt x="970297" y="525575"/>
                      </a:lnTo>
                      <a:cubicBezTo>
                        <a:pt x="970297" y="583630"/>
                        <a:pt x="923234" y="630693"/>
                        <a:pt x="865179" y="630693"/>
                      </a:cubicBezTo>
                      <a:lnTo>
                        <a:pt x="105118" y="630693"/>
                      </a:lnTo>
                      <a:cubicBezTo>
                        <a:pt x="47063" y="630693"/>
                        <a:pt x="0" y="583630"/>
                        <a:pt x="0" y="525575"/>
                      </a:cubicBezTo>
                      <a:lnTo>
                        <a:pt x="0" y="10511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4128" tIns="84128" rIns="84128" bIns="84128" numCol="1" spcCol="1270" anchor="ctr" anchorCtr="0">
                  <a:noAutofit/>
                </a:bodyPr>
                <a:lstStyle/>
                <a:p>
                  <a:pPr lvl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>
                      <a:solidFill>
                        <a:schemeClr val="bg1"/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Tasks Scheduler</a:t>
                  </a:r>
                  <a:endParaRPr lang="en-US" sz="1600" dirty="0">
                    <a:solidFill>
                      <a:schemeClr val="bg1"/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6896205" y="1417187"/>
                  <a:ext cx="1683636" cy="1683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8077" y="1092134"/>
                      </a:moveTo>
                      <a:arcTo wR="841818" hR="841818" stAng="9762083" swAng="1282643"/>
                    </a:path>
                  </a:pathLst>
                </a:custGeom>
                <a:noFill/>
                <a:ln>
                  <a:solidFill>
                    <a:schemeClr val="accent1"/>
                  </a:solidFill>
                  <a:headEnd type="arrow"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3" name="Rectangle 2"/>
              <p:cNvSpPr/>
              <p:nvPr/>
            </p:nvSpPr>
            <p:spPr>
              <a:xfrm>
                <a:off x="9902631" y="872800"/>
                <a:ext cx="1349481" cy="777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Серверы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9467150" y="1557811"/>
                <a:ext cx="966434" cy="617296"/>
                <a:chOff x="1542478" y="1062551"/>
                <a:chExt cx="1062009" cy="690306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27" name="Rounded Rectangle 4"/>
                <p:cNvSpPr txBox="1"/>
                <p:nvPr/>
              </p:nvSpPr>
              <p:spPr>
                <a:xfrm>
                  <a:off x="1576176" y="1096249"/>
                  <a:ext cx="994613" cy="62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Algos</a:t>
                  </a:r>
                  <a:endParaRPr lang="en-US" sz="1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9467150" y="2396010"/>
                <a:ext cx="966434" cy="617296"/>
                <a:chOff x="1542478" y="1062551"/>
                <a:chExt cx="1062009" cy="690306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542478" y="1062551"/>
                  <a:ext cx="1062009" cy="690306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sp>
            <p:sp>
              <p:nvSpPr>
                <p:cNvPr id="30" name="Rounded Rectangle 4"/>
                <p:cNvSpPr txBox="1"/>
                <p:nvPr/>
              </p:nvSpPr>
              <p:spPr>
                <a:xfrm>
                  <a:off x="1576175" y="1096249"/>
                  <a:ext cx="994613" cy="62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 sz="1200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High-level business logic</a:t>
                  </a:r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V="1">
                <a:off x="8710405" y="1948839"/>
                <a:ext cx="699079" cy="352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797490" y="2531983"/>
                <a:ext cx="611994" cy="21386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0733" y="948982"/>
              <a:ext cx="3757523" cy="3052800"/>
              <a:chOff x="790733" y="948982"/>
              <a:chExt cx="3757523" cy="3052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90733" y="984794"/>
                <a:ext cx="3444963" cy="2967855"/>
                <a:chOff x="790733" y="984794"/>
                <a:chExt cx="3444963" cy="2967855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256730" y="2468722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0 h 1250928"/>
                    <a:gd name="connsiteX1" fmla="*/ 238074 w 476149"/>
                    <a:gd name="connsiteY1" fmla="*/ 0 h 1250928"/>
                    <a:gd name="connsiteX2" fmla="*/ 238074 w 476149"/>
                    <a:gd name="connsiteY2" fmla="*/ 1250928 h 1250928"/>
                    <a:gd name="connsiteX3" fmla="*/ 476149 w 476149"/>
                    <a:gd name="connsiteY3" fmla="*/ 1250928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1250928"/>
                      </a:lnTo>
                      <a:lnTo>
                        <a:pt x="476149" y="1250928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2" rIns="217312" bIns="592002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256730" y="2468722"/>
                  <a:ext cx="476149" cy="668431"/>
                </a:xfrm>
                <a:custGeom>
                  <a:avLst/>
                  <a:gdLst>
                    <a:gd name="connsiteX0" fmla="*/ 0 w 476149"/>
                    <a:gd name="connsiteY0" fmla="*/ 0 h 668431"/>
                    <a:gd name="connsiteX1" fmla="*/ 238074 w 476149"/>
                    <a:gd name="connsiteY1" fmla="*/ 0 h 668431"/>
                    <a:gd name="connsiteX2" fmla="*/ 238074 w 476149"/>
                    <a:gd name="connsiteY2" fmla="*/ 668431 h 668431"/>
                    <a:gd name="connsiteX3" fmla="*/ 476149 w 476149"/>
                    <a:gd name="connsiteY3" fmla="*/ 668431 h 668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668431">
                      <a:moveTo>
                        <a:pt x="0" y="0"/>
                      </a:moveTo>
                      <a:lnTo>
                        <a:pt x="238074" y="0"/>
                      </a:lnTo>
                      <a:lnTo>
                        <a:pt x="238074" y="668431"/>
                      </a:lnTo>
                      <a:lnTo>
                        <a:pt x="476149" y="668431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30258" tIns="313699" rIns="230257" bIns="31369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256730" y="2423002"/>
                  <a:ext cx="305694" cy="91440"/>
                </a:xfrm>
                <a:custGeom>
                  <a:avLst/>
                  <a:gdLst>
                    <a:gd name="connsiteX0" fmla="*/ 0 w 305694"/>
                    <a:gd name="connsiteY0" fmla="*/ 45720 h 91440"/>
                    <a:gd name="connsiteX1" fmla="*/ 305694 w 305694"/>
                    <a:gd name="connsiteY1" fmla="*/ 4572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5694" h="91440">
                      <a:moveTo>
                        <a:pt x="0" y="45720"/>
                      </a:moveTo>
                      <a:lnTo>
                        <a:pt x="305694" y="4572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7905" tIns="38078" rIns="157905" bIns="38078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266320" y="1806418"/>
                  <a:ext cx="456407" cy="662303"/>
                </a:xfrm>
                <a:custGeom>
                  <a:avLst/>
                  <a:gdLst>
                    <a:gd name="connsiteX0" fmla="*/ 0 w 455148"/>
                    <a:gd name="connsiteY0" fmla="*/ 662303 h 662303"/>
                    <a:gd name="connsiteX1" fmla="*/ 227574 w 455148"/>
                    <a:gd name="connsiteY1" fmla="*/ 662303 h 662303"/>
                    <a:gd name="connsiteX2" fmla="*/ 227574 w 455148"/>
                    <a:gd name="connsiteY2" fmla="*/ 0 h 662303"/>
                    <a:gd name="connsiteX3" fmla="*/ 455148 w 455148"/>
                    <a:gd name="connsiteY3" fmla="*/ 0 h 662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5148" h="662303">
                      <a:moveTo>
                        <a:pt x="0" y="662303"/>
                      </a:moveTo>
                      <a:lnTo>
                        <a:pt x="227574" y="662303"/>
                      </a:lnTo>
                      <a:lnTo>
                        <a:pt x="227574" y="0"/>
                      </a:lnTo>
                      <a:lnTo>
                        <a:pt x="455148" y="0"/>
                      </a:ln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20184" tIns="311062" rIns="220183" bIns="31106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256730" y="1217793"/>
                  <a:ext cx="476149" cy="1250928"/>
                </a:xfrm>
                <a:custGeom>
                  <a:avLst/>
                  <a:gdLst>
                    <a:gd name="connsiteX0" fmla="*/ 0 w 476149"/>
                    <a:gd name="connsiteY0" fmla="*/ 1250928 h 1250928"/>
                    <a:gd name="connsiteX1" fmla="*/ 238074 w 476149"/>
                    <a:gd name="connsiteY1" fmla="*/ 1250928 h 1250928"/>
                    <a:gd name="connsiteX2" fmla="*/ 238074 w 476149"/>
                    <a:gd name="connsiteY2" fmla="*/ 0 h 1250928"/>
                    <a:gd name="connsiteX3" fmla="*/ 476149 w 476149"/>
                    <a:gd name="connsiteY3" fmla="*/ 0 h 125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49" h="1250928">
                      <a:moveTo>
                        <a:pt x="0" y="1250928"/>
                      </a:moveTo>
                      <a:lnTo>
                        <a:pt x="238074" y="1250928"/>
                      </a:lnTo>
                      <a:lnTo>
                        <a:pt x="238074" y="0"/>
                      </a:lnTo>
                      <a:lnTo>
                        <a:pt x="476149" y="0"/>
                      </a:ln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0">
                  <a:scrgbClr r="0" g="0" b="0"/>
                </a:fillRef>
                <a:effectRef idx="0">
                  <a:schemeClr val="accent4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17313" tIns="592003" rIns="217312" bIns="592001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rot="16200000">
                  <a:off x="-202578" y="2235723"/>
                  <a:ext cx="2452619" cy="465997"/>
                </a:xfrm>
                <a:custGeom>
                  <a:avLst/>
                  <a:gdLst>
                    <a:gd name="connsiteX0" fmla="*/ 0 w 2452619"/>
                    <a:gd name="connsiteY0" fmla="*/ 0 h 465997"/>
                    <a:gd name="connsiteX1" fmla="*/ 2452619 w 2452619"/>
                    <a:gd name="connsiteY1" fmla="*/ 0 h 465997"/>
                    <a:gd name="connsiteX2" fmla="*/ 2452619 w 2452619"/>
                    <a:gd name="connsiteY2" fmla="*/ 465997 h 465997"/>
                    <a:gd name="connsiteX3" fmla="*/ 0 w 2452619"/>
                    <a:gd name="connsiteY3" fmla="*/ 465997 h 465997"/>
                    <a:gd name="connsiteX4" fmla="*/ 0 w 2452619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619" h="465997">
                      <a:moveTo>
                        <a:pt x="0" y="0"/>
                      </a:moveTo>
                      <a:lnTo>
                        <a:pt x="2452619" y="0"/>
                      </a:lnTo>
                      <a:lnTo>
                        <a:pt x="2452619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0319" tIns="20320" rIns="20321" bIns="2032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30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Клиенты</a:t>
                  </a:r>
                  <a:endParaRPr lang="en-US" sz="3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1724002" y="984794"/>
                  <a:ext cx="2380274" cy="465997"/>
                </a:xfrm>
                <a:custGeom>
                  <a:avLst/>
                  <a:gdLst>
                    <a:gd name="connsiteX0" fmla="*/ 0 w 2321520"/>
                    <a:gd name="connsiteY0" fmla="*/ 0 h 465997"/>
                    <a:gd name="connsiteX1" fmla="*/ 2321520 w 2321520"/>
                    <a:gd name="connsiteY1" fmla="*/ 0 h 465997"/>
                    <a:gd name="connsiteX2" fmla="*/ 2321520 w 2321520"/>
                    <a:gd name="connsiteY2" fmla="*/ 465997 h 465997"/>
                    <a:gd name="connsiteX3" fmla="*/ 0 w 2321520"/>
                    <a:gd name="connsiteY3" fmla="*/ 465997 h 465997"/>
                    <a:gd name="connsiteX4" fmla="*/ 0 w 2321520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1520" h="465997">
                      <a:moveTo>
                        <a:pt x="0" y="0"/>
                      </a:moveTo>
                      <a:lnTo>
                        <a:pt x="2321520" y="0"/>
                      </a:lnTo>
                      <a:lnTo>
                        <a:pt x="2321520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Дески / рисковая аналитика</a:t>
                  </a:r>
                  <a:r>
                    <a:rPr lang="en-US" sz="1400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 (Python API, Excels)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1724002" y="1573419"/>
                  <a:ext cx="2380274" cy="465997"/>
                </a:xfrm>
                <a:custGeom>
                  <a:avLst/>
                  <a:gdLst>
                    <a:gd name="connsiteX0" fmla="*/ 0 w 2355574"/>
                    <a:gd name="connsiteY0" fmla="*/ 0 h 465997"/>
                    <a:gd name="connsiteX1" fmla="*/ 2355574 w 2355574"/>
                    <a:gd name="connsiteY1" fmla="*/ 0 h 465997"/>
                    <a:gd name="connsiteX2" fmla="*/ 2355574 w 2355574"/>
                    <a:gd name="connsiteY2" fmla="*/ 465997 h 465997"/>
                    <a:gd name="connsiteX3" fmla="*/ 0 w 2355574"/>
                    <a:gd name="connsiteY3" fmla="*/ 465997 h 465997"/>
                    <a:gd name="connsiteX4" fmla="*/ 0 w 23555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574" h="465997">
                      <a:moveTo>
                        <a:pt x="0" y="0"/>
                      </a:moveTo>
                      <a:lnTo>
                        <a:pt x="2355574" y="0"/>
                      </a:lnTo>
                      <a:lnTo>
                        <a:pt x="23555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Murex via Flex API</a:t>
                  </a:r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63820" y="2149789"/>
                  <a:ext cx="2671876" cy="637866"/>
                </a:xfrm>
                <a:custGeom>
                  <a:avLst/>
                  <a:gdLst>
                    <a:gd name="connsiteX0" fmla="*/ 0 w 2671876"/>
                    <a:gd name="connsiteY0" fmla="*/ 0 h 637866"/>
                    <a:gd name="connsiteX1" fmla="*/ 2671876 w 2671876"/>
                    <a:gd name="connsiteY1" fmla="*/ 0 h 637866"/>
                    <a:gd name="connsiteX2" fmla="*/ 2671876 w 2671876"/>
                    <a:gd name="connsiteY2" fmla="*/ 637866 h 637866"/>
                    <a:gd name="connsiteX3" fmla="*/ 0 w 2671876"/>
                    <a:gd name="connsiteY3" fmla="*/ 637866 h 637866"/>
                    <a:gd name="connsiteX4" fmla="*/ 0 w 2671876"/>
                    <a:gd name="connsiteY4" fmla="*/ 0 h 637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1876" h="637866">
                      <a:moveTo>
                        <a:pt x="0" y="0"/>
                      </a:moveTo>
                      <a:lnTo>
                        <a:pt x="2671876" y="0"/>
                      </a:lnTo>
                      <a:lnTo>
                        <a:pt x="2671876" y="637866"/>
                      </a:lnTo>
                      <a:lnTo>
                        <a:pt x="0" y="6378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CCAB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 err="1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xVA</a:t>
                  </a:r>
                  <a:endParaRPr lang="en-US" sz="24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724002" y="2904155"/>
                  <a:ext cx="2380274" cy="465997"/>
                </a:xfrm>
                <a:custGeom>
                  <a:avLst/>
                  <a:gdLst>
                    <a:gd name="connsiteX0" fmla="*/ 0 w 2348222"/>
                    <a:gd name="connsiteY0" fmla="*/ 0 h 465997"/>
                    <a:gd name="connsiteX1" fmla="*/ 2348222 w 2348222"/>
                    <a:gd name="connsiteY1" fmla="*/ 0 h 465997"/>
                    <a:gd name="connsiteX2" fmla="*/ 2348222 w 2348222"/>
                    <a:gd name="connsiteY2" fmla="*/ 465997 h 465997"/>
                    <a:gd name="connsiteX3" fmla="*/ 0 w 2348222"/>
                    <a:gd name="connsiteY3" fmla="*/ 465997 h 465997"/>
                    <a:gd name="connsiteX4" fmla="*/ 0 w 2348222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8222" h="465997">
                      <a:moveTo>
                        <a:pt x="0" y="0"/>
                      </a:moveTo>
                      <a:lnTo>
                        <a:pt x="2348222" y="0"/>
                      </a:lnTo>
                      <a:lnTo>
                        <a:pt x="2348222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ru-RU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Догма</a:t>
                  </a: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, K7M</a:t>
                  </a: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724002" y="3486652"/>
                  <a:ext cx="2380274" cy="465997"/>
                </a:xfrm>
                <a:custGeom>
                  <a:avLst/>
                  <a:gdLst>
                    <a:gd name="connsiteX0" fmla="*/ 0 w 2380274"/>
                    <a:gd name="connsiteY0" fmla="*/ 0 h 465997"/>
                    <a:gd name="connsiteX1" fmla="*/ 2380274 w 2380274"/>
                    <a:gd name="connsiteY1" fmla="*/ 0 h 465997"/>
                    <a:gd name="connsiteX2" fmla="*/ 2380274 w 2380274"/>
                    <a:gd name="connsiteY2" fmla="*/ 465997 h 465997"/>
                    <a:gd name="connsiteX3" fmla="*/ 0 w 2380274"/>
                    <a:gd name="connsiteY3" fmla="*/ 465997 h 465997"/>
                    <a:gd name="connsiteX4" fmla="*/ 0 w 2380274"/>
                    <a:gd name="connsiteY4" fmla="*/ 0 h 465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274" h="465997">
                      <a:moveTo>
                        <a:pt x="0" y="0"/>
                      </a:moveTo>
                      <a:lnTo>
                        <a:pt x="2380274" y="0"/>
                      </a:lnTo>
                      <a:lnTo>
                        <a:pt x="2380274" y="465997"/>
                      </a:lnTo>
                      <a:lnTo>
                        <a:pt x="0" y="4659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shade val="8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160" tIns="10160" rIns="10160" bIns="1016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rgbClr val="575757">
                          <a:lumMod val="50000"/>
                        </a:srgbClr>
                      </a:solidFill>
                      <a:latin typeface="SB Sans Display Light" panose="020B0303040504020204" pitchFamily="34" charset="0"/>
                      <a:cs typeface="SB Sans Display Light" panose="020B0303040504020204" pitchFamily="34" charset="0"/>
                    </a:rPr>
                    <a:t>CRM (Web interface)</a:t>
                  </a:r>
                </a:p>
              </p:txBody>
            </p:sp>
          </p:grpSp>
          <p:sp>
            <p:nvSpPr>
              <p:cNvPr id="9" name="Right Brace 8"/>
              <p:cNvSpPr/>
              <p:nvPr/>
            </p:nvSpPr>
            <p:spPr>
              <a:xfrm>
                <a:off x="4267218" y="948982"/>
                <a:ext cx="281038" cy="3052800"/>
              </a:xfrm>
              <a:prstGeom prst="rightBrac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4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436652"/>
            <a:ext cx="10515600" cy="438582"/>
          </a:xfrm>
        </p:spPr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Эволюция </a:t>
            </a:r>
            <a:r>
              <a:rPr lang="ru-RU" sz="2500" b="1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прайсинга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15567" y="1452267"/>
            <a:ext cx="9370292" cy="4630034"/>
          </a:xfrm>
          <a:prstGeom prst="straightConnector1">
            <a:avLst/>
          </a:prstGeom>
          <a:ln w="825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9793" y="5118868"/>
            <a:ext cx="15446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Европейский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461" y="5791607"/>
            <a:ext cx="24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Формула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Блэка-Шоулса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0897" y="2343680"/>
            <a:ext cx="16810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Барьерный </a:t>
            </a:r>
          </a:p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0556" y="2929250"/>
            <a:ext cx="24309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American Monte Carlo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7009" y="3246085"/>
            <a:ext cx="18088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Американский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4946" y="4053643"/>
            <a:ext cx="9493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Деревья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9802" y="1459092"/>
            <a:ext cx="28605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Транзакционные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издержки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5042" y="6122590"/>
            <a:ext cx="24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Формула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Башелье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1045" y="3786861"/>
            <a:ext cx="30772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конечных разностей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799442" y="479964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Monte Carlo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0323" y="4211529"/>
            <a:ext cx="16267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Азиатский </a:t>
            </a:r>
          </a:p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опцион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71421" y="1975056"/>
            <a:ext cx="24309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Reinforcement learning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9128" y="5974579"/>
            <a:ext cx="11453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defRPr>
            </a:lvl1pPr>
          </a:lstStyle>
          <a:p>
            <a:r>
              <a:rPr lang="ru-RU" dirty="0"/>
              <a:t>Модели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2129" y="1602349"/>
            <a:ext cx="2130435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5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Инструменты</a:t>
            </a:r>
          </a:p>
        </p:txBody>
      </p:sp>
      <p:sp>
        <p:nvSpPr>
          <p:cNvPr id="24" name="Блок-схема: память с посл. доступом 23"/>
          <p:cNvSpPr/>
          <p:nvPr/>
        </p:nvSpPr>
        <p:spPr>
          <a:xfrm>
            <a:off x="7533672" y="2692665"/>
            <a:ext cx="2755625" cy="761785"/>
          </a:xfrm>
          <a:prstGeom prst="flowChartMagneticTap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46512" y="3181899"/>
            <a:ext cx="12561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Лучшая </a:t>
            </a:r>
          </a:p>
          <a:p>
            <a:pPr algn="ctr"/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практика</a:t>
            </a:r>
          </a:p>
        </p:txBody>
      </p:sp>
      <p:sp>
        <p:nvSpPr>
          <p:cNvPr id="26" name="Выгнутая вверх стрелка 25"/>
          <p:cNvSpPr/>
          <p:nvPr/>
        </p:nvSpPr>
        <p:spPr>
          <a:xfrm rot="19789769">
            <a:off x="2881231" y="3185685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Выгнутая вверх стрелка 26"/>
          <p:cNvSpPr/>
          <p:nvPr/>
        </p:nvSpPr>
        <p:spPr>
          <a:xfrm rot="19789769">
            <a:off x="955014" y="4128882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Выгнутая вверх стрелка 27"/>
          <p:cNvSpPr/>
          <p:nvPr/>
        </p:nvSpPr>
        <p:spPr>
          <a:xfrm rot="19789769">
            <a:off x="4999670" y="2162427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Выгнутая вверх стрелка 28"/>
          <p:cNvSpPr/>
          <p:nvPr/>
        </p:nvSpPr>
        <p:spPr>
          <a:xfrm rot="19789769">
            <a:off x="6898758" y="1327588"/>
            <a:ext cx="1279462" cy="460851"/>
          </a:xfrm>
          <a:prstGeom prst="curvedDown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33089" y="3460649"/>
            <a:ext cx="1321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path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dependency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349556" y="2547034"/>
            <a:ext cx="135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ранее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исполнение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047826" y="1672302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проклятие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размерности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822353" y="993373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оптимальное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0604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Фабрика моделей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читаем описание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ПФИ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строим модель автоматически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073" y="949097"/>
            <a:ext cx="1084156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анализирует описание ПФИ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собирает и калибрует необходимую глобальную модель из элементарных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моделей отдельных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риск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-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факторов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их корреляций. Полученная глобальная модель оптимизирована под конкретный ПФИ в работе для максимальной скорости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расчетов.</a:t>
            </a:r>
            <a:endParaRPr lang="en-US" sz="14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Подход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позволяет оперативно добавлять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/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дорабатывать модели отдельных риск факторов.</a:t>
            </a:r>
            <a:b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</a:b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Как только элементарная модель риск фактора добавлена в фабрику моделей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будет работать всё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оценка, риск, 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PnL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explain,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072" y="2238492"/>
          <a:ext cx="11272039" cy="4265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850">
                  <a:extLst>
                    <a:ext uri="{9D8B030D-6E8A-4147-A177-3AD203B41FA5}">
                      <a16:colId xmlns:a16="http://schemas.microsoft.com/office/drawing/2014/main" val="3937234794"/>
                    </a:ext>
                  </a:extLst>
                </a:gridCol>
                <a:gridCol w="3021980">
                  <a:extLst>
                    <a:ext uri="{9D8B030D-6E8A-4147-A177-3AD203B41FA5}">
                      <a16:colId xmlns:a16="http://schemas.microsoft.com/office/drawing/2014/main" val="2431632865"/>
                    </a:ext>
                  </a:extLst>
                </a:gridCol>
                <a:gridCol w="2486722">
                  <a:extLst>
                    <a:ext uri="{9D8B030D-6E8A-4147-A177-3AD203B41FA5}">
                      <a16:colId xmlns:a16="http://schemas.microsoft.com/office/drawing/2014/main" val="2300488155"/>
                    </a:ext>
                  </a:extLst>
                </a:gridCol>
                <a:gridCol w="4460487">
                  <a:extLst>
                    <a:ext uri="{9D8B030D-6E8A-4147-A177-3AD203B41FA5}">
                      <a16:colId xmlns:a16="http://schemas.microsoft.com/office/drawing/2014/main" val="1890061233"/>
                    </a:ext>
                  </a:extLst>
                </a:gridCol>
              </a:tblGrid>
              <a:tr h="430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Тип </a:t>
                      </a:r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риск-фактора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Наименование</a:t>
                      </a:r>
                      <a:r>
                        <a:rPr lang="en-US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</a:t>
                      </a:r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элементарной </a:t>
                      </a:r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модели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Калибровочные инструменты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Иллюстративное уравнение динамики</a:t>
                      </a:r>
                      <a:endParaRPr lang="ru-RU" sz="1400" b="1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712660"/>
                  </a:ext>
                </a:extLst>
              </a:tr>
              <a:tr h="376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Linear Gaussian 1F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(a.k.a.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Hull-White)</a:t>
                      </a:r>
                      <a:endParaRPr lang="en-US" sz="1400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 caps/caplets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244253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Cheyette 1F </a:t>
                      </a:r>
                      <a:r>
                        <a:rPr lang="it-IT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(Quasi </a:t>
                      </a:r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Gaussian Model)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Caps/Caplets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1671873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Cheyette 2F </a:t>
                      </a:r>
                      <a:r>
                        <a:rPr lang="it-IT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(Quasi </a:t>
                      </a:r>
                      <a:r>
                        <a:rPr lang="it-IT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Gaussian Model)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Caps/Caplets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22110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Black-Scholes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 FX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044566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Local Volatility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40943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Local Volatility Cheyette 1F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Commodity 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1369897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Local</a:t>
                      </a:r>
                      <a:r>
                        <a:rPr lang="ru-RU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Stochastic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Volatility Cheyette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2F</a:t>
                      </a:r>
                      <a:endParaRPr lang="en-US" sz="1400" kern="1200" dirty="0"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Commodity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03492"/>
                  </a:ext>
                </a:extLst>
              </a:tr>
              <a:tr h="376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Black-Scholes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ATM</a:t>
                      </a:r>
                      <a:r>
                        <a:rPr lang="ru-RU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Equity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options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503825"/>
                  </a:ext>
                </a:extLst>
              </a:tr>
              <a:tr h="3769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Hybrid </a:t>
                      </a:r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Dupire Local Volatility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Equity options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35703"/>
                  </a:ext>
                </a:extLst>
              </a:tr>
              <a:tr h="376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Credit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Deterministic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1464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8494" y="2702409"/>
                <a:ext cx="2963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494" y="2702409"/>
                <a:ext cx="2963440" cy="276999"/>
              </a:xfrm>
              <a:prstGeom prst="rect">
                <a:avLst/>
              </a:prstGeom>
              <a:blipFill>
                <a:blip r:embed="rId2"/>
                <a:stretch>
                  <a:fillRect l="-1440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79517" y="3232548"/>
                <a:ext cx="3221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17" y="3232548"/>
                <a:ext cx="3221395" cy="276999"/>
              </a:xfrm>
              <a:prstGeom prst="rect">
                <a:avLst/>
              </a:prstGeom>
              <a:blipFill>
                <a:blip r:embed="rId3"/>
                <a:stretch>
                  <a:fillRect l="-1326" r="-189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7670" y="3908042"/>
                <a:ext cx="384348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0" y="3908042"/>
                <a:ext cx="3843488" cy="57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35219" y="4682455"/>
                <a:ext cx="370999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19" y="4682455"/>
                <a:ext cx="3709990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9003" y="5464926"/>
                <a:ext cx="2522422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003" y="5464926"/>
                <a:ext cx="2522422" cy="5727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3920" y="6174644"/>
                <a:ext cx="1492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20" y="6174644"/>
                <a:ext cx="1492588" cy="276999"/>
              </a:xfrm>
              <a:prstGeom prst="rect">
                <a:avLst/>
              </a:prstGeom>
              <a:blipFill>
                <a:blip r:embed="rId7"/>
                <a:stretch>
                  <a:fillRect l="-3265" r="-5306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3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Конструктор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payoff: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универсальный языка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описания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ПФИ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13" y="2359889"/>
            <a:ext cx="4750879" cy="4197095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298" y="2524759"/>
            <a:ext cx="28145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Характеристики продукта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298" y="2875404"/>
            <a:ext cx="358082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References: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Underlyings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spots, futures,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ibor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rates,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Dates: observation dates, expiration dates, payment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dates, 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Events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Barriers,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optionality, </a:t>
            </a:r>
            <a:r>
              <a:rPr lang="en-US" sz="14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Cashflows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coupons, notional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exchange,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ru-RU" sz="1400" dirty="0" err="1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1263" y="2359889"/>
            <a:ext cx="6254497" cy="4197095"/>
          </a:xfrm>
          <a:prstGeom prst="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3693" y="2524759"/>
            <a:ext cx="34432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Реализация в </a:t>
            </a:r>
            <a:r>
              <a:rPr lang="en-US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</a:t>
            </a:r>
            <a:endParaRPr lang="ru-RU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5304" y="2805210"/>
            <a:ext cx="5692712" cy="3616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Get market observables the payoff needs 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s1 = spot(“SBER_RUB”, “01/03/2023”)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s2 = future(“FUT:USDRUB:1M”, “01/03/2024”)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s3 = spot(“RUB_KEY_RATE”, “01/03/2023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”)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Check barriers, or other conditions, log probabilities if needed</a:t>
            </a:r>
          </a:p>
          <a:p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log_info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(s1&gt;140, “Coupon probability”, “03/03/2023”)</a:t>
            </a: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pay exotic coupons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If s1&gt;140: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pay(s1-140, “RUB”, “03/03/2023” , “exotic coupon”) 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Else: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pay(s1 / s2, “USD”, “05/3/2024”, “can be paid in different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ccys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”)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# Check 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“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</a:t>
            </a:r>
            <a:r>
              <a:rPr lang="en-US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merican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style” optionality: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If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continuation_value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(“01/12/2022”) &lt; 0: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# want to early terminate</a:t>
            </a:r>
          </a:p>
          <a:p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913" y="981249"/>
            <a:ext cx="108415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Все ПФИ описаны внутри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единообразно, используя специально разработанный язык. Продукт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 языке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получает полноценное «гражданство» в системе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 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буд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работать оценка, риск,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PNL explain,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etc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Язык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PS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достаточно богат для описания ПФИ практически любой сложности, включая 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callable/puttable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структуры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есть возможность рекурсивного описания (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свопцион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– опцион на своп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xVA</a:t>
            </a:r>
            <a:r>
              <a:rPr lang="en-US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–</a:t>
            </a:r>
            <a:r>
              <a:rPr lang="ru-RU" sz="14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4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стрип</a:t>
            </a: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опционов на портфель)</a:t>
            </a:r>
            <a:endParaRPr lang="en-US" sz="14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Новые продукты могут быть выведены в ПРОМ за несколько дней</a:t>
            </a:r>
          </a:p>
        </p:txBody>
      </p:sp>
    </p:spTree>
    <p:extLst>
      <p:ext uri="{BB962C8B-B14F-4D97-AF65-F5344CB8AC3E}">
        <p14:creationId xmlns:p14="http://schemas.microsoft.com/office/powerpoint/2010/main" val="35257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501184" y="2966630"/>
            <a:ext cx="2908640" cy="3627839"/>
          </a:xfrm>
          <a:prstGeom prst="round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01184" y="1758945"/>
            <a:ext cx="2908640" cy="976714"/>
          </a:xfrm>
          <a:prstGeom prst="round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BCVA reserve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5712" y="1758946"/>
            <a:ext cx="2908640" cy="4835523"/>
          </a:xfrm>
          <a:prstGeom prst="roundRect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694BE-F06D-0848-B889-BA11BEC1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и риск-менеджмент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CVA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– тяжелая вычислительная задача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B145-57F2-AE4C-8C58-530F543F49BF}"/>
              </a:ext>
            </a:extLst>
          </p:cNvPr>
          <p:cNvSpPr txBox="1"/>
          <p:nvPr/>
        </p:nvSpPr>
        <p:spPr>
          <a:xfrm>
            <a:off x="769422" y="2114603"/>
            <a:ext cx="1880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VNEKB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RAZYU</a:t>
            </a: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FRTGS</a:t>
            </a: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SIBRH</a:t>
            </a: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SVSTL</a:t>
            </a: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MKSMO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…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AB145-57F2-AE4C-8C58-530F543F49BF}"/>
              </a:ext>
            </a:extLst>
          </p:cNvPr>
          <p:cNvSpPr txBox="1"/>
          <p:nvPr/>
        </p:nvSpPr>
        <p:spPr>
          <a:xfrm>
            <a:off x="769422" y="4724074"/>
            <a:ext cx="2380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Продукты на процентные ставки (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IRS, XCCY, cap/floor)</a:t>
            </a:r>
            <a:endParaRPr lang="ru-RU" sz="16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продукты (свопы, форварды, опционы)</a:t>
            </a:r>
          </a:p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Товарные продукты</a:t>
            </a:r>
          </a:p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…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913" y="4360459"/>
            <a:ext cx="285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Деривативы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= 4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,000 </a:t>
            </a:r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сделок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747" y="1829666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Контрагенты</a:t>
            </a:r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= 1,200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375712" y="1003336"/>
            <a:ext cx="333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Деривативный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портфель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GM</a:t>
            </a:r>
            <a:endParaRPr lang="ru-RU" sz="20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DB2AC9-1866-494D-82E9-77C844A0FDF7}"/>
              </a:ext>
            </a:extLst>
          </p:cNvPr>
          <p:cNvSpPr txBox="1"/>
          <p:nvPr/>
        </p:nvSpPr>
        <p:spPr>
          <a:xfrm>
            <a:off x="5918760" y="3534679"/>
            <a:ext cx="2321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 Delta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FX Vega *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Interest rate Vega *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DV01 *</a:t>
            </a:r>
            <a:endParaRPr lang="en-US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CS01 *</a:t>
            </a: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Commodity Delta *</a:t>
            </a:r>
            <a:endParaRPr lang="ru-RU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Commodity Vega *</a:t>
            </a:r>
          </a:p>
          <a:p>
            <a:r>
              <a:rPr lang="en-US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…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5002-B53A-3949-BCE0-5487DED498F4}"/>
              </a:ext>
            </a:extLst>
          </p:cNvPr>
          <p:cNvSpPr txBox="1"/>
          <p:nvPr/>
        </p:nvSpPr>
        <p:spPr>
          <a:xfrm>
            <a:off x="5650318" y="3143030"/>
            <a:ext cx="234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Greeks = 5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000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штук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0A5002-B53A-3949-BCE0-5487DED498F4}"/>
              </a:ext>
            </a:extLst>
          </p:cNvPr>
          <p:cNvSpPr txBox="1"/>
          <p:nvPr/>
        </p:nvSpPr>
        <p:spPr>
          <a:xfrm>
            <a:off x="5650318" y="5963388"/>
            <a:ext cx="225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* Term structure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4061852" y="1916107"/>
            <a:ext cx="1521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Прайсинг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отчетность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8307" y="3989520"/>
            <a:ext cx="1640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Управление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риском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9455935" y="1704780"/>
            <a:ext cx="230195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Американский Монте-Карло</a:t>
            </a:r>
          </a:p>
          <a:p>
            <a:pPr algn="ctr"/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Industry-standard method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9564232" y="945953"/>
            <a:ext cx="2193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Функционал 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Pricing Service CVA</a:t>
            </a:r>
            <a:endParaRPr lang="ru-RU" sz="20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27BE53-D56F-6745-A8E9-FF0CF14B8C89}"/>
              </a:ext>
            </a:extLst>
          </p:cNvPr>
          <p:cNvSpPr txBox="1"/>
          <p:nvPr/>
        </p:nvSpPr>
        <p:spPr>
          <a:xfrm>
            <a:off x="9455936" y="4191182"/>
            <a:ext cx="21751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Automatic </a:t>
            </a:r>
            <a:r>
              <a:rPr lang="en-US" sz="20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</a:t>
            </a:r>
            <a:r>
              <a:rPr lang="en-US" sz="2000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djoint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Differentiation</a:t>
            </a:r>
            <a:endParaRPr lang="ru-RU" sz="2000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ctr"/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Расчет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Greeks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~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один проход</a:t>
            </a:r>
            <a:endParaRPr lang="en-US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38582"/>
          </a:xfrm>
        </p:spPr>
        <p:txBody>
          <a:bodyPr/>
          <a:lstStyle/>
          <a:p>
            <a:pPr lvl="0">
              <a:defRPr/>
            </a:pP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Проблема применения</a:t>
            </a:r>
            <a:r>
              <a:rPr lang="en-US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метода Монте-Карло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5681" y="1218499"/>
            <a:ext cx="308949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Aft>
                <a:spcPts val="1270"/>
              </a:spcAft>
            </a:pP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Стоимость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дериватива</a:t>
            </a:r>
            <a:r>
              <a:rPr lang="en-US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0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= </a:t>
            </a:r>
            <a:endParaRPr lang="en-US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5818564" y="2031816"/>
            <a:ext cx="410702" cy="469497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50572" y="2420783"/>
            <a:ext cx="481298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Стандартный подход – </a:t>
            </a:r>
            <a:r>
              <a:rPr lang="ru-RU" sz="20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</a:t>
            </a:r>
            <a:r>
              <a:rPr lang="ru-RU" sz="2000" b="1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Монте-Карло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94450" y="4140128"/>
                <a:ext cx="4468364" cy="23712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Нет проблем, так как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 каждой симуляции рынка однозначно определяется выплата по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контракту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Цена = среднее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 этим выплатам на каждой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симуляции</a:t>
                </a:r>
                <a:endPara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𝐶𝐹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50" y="4140128"/>
                <a:ext cx="4468364" cy="2371227"/>
              </a:xfrm>
              <a:prstGeom prst="rect">
                <a:avLst/>
              </a:prstGeom>
              <a:blipFill>
                <a:blip r:embed="rId3"/>
                <a:stretch>
                  <a:fillRect l="-819" t="-771" r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970030" y="4140128"/>
                <a:ext cx="4501525" cy="2161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Проблема, так как симуляция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однозначно не задают выплаты, принятие решения об экспирации зависит от стоимости дериватива в следующий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момент: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𝑎𝑐𝑡𝑖𝑜𝑛</m:t>
                          </m:r>
                        </m:e>
                      </m:d>
                    </m:oMath>
                  </m:oMathPara>
                </a14:m>
                <a:endParaRPr lang="en-US" sz="16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𝑎𝑐𝑡𝑖𝑜𝑛</m:t>
                      </m:r>
                      <m:r>
                        <a:rPr lang="en-US" sz="1600" i="1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 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∼{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}</m:t>
                      </m:r>
                    </m:oMath>
                  </m:oMathPara>
                </a14:m>
                <a:endParaRPr lang="en-US" sz="1600" b="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𝑃𝑎𝑦𝑂𝑓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030" y="4140128"/>
                <a:ext cx="4501525" cy="2161104"/>
              </a:xfrm>
              <a:prstGeom prst="rect">
                <a:avLst/>
              </a:prstGeom>
              <a:blipFill>
                <a:blip r:embed="rId4"/>
                <a:stretch>
                  <a:fillRect l="-677" t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36"/>
          <p:cNvGrpSpPr>
            <a:grpSpLocks noChangeAspect="1"/>
          </p:cNvGrpSpPr>
          <p:nvPr/>
        </p:nvGrpSpPr>
        <p:grpSpPr bwMode="auto">
          <a:xfrm>
            <a:off x="4609218" y="3542929"/>
            <a:ext cx="338800" cy="360000"/>
            <a:chOff x="13511" y="6241"/>
            <a:chExt cx="847" cy="900"/>
          </a:xfrm>
          <a:solidFill>
            <a:schemeClr val="tx1"/>
          </a:solidFill>
        </p:grpSpPr>
        <p:sp>
          <p:nvSpPr>
            <p:cNvPr id="34" name="Freeform 237"/>
            <p:cNvSpPr>
              <a:spLocks noEditPoints="1"/>
            </p:cNvSpPr>
            <p:nvPr/>
          </p:nvSpPr>
          <p:spPr bwMode="auto">
            <a:xfrm>
              <a:off x="13556" y="6908"/>
              <a:ext cx="154" cy="156"/>
            </a:xfrm>
            <a:custGeom>
              <a:avLst/>
              <a:gdLst>
                <a:gd name="T0" fmla="*/ 54 w 107"/>
                <a:gd name="T1" fmla="*/ 0 h 107"/>
                <a:gd name="T2" fmla="*/ 54 w 107"/>
                <a:gd name="T3" fmla="*/ 0 h 107"/>
                <a:gd name="T4" fmla="*/ 0 w 107"/>
                <a:gd name="T5" fmla="*/ 53 h 107"/>
                <a:gd name="T6" fmla="*/ 54 w 107"/>
                <a:gd name="T7" fmla="*/ 107 h 107"/>
                <a:gd name="T8" fmla="*/ 107 w 107"/>
                <a:gd name="T9" fmla="*/ 53 h 107"/>
                <a:gd name="T10" fmla="*/ 54 w 107"/>
                <a:gd name="T11" fmla="*/ 0 h 107"/>
                <a:gd name="T12" fmla="*/ 54 w 107"/>
                <a:gd name="T13" fmla="*/ 0 h 107"/>
                <a:gd name="T14" fmla="*/ 54 w 107"/>
                <a:gd name="T15" fmla="*/ 86 h 107"/>
                <a:gd name="T16" fmla="*/ 54 w 107"/>
                <a:gd name="T17" fmla="*/ 86 h 107"/>
                <a:gd name="T18" fmla="*/ 22 w 107"/>
                <a:gd name="T19" fmla="*/ 53 h 107"/>
                <a:gd name="T20" fmla="*/ 54 w 107"/>
                <a:gd name="T21" fmla="*/ 22 h 107"/>
                <a:gd name="T22" fmla="*/ 86 w 107"/>
                <a:gd name="T23" fmla="*/ 53 h 107"/>
                <a:gd name="T24" fmla="*/ 54 w 107"/>
                <a:gd name="T25" fmla="*/ 86 h 107"/>
                <a:gd name="T26" fmla="*/ 54 w 107"/>
                <a:gd name="T27" fmla="*/ 86 h 107"/>
                <a:gd name="T28" fmla="*/ 54 w 107"/>
                <a:gd name="T29" fmla="*/ 86 h 107"/>
                <a:gd name="T30" fmla="*/ 54 w 107"/>
                <a:gd name="T31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54" y="0"/>
                  </a:ln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lnTo>
                    <a:pt x="54" y="0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ubicBezTo>
                    <a:pt x="36" y="86"/>
                    <a:pt x="22" y="71"/>
                    <a:pt x="22" y="53"/>
                  </a:cubicBezTo>
                  <a:cubicBezTo>
                    <a:pt x="22" y="36"/>
                    <a:pt x="36" y="22"/>
                    <a:pt x="54" y="22"/>
                  </a:cubicBezTo>
                  <a:cubicBezTo>
                    <a:pt x="71" y="22"/>
                    <a:pt x="86" y="36"/>
                    <a:pt x="86" y="53"/>
                  </a:cubicBezTo>
                  <a:cubicBezTo>
                    <a:pt x="86" y="71"/>
                    <a:pt x="71" y="86"/>
                    <a:pt x="54" y="86"/>
                  </a:cubicBezTo>
                  <a:lnTo>
                    <a:pt x="54" y="86"/>
                  </a:lnTo>
                  <a:close/>
                  <a:moveTo>
                    <a:pt x="54" y="86"/>
                  </a:moveTo>
                  <a:lnTo>
                    <a:pt x="54" y="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38"/>
            <p:cNvSpPr>
              <a:spLocks noEditPoints="1"/>
            </p:cNvSpPr>
            <p:nvPr/>
          </p:nvSpPr>
          <p:spPr bwMode="auto">
            <a:xfrm>
              <a:off x="13511" y="6241"/>
              <a:ext cx="847" cy="900"/>
            </a:xfrm>
            <a:custGeom>
              <a:avLst/>
              <a:gdLst>
                <a:gd name="T0" fmla="*/ 586 w 586"/>
                <a:gd name="T1" fmla="*/ 373 h 618"/>
                <a:gd name="T2" fmla="*/ 575 w 586"/>
                <a:gd name="T3" fmla="*/ 288 h 618"/>
                <a:gd name="T4" fmla="*/ 369 w 586"/>
                <a:gd name="T5" fmla="*/ 234 h 618"/>
                <a:gd name="T6" fmla="*/ 378 w 586"/>
                <a:gd name="T7" fmla="*/ 78 h 618"/>
                <a:gd name="T8" fmla="*/ 301 w 586"/>
                <a:gd name="T9" fmla="*/ 0 h 618"/>
                <a:gd name="T10" fmla="*/ 216 w 586"/>
                <a:gd name="T11" fmla="*/ 217 h 618"/>
                <a:gd name="T12" fmla="*/ 170 w 586"/>
                <a:gd name="T13" fmla="*/ 234 h 618"/>
                <a:gd name="T14" fmla="*/ 0 w 586"/>
                <a:gd name="T15" fmla="*/ 213 h 618"/>
                <a:gd name="T16" fmla="*/ 170 w 586"/>
                <a:gd name="T17" fmla="*/ 618 h 618"/>
                <a:gd name="T18" fmla="*/ 469 w 586"/>
                <a:gd name="T19" fmla="*/ 597 h 618"/>
                <a:gd name="T20" fmla="*/ 511 w 586"/>
                <a:gd name="T21" fmla="*/ 511 h 618"/>
                <a:gd name="T22" fmla="*/ 543 w 586"/>
                <a:gd name="T23" fmla="*/ 425 h 618"/>
                <a:gd name="T24" fmla="*/ 586 w 586"/>
                <a:gd name="T25" fmla="*/ 373 h 618"/>
                <a:gd name="T26" fmla="*/ 21 w 586"/>
                <a:gd name="T27" fmla="*/ 234 h 618"/>
                <a:gd name="T28" fmla="*/ 149 w 586"/>
                <a:gd name="T29" fmla="*/ 597 h 618"/>
                <a:gd name="T30" fmla="*/ 21 w 586"/>
                <a:gd name="T31" fmla="*/ 234 h 618"/>
                <a:gd name="T32" fmla="*/ 533 w 586"/>
                <a:gd name="T33" fmla="*/ 405 h 618"/>
                <a:gd name="T34" fmla="*/ 405 w 586"/>
                <a:gd name="T35" fmla="*/ 415 h 618"/>
                <a:gd name="T36" fmla="*/ 501 w 586"/>
                <a:gd name="T37" fmla="*/ 426 h 618"/>
                <a:gd name="T38" fmla="*/ 501 w 586"/>
                <a:gd name="T39" fmla="*/ 490 h 618"/>
                <a:gd name="T40" fmla="*/ 384 w 586"/>
                <a:gd name="T41" fmla="*/ 501 h 618"/>
                <a:gd name="T42" fmla="*/ 469 w 586"/>
                <a:gd name="T43" fmla="*/ 511 h 618"/>
                <a:gd name="T44" fmla="*/ 469 w 586"/>
                <a:gd name="T45" fmla="*/ 575 h 618"/>
                <a:gd name="T46" fmla="*/ 170 w 586"/>
                <a:gd name="T47" fmla="*/ 255 h 618"/>
                <a:gd name="T48" fmla="*/ 230 w 586"/>
                <a:gd name="T49" fmla="*/ 233 h 618"/>
                <a:gd name="T50" fmla="*/ 301 w 586"/>
                <a:gd name="T51" fmla="*/ 21 h 618"/>
                <a:gd name="T52" fmla="*/ 357 w 586"/>
                <a:gd name="T53" fmla="*/ 82 h 618"/>
                <a:gd name="T54" fmla="*/ 343 w 586"/>
                <a:gd name="T55" fmla="*/ 255 h 618"/>
                <a:gd name="T56" fmla="*/ 554 w 586"/>
                <a:gd name="T57" fmla="*/ 288 h 618"/>
                <a:gd name="T58" fmla="*/ 415 w 586"/>
                <a:gd name="T59" fmla="*/ 320 h 618"/>
                <a:gd name="T60" fmla="*/ 415 w 586"/>
                <a:gd name="T61" fmla="*/ 341 h 618"/>
                <a:gd name="T62" fmla="*/ 531 w 586"/>
                <a:gd name="T63" fmla="*/ 343 h 618"/>
                <a:gd name="T64" fmla="*/ 533 w 586"/>
                <a:gd name="T65" fmla="*/ 405 h 618"/>
                <a:gd name="T66" fmla="*/ 533 w 586"/>
                <a:gd name="T67" fmla="*/ 405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6" h="618">
                  <a:moveTo>
                    <a:pt x="586" y="373"/>
                  </a:moveTo>
                  <a:lnTo>
                    <a:pt x="586" y="373"/>
                  </a:lnTo>
                  <a:cubicBezTo>
                    <a:pt x="586" y="346"/>
                    <a:pt x="571" y="334"/>
                    <a:pt x="557" y="328"/>
                  </a:cubicBezTo>
                  <a:cubicBezTo>
                    <a:pt x="568" y="318"/>
                    <a:pt x="575" y="304"/>
                    <a:pt x="575" y="288"/>
                  </a:cubicBezTo>
                  <a:cubicBezTo>
                    <a:pt x="575" y="258"/>
                    <a:pt x="552" y="234"/>
                    <a:pt x="522" y="234"/>
                  </a:cubicBezTo>
                  <a:lnTo>
                    <a:pt x="369" y="234"/>
                  </a:lnTo>
                  <a:lnTo>
                    <a:pt x="377" y="198"/>
                  </a:lnTo>
                  <a:cubicBezTo>
                    <a:pt x="387" y="149"/>
                    <a:pt x="380" y="94"/>
                    <a:pt x="378" y="78"/>
                  </a:cubicBezTo>
                  <a:cubicBezTo>
                    <a:pt x="372" y="41"/>
                    <a:pt x="339" y="0"/>
                    <a:pt x="304" y="0"/>
                  </a:cubicBezTo>
                  <a:lnTo>
                    <a:pt x="301" y="0"/>
                  </a:lnTo>
                  <a:cubicBezTo>
                    <a:pt x="284" y="0"/>
                    <a:pt x="255" y="9"/>
                    <a:pt x="255" y="74"/>
                  </a:cubicBezTo>
                  <a:cubicBezTo>
                    <a:pt x="255" y="160"/>
                    <a:pt x="234" y="199"/>
                    <a:pt x="216" y="217"/>
                  </a:cubicBezTo>
                  <a:cubicBezTo>
                    <a:pt x="199" y="234"/>
                    <a:pt x="182" y="234"/>
                    <a:pt x="181" y="234"/>
                  </a:cubicBezTo>
                  <a:lnTo>
                    <a:pt x="170" y="234"/>
                  </a:lnTo>
                  <a:lnTo>
                    <a:pt x="170" y="213"/>
                  </a:lnTo>
                  <a:lnTo>
                    <a:pt x="0" y="213"/>
                  </a:lnTo>
                  <a:lnTo>
                    <a:pt x="0" y="618"/>
                  </a:lnTo>
                  <a:lnTo>
                    <a:pt x="170" y="618"/>
                  </a:lnTo>
                  <a:lnTo>
                    <a:pt x="170" y="597"/>
                  </a:lnTo>
                  <a:lnTo>
                    <a:pt x="469" y="597"/>
                  </a:lnTo>
                  <a:cubicBezTo>
                    <a:pt x="498" y="597"/>
                    <a:pt x="522" y="573"/>
                    <a:pt x="522" y="544"/>
                  </a:cubicBezTo>
                  <a:cubicBezTo>
                    <a:pt x="522" y="531"/>
                    <a:pt x="518" y="520"/>
                    <a:pt x="511" y="511"/>
                  </a:cubicBezTo>
                  <a:cubicBezTo>
                    <a:pt x="535" y="506"/>
                    <a:pt x="554" y="484"/>
                    <a:pt x="554" y="458"/>
                  </a:cubicBezTo>
                  <a:cubicBezTo>
                    <a:pt x="554" y="446"/>
                    <a:pt x="550" y="434"/>
                    <a:pt x="543" y="425"/>
                  </a:cubicBezTo>
                  <a:cubicBezTo>
                    <a:pt x="567" y="421"/>
                    <a:pt x="586" y="399"/>
                    <a:pt x="586" y="373"/>
                  </a:cubicBezTo>
                  <a:lnTo>
                    <a:pt x="586" y="373"/>
                  </a:lnTo>
                  <a:close/>
                  <a:moveTo>
                    <a:pt x="21" y="234"/>
                  </a:moveTo>
                  <a:lnTo>
                    <a:pt x="21" y="234"/>
                  </a:lnTo>
                  <a:lnTo>
                    <a:pt x="149" y="234"/>
                  </a:lnTo>
                  <a:lnTo>
                    <a:pt x="149" y="597"/>
                  </a:lnTo>
                  <a:lnTo>
                    <a:pt x="21" y="597"/>
                  </a:lnTo>
                  <a:lnTo>
                    <a:pt x="21" y="234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lnTo>
                    <a:pt x="415" y="405"/>
                  </a:lnTo>
                  <a:cubicBezTo>
                    <a:pt x="410" y="405"/>
                    <a:pt x="405" y="410"/>
                    <a:pt x="405" y="415"/>
                  </a:cubicBezTo>
                  <a:cubicBezTo>
                    <a:pt x="405" y="421"/>
                    <a:pt x="410" y="426"/>
                    <a:pt x="415" y="426"/>
                  </a:cubicBezTo>
                  <a:lnTo>
                    <a:pt x="501" y="426"/>
                  </a:lnTo>
                  <a:cubicBezTo>
                    <a:pt x="518" y="426"/>
                    <a:pt x="533" y="441"/>
                    <a:pt x="533" y="458"/>
                  </a:cubicBezTo>
                  <a:cubicBezTo>
                    <a:pt x="533" y="476"/>
                    <a:pt x="518" y="490"/>
                    <a:pt x="501" y="490"/>
                  </a:cubicBezTo>
                  <a:lnTo>
                    <a:pt x="394" y="490"/>
                  </a:lnTo>
                  <a:cubicBezTo>
                    <a:pt x="388" y="490"/>
                    <a:pt x="384" y="495"/>
                    <a:pt x="384" y="501"/>
                  </a:cubicBezTo>
                  <a:cubicBezTo>
                    <a:pt x="384" y="507"/>
                    <a:pt x="388" y="511"/>
                    <a:pt x="394" y="511"/>
                  </a:cubicBezTo>
                  <a:lnTo>
                    <a:pt x="469" y="511"/>
                  </a:lnTo>
                  <a:cubicBezTo>
                    <a:pt x="486" y="511"/>
                    <a:pt x="501" y="526"/>
                    <a:pt x="501" y="544"/>
                  </a:cubicBezTo>
                  <a:cubicBezTo>
                    <a:pt x="501" y="561"/>
                    <a:pt x="486" y="575"/>
                    <a:pt x="469" y="575"/>
                  </a:cubicBezTo>
                  <a:lnTo>
                    <a:pt x="170" y="575"/>
                  </a:lnTo>
                  <a:lnTo>
                    <a:pt x="170" y="255"/>
                  </a:lnTo>
                  <a:lnTo>
                    <a:pt x="180" y="255"/>
                  </a:lnTo>
                  <a:cubicBezTo>
                    <a:pt x="182" y="256"/>
                    <a:pt x="206" y="256"/>
                    <a:pt x="230" y="233"/>
                  </a:cubicBezTo>
                  <a:cubicBezTo>
                    <a:pt x="261" y="203"/>
                    <a:pt x="277" y="150"/>
                    <a:pt x="277" y="74"/>
                  </a:cubicBezTo>
                  <a:cubicBezTo>
                    <a:pt x="277" y="54"/>
                    <a:pt x="280" y="21"/>
                    <a:pt x="301" y="21"/>
                  </a:cubicBezTo>
                  <a:lnTo>
                    <a:pt x="304" y="21"/>
                  </a:lnTo>
                  <a:cubicBezTo>
                    <a:pt x="327" y="21"/>
                    <a:pt x="353" y="54"/>
                    <a:pt x="357" y="82"/>
                  </a:cubicBezTo>
                  <a:cubicBezTo>
                    <a:pt x="359" y="96"/>
                    <a:pt x="365" y="148"/>
                    <a:pt x="356" y="193"/>
                  </a:cubicBezTo>
                  <a:lnTo>
                    <a:pt x="343" y="255"/>
                  </a:lnTo>
                  <a:lnTo>
                    <a:pt x="522" y="255"/>
                  </a:lnTo>
                  <a:cubicBezTo>
                    <a:pt x="540" y="255"/>
                    <a:pt x="554" y="270"/>
                    <a:pt x="554" y="288"/>
                  </a:cubicBezTo>
                  <a:cubicBezTo>
                    <a:pt x="554" y="305"/>
                    <a:pt x="540" y="320"/>
                    <a:pt x="522" y="320"/>
                  </a:cubicBezTo>
                  <a:lnTo>
                    <a:pt x="415" y="320"/>
                  </a:lnTo>
                  <a:cubicBezTo>
                    <a:pt x="410" y="320"/>
                    <a:pt x="405" y="324"/>
                    <a:pt x="405" y="330"/>
                  </a:cubicBezTo>
                  <a:cubicBezTo>
                    <a:pt x="405" y="336"/>
                    <a:pt x="410" y="341"/>
                    <a:pt x="415" y="341"/>
                  </a:cubicBezTo>
                  <a:lnTo>
                    <a:pt x="490" y="341"/>
                  </a:lnTo>
                  <a:cubicBezTo>
                    <a:pt x="500" y="341"/>
                    <a:pt x="520" y="341"/>
                    <a:pt x="531" y="343"/>
                  </a:cubicBezTo>
                  <a:cubicBezTo>
                    <a:pt x="559" y="347"/>
                    <a:pt x="565" y="358"/>
                    <a:pt x="565" y="373"/>
                  </a:cubicBezTo>
                  <a:cubicBezTo>
                    <a:pt x="565" y="390"/>
                    <a:pt x="550" y="405"/>
                    <a:pt x="533" y="405"/>
                  </a:cubicBezTo>
                  <a:lnTo>
                    <a:pt x="533" y="405"/>
                  </a:lnTo>
                  <a:close/>
                  <a:moveTo>
                    <a:pt x="533" y="405"/>
                  </a:moveTo>
                  <a:lnTo>
                    <a:pt x="533" y="4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7" name="Group 234"/>
          <p:cNvGrpSpPr>
            <a:grpSpLocks noChangeAspect="1"/>
          </p:cNvGrpSpPr>
          <p:nvPr/>
        </p:nvGrpSpPr>
        <p:grpSpPr bwMode="auto">
          <a:xfrm>
            <a:off x="7113932" y="3512129"/>
            <a:ext cx="363190" cy="360000"/>
            <a:chOff x="13436" y="6133"/>
            <a:chExt cx="911" cy="903"/>
          </a:xfrm>
          <a:solidFill>
            <a:srgbClr val="EA3B51"/>
          </a:solidFill>
        </p:grpSpPr>
        <p:sp>
          <p:nvSpPr>
            <p:cNvPr id="38" name="Freeform 236"/>
            <p:cNvSpPr>
              <a:spLocks noEditPoints="1"/>
            </p:cNvSpPr>
            <p:nvPr/>
          </p:nvSpPr>
          <p:spPr bwMode="auto">
            <a:xfrm>
              <a:off x="13436" y="6133"/>
              <a:ext cx="911" cy="903"/>
            </a:xfrm>
            <a:custGeom>
              <a:avLst/>
              <a:gdLst>
                <a:gd name="T0" fmla="*/ 1522 w 3645"/>
                <a:gd name="T1" fmla="*/ 2554 h 3611"/>
                <a:gd name="T2" fmla="*/ 1318 w 3645"/>
                <a:gd name="T3" fmla="*/ 3491 h 3611"/>
                <a:gd name="T4" fmla="*/ 2030 w 3645"/>
                <a:gd name="T5" fmla="*/ 2604 h 3611"/>
                <a:gd name="T6" fmla="*/ 1401 w 3645"/>
                <a:gd name="T7" fmla="*/ 1878 h 3611"/>
                <a:gd name="T8" fmla="*/ 2201 w 3645"/>
                <a:gd name="T9" fmla="*/ 84 h 3611"/>
                <a:gd name="T10" fmla="*/ 2549 w 3645"/>
                <a:gd name="T11" fmla="*/ 368 h 3611"/>
                <a:gd name="T12" fmla="*/ 2717 w 3645"/>
                <a:gd name="T13" fmla="*/ 791 h 3611"/>
                <a:gd name="T14" fmla="*/ 3050 w 3645"/>
                <a:gd name="T15" fmla="*/ 690 h 3611"/>
                <a:gd name="T16" fmla="*/ 3400 w 3645"/>
                <a:gd name="T17" fmla="*/ 805 h 3611"/>
                <a:gd name="T18" fmla="*/ 3614 w 3645"/>
                <a:gd name="T19" fmla="*/ 1098 h 3611"/>
                <a:gd name="T20" fmla="*/ 3614 w 3645"/>
                <a:gd name="T21" fmla="*/ 1473 h 3611"/>
                <a:gd name="T22" fmla="*/ 3400 w 3645"/>
                <a:gd name="T23" fmla="*/ 1765 h 3611"/>
                <a:gd name="T24" fmla="*/ 3050 w 3645"/>
                <a:gd name="T25" fmla="*/ 1878 h 3611"/>
                <a:gd name="T26" fmla="*/ 2674 w 3645"/>
                <a:gd name="T27" fmla="*/ 1821 h 3611"/>
                <a:gd name="T28" fmla="*/ 3050 w 3645"/>
                <a:gd name="T29" fmla="*/ 1763 h 3611"/>
                <a:gd name="T30" fmla="*/ 3350 w 3645"/>
                <a:gd name="T31" fmla="*/ 1658 h 3611"/>
                <a:gd name="T32" fmla="*/ 3516 w 3645"/>
                <a:gd name="T33" fmla="*/ 1394 h 3611"/>
                <a:gd name="T34" fmla="*/ 3481 w 3645"/>
                <a:gd name="T35" fmla="*/ 1074 h 3611"/>
                <a:gd name="T36" fmla="*/ 3261 w 3645"/>
                <a:gd name="T37" fmla="*/ 854 h 3611"/>
                <a:gd name="T38" fmla="*/ 2954 w 3645"/>
                <a:gd name="T39" fmla="*/ 814 h 3611"/>
                <a:gd name="T40" fmla="*/ 2707 w 3645"/>
                <a:gd name="T41" fmla="*/ 949 h 3611"/>
                <a:gd name="T42" fmla="*/ 2622 w 3645"/>
                <a:gd name="T43" fmla="*/ 946 h 3611"/>
                <a:gd name="T44" fmla="*/ 2596 w 3645"/>
                <a:gd name="T45" fmla="*/ 760 h 3611"/>
                <a:gd name="T46" fmla="*/ 2423 w 3645"/>
                <a:gd name="T47" fmla="*/ 394 h 3611"/>
                <a:gd name="T48" fmla="*/ 2096 w 3645"/>
                <a:gd name="T49" fmla="*/ 164 h 3611"/>
                <a:gd name="T50" fmla="*/ 1681 w 3645"/>
                <a:gd name="T51" fmla="*/ 127 h 3611"/>
                <a:gd name="T52" fmla="*/ 1315 w 3645"/>
                <a:gd name="T53" fmla="*/ 300 h 3611"/>
                <a:gd name="T54" fmla="*/ 1086 w 3645"/>
                <a:gd name="T55" fmla="*/ 626 h 3611"/>
                <a:gd name="T56" fmla="*/ 1034 w 3645"/>
                <a:gd name="T57" fmla="*/ 924 h 3611"/>
                <a:gd name="T58" fmla="*/ 962 w 3645"/>
                <a:gd name="T59" fmla="*/ 964 h 3611"/>
                <a:gd name="T60" fmla="*/ 780 w 3645"/>
                <a:gd name="T61" fmla="*/ 842 h 3611"/>
                <a:gd name="T62" fmla="*/ 484 w 3645"/>
                <a:gd name="T63" fmla="*/ 817 h 3611"/>
                <a:gd name="T64" fmla="*/ 218 w 3645"/>
                <a:gd name="T65" fmla="*/ 988 h 3611"/>
                <a:gd name="T66" fmla="*/ 115 w 3645"/>
                <a:gd name="T67" fmla="*/ 1292 h 3611"/>
                <a:gd name="T68" fmla="*/ 226 w 3645"/>
                <a:gd name="T69" fmla="*/ 1588 h 3611"/>
                <a:gd name="T70" fmla="*/ 492 w 3645"/>
                <a:gd name="T71" fmla="*/ 1751 h 3611"/>
                <a:gd name="T72" fmla="*/ 2498 w 3645"/>
                <a:gd name="T73" fmla="*/ 1788 h 3611"/>
                <a:gd name="T74" fmla="*/ 2470 w 3645"/>
                <a:gd name="T75" fmla="*/ 1876 h 3611"/>
                <a:gd name="T76" fmla="*/ 2357 w 3645"/>
                <a:gd name="T77" fmla="*/ 2539 h 3611"/>
                <a:gd name="T78" fmla="*/ 2420 w 3645"/>
                <a:gd name="T79" fmla="*/ 2645 h 3611"/>
                <a:gd name="T80" fmla="*/ 1351 w 3645"/>
                <a:gd name="T81" fmla="*/ 3605 h 3611"/>
                <a:gd name="T82" fmla="*/ 1234 w 3645"/>
                <a:gd name="T83" fmla="*/ 3579 h 3611"/>
                <a:gd name="T84" fmla="*/ 1439 w 3645"/>
                <a:gd name="T85" fmla="*/ 2645 h 3611"/>
                <a:gd name="T86" fmla="*/ 1037 w 3645"/>
                <a:gd name="T87" fmla="*/ 2603 h 3611"/>
                <a:gd name="T88" fmla="*/ 1277 w 3645"/>
                <a:gd name="T89" fmla="*/ 1878 h 3611"/>
                <a:gd name="T90" fmla="*/ 295 w 3645"/>
                <a:gd name="T91" fmla="*/ 1798 h 3611"/>
                <a:gd name="T92" fmla="*/ 53 w 3645"/>
                <a:gd name="T93" fmla="*/ 1530 h 3611"/>
                <a:gd name="T94" fmla="*/ 13 w 3645"/>
                <a:gd name="T95" fmla="*/ 1158 h 3611"/>
                <a:gd name="T96" fmla="*/ 197 w 3645"/>
                <a:gd name="T97" fmla="*/ 844 h 3611"/>
                <a:gd name="T98" fmla="*/ 530 w 3645"/>
                <a:gd name="T99" fmla="*/ 694 h 3611"/>
                <a:gd name="T100" fmla="*/ 877 w 3645"/>
                <a:gd name="T101" fmla="*/ 761 h 3611"/>
                <a:gd name="T102" fmla="*/ 1053 w 3645"/>
                <a:gd name="T103" fmla="*/ 431 h 3611"/>
                <a:gd name="T104" fmla="*/ 1375 w 3645"/>
                <a:gd name="T105" fmla="*/ 118 h 3611"/>
                <a:gd name="T106" fmla="*/ 1822 w 3645"/>
                <a:gd name="T107" fmla="*/ 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5" h="3611">
                  <a:moveTo>
                    <a:pt x="1401" y="1878"/>
                  </a:moveTo>
                  <a:lnTo>
                    <a:pt x="1140" y="2530"/>
                  </a:lnTo>
                  <a:lnTo>
                    <a:pt x="1457" y="2530"/>
                  </a:lnTo>
                  <a:lnTo>
                    <a:pt x="1480" y="2534"/>
                  </a:lnTo>
                  <a:lnTo>
                    <a:pt x="1502" y="2541"/>
                  </a:lnTo>
                  <a:lnTo>
                    <a:pt x="1522" y="2554"/>
                  </a:lnTo>
                  <a:lnTo>
                    <a:pt x="1538" y="2571"/>
                  </a:lnTo>
                  <a:lnTo>
                    <a:pt x="1550" y="2591"/>
                  </a:lnTo>
                  <a:lnTo>
                    <a:pt x="1556" y="2613"/>
                  </a:lnTo>
                  <a:lnTo>
                    <a:pt x="1559" y="2636"/>
                  </a:lnTo>
                  <a:lnTo>
                    <a:pt x="1554" y="2660"/>
                  </a:lnTo>
                  <a:lnTo>
                    <a:pt x="1318" y="3491"/>
                  </a:lnTo>
                  <a:lnTo>
                    <a:pt x="2283" y="2645"/>
                  </a:lnTo>
                  <a:lnTo>
                    <a:pt x="2111" y="2645"/>
                  </a:lnTo>
                  <a:lnTo>
                    <a:pt x="2088" y="2643"/>
                  </a:lnTo>
                  <a:lnTo>
                    <a:pt x="2066" y="2635"/>
                  </a:lnTo>
                  <a:lnTo>
                    <a:pt x="2046" y="2622"/>
                  </a:lnTo>
                  <a:lnTo>
                    <a:pt x="2030" y="2604"/>
                  </a:lnTo>
                  <a:lnTo>
                    <a:pt x="2019" y="2585"/>
                  </a:lnTo>
                  <a:lnTo>
                    <a:pt x="2012" y="2562"/>
                  </a:lnTo>
                  <a:lnTo>
                    <a:pt x="2010" y="2538"/>
                  </a:lnTo>
                  <a:lnTo>
                    <a:pt x="2014" y="2515"/>
                  </a:lnTo>
                  <a:lnTo>
                    <a:pt x="2205" y="1878"/>
                  </a:lnTo>
                  <a:lnTo>
                    <a:pt x="1401" y="1878"/>
                  </a:lnTo>
                  <a:close/>
                  <a:moveTo>
                    <a:pt x="1822" y="0"/>
                  </a:moveTo>
                  <a:lnTo>
                    <a:pt x="1902" y="3"/>
                  </a:lnTo>
                  <a:lnTo>
                    <a:pt x="1981" y="14"/>
                  </a:lnTo>
                  <a:lnTo>
                    <a:pt x="2057" y="31"/>
                  </a:lnTo>
                  <a:lnTo>
                    <a:pt x="2130" y="54"/>
                  </a:lnTo>
                  <a:lnTo>
                    <a:pt x="2201" y="84"/>
                  </a:lnTo>
                  <a:lnTo>
                    <a:pt x="2268" y="118"/>
                  </a:lnTo>
                  <a:lnTo>
                    <a:pt x="2333" y="159"/>
                  </a:lnTo>
                  <a:lnTo>
                    <a:pt x="2393" y="204"/>
                  </a:lnTo>
                  <a:lnTo>
                    <a:pt x="2450" y="254"/>
                  </a:lnTo>
                  <a:lnTo>
                    <a:pt x="2502" y="309"/>
                  </a:lnTo>
                  <a:lnTo>
                    <a:pt x="2549" y="368"/>
                  </a:lnTo>
                  <a:lnTo>
                    <a:pt x="2591" y="431"/>
                  </a:lnTo>
                  <a:lnTo>
                    <a:pt x="2628" y="497"/>
                  </a:lnTo>
                  <a:lnTo>
                    <a:pt x="2660" y="567"/>
                  </a:lnTo>
                  <a:lnTo>
                    <a:pt x="2685" y="638"/>
                  </a:lnTo>
                  <a:lnTo>
                    <a:pt x="2704" y="714"/>
                  </a:lnTo>
                  <a:lnTo>
                    <a:pt x="2717" y="791"/>
                  </a:lnTo>
                  <a:lnTo>
                    <a:pt x="2767" y="761"/>
                  </a:lnTo>
                  <a:lnTo>
                    <a:pt x="2820" y="736"/>
                  </a:lnTo>
                  <a:lnTo>
                    <a:pt x="2875" y="716"/>
                  </a:lnTo>
                  <a:lnTo>
                    <a:pt x="2932" y="701"/>
                  </a:lnTo>
                  <a:lnTo>
                    <a:pt x="2990" y="693"/>
                  </a:lnTo>
                  <a:lnTo>
                    <a:pt x="3050" y="690"/>
                  </a:lnTo>
                  <a:lnTo>
                    <a:pt x="3115" y="694"/>
                  </a:lnTo>
                  <a:lnTo>
                    <a:pt x="3177" y="704"/>
                  </a:lnTo>
                  <a:lnTo>
                    <a:pt x="3238" y="720"/>
                  </a:lnTo>
                  <a:lnTo>
                    <a:pt x="3295" y="743"/>
                  </a:lnTo>
                  <a:lnTo>
                    <a:pt x="3350" y="772"/>
                  </a:lnTo>
                  <a:lnTo>
                    <a:pt x="3400" y="805"/>
                  </a:lnTo>
                  <a:lnTo>
                    <a:pt x="3448" y="844"/>
                  </a:lnTo>
                  <a:lnTo>
                    <a:pt x="3491" y="887"/>
                  </a:lnTo>
                  <a:lnTo>
                    <a:pt x="3530" y="935"/>
                  </a:lnTo>
                  <a:lnTo>
                    <a:pt x="3563" y="985"/>
                  </a:lnTo>
                  <a:lnTo>
                    <a:pt x="3592" y="1040"/>
                  </a:lnTo>
                  <a:lnTo>
                    <a:pt x="3614" y="1098"/>
                  </a:lnTo>
                  <a:lnTo>
                    <a:pt x="3630" y="1158"/>
                  </a:lnTo>
                  <a:lnTo>
                    <a:pt x="3641" y="1221"/>
                  </a:lnTo>
                  <a:lnTo>
                    <a:pt x="3645" y="1285"/>
                  </a:lnTo>
                  <a:lnTo>
                    <a:pt x="3641" y="1349"/>
                  </a:lnTo>
                  <a:lnTo>
                    <a:pt x="3630" y="1412"/>
                  </a:lnTo>
                  <a:lnTo>
                    <a:pt x="3614" y="1473"/>
                  </a:lnTo>
                  <a:lnTo>
                    <a:pt x="3592" y="1530"/>
                  </a:lnTo>
                  <a:lnTo>
                    <a:pt x="3563" y="1584"/>
                  </a:lnTo>
                  <a:lnTo>
                    <a:pt x="3530" y="1635"/>
                  </a:lnTo>
                  <a:lnTo>
                    <a:pt x="3491" y="1683"/>
                  </a:lnTo>
                  <a:lnTo>
                    <a:pt x="3448" y="1726"/>
                  </a:lnTo>
                  <a:lnTo>
                    <a:pt x="3400" y="1765"/>
                  </a:lnTo>
                  <a:lnTo>
                    <a:pt x="3350" y="1798"/>
                  </a:lnTo>
                  <a:lnTo>
                    <a:pt x="3295" y="1825"/>
                  </a:lnTo>
                  <a:lnTo>
                    <a:pt x="3238" y="1849"/>
                  </a:lnTo>
                  <a:lnTo>
                    <a:pt x="3177" y="1865"/>
                  </a:lnTo>
                  <a:lnTo>
                    <a:pt x="3114" y="1875"/>
                  </a:lnTo>
                  <a:lnTo>
                    <a:pt x="3050" y="1878"/>
                  </a:lnTo>
                  <a:lnTo>
                    <a:pt x="2732" y="1878"/>
                  </a:lnTo>
                  <a:lnTo>
                    <a:pt x="2714" y="1876"/>
                  </a:lnTo>
                  <a:lnTo>
                    <a:pt x="2698" y="1867"/>
                  </a:lnTo>
                  <a:lnTo>
                    <a:pt x="2685" y="1855"/>
                  </a:lnTo>
                  <a:lnTo>
                    <a:pt x="2677" y="1840"/>
                  </a:lnTo>
                  <a:lnTo>
                    <a:pt x="2674" y="1821"/>
                  </a:lnTo>
                  <a:lnTo>
                    <a:pt x="2677" y="1803"/>
                  </a:lnTo>
                  <a:lnTo>
                    <a:pt x="2685" y="1788"/>
                  </a:lnTo>
                  <a:lnTo>
                    <a:pt x="2698" y="1775"/>
                  </a:lnTo>
                  <a:lnTo>
                    <a:pt x="2714" y="1767"/>
                  </a:lnTo>
                  <a:lnTo>
                    <a:pt x="2732" y="1763"/>
                  </a:lnTo>
                  <a:lnTo>
                    <a:pt x="3050" y="1763"/>
                  </a:lnTo>
                  <a:lnTo>
                    <a:pt x="3105" y="1760"/>
                  </a:lnTo>
                  <a:lnTo>
                    <a:pt x="3159" y="1751"/>
                  </a:lnTo>
                  <a:lnTo>
                    <a:pt x="3211" y="1736"/>
                  </a:lnTo>
                  <a:lnTo>
                    <a:pt x="3260" y="1715"/>
                  </a:lnTo>
                  <a:lnTo>
                    <a:pt x="3306" y="1689"/>
                  </a:lnTo>
                  <a:lnTo>
                    <a:pt x="3350" y="1658"/>
                  </a:lnTo>
                  <a:lnTo>
                    <a:pt x="3388" y="1623"/>
                  </a:lnTo>
                  <a:lnTo>
                    <a:pt x="3424" y="1584"/>
                  </a:lnTo>
                  <a:lnTo>
                    <a:pt x="3455" y="1541"/>
                  </a:lnTo>
                  <a:lnTo>
                    <a:pt x="3480" y="1495"/>
                  </a:lnTo>
                  <a:lnTo>
                    <a:pt x="3501" y="1446"/>
                  </a:lnTo>
                  <a:lnTo>
                    <a:pt x="3516" y="1394"/>
                  </a:lnTo>
                  <a:lnTo>
                    <a:pt x="3526" y="1340"/>
                  </a:lnTo>
                  <a:lnTo>
                    <a:pt x="3530" y="1285"/>
                  </a:lnTo>
                  <a:lnTo>
                    <a:pt x="3526" y="1229"/>
                  </a:lnTo>
                  <a:lnTo>
                    <a:pt x="3516" y="1174"/>
                  </a:lnTo>
                  <a:lnTo>
                    <a:pt x="3501" y="1124"/>
                  </a:lnTo>
                  <a:lnTo>
                    <a:pt x="3481" y="1074"/>
                  </a:lnTo>
                  <a:lnTo>
                    <a:pt x="3455" y="1027"/>
                  </a:lnTo>
                  <a:lnTo>
                    <a:pt x="3424" y="984"/>
                  </a:lnTo>
                  <a:lnTo>
                    <a:pt x="3389" y="946"/>
                  </a:lnTo>
                  <a:lnTo>
                    <a:pt x="3350" y="910"/>
                  </a:lnTo>
                  <a:lnTo>
                    <a:pt x="3306" y="879"/>
                  </a:lnTo>
                  <a:lnTo>
                    <a:pt x="3261" y="854"/>
                  </a:lnTo>
                  <a:lnTo>
                    <a:pt x="3211" y="833"/>
                  </a:lnTo>
                  <a:lnTo>
                    <a:pt x="3159" y="817"/>
                  </a:lnTo>
                  <a:lnTo>
                    <a:pt x="3105" y="809"/>
                  </a:lnTo>
                  <a:lnTo>
                    <a:pt x="3050" y="805"/>
                  </a:lnTo>
                  <a:lnTo>
                    <a:pt x="3001" y="808"/>
                  </a:lnTo>
                  <a:lnTo>
                    <a:pt x="2954" y="814"/>
                  </a:lnTo>
                  <a:lnTo>
                    <a:pt x="2908" y="826"/>
                  </a:lnTo>
                  <a:lnTo>
                    <a:pt x="2864" y="842"/>
                  </a:lnTo>
                  <a:lnTo>
                    <a:pt x="2821" y="863"/>
                  </a:lnTo>
                  <a:lnTo>
                    <a:pt x="2781" y="887"/>
                  </a:lnTo>
                  <a:lnTo>
                    <a:pt x="2743" y="916"/>
                  </a:lnTo>
                  <a:lnTo>
                    <a:pt x="2707" y="949"/>
                  </a:lnTo>
                  <a:lnTo>
                    <a:pt x="2694" y="959"/>
                  </a:lnTo>
                  <a:lnTo>
                    <a:pt x="2680" y="964"/>
                  </a:lnTo>
                  <a:lnTo>
                    <a:pt x="2663" y="967"/>
                  </a:lnTo>
                  <a:lnTo>
                    <a:pt x="2648" y="963"/>
                  </a:lnTo>
                  <a:lnTo>
                    <a:pt x="2632" y="956"/>
                  </a:lnTo>
                  <a:lnTo>
                    <a:pt x="2622" y="946"/>
                  </a:lnTo>
                  <a:lnTo>
                    <a:pt x="2614" y="934"/>
                  </a:lnTo>
                  <a:lnTo>
                    <a:pt x="2610" y="920"/>
                  </a:lnTo>
                  <a:lnTo>
                    <a:pt x="2609" y="906"/>
                  </a:lnTo>
                  <a:lnTo>
                    <a:pt x="2609" y="900"/>
                  </a:lnTo>
                  <a:lnTo>
                    <a:pt x="2606" y="830"/>
                  </a:lnTo>
                  <a:lnTo>
                    <a:pt x="2596" y="760"/>
                  </a:lnTo>
                  <a:lnTo>
                    <a:pt x="2580" y="693"/>
                  </a:lnTo>
                  <a:lnTo>
                    <a:pt x="2559" y="626"/>
                  </a:lnTo>
                  <a:lnTo>
                    <a:pt x="2533" y="564"/>
                  </a:lnTo>
                  <a:lnTo>
                    <a:pt x="2502" y="505"/>
                  </a:lnTo>
                  <a:lnTo>
                    <a:pt x="2464" y="447"/>
                  </a:lnTo>
                  <a:lnTo>
                    <a:pt x="2423" y="394"/>
                  </a:lnTo>
                  <a:lnTo>
                    <a:pt x="2378" y="346"/>
                  </a:lnTo>
                  <a:lnTo>
                    <a:pt x="2328" y="300"/>
                  </a:lnTo>
                  <a:lnTo>
                    <a:pt x="2275" y="258"/>
                  </a:lnTo>
                  <a:lnTo>
                    <a:pt x="2219" y="222"/>
                  </a:lnTo>
                  <a:lnTo>
                    <a:pt x="2159" y="191"/>
                  </a:lnTo>
                  <a:lnTo>
                    <a:pt x="2096" y="164"/>
                  </a:lnTo>
                  <a:lnTo>
                    <a:pt x="2031" y="142"/>
                  </a:lnTo>
                  <a:lnTo>
                    <a:pt x="1963" y="127"/>
                  </a:lnTo>
                  <a:lnTo>
                    <a:pt x="1894" y="118"/>
                  </a:lnTo>
                  <a:lnTo>
                    <a:pt x="1822" y="115"/>
                  </a:lnTo>
                  <a:lnTo>
                    <a:pt x="1751" y="118"/>
                  </a:lnTo>
                  <a:lnTo>
                    <a:pt x="1681" y="127"/>
                  </a:lnTo>
                  <a:lnTo>
                    <a:pt x="1613" y="142"/>
                  </a:lnTo>
                  <a:lnTo>
                    <a:pt x="1548" y="164"/>
                  </a:lnTo>
                  <a:lnTo>
                    <a:pt x="1486" y="191"/>
                  </a:lnTo>
                  <a:lnTo>
                    <a:pt x="1426" y="222"/>
                  </a:lnTo>
                  <a:lnTo>
                    <a:pt x="1369" y="258"/>
                  </a:lnTo>
                  <a:lnTo>
                    <a:pt x="1315" y="300"/>
                  </a:lnTo>
                  <a:lnTo>
                    <a:pt x="1267" y="346"/>
                  </a:lnTo>
                  <a:lnTo>
                    <a:pt x="1222" y="394"/>
                  </a:lnTo>
                  <a:lnTo>
                    <a:pt x="1180" y="447"/>
                  </a:lnTo>
                  <a:lnTo>
                    <a:pt x="1143" y="505"/>
                  </a:lnTo>
                  <a:lnTo>
                    <a:pt x="1112" y="564"/>
                  </a:lnTo>
                  <a:lnTo>
                    <a:pt x="1086" y="626"/>
                  </a:lnTo>
                  <a:lnTo>
                    <a:pt x="1063" y="693"/>
                  </a:lnTo>
                  <a:lnTo>
                    <a:pt x="1048" y="760"/>
                  </a:lnTo>
                  <a:lnTo>
                    <a:pt x="1039" y="830"/>
                  </a:lnTo>
                  <a:lnTo>
                    <a:pt x="1036" y="900"/>
                  </a:lnTo>
                  <a:lnTo>
                    <a:pt x="1036" y="908"/>
                  </a:lnTo>
                  <a:lnTo>
                    <a:pt x="1034" y="924"/>
                  </a:lnTo>
                  <a:lnTo>
                    <a:pt x="1028" y="938"/>
                  </a:lnTo>
                  <a:lnTo>
                    <a:pt x="1019" y="950"/>
                  </a:lnTo>
                  <a:lnTo>
                    <a:pt x="1007" y="959"/>
                  </a:lnTo>
                  <a:lnTo>
                    <a:pt x="993" y="964"/>
                  </a:lnTo>
                  <a:lnTo>
                    <a:pt x="975" y="967"/>
                  </a:lnTo>
                  <a:lnTo>
                    <a:pt x="962" y="964"/>
                  </a:lnTo>
                  <a:lnTo>
                    <a:pt x="948" y="958"/>
                  </a:lnTo>
                  <a:lnTo>
                    <a:pt x="937" y="949"/>
                  </a:lnTo>
                  <a:lnTo>
                    <a:pt x="901" y="916"/>
                  </a:lnTo>
                  <a:lnTo>
                    <a:pt x="863" y="887"/>
                  </a:lnTo>
                  <a:lnTo>
                    <a:pt x="822" y="863"/>
                  </a:lnTo>
                  <a:lnTo>
                    <a:pt x="780" y="842"/>
                  </a:lnTo>
                  <a:lnTo>
                    <a:pt x="736" y="826"/>
                  </a:lnTo>
                  <a:lnTo>
                    <a:pt x="690" y="814"/>
                  </a:lnTo>
                  <a:lnTo>
                    <a:pt x="643" y="808"/>
                  </a:lnTo>
                  <a:lnTo>
                    <a:pt x="595" y="805"/>
                  </a:lnTo>
                  <a:lnTo>
                    <a:pt x="538" y="809"/>
                  </a:lnTo>
                  <a:lnTo>
                    <a:pt x="484" y="817"/>
                  </a:lnTo>
                  <a:lnTo>
                    <a:pt x="431" y="833"/>
                  </a:lnTo>
                  <a:lnTo>
                    <a:pt x="382" y="855"/>
                  </a:lnTo>
                  <a:lnTo>
                    <a:pt x="336" y="882"/>
                  </a:lnTo>
                  <a:lnTo>
                    <a:pt x="293" y="913"/>
                  </a:lnTo>
                  <a:lnTo>
                    <a:pt x="253" y="948"/>
                  </a:lnTo>
                  <a:lnTo>
                    <a:pt x="218" y="988"/>
                  </a:lnTo>
                  <a:lnTo>
                    <a:pt x="188" y="1031"/>
                  </a:lnTo>
                  <a:lnTo>
                    <a:pt x="161" y="1078"/>
                  </a:lnTo>
                  <a:lnTo>
                    <a:pt x="141" y="1128"/>
                  </a:lnTo>
                  <a:lnTo>
                    <a:pt x="126" y="1180"/>
                  </a:lnTo>
                  <a:lnTo>
                    <a:pt x="117" y="1235"/>
                  </a:lnTo>
                  <a:lnTo>
                    <a:pt x="115" y="1292"/>
                  </a:lnTo>
                  <a:lnTo>
                    <a:pt x="119" y="1347"/>
                  </a:lnTo>
                  <a:lnTo>
                    <a:pt x="129" y="1401"/>
                  </a:lnTo>
                  <a:lnTo>
                    <a:pt x="146" y="1452"/>
                  </a:lnTo>
                  <a:lnTo>
                    <a:pt x="167" y="1500"/>
                  </a:lnTo>
                  <a:lnTo>
                    <a:pt x="195" y="1546"/>
                  </a:lnTo>
                  <a:lnTo>
                    <a:pt x="226" y="1588"/>
                  </a:lnTo>
                  <a:lnTo>
                    <a:pt x="261" y="1626"/>
                  </a:lnTo>
                  <a:lnTo>
                    <a:pt x="301" y="1661"/>
                  </a:lnTo>
                  <a:lnTo>
                    <a:pt x="345" y="1691"/>
                  </a:lnTo>
                  <a:lnTo>
                    <a:pt x="391" y="1716"/>
                  </a:lnTo>
                  <a:lnTo>
                    <a:pt x="440" y="1737"/>
                  </a:lnTo>
                  <a:lnTo>
                    <a:pt x="492" y="1751"/>
                  </a:lnTo>
                  <a:lnTo>
                    <a:pt x="546" y="1760"/>
                  </a:lnTo>
                  <a:lnTo>
                    <a:pt x="601" y="1763"/>
                  </a:lnTo>
                  <a:lnTo>
                    <a:pt x="2452" y="1763"/>
                  </a:lnTo>
                  <a:lnTo>
                    <a:pt x="2470" y="1767"/>
                  </a:lnTo>
                  <a:lnTo>
                    <a:pt x="2486" y="1775"/>
                  </a:lnTo>
                  <a:lnTo>
                    <a:pt x="2498" y="1788"/>
                  </a:lnTo>
                  <a:lnTo>
                    <a:pt x="2506" y="1803"/>
                  </a:lnTo>
                  <a:lnTo>
                    <a:pt x="2509" y="1821"/>
                  </a:lnTo>
                  <a:lnTo>
                    <a:pt x="2506" y="1840"/>
                  </a:lnTo>
                  <a:lnTo>
                    <a:pt x="2498" y="1855"/>
                  </a:lnTo>
                  <a:lnTo>
                    <a:pt x="2486" y="1867"/>
                  </a:lnTo>
                  <a:lnTo>
                    <a:pt x="2470" y="1876"/>
                  </a:lnTo>
                  <a:lnTo>
                    <a:pt x="2452" y="1878"/>
                  </a:lnTo>
                  <a:lnTo>
                    <a:pt x="2326" y="1878"/>
                  </a:lnTo>
                  <a:lnTo>
                    <a:pt x="2130" y="2530"/>
                  </a:lnTo>
                  <a:lnTo>
                    <a:pt x="2316" y="2530"/>
                  </a:lnTo>
                  <a:lnTo>
                    <a:pt x="2337" y="2533"/>
                  </a:lnTo>
                  <a:lnTo>
                    <a:pt x="2357" y="2539"/>
                  </a:lnTo>
                  <a:lnTo>
                    <a:pt x="2376" y="2549"/>
                  </a:lnTo>
                  <a:lnTo>
                    <a:pt x="2392" y="2562"/>
                  </a:lnTo>
                  <a:lnTo>
                    <a:pt x="2404" y="2578"/>
                  </a:lnTo>
                  <a:lnTo>
                    <a:pt x="2414" y="2598"/>
                  </a:lnTo>
                  <a:lnTo>
                    <a:pt x="2420" y="2621"/>
                  </a:lnTo>
                  <a:lnTo>
                    <a:pt x="2420" y="2645"/>
                  </a:lnTo>
                  <a:lnTo>
                    <a:pt x="2414" y="2669"/>
                  </a:lnTo>
                  <a:lnTo>
                    <a:pt x="2402" y="2691"/>
                  </a:lnTo>
                  <a:lnTo>
                    <a:pt x="2386" y="2708"/>
                  </a:lnTo>
                  <a:lnTo>
                    <a:pt x="1386" y="3584"/>
                  </a:lnTo>
                  <a:lnTo>
                    <a:pt x="1370" y="3596"/>
                  </a:lnTo>
                  <a:lnTo>
                    <a:pt x="1351" y="3605"/>
                  </a:lnTo>
                  <a:lnTo>
                    <a:pt x="1332" y="3609"/>
                  </a:lnTo>
                  <a:lnTo>
                    <a:pt x="1312" y="3611"/>
                  </a:lnTo>
                  <a:lnTo>
                    <a:pt x="1292" y="3609"/>
                  </a:lnTo>
                  <a:lnTo>
                    <a:pt x="1272" y="3603"/>
                  </a:lnTo>
                  <a:lnTo>
                    <a:pt x="1254" y="3595"/>
                  </a:lnTo>
                  <a:lnTo>
                    <a:pt x="1234" y="3579"/>
                  </a:lnTo>
                  <a:lnTo>
                    <a:pt x="1218" y="3560"/>
                  </a:lnTo>
                  <a:lnTo>
                    <a:pt x="1207" y="3538"/>
                  </a:lnTo>
                  <a:lnTo>
                    <a:pt x="1202" y="3514"/>
                  </a:lnTo>
                  <a:lnTo>
                    <a:pt x="1201" y="3490"/>
                  </a:lnTo>
                  <a:lnTo>
                    <a:pt x="1205" y="3464"/>
                  </a:lnTo>
                  <a:lnTo>
                    <a:pt x="1439" y="2645"/>
                  </a:lnTo>
                  <a:lnTo>
                    <a:pt x="1122" y="2645"/>
                  </a:lnTo>
                  <a:lnTo>
                    <a:pt x="1102" y="2644"/>
                  </a:lnTo>
                  <a:lnTo>
                    <a:pt x="1084" y="2639"/>
                  </a:lnTo>
                  <a:lnTo>
                    <a:pt x="1067" y="2631"/>
                  </a:lnTo>
                  <a:lnTo>
                    <a:pt x="1051" y="2619"/>
                  </a:lnTo>
                  <a:lnTo>
                    <a:pt x="1037" y="2603"/>
                  </a:lnTo>
                  <a:lnTo>
                    <a:pt x="1027" y="2586"/>
                  </a:lnTo>
                  <a:lnTo>
                    <a:pt x="1020" y="2567"/>
                  </a:lnTo>
                  <a:lnTo>
                    <a:pt x="1018" y="2547"/>
                  </a:lnTo>
                  <a:lnTo>
                    <a:pt x="1020" y="2526"/>
                  </a:lnTo>
                  <a:lnTo>
                    <a:pt x="1026" y="2506"/>
                  </a:lnTo>
                  <a:lnTo>
                    <a:pt x="1277" y="1878"/>
                  </a:lnTo>
                  <a:lnTo>
                    <a:pt x="595" y="1878"/>
                  </a:lnTo>
                  <a:lnTo>
                    <a:pt x="530" y="1875"/>
                  </a:lnTo>
                  <a:lnTo>
                    <a:pt x="468" y="1865"/>
                  </a:lnTo>
                  <a:lnTo>
                    <a:pt x="407" y="1849"/>
                  </a:lnTo>
                  <a:lnTo>
                    <a:pt x="349" y="1825"/>
                  </a:lnTo>
                  <a:lnTo>
                    <a:pt x="295" y="1798"/>
                  </a:lnTo>
                  <a:lnTo>
                    <a:pt x="244" y="1765"/>
                  </a:lnTo>
                  <a:lnTo>
                    <a:pt x="197" y="1726"/>
                  </a:lnTo>
                  <a:lnTo>
                    <a:pt x="154" y="1683"/>
                  </a:lnTo>
                  <a:lnTo>
                    <a:pt x="115" y="1635"/>
                  </a:lnTo>
                  <a:lnTo>
                    <a:pt x="82" y="1584"/>
                  </a:lnTo>
                  <a:lnTo>
                    <a:pt x="53" y="1530"/>
                  </a:lnTo>
                  <a:lnTo>
                    <a:pt x="31" y="1473"/>
                  </a:lnTo>
                  <a:lnTo>
                    <a:pt x="14" y="1412"/>
                  </a:lnTo>
                  <a:lnTo>
                    <a:pt x="3" y="1349"/>
                  </a:lnTo>
                  <a:lnTo>
                    <a:pt x="0" y="1285"/>
                  </a:lnTo>
                  <a:lnTo>
                    <a:pt x="3" y="1221"/>
                  </a:lnTo>
                  <a:lnTo>
                    <a:pt x="13" y="1158"/>
                  </a:lnTo>
                  <a:lnTo>
                    <a:pt x="30" y="1098"/>
                  </a:lnTo>
                  <a:lnTo>
                    <a:pt x="53" y="1040"/>
                  </a:lnTo>
                  <a:lnTo>
                    <a:pt x="82" y="985"/>
                  </a:lnTo>
                  <a:lnTo>
                    <a:pt x="115" y="935"/>
                  </a:lnTo>
                  <a:lnTo>
                    <a:pt x="154" y="887"/>
                  </a:lnTo>
                  <a:lnTo>
                    <a:pt x="197" y="844"/>
                  </a:lnTo>
                  <a:lnTo>
                    <a:pt x="244" y="805"/>
                  </a:lnTo>
                  <a:lnTo>
                    <a:pt x="295" y="772"/>
                  </a:lnTo>
                  <a:lnTo>
                    <a:pt x="349" y="743"/>
                  </a:lnTo>
                  <a:lnTo>
                    <a:pt x="407" y="720"/>
                  </a:lnTo>
                  <a:lnTo>
                    <a:pt x="468" y="704"/>
                  </a:lnTo>
                  <a:lnTo>
                    <a:pt x="530" y="694"/>
                  </a:lnTo>
                  <a:lnTo>
                    <a:pt x="595" y="690"/>
                  </a:lnTo>
                  <a:lnTo>
                    <a:pt x="654" y="693"/>
                  </a:lnTo>
                  <a:lnTo>
                    <a:pt x="713" y="701"/>
                  </a:lnTo>
                  <a:lnTo>
                    <a:pt x="769" y="716"/>
                  </a:lnTo>
                  <a:lnTo>
                    <a:pt x="825" y="736"/>
                  </a:lnTo>
                  <a:lnTo>
                    <a:pt x="877" y="761"/>
                  </a:lnTo>
                  <a:lnTo>
                    <a:pt x="927" y="791"/>
                  </a:lnTo>
                  <a:lnTo>
                    <a:pt x="941" y="714"/>
                  </a:lnTo>
                  <a:lnTo>
                    <a:pt x="960" y="638"/>
                  </a:lnTo>
                  <a:lnTo>
                    <a:pt x="985" y="567"/>
                  </a:lnTo>
                  <a:lnTo>
                    <a:pt x="1017" y="497"/>
                  </a:lnTo>
                  <a:lnTo>
                    <a:pt x="1053" y="431"/>
                  </a:lnTo>
                  <a:lnTo>
                    <a:pt x="1096" y="368"/>
                  </a:lnTo>
                  <a:lnTo>
                    <a:pt x="1143" y="309"/>
                  </a:lnTo>
                  <a:lnTo>
                    <a:pt x="1195" y="254"/>
                  </a:lnTo>
                  <a:lnTo>
                    <a:pt x="1251" y="204"/>
                  </a:lnTo>
                  <a:lnTo>
                    <a:pt x="1311" y="159"/>
                  </a:lnTo>
                  <a:lnTo>
                    <a:pt x="1375" y="118"/>
                  </a:lnTo>
                  <a:lnTo>
                    <a:pt x="1443" y="84"/>
                  </a:lnTo>
                  <a:lnTo>
                    <a:pt x="1513" y="54"/>
                  </a:lnTo>
                  <a:lnTo>
                    <a:pt x="1587" y="31"/>
                  </a:lnTo>
                  <a:lnTo>
                    <a:pt x="1664" y="14"/>
                  </a:lnTo>
                  <a:lnTo>
                    <a:pt x="1742" y="3"/>
                  </a:lnTo>
                  <a:lnTo>
                    <a:pt x="1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237"/>
            <p:cNvSpPr>
              <a:spLocks/>
            </p:cNvSpPr>
            <p:nvPr/>
          </p:nvSpPr>
          <p:spPr bwMode="auto">
            <a:xfrm>
              <a:off x="13532" y="6651"/>
              <a:ext cx="29" cy="182"/>
            </a:xfrm>
            <a:custGeom>
              <a:avLst/>
              <a:gdLst>
                <a:gd name="T0" fmla="*/ 57 w 115"/>
                <a:gd name="T1" fmla="*/ 0 h 728"/>
                <a:gd name="T2" fmla="*/ 76 w 115"/>
                <a:gd name="T3" fmla="*/ 3 h 728"/>
                <a:gd name="T4" fmla="*/ 91 w 115"/>
                <a:gd name="T5" fmla="*/ 11 h 728"/>
                <a:gd name="T6" fmla="*/ 104 w 115"/>
                <a:gd name="T7" fmla="*/ 23 h 728"/>
                <a:gd name="T8" fmla="*/ 111 w 115"/>
                <a:gd name="T9" fmla="*/ 38 h 728"/>
                <a:gd name="T10" fmla="*/ 115 w 115"/>
                <a:gd name="T11" fmla="*/ 57 h 728"/>
                <a:gd name="T12" fmla="*/ 115 w 115"/>
                <a:gd name="T13" fmla="*/ 670 h 728"/>
                <a:gd name="T14" fmla="*/ 111 w 115"/>
                <a:gd name="T15" fmla="*/ 689 h 728"/>
                <a:gd name="T16" fmla="*/ 104 w 115"/>
                <a:gd name="T17" fmla="*/ 705 h 728"/>
                <a:gd name="T18" fmla="*/ 91 w 115"/>
                <a:gd name="T19" fmla="*/ 717 h 728"/>
                <a:gd name="T20" fmla="*/ 76 w 115"/>
                <a:gd name="T21" fmla="*/ 726 h 728"/>
                <a:gd name="T22" fmla="*/ 57 w 115"/>
                <a:gd name="T23" fmla="*/ 728 h 728"/>
                <a:gd name="T24" fmla="*/ 39 w 115"/>
                <a:gd name="T25" fmla="*/ 726 h 728"/>
                <a:gd name="T26" fmla="*/ 23 w 115"/>
                <a:gd name="T27" fmla="*/ 717 h 728"/>
                <a:gd name="T28" fmla="*/ 11 w 115"/>
                <a:gd name="T29" fmla="*/ 705 h 728"/>
                <a:gd name="T30" fmla="*/ 3 w 115"/>
                <a:gd name="T31" fmla="*/ 689 h 728"/>
                <a:gd name="T32" fmla="*/ 0 w 115"/>
                <a:gd name="T33" fmla="*/ 670 h 728"/>
                <a:gd name="T34" fmla="*/ 0 w 115"/>
                <a:gd name="T35" fmla="*/ 57 h 728"/>
                <a:gd name="T36" fmla="*/ 3 w 115"/>
                <a:gd name="T37" fmla="*/ 38 h 728"/>
                <a:gd name="T38" fmla="*/ 11 w 115"/>
                <a:gd name="T39" fmla="*/ 23 h 728"/>
                <a:gd name="T40" fmla="*/ 23 w 115"/>
                <a:gd name="T41" fmla="*/ 11 h 728"/>
                <a:gd name="T42" fmla="*/ 39 w 115"/>
                <a:gd name="T43" fmla="*/ 3 h 728"/>
                <a:gd name="T44" fmla="*/ 57 w 115"/>
                <a:gd name="T4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728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1" y="38"/>
                  </a:lnTo>
                  <a:lnTo>
                    <a:pt x="115" y="57"/>
                  </a:lnTo>
                  <a:lnTo>
                    <a:pt x="115" y="670"/>
                  </a:lnTo>
                  <a:lnTo>
                    <a:pt x="111" y="689"/>
                  </a:lnTo>
                  <a:lnTo>
                    <a:pt x="104" y="705"/>
                  </a:lnTo>
                  <a:lnTo>
                    <a:pt x="91" y="717"/>
                  </a:lnTo>
                  <a:lnTo>
                    <a:pt x="76" y="726"/>
                  </a:lnTo>
                  <a:lnTo>
                    <a:pt x="57" y="728"/>
                  </a:lnTo>
                  <a:lnTo>
                    <a:pt x="39" y="726"/>
                  </a:lnTo>
                  <a:lnTo>
                    <a:pt x="23" y="717"/>
                  </a:lnTo>
                  <a:lnTo>
                    <a:pt x="11" y="705"/>
                  </a:lnTo>
                  <a:lnTo>
                    <a:pt x="3" y="689"/>
                  </a:lnTo>
                  <a:lnTo>
                    <a:pt x="0" y="670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38"/>
            <p:cNvSpPr>
              <a:spLocks/>
            </p:cNvSpPr>
            <p:nvPr/>
          </p:nvSpPr>
          <p:spPr bwMode="auto">
            <a:xfrm>
              <a:off x="14203" y="6651"/>
              <a:ext cx="29" cy="105"/>
            </a:xfrm>
            <a:custGeom>
              <a:avLst/>
              <a:gdLst>
                <a:gd name="T0" fmla="*/ 57 w 115"/>
                <a:gd name="T1" fmla="*/ 0 h 422"/>
                <a:gd name="T2" fmla="*/ 76 w 115"/>
                <a:gd name="T3" fmla="*/ 3 h 422"/>
                <a:gd name="T4" fmla="*/ 91 w 115"/>
                <a:gd name="T5" fmla="*/ 11 h 422"/>
                <a:gd name="T6" fmla="*/ 104 w 115"/>
                <a:gd name="T7" fmla="*/ 23 h 422"/>
                <a:gd name="T8" fmla="*/ 112 w 115"/>
                <a:gd name="T9" fmla="*/ 38 h 422"/>
                <a:gd name="T10" fmla="*/ 115 w 115"/>
                <a:gd name="T11" fmla="*/ 57 h 422"/>
                <a:gd name="T12" fmla="*/ 115 w 115"/>
                <a:gd name="T13" fmla="*/ 364 h 422"/>
                <a:gd name="T14" fmla="*/ 112 w 115"/>
                <a:gd name="T15" fmla="*/ 382 h 422"/>
                <a:gd name="T16" fmla="*/ 104 w 115"/>
                <a:gd name="T17" fmla="*/ 397 h 422"/>
                <a:gd name="T18" fmla="*/ 91 w 115"/>
                <a:gd name="T19" fmla="*/ 411 h 422"/>
                <a:gd name="T20" fmla="*/ 76 w 115"/>
                <a:gd name="T21" fmla="*/ 418 h 422"/>
                <a:gd name="T22" fmla="*/ 57 w 115"/>
                <a:gd name="T23" fmla="*/ 422 h 422"/>
                <a:gd name="T24" fmla="*/ 40 w 115"/>
                <a:gd name="T25" fmla="*/ 418 h 422"/>
                <a:gd name="T26" fmla="*/ 24 w 115"/>
                <a:gd name="T27" fmla="*/ 411 h 422"/>
                <a:gd name="T28" fmla="*/ 11 w 115"/>
                <a:gd name="T29" fmla="*/ 397 h 422"/>
                <a:gd name="T30" fmla="*/ 3 w 115"/>
                <a:gd name="T31" fmla="*/ 382 h 422"/>
                <a:gd name="T32" fmla="*/ 0 w 115"/>
                <a:gd name="T33" fmla="*/ 364 h 422"/>
                <a:gd name="T34" fmla="*/ 0 w 115"/>
                <a:gd name="T35" fmla="*/ 57 h 422"/>
                <a:gd name="T36" fmla="*/ 3 w 115"/>
                <a:gd name="T37" fmla="*/ 38 h 422"/>
                <a:gd name="T38" fmla="*/ 11 w 115"/>
                <a:gd name="T39" fmla="*/ 23 h 422"/>
                <a:gd name="T40" fmla="*/ 24 w 115"/>
                <a:gd name="T41" fmla="*/ 11 h 422"/>
                <a:gd name="T42" fmla="*/ 40 w 115"/>
                <a:gd name="T43" fmla="*/ 3 h 422"/>
                <a:gd name="T44" fmla="*/ 57 w 115"/>
                <a:gd name="T4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422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38"/>
                  </a:lnTo>
                  <a:lnTo>
                    <a:pt x="115" y="57"/>
                  </a:lnTo>
                  <a:lnTo>
                    <a:pt x="115" y="364"/>
                  </a:lnTo>
                  <a:lnTo>
                    <a:pt x="112" y="382"/>
                  </a:lnTo>
                  <a:lnTo>
                    <a:pt x="104" y="397"/>
                  </a:lnTo>
                  <a:lnTo>
                    <a:pt x="91" y="411"/>
                  </a:lnTo>
                  <a:lnTo>
                    <a:pt x="76" y="418"/>
                  </a:lnTo>
                  <a:lnTo>
                    <a:pt x="57" y="422"/>
                  </a:lnTo>
                  <a:lnTo>
                    <a:pt x="40" y="418"/>
                  </a:lnTo>
                  <a:lnTo>
                    <a:pt x="24" y="411"/>
                  </a:lnTo>
                  <a:lnTo>
                    <a:pt x="11" y="397"/>
                  </a:lnTo>
                  <a:lnTo>
                    <a:pt x="3" y="382"/>
                  </a:lnTo>
                  <a:lnTo>
                    <a:pt x="0" y="36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239"/>
            <p:cNvSpPr>
              <a:spLocks/>
            </p:cNvSpPr>
            <p:nvPr/>
          </p:nvSpPr>
          <p:spPr bwMode="auto">
            <a:xfrm>
              <a:off x="13647" y="6861"/>
              <a:ext cx="29" cy="125"/>
            </a:xfrm>
            <a:custGeom>
              <a:avLst/>
              <a:gdLst>
                <a:gd name="T0" fmla="*/ 59 w 117"/>
                <a:gd name="T1" fmla="*/ 0 h 498"/>
                <a:gd name="T2" fmla="*/ 77 w 117"/>
                <a:gd name="T3" fmla="*/ 3 h 498"/>
                <a:gd name="T4" fmla="*/ 92 w 117"/>
                <a:gd name="T5" fmla="*/ 11 h 498"/>
                <a:gd name="T6" fmla="*/ 105 w 117"/>
                <a:gd name="T7" fmla="*/ 24 h 498"/>
                <a:gd name="T8" fmla="*/ 113 w 117"/>
                <a:gd name="T9" fmla="*/ 40 h 498"/>
                <a:gd name="T10" fmla="*/ 117 w 117"/>
                <a:gd name="T11" fmla="*/ 57 h 498"/>
                <a:gd name="T12" fmla="*/ 117 w 117"/>
                <a:gd name="T13" fmla="*/ 441 h 498"/>
                <a:gd name="T14" fmla="*/ 113 w 117"/>
                <a:gd name="T15" fmla="*/ 460 h 498"/>
                <a:gd name="T16" fmla="*/ 105 w 117"/>
                <a:gd name="T17" fmla="*/ 475 h 498"/>
                <a:gd name="T18" fmla="*/ 92 w 117"/>
                <a:gd name="T19" fmla="*/ 487 h 498"/>
                <a:gd name="T20" fmla="*/ 77 w 117"/>
                <a:gd name="T21" fmla="*/ 496 h 498"/>
                <a:gd name="T22" fmla="*/ 59 w 117"/>
                <a:gd name="T23" fmla="*/ 498 h 498"/>
                <a:gd name="T24" fmla="*/ 40 w 117"/>
                <a:gd name="T25" fmla="*/ 496 h 498"/>
                <a:gd name="T26" fmla="*/ 25 w 117"/>
                <a:gd name="T27" fmla="*/ 487 h 498"/>
                <a:gd name="T28" fmla="*/ 13 w 117"/>
                <a:gd name="T29" fmla="*/ 475 h 498"/>
                <a:gd name="T30" fmla="*/ 4 w 117"/>
                <a:gd name="T31" fmla="*/ 460 h 498"/>
                <a:gd name="T32" fmla="*/ 0 w 117"/>
                <a:gd name="T33" fmla="*/ 441 h 498"/>
                <a:gd name="T34" fmla="*/ 0 w 117"/>
                <a:gd name="T35" fmla="*/ 57 h 498"/>
                <a:gd name="T36" fmla="*/ 4 w 117"/>
                <a:gd name="T37" fmla="*/ 40 h 498"/>
                <a:gd name="T38" fmla="*/ 13 w 117"/>
                <a:gd name="T39" fmla="*/ 24 h 498"/>
                <a:gd name="T40" fmla="*/ 25 w 117"/>
                <a:gd name="T41" fmla="*/ 11 h 498"/>
                <a:gd name="T42" fmla="*/ 40 w 117"/>
                <a:gd name="T43" fmla="*/ 3 h 498"/>
                <a:gd name="T44" fmla="*/ 59 w 117"/>
                <a:gd name="T4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498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40"/>
                  </a:lnTo>
                  <a:lnTo>
                    <a:pt x="117" y="57"/>
                  </a:lnTo>
                  <a:lnTo>
                    <a:pt x="117" y="441"/>
                  </a:lnTo>
                  <a:lnTo>
                    <a:pt x="113" y="460"/>
                  </a:lnTo>
                  <a:lnTo>
                    <a:pt x="105" y="475"/>
                  </a:lnTo>
                  <a:lnTo>
                    <a:pt x="92" y="487"/>
                  </a:lnTo>
                  <a:lnTo>
                    <a:pt x="77" y="496"/>
                  </a:lnTo>
                  <a:lnTo>
                    <a:pt x="59" y="498"/>
                  </a:lnTo>
                  <a:lnTo>
                    <a:pt x="40" y="496"/>
                  </a:lnTo>
                  <a:lnTo>
                    <a:pt x="25" y="487"/>
                  </a:lnTo>
                  <a:lnTo>
                    <a:pt x="13" y="475"/>
                  </a:lnTo>
                  <a:lnTo>
                    <a:pt x="4" y="460"/>
                  </a:lnTo>
                  <a:lnTo>
                    <a:pt x="0" y="441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14107" y="6804"/>
              <a:ext cx="29" cy="144"/>
            </a:xfrm>
            <a:custGeom>
              <a:avLst/>
              <a:gdLst>
                <a:gd name="T0" fmla="*/ 58 w 115"/>
                <a:gd name="T1" fmla="*/ 0 h 576"/>
                <a:gd name="T2" fmla="*/ 76 w 115"/>
                <a:gd name="T3" fmla="*/ 3 h 576"/>
                <a:gd name="T4" fmla="*/ 92 w 115"/>
                <a:gd name="T5" fmla="*/ 11 h 576"/>
                <a:gd name="T6" fmla="*/ 104 w 115"/>
                <a:gd name="T7" fmla="*/ 23 h 576"/>
                <a:gd name="T8" fmla="*/ 113 w 115"/>
                <a:gd name="T9" fmla="*/ 40 h 576"/>
                <a:gd name="T10" fmla="*/ 115 w 115"/>
                <a:gd name="T11" fmla="*/ 57 h 576"/>
                <a:gd name="T12" fmla="*/ 115 w 115"/>
                <a:gd name="T13" fmla="*/ 518 h 576"/>
                <a:gd name="T14" fmla="*/ 113 w 115"/>
                <a:gd name="T15" fmla="*/ 536 h 576"/>
                <a:gd name="T16" fmla="*/ 104 w 115"/>
                <a:gd name="T17" fmla="*/ 551 h 576"/>
                <a:gd name="T18" fmla="*/ 92 w 115"/>
                <a:gd name="T19" fmla="*/ 565 h 576"/>
                <a:gd name="T20" fmla="*/ 76 w 115"/>
                <a:gd name="T21" fmla="*/ 572 h 576"/>
                <a:gd name="T22" fmla="*/ 58 w 115"/>
                <a:gd name="T23" fmla="*/ 576 h 576"/>
                <a:gd name="T24" fmla="*/ 40 w 115"/>
                <a:gd name="T25" fmla="*/ 572 h 576"/>
                <a:gd name="T26" fmla="*/ 24 w 115"/>
                <a:gd name="T27" fmla="*/ 565 h 576"/>
                <a:gd name="T28" fmla="*/ 11 w 115"/>
                <a:gd name="T29" fmla="*/ 551 h 576"/>
                <a:gd name="T30" fmla="*/ 3 w 115"/>
                <a:gd name="T31" fmla="*/ 536 h 576"/>
                <a:gd name="T32" fmla="*/ 0 w 115"/>
                <a:gd name="T33" fmla="*/ 518 h 576"/>
                <a:gd name="T34" fmla="*/ 0 w 115"/>
                <a:gd name="T35" fmla="*/ 57 h 576"/>
                <a:gd name="T36" fmla="*/ 3 w 115"/>
                <a:gd name="T37" fmla="*/ 40 h 576"/>
                <a:gd name="T38" fmla="*/ 11 w 115"/>
                <a:gd name="T39" fmla="*/ 23 h 576"/>
                <a:gd name="T40" fmla="*/ 24 w 115"/>
                <a:gd name="T41" fmla="*/ 11 h 576"/>
                <a:gd name="T42" fmla="*/ 40 w 115"/>
                <a:gd name="T43" fmla="*/ 3 h 576"/>
                <a:gd name="T44" fmla="*/ 58 w 115"/>
                <a:gd name="T4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3" y="40"/>
                  </a:lnTo>
                  <a:lnTo>
                    <a:pt x="115" y="57"/>
                  </a:lnTo>
                  <a:lnTo>
                    <a:pt x="115" y="518"/>
                  </a:lnTo>
                  <a:lnTo>
                    <a:pt x="113" y="536"/>
                  </a:lnTo>
                  <a:lnTo>
                    <a:pt x="104" y="551"/>
                  </a:lnTo>
                  <a:lnTo>
                    <a:pt x="92" y="565"/>
                  </a:lnTo>
                  <a:lnTo>
                    <a:pt x="76" y="572"/>
                  </a:lnTo>
                  <a:lnTo>
                    <a:pt x="58" y="576"/>
                  </a:lnTo>
                  <a:lnTo>
                    <a:pt x="40" y="572"/>
                  </a:lnTo>
                  <a:lnTo>
                    <a:pt x="24" y="565"/>
                  </a:lnTo>
                  <a:lnTo>
                    <a:pt x="11" y="551"/>
                  </a:lnTo>
                  <a:lnTo>
                    <a:pt x="3" y="536"/>
                  </a:lnTo>
                  <a:lnTo>
                    <a:pt x="0" y="51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3" name="Стрелка вправо 42"/>
          <p:cNvSpPr/>
          <p:nvPr/>
        </p:nvSpPr>
        <p:spPr>
          <a:xfrm rot="7502952">
            <a:off x="4858158" y="2950333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 rot="14097048" flipH="1">
            <a:off x="6826187" y="2954093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5781" y="1064611"/>
            <a:ext cx="3497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70"/>
              </a:spcAft>
            </a:pPr>
            <a:r>
              <a:rPr lang="ru-RU" sz="20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Математическое ожидание сложной случайной величины </a:t>
            </a:r>
            <a:endParaRPr lang="ru-RU" sz="20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53207" y="989731"/>
                <a:ext cx="4532241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𝑉</m:t>
                      </m:r>
                      <m:r>
                        <a:rPr lang="en-US" sz="200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𝑄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𝐶𝐹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𝜔</m:t>
                          </m:r>
                          <m:r>
                            <a:rPr lang="ru-RU" sz="20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solidFill>
                    <a:srgbClr val="575757">
                      <a:lumMod val="50000"/>
                    </a:srgbClr>
                  </a:solidFill>
                  <a:latin typeface="Cambria Math" panose="02040503050406030204" pitchFamily="18" charset="0"/>
                  <a:cs typeface="SB Sans Display Light" panose="020B030304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</a:t>
                </a:r>
                <a:r>
                  <a:rPr lang="ru-RU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стохастический процесс </a:t>
                </a:r>
                <a:r>
                  <a:rPr lang="ru-RU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риск-факторов</a:t>
                </a:r>
                <a:endParaRPr lang="en-US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207" y="989731"/>
                <a:ext cx="4532241" cy="796436"/>
              </a:xfrm>
              <a:prstGeom prst="rect">
                <a:avLst/>
              </a:prstGeom>
              <a:blipFill>
                <a:blip r:embed="rId5"/>
                <a:stretch>
                  <a:fillRect b="-11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86705" y="3445065"/>
            <a:ext cx="343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Продукты с детерминированным профилем выплат</a:t>
            </a:r>
            <a:endParaRPr lang="ru-RU" sz="14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6510" y="3445065"/>
            <a:ext cx="291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Продукты с возможностью досрочной экспирации</a:t>
            </a:r>
            <a:endParaRPr lang="ru-RU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Как работает 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AMC </a:t>
            </a:r>
            <a:r>
              <a:rPr lang="ru-RU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 примере американского опциона</a:t>
            </a:r>
            <a:r>
              <a:rPr lang="en-US" sz="2500" b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2500" b="1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колл</a:t>
            </a:r>
            <a:endParaRPr lang="ru-RU" sz="2500" b="1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/>
              <p:nvPr/>
            </p:nvSpPr>
            <p:spPr>
              <a:xfrm>
                <a:off x="651839" y="1373994"/>
                <a:ext cx="3151702" cy="451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𝜏</m:t>
                            </m:r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∈[0,</m:t>
                            </m:r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𝑇</m:t>
                            </m:r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  <a:cs typeface="SB Sans Display Light" panose="020B030304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  <a:cs typeface="SB Sans Display Light" panose="020B0303040504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rgbClr val="575757">
                                                <a:lumMod val="50000"/>
                                              </a:srgbClr>
                                            </a:solidFill>
                                            <a:latin typeface="Cambria Math" panose="02040503050406030204" pitchFamily="18" charset="0"/>
                                            <a:cs typeface="SB Sans Display Light" panose="020B0303040504020204" pitchFamily="34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20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sz="20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9" y="1373994"/>
                <a:ext cx="3151702" cy="451727"/>
              </a:xfrm>
              <a:prstGeom prst="rect">
                <a:avLst/>
              </a:prstGeom>
              <a:blipFill>
                <a:blip r:embed="rId2"/>
                <a:stretch>
                  <a:fillRect t="-12162"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/>
              <p:nvPr/>
            </p:nvSpPr>
            <p:spPr>
              <a:xfrm>
                <a:off x="348538" y="1940945"/>
                <a:ext cx="65443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0=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&lt;</m:t>
                    </m:r>
                    <m:r>
                      <a:rPr lang="ru-RU" sz="1600" b="0" i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…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–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временная сетка для генерации путей</a:t>
                </a:r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8" y="1940945"/>
                <a:ext cx="6544310" cy="338554"/>
              </a:xfrm>
              <a:prstGeom prst="rect">
                <a:avLst/>
              </a:prstGeom>
              <a:blipFill>
                <a:blip r:embed="rId3"/>
                <a:stretch>
                  <a:fillRect l="-466" t="-5357" r="-186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348538" y="2430926"/>
            <a:ext cx="5115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 принцип динамического программирования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/>
              <p:nvPr/>
            </p:nvSpPr>
            <p:spPr>
              <a:xfrm>
                <a:off x="628755" y="2888754"/>
                <a:ext cx="6349572" cy="68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𝑖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,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max</m:t>
                    </m:r>
                    <m:r>
                      <a:rPr lang="en-US" sz="160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 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,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−</m:t>
                            </m:r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rgbClr val="575757">
                                        <a:lumMod val="50000"/>
                                      </a:srgbClr>
                                    </a:solidFill>
                                    <a:latin typeface="Cambria Math" panose="02040503050406030204" pitchFamily="18" charset="0"/>
                                    <a:cs typeface="SB Sans Display Light" panose="020B0303040504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rgbClr val="575757">
                                            <a:lumMod val="50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cs typeface="SB Sans Display Light" panose="020B030304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(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𝑖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ru-RU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)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=</m:t>
                        </m:r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  <m:r>
                      <a:rPr lang="en-US" sz="1600" b="0" i="0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𝑖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=0,…,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𝑚</m:t>
                    </m:r>
                    <m:r>
                      <a:rPr lang="en-US" sz="160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−1</m:t>
                    </m:r>
                  </m:oMath>
                </a14:m>
                <a:endParaRPr lang="en-US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5" y="2888754"/>
                <a:ext cx="6349572" cy="682751"/>
              </a:xfrm>
              <a:prstGeom prst="rect">
                <a:avLst/>
              </a:prstGeom>
              <a:blipFill>
                <a:blip r:embed="rId4"/>
                <a:stretch>
                  <a:fillRect l="-1056" t="-6250"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7DFFB3-FF03-0343-86C9-13AC5AA25B9B}"/>
              </a:ext>
            </a:extLst>
          </p:cNvPr>
          <p:cNvSpPr txBox="1"/>
          <p:nvPr/>
        </p:nvSpPr>
        <p:spPr>
          <a:xfrm>
            <a:off x="348538" y="3773444"/>
            <a:ext cx="6173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Основная идея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для определения 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Continuation Value (</a:t>
            </a:r>
            <a:r>
              <a:rPr lang="en-US" sz="1600" i="1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CV</a:t>
            </a:r>
            <a:r>
              <a:rPr lang="en-US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 = </a:t>
            </a:r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метод МНК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/>
              <p:nvPr/>
            </p:nvSpPr>
            <p:spPr>
              <a:xfrm>
                <a:off x="628755" y="4126337"/>
                <a:ext cx="3943245" cy="596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𝑉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(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160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𝑘</m:t>
                          </m:r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5" y="4126337"/>
                <a:ext cx="3943245" cy="596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08281" y="4652282"/>
                <a:ext cx="2995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базисные функции</a:t>
                </a:r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ru-RU" sz="1600" dirty="0"/>
                  <a:t>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– </a:t>
                </a:r>
                <a:r>
                  <a:rPr lang="ru-RU" sz="1600" dirty="0" smtClean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коэффициенты регрессии</a:t>
                </a:r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81" y="4652282"/>
                <a:ext cx="2995039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/>
              <p:nvPr/>
            </p:nvSpPr>
            <p:spPr>
              <a:xfrm>
                <a:off x="6330164" y="4259971"/>
                <a:ext cx="3592522" cy="760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64" y="4259971"/>
                <a:ext cx="3592522" cy="760786"/>
              </a:xfrm>
              <a:prstGeom prst="rect">
                <a:avLst/>
              </a:prstGeom>
              <a:blipFill>
                <a:blip r:embed="rId7"/>
                <a:stretch>
                  <a:fillRect l="-1864" r="-169"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/>
              <p:nvPr/>
            </p:nvSpPr>
            <p:spPr>
              <a:xfrm>
                <a:off x="2080595" y="6005390"/>
                <a:ext cx="6557757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5" y="6005390"/>
                <a:ext cx="6557757" cy="282641"/>
              </a:xfrm>
              <a:prstGeom prst="rect">
                <a:avLst/>
              </a:prstGeom>
              <a:blipFill>
                <a:blip r:embed="rId8"/>
                <a:stretch>
                  <a:fillRect l="-1022" t="-136170" b="-212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993238" y="4380408"/>
            <a:ext cx="786384" cy="635759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5241360" y="713538"/>
            <a:ext cx="148248" cy="9214404"/>
          </a:xfrm>
          <a:prstGeom prst="righ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4" name="Right Arrow 23"/>
          <p:cNvSpPr/>
          <p:nvPr/>
        </p:nvSpPr>
        <p:spPr>
          <a:xfrm rot="5400000">
            <a:off x="5176755" y="5427896"/>
            <a:ext cx="301035" cy="635759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348538" y="6397128"/>
            <a:ext cx="928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Обычно используем два набора путей Монте-Карло: первый набор – для регрессии, второй – для оценки</a:t>
            </a:r>
            <a:endParaRPr lang="ru-RU" sz="1600" dirty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1900" y="1206616"/>
            <a:ext cx="21664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Longstaff&amp;Schwartz</a:t>
            </a:r>
            <a:r>
              <a:rPr lang="en-US" sz="1600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2001</a:t>
            </a:r>
            <a:endParaRPr lang="ru-RU" sz="1600" dirty="0" err="1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8538" y="978866"/>
            <a:ext cx="431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Сколько стоит Американский </a:t>
            </a:r>
            <a:r>
              <a:rPr lang="ru-RU" dirty="0" err="1" smtClean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колл</a:t>
            </a:r>
            <a:r>
              <a:rPr lang="ru-RU" dirty="0">
                <a:solidFill>
                  <a:srgbClr val="575757">
                    <a:lumMod val="50000"/>
                  </a:srgb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?</a:t>
            </a:r>
            <a:endParaRPr lang="ru-RU" dirty="0" smtClean="0">
              <a:solidFill>
                <a:srgbClr val="575757">
                  <a:lumMod val="50000"/>
                </a:srgb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398843" y="954787"/>
            <a:ext cx="4460823" cy="3204134"/>
            <a:chOff x="7398843" y="954787"/>
            <a:chExt cx="4460823" cy="3204134"/>
          </a:xfrm>
        </p:grpSpPr>
        <p:pic>
          <p:nvPicPr>
            <p:cNvPr id="22" name="Рисунок 9">
              <a:extLst>
                <a:ext uri="{FF2B5EF4-FFF2-40B4-BE49-F238E27FC236}">
                  <a16:creationId xmlns:a16="http://schemas.microsoft.com/office/drawing/2014/main" id="{D515DBDA-C4FB-D542-9ED5-98F135D7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98843" y="954787"/>
              <a:ext cx="4460823" cy="320413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7546830" y="3861247"/>
              <a:ext cx="1798852" cy="10576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344002" y="1521284"/>
              <a:ext cx="2232287" cy="235652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731017" y="1107713"/>
              <a:ext cx="32259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Выплата опциона (пунктиром</a:t>
              </a:r>
              <a:r>
                <a:rPr lang="ru-RU" sz="14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)</a:t>
              </a:r>
            </a:p>
            <a:p>
              <a:r>
                <a:rPr lang="ru-RU" sz="1400" dirty="0" smtClean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rPr>
                <a:t>Регрессионный полином (синим)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kT0.3JeYJXijcx.aSx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heme/theme1.xml><?xml version="1.0" encoding="utf-8"?>
<a:theme xmlns:a="http://schemas.openxmlformats.org/drawingml/2006/main" name="Тема Office">
  <a:themeElements>
    <a:clrScheme name="SBER-CIB_2020_1">
      <a:dk1>
        <a:sysClr val="windowText" lastClr="000000"/>
      </a:dk1>
      <a:lt1>
        <a:sysClr val="window" lastClr="FFFFFF"/>
      </a:lt1>
      <a:dk2>
        <a:srgbClr val="333F48"/>
      </a:dk2>
      <a:lt2>
        <a:srgbClr val="D6D4D4"/>
      </a:lt2>
      <a:accent1>
        <a:srgbClr val="00766C"/>
      </a:accent1>
      <a:accent2>
        <a:srgbClr val="21A038"/>
      </a:accent2>
      <a:accent3>
        <a:srgbClr val="00ADEE"/>
      </a:accent3>
      <a:accent4>
        <a:srgbClr val="A0E720"/>
      </a:accent4>
      <a:accent5>
        <a:srgbClr val="FAED00"/>
      </a:accent5>
      <a:accent6>
        <a:srgbClr val="65C4C3"/>
      </a:accent6>
      <a:hlink>
        <a:srgbClr val="65C4C3"/>
      </a:hlink>
      <a:folHlink>
        <a:srgbClr val="005677"/>
      </a:folHlink>
    </a:clrScheme>
    <a:fontScheme name="SB-2020">
      <a:majorFont>
        <a:latin typeface="SB Sans Display"/>
        <a:ea typeface=""/>
        <a:cs typeface=""/>
      </a:majorFont>
      <a:minorFont>
        <a:latin typeface="SB Sans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5E7"/>
        </a:solidFill>
        <a:ln w="12700" cap="flat" cmpd="sng" algn="ctr">
          <a:noFill/>
          <a:prstDash val="solid"/>
          <a:miter lim="800000"/>
        </a:ln>
        <a:effectLst/>
      </a:spPr>
      <a:bodyPr lIns="0" tIns="0" rIns="0" bIns="0" rtlCol="0" anchor="ctr"/>
      <a:lstStyle>
        <a:defPPr algn="ctr">
          <a:defRPr>
            <a:solidFill>
              <a:schemeClr val="bg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C720BFF-17AA-43C1-BB0B-7448596824A5}" vid="{89F1DFC7-2586-4F99-82B7-20C1505AD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шаблон-СБ-16-9</Template>
  <TotalTime>50805</TotalTime>
  <Words>3088</Words>
  <Application>Microsoft Office PowerPoint</Application>
  <PresentationFormat>Widescreen</PresentationFormat>
  <Paragraphs>295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SB Sans Display</vt:lpstr>
      <vt:lpstr>SB Sans Display Light</vt:lpstr>
      <vt:lpstr>SB Sans Display Semibold</vt:lpstr>
      <vt:lpstr>Times New Roman</vt:lpstr>
      <vt:lpstr>Тема Office</vt:lpstr>
      <vt:lpstr>think-cell Slide</vt:lpstr>
      <vt:lpstr>Pricing Service CVA. Часть II</vt:lpstr>
      <vt:lpstr>Pricing Service CVA – высокотехнологичная платформа для расчета xVA</vt:lpstr>
      <vt:lpstr>Pricing Service: вычислительная платформа как сервис </vt:lpstr>
      <vt:lpstr>Эволюция прайсинга</vt:lpstr>
      <vt:lpstr>Фабрика моделей: читаем описание ПФИ, строим модель автоматически</vt:lpstr>
      <vt:lpstr>Конструктор payoff: универсальный языка описания ПФИ</vt:lpstr>
      <vt:lpstr>Расчет и риск-менеджмент CVA – тяжелая вычислительная задача</vt:lpstr>
      <vt:lpstr>Проблема применения метода Монте-Карло</vt:lpstr>
      <vt:lpstr>Как работает AMC на примере американского опциона колл</vt:lpstr>
      <vt:lpstr>Задача расчета CVA облегчается с помощью AMC</vt:lpstr>
      <vt:lpstr>Automatic Differentiation: basics</vt:lpstr>
      <vt:lpstr>Automatic Differentiation: forward propagation</vt:lpstr>
      <vt:lpstr>AAD: Automatic Adjoint Differentiation</vt:lpstr>
      <vt:lpstr>AAD: Что нужно, чтобы это заработало для сложного алгоритма промышленного масштаба?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и Performance  Management</dc:title>
  <dc:creator>RePack by Diakov</dc:creator>
  <cp:lastModifiedBy>Ziyatdinov Iskander</cp:lastModifiedBy>
  <cp:revision>1480</cp:revision>
  <cp:lastPrinted>2021-08-25T13:49:15Z</cp:lastPrinted>
  <dcterms:created xsi:type="dcterms:W3CDTF">2017-10-06T09:46:43Z</dcterms:created>
  <dcterms:modified xsi:type="dcterms:W3CDTF">2022-11-15T08:30:35Z</dcterms:modified>
</cp:coreProperties>
</file>