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549" r:id="rId3"/>
    <p:sldId id="551" r:id="rId4"/>
    <p:sldId id="545" r:id="rId5"/>
    <p:sldId id="555" r:id="rId6"/>
    <p:sldId id="554" r:id="rId7"/>
    <p:sldId id="556" r:id="rId8"/>
    <p:sldId id="510" r:id="rId9"/>
    <p:sldId id="513" r:id="rId10"/>
    <p:sldId id="514" r:id="rId11"/>
    <p:sldId id="528" r:id="rId12"/>
    <p:sldId id="519" r:id="rId13"/>
    <p:sldId id="537" r:id="rId14"/>
    <p:sldId id="521" r:id="rId15"/>
    <p:sldId id="522" r:id="rId16"/>
    <p:sldId id="529" r:id="rId17"/>
    <p:sldId id="557" r:id="rId18"/>
    <p:sldId id="548" r:id="rId19"/>
    <p:sldId id="547" r:id="rId20"/>
    <p:sldId id="553" r:id="rId21"/>
    <p:sldId id="535" r:id="rId22"/>
    <p:sldId id="538" r:id="rId23"/>
    <p:sldId id="525" r:id="rId24"/>
    <p:sldId id="524" r:id="rId25"/>
    <p:sldId id="526" r:id="rId26"/>
  </p:sldIdLst>
  <p:sldSz cx="9144000" cy="5143500" type="screen16x9"/>
  <p:notesSz cx="8686800" cy="4691063"/>
  <p:custDataLst>
    <p:tags r:id="rId29"/>
  </p:custDataLst>
  <p:defaultTextStyle>
    <a:defPPr>
      <a:defRPr lang="ru-RU"/>
    </a:defPPr>
    <a:lvl1pPr marL="0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6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2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8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84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80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76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72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68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65">
          <p15:clr>
            <a:srgbClr val="A4A3A4"/>
          </p15:clr>
        </p15:guide>
        <p15:guide id="4" orient="horz" pos="338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2140">
          <p15:clr>
            <a:srgbClr val="A4A3A4"/>
          </p15:clr>
        </p15:guide>
        <p15:guide id="4" pos="3121">
          <p15:clr>
            <a:srgbClr val="A4A3A4"/>
          </p15:clr>
        </p15:guide>
        <p15:guide id="5" orient="horz" pos="2154">
          <p15:clr>
            <a:srgbClr val="A4A3A4"/>
          </p15:clr>
        </p15:guide>
        <p15:guide id="6" orient="horz" pos="1478">
          <p15:clr>
            <a:srgbClr val="A4A3A4"/>
          </p15:clr>
        </p15:guide>
        <p15:guide id="7" pos="1880">
          <p15:clr>
            <a:srgbClr val="A4A3A4"/>
          </p15:clr>
        </p15:guide>
        <p15:guide id="8" pos="27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выкин Е.Ю." initials="БЕЮ" lastIdx="1" clrIdx="0"/>
  <p:cmAuthor id="1" name="Windows User" initials="WU" lastIdx="1" clrIdx="1"/>
  <p:cmAuthor id="2" name="Iskander Ziyatdinov" initials="IZ" lastIdx="1" clrIdx="2">
    <p:extLst>
      <p:ext uri="{19B8F6BF-5375-455C-9EA6-DF929625EA0E}">
        <p15:presenceInfo xmlns:p15="http://schemas.microsoft.com/office/powerpoint/2012/main" userId="Iskander Ziyatdi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92A"/>
    <a:srgbClr val="9F1111"/>
    <a:srgbClr val="CC00FF"/>
    <a:srgbClr val="92D050"/>
    <a:srgbClr val="4010A0"/>
    <a:srgbClr val="000000"/>
    <a:srgbClr val="7DC244"/>
    <a:srgbClr val="6EB3FE"/>
    <a:srgbClr val="50A3FE"/>
    <a:srgbClr val="1D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2" autoAdjust="0"/>
    <p:restoredTop sz="72445" autoAdjust="0"/>
  </p:normalViewPr>
  <p:slideViewPr>
    <p:cSldViewPr>
      <p:cViewPr varScale="1">
        <p:scale>
          <a:sx n="70" d="100"/>
          <a:sy n="70" d="100"/>
        </p:scale>
        <p:origin x="1440" y="60"/>
      </p:cViewPr>
      <p:guideLst>
        <p:guide orient="horz" pos="4065"/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95" d="100"/>
          <a:sy n="195" d="100"/>
        </p:scale>
        <p:origin x="192" y="696"/>
      </p:cViewPr>
      <p:guideLst>
        <p:guide orient="horz" pos="3120"/>
        <p:guide pos="2144"/>
        <p:guide orient="horz" pos="2140"/>
        <p:guide pos="3121"/>
        <p:guide orient="horz" pos="2154"/>
        <p:guide orient="horz" pos="1478"/>
        <p:guide pos="1880"/>
        <p:guide pos="27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zakharov\Desktop\&#1057;&#1086;&#1073;&#1088;&#1072;&#1085;&#1080;&#1077;\&#1057;&#1086;&#1073;&#1088;&#1072;&#1085;&#1080;&#107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zakharov\Desktop\&#1057;&#1086;&#1073;&#1088;&#1072;&#1085;&#1080;&#1077;\&#1057;&#1086;&#1073;&#1088;&#1072;&#1085;&#1080;&#107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i="1" dirty="0" smtClean="0"/>
              <a:t>Swap’s MTM</a:t>
            </a:r>
            <a:r>
              <a:rPr lang="en-US" sz="1200" dirty="0" smtClean="0"/>
              <a:t> </a:t>
            </a:r>
            <a:r>
              <a:rPr lang="ru-RU" sz="1200" dirty="0" smtClean="0"/>
              <a:t>как</a:t>
            </a:r>
            <a:r>
              <a:rPr lang="ru-RU" sz="1200" baseline="0" dirty="0" smtClean="0"/>
              <a:t> функция </a:t>
            </a:r>
            <a:r>
              <a:rPr lang="en-US" sz="1200" i="1" baseline="0" dirty="0" smtClean="0"/>
              <a:t>t</a:t>
            </a:r>
            <a:r>
              <a:rPr lang="en-US" sz="1200" baseline="0" dirty="0" smtClean="0"/>
              <a:t> </a:t>
            </a:r>
            <a:r>
              <a:rPr lang="ru-RU" sz="1200" dirty="0" smtClean="0"/>
              <a:t>в </a:t>
            </a:r>
            <a:r>
              <a:rPr lang="ru-RU" sz="1200" dirty="0"/>
              <a:t>будущем</a:t>
            </a:r>
            <a:endParaRPr lang="en-US" sz="1200" dirty="0"/>
          </a:p>
        </c:rich>
      </c:tx>
      <c:layout>
        <c:manualLayout>
          <c:xMode val="edge"/>
          <c:yMode val="edge"/>
          <c:x val="0.15392072735545881"/>
          <c:y val="1.3754837243977207E-2"/>
        </c:manualLayout>
      </c:layout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53883443141036E-2"/>
          <c:y val="0.16430403061702797"/>
          <c:w val="0.86601639557058874"/>
          <c:h val="0.73810253836779038"/>
        </c:manualLayout>
      </c:layout>
      <c:lineChart>
        <c:grouping val="standard"/>
        <c:varyColors val="0"/>
        <c:ser>
          <c:idx val="1"/>
          <c:order val="0"/>
          <c:tx>
            <c:strRef>
              <c:f>Лист1!$B$1</c:f>
              <c:strCache>
                <c:ptCount val="1"/>
                <c:pt idx="0">
                  <c:v>MTM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 formatCode="0.00">
                  <c:v>1.5</c:v>
                </c:pt>
                <c:pt idx="4">
                  <c:v>2</c:v>
                </c:pt>
                <c:pt idx="5">
                  <c:v>2.5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0</c:v>
                </c:pt>
                <c:pt idx="1">
                  <c:v>-1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E9-41A8-8786-10BC284F360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177584736"/>
        <c:axId val="177583424"/>
      </c:lineChart>
      <c:catAx>
        <c:axId val="177584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t</a:t>
                </a:r>
                <a:endParaRPr lang="ru-RU" sz="1400" dirty="0"/>
              </a:p>
            </c:rich>
          </c:tx>
          <c:layout>
            <c:manualLayout>
              <c:xMode val="edge"/>
              <c:yMode val="edge"/>
              <c:x val="0.94814351141388642"/>
              <c:y val="0.747842159591415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7583424"/>
        <c:crosses val="autoZero"/>
        <c:auto val="1"/>
        <c:lblAlgn val="ctr"/>
        <c:lblOffset val="100"/>
        <c:noMultiLvlLbl val="0"/>
      </c:catAx>
      <c:valAx>
        <c:axId val="177583424"/>
        <c:scaling>
          <c:orientation val="minMax"/>
          <c:max val="4"/>
          <c:min val="-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758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 smtClean="0">
                <a:solidFill>
                  <a:schemeClr val="tx1"/>
                </a:solidFill>
                <a:latin typeface="+mn-lt"/>
              </a:rPr>
              <a:t>Рыночная стоимость</a:t>
            </a:r>
            <a:r>
              <a:rPr lang="ru-RU" sz="1400" baseline="0" dirty="0" smtClean="0">
                <a:solidFill>
                  <a:schemeClr val="tx1"/>
                </a:solidFill>
                <a:latin typeface="+mn-lt"/>
              </a:rPr>
              <a:t> сделки</a:t>
            </a:r>
            <a:r>
              <a:rPr lang="en-US" sz="1400" baseline="0" dirty="0" smtClean="0">
                <a:solidFill>
                  <a:schemeClr val="tx1"/>
                </a:solidFill>
                <a:latin typeface="+mn-lt"/>
              </a:rPr>
              <a:t> (</a:t>
            </a:r>
            <a:r>
              <a:rPr lang="en-US" sz="1400" baseline="0" dirty="0" err="1" smtClean="0">
                <a:solidFill>
                  <a:schemeClr val="tx1"/>
                </a:solidFill>
                <a:latin typeface="+mn-lt"/>
              </a:rPr>
              <a:t>MtM</a:t>
            </a:r>
            <a:r>
              <a:rPr lang="en-US" sz="1400" baseline="0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ru-RU" sz="1400" baseline="0" dirty="0" smtClean="0">
                <a:solidFill>
                  <a:schemeClr val="tx1"/>
                </a:solidFill>
                <a:latin typeface="+mn-lt"/>
              </a:rPr>
              <a:t>,</a:t>
            </a:r>
            <a:r>
              <a:rPr lang="en-US" sz="140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400" baseline="0" dirty="0" smtClean="0">
                <a:solidFill>
                  <a:schemeClr val="tx1"/>
                </a:solidFill>
                <a:latin typeface="+mn-lt"/>
              </a:rPr>
              <a:t>млн </a:t>
            </a:r>
            <a:r>
              <a:rPr lang="ru-RU" sz="1400" baseline="0" dirty="0" err="1" smtClean="0">
                <a:solidFill>
                  <a:schemeClr val="tx1"/>
                </a:solidFill>
                <a:latin typeface="+mn-lt"/>
              </a:rPr>
              <a:t>руб</a:t>
            </a:r>
            <a:endParaRPr lang="ru-RU" sz="1400" dirty="0">
              <a:solidFill>
                <a:schemeClr val="tx1"/>
              </a:solidFill>
              <a:latin typeface="+mn-lt"/>
            </a:endParaRPr>
          </a:p>
        </c:rich>
      </c:tx>
      <c:layout>
        <c:manualLayout>
          <c:xMode val="edge"/>
          <c:yMode val="edge"/>
          <c:x val="0.14933764299331301"/>
          <c:y val="7.784810843678362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Рост курса доллара на 10 руб.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84261222415077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324-4968-B2F8-258DE278EF1B}"/>
                </c:ext>
              </c:extLst>
            </c:dLbl>
            <c:dLbl>
              <c:idx val="1"/>
              <c:layout>
                <c:manualLayout>
                  <c:x val="2.9776230455831891E-3"/>
                  <c:y val="-1.0698275178354939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10 млн </a:t>
                    </a:r>
                    <a:endParaRPr lang="ru-RU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E4D-4C8C-A72F-0DEFDDEA02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Лист1!$A$2:$A$3</c:f>
              <c:strCache>
                <c:ptCount val="2"/>
                <c:pt idx="0">
                  <c:v>Сегодня</c:v>
                </c:pt>
                <c:pt idx="1">
                  <c:v>Через 6 месяцев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24-4968-B2F8-258DE278EF1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Падение курса доллара на 10 руб.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24-4968-B2F8-258DE278EF1B}"/>
                </c:ext>
              </c:extLst>
            </c:dLbl>
            <c:dLbl>
              <c:idx val="1"/>
              <c:layout>
                <c:manualLayout>
                  <c:x val="-1.191049218233276E-2"/>
                  <c:y val="9.5928333226326708E-3"/>
                </c:manualLayout>
              </c:layout>
              <c:tx>
                <c:rich>
                  <a:bodyPr/>
                  <a:lstStyle/>
                  <a:p>
                    <a:r>
                      <a:rPr lang="ru-RU" dirty="0"/>
                      <a:t>-</a:t>
                    </a:r>
                    <a:r>
                      <a:rPr lang="ru-RU" dirty="0" smtClean="0"/>
                      <a:t>10 млн</a:t>
                    </a:r>
                    <a:endParaRPr lang="ru-RU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901-47B1-BB8C-0CAC0701C9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Сегодня</c:v>
                </c:pt>
                <c:pt idx="1">
                  <c:v>Через 6 месяцев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0</c:v>
                </c:pt>
                <c:pt idx="1">
                  <c:v>-10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24-4968-B2F8-258DE278E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540128"/>
        <c:axId val="128535032"/>
      </c:lineChart>
      <c:catAx>
        <c:axId val="12854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8535032"/>
        <c:crosses val="autoZero"/>
        <c:auto val="1"/>
        <c:lblAlgn val="ctr"/>
        <c:lblOffset val="100"/>
        <c:noMultiLvlLbl val="0"/>
      </c:catAx>
      <c:valAx>
        <c:axId val="128535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854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chemeClr val="tx1"/>
                </a:solidFill>
              </a:rPr>
              <a:t>С</a:t>
            </a:r>
            <a:r>
              <a:rPr lang="ru-RU" baseline="0">
                <a:solidFill>
                  <a:schemeClr val="tx1"/>
                </a:solidFill>
              </a:rPr>
              <a:t> учетом обеспечения</a:t>
            </a:r>
            <a:endParaRPr lang="en-US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Стоимость портфеля</c:v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m\/d\/yyyy</c:formatCode>
                <c:ptCount val="100"/>
                <c:pt idx="0">
                  <c:v>43344</c:v>
                </c:pt>
                <c:pt idx="1">
                  <c:v>43351</c:v>
                </c:pt>
                <c:pt idx="2">
                  <c:v>43358</c:v>
                </c:pt>
                <c:pt idx="3">
                  <c:v>43365</c:v>
                </c:pt>
                <c:pt idx="4">
                  <c:v>43372</c:v>
                </c:pt>
                <c:pt idx="5">
                  <c:v>43379</c:v>
                </c:pt>
                <c:pt idx="6">
                  <c:v>43386</c:v>
                </c:pt>
                <c:pt idx="7">
                  <c:v>43393</c:v>
                </c:pt>
                <c:pt idx="8">
                  <c:v>43400</c:v>
                </c:pt>
                <c:pt idx="9">
                  <c:v>43407</c:v>
                </c:pt>
                <c:pt idx="10">
                  <c:v>43414</c:v>
                </c:pt>
                <c:pt idx="11">
                  <c:v>43421</c:v>
                </c:pt>
                <c:pt idx="12">
                  <c:v>43428</c:v>
                </c:pt>
                <c:pt idx="13">
                  <c:v>43435</c:v>
                </c:pt>
                <c:pt idx="14">
                  <c:v>43442</c:v>
                </c:pt>
                <c:pt idx="15">
                  <c:v>43449</c:v>
                </c:pt>
                <c:pt idx="16">
                  <c:v>43456</c:v>
                </c:pt>
                <c:pt idx="17">
                  <c:v>43463</c:v>
                </c:pt>
                <c:pt idx="18">
                  <c:v>43470</c:v>
                </c:pt>
                <c:pt idx="19">
                  <c:v>43477</c:v>
                </c:pt>
                <c:pt idx="20">
                  <c:v>43484</c:v>
                </c:pt>
                <c:pt idx="21">
                  <c:v>43491</c:v>
                </c:pt>
                <c:pt idx="22">
                  <c:v>43498</c:v>
                </c:pt>
                <c:pt idx="23">
                  <c:v>43505</c:v>
                </c:pt>
                <c:pt idx="24">
                  <c:v>43512</c:v>
                </c:pt>
                <c:pt idx="25">
                  <c:v>43519</c:v>
                </c:pt>
                <c:pt idx="26">
                  <c:v>43526</c:v>
                </c:pt>
                <c:pt idx="27">
                  <c:v>43533</c:v>
                </c:pt>
                <c:pt idx="28">
                  <c:v>43540</c:v>
                </c:pt>
                <c:pt idx="29">
                  <c:v>43547</c:v>
                </c:pt>
                <c:pt idx="30">
                  <c:v>43554</c:v>
                </c:pt>
                <c:pt idx="31">
                  <c:v>43561</c:v>
                </c:pt>
                <c:pt idx="32">
                  <c:v>43568</c:v>
                </c:pt>
                <c:pt idx="33">
                  <c:v>43575</c:v>
                </c:pt>
                <c:pt idx="34">
                  <c:v>43582</c:v>
                </c:pt>
                <c:pt idx="35">
                  <c:v>43589</c:v>
                </c:pt>
                <c:pt idx="36">
                  <c:v>43596</c:v>
                </c:pt>
                <c:pt idx="37">
                  <c:v>43603</c:v>
                </c:pt>
                <c:pt idx="38">
                  <c:v>43610</c:v>
                </c:pt>
                <c:pt idx="39">
                  <c:v>43617</c:v>
                </c:pt>
                <c:pt idx="40">
                  <c:v>43624</c:v>
                </c:pt>
                <c:pt idx="41">
                  <c:v>43631</c:v>
                </c:pt>
                <c:pt idx="42">
                  <c:v>43638</c:v>
                </c:pt>
                <c:pt idx="43">
                  <c:v>43645</c:v>
                </c:pt>
                <c:pt idx="44">
                  <c:v>43652</c:v>
                </c:pt>
                <c:pt idx="45">
                  <c:v>43659</c:v>
                </c:pt>
                <c:pt idx="46">
                  <c:v>43666</c:v>
                </c:pt>
                <c:pt idx="47">
                  <c:v>43673</c:v>
                </c:pt>
                <c:pt idx="48">
                  <c:v>43680</c:v>
                </c:pt>
                <c:pt idx="49">
                  <c:v>43687</c:v>
                </c:pt>
                <c:pt idx="50">
                  <c:v>43694</c:v>
                </c:pt>
                <c:pt idx="51">
                  <c:v>43701</c:v>
                </c:pt>
                <c:pt idx="52">
                  <c:v>43708</c:v>
                </c:pt>
                <c:pt idx="53">
                  <c:v>43715</c:v>
                </c:pt>
                <c:pt idx="54">
                  <c:v>43722</c:v>
                </c:pt>
                <c:pt idx="55">
                  <c:v>43729</c:v>
                </c:pt>
                <c:pt idx="56">
                  <c:v>43736</c:v>
                </c:pt>
                <c:pt idx="57">
                  <c:v>43743</c:v>
                </c:pt>
                <c:pt idx="58">
                  <c:v>43750</c:v>
                </c:pt>
                <c:pt idx="59">
                  <c:v>43757</c:v>
                </c:pt>
                <c:pt idx="60">
                  <c:v>43764</c:v>
                </c:pt>
                <c:pt idx="61">
                  <c:v>43771</c:v>
                </c:pt>
                <c:pt idx="62">
                  <c:v>43778</c:v>
                </c:pt>
                <c:pt idx="63">
                  <c:v>43785</c:v>
                </c:pt>
                <c:pt idx="64">
                  <c:v>43792</c:v>
                </c:pt>
                <c:pt idx="65">
                  <c:v>43799</c:v>
                </c:pt>
                <c:pt idx="66">
                  <c:v>43806</c:v>
                </c:pt>
                <c:pt idx="67">
                  <c:v>43813</c:v>
                </c:pt>
                <c:pt idx="68">
                  <c:v>43820</c:v>
                </c:pt>
                <c:pt idx="69">
                  <c:v>43827</c:v>
                </c:pt>
                <c:pt idx="70">
                  <c:v>43834</c:v>
                </c:pt>
                <c:pt idx="71">
                  <c:v>43841</c:v>
                </c:pt>
                <c:pt idx="72">
                  <c:v>43848</c:v>
                </c:pt>
                <c:pt idx="73">
                  <c:v>43855</c:v>
                </c:pt>
                <c:pt idx="74">
                  <c:v>43862</c:v>
                </c:pt>
                <c:pt idx="75">
                  <c:v>43869</c:v>
                </c:pt>
                <c:pt idx="76">
                  <c:v>43876</c:v>
                </c:pt>
                <c:pt idx="77">
                  <c:v>43883</c:v>
                </c:pt>
                <c:pt idx="78">
                  <c:v>43890</c:v>
                </c:pt>
                <c:pt idx="79">
                  <c:v>43897</c:v>
                </c:pt>
                <c:pt idx="80">
                  <c:v>43904</c:v>
                </c:pt>
                <c:pt idx="81">
                  <c:v>43911</c:v>
                </c:pt>
                <c:pt idx="82">
                  <c:v>43918</c:v>
                </c:pt>
                <c:pt idx="83">
                  <c:v>43925</c:v>
                </c:pt>
                <c:pt idx="84">
                  <c:v>43932</c:v>
                </c:pt>
                <c:pt idx="85">
                  <c:v>43939</c:v>
                </c:pt>
                <c:pt idx="86">
                  <c:v>43946</c:v>
                </c:pt>
                <c:pt idx="87">
                  <c:v>43953</c:v>
                </c:pt>
                <c:pt idx="88">
                  <c:v>43960</c:v>
                </c:pt>
                <c:pt idx="89">
                  <c:v>43967</c:v>
                </c:pt>
                <c:pt idx="90">
                  <c:v>43974</c:v>
                </c:pt>
                <c:pt idx="91">
                  <c:v>43981</c:v>
                </c:pt>
                <c:pt idx="92">
                  <c:v>43988</c:v>
                </c:pt>
                <c:pt idx="93">
                  <c:v>43995</c:v>
                </c:pt>
                <c:pt idx="94">
                  <c:v>44002</c:v>
                </c:pt>
                <c:pt idx="95">
                  <c:v>44009</c:v>
                </c:pt>
                <c:pt idx="96">
                  <c:v>44016</c:v>
                </c:pt>
                <c:pt idx="97">
                  <c:v>44023</c:v>
                </c:pt>
                <c:pt idx="98">
                  <c:v>44030</c:v>
                </c:pt>
                <c:pt idx="99">
                  <c:v>44037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100</c:v>
                </c:pt>
                <c:pt idx="1">
                  <c:v>130</c:v>
                </c:pt>
                <c:pt idx="2">
                  <c:v>170.92419590093746</c:v>
                </c:pt>
                <c:pt idx="3">
                  <c:v>234.09467293468421</c:v>
                </c:pt>
                <c:pt idx="4">
                  <c:v>225.23297667924888</c:v>
                </c:pt>
                <c:pt idx="5">
                  <c:v>271.17732356780203</c:v>
                </c:pt>
                <c:pt idx="6">
                  <c:v>269.1056198548074</c:v>
                </c:pt>
                <c:pt idx="7">
                  <c:v>316.7509378380455</c:v>
                </c:pt>
                <c:pt idx="8">
                  <c:v>311.49877091177154</c:v>
                </c:pt>
                <c:pt idx="9">
                  <c:v>333.32878225349015</c:v>
                </c:pt>
                <c:pt idx="10">
                  <c:v>349.61452986162709</c:v>
                </c:pt>
                <c:pt idx="11">
                  <c:v>376.03175532731859</c:v>
                </c:pt>
                <c:pt idx="12">
                  <c:v>372.65358985533271</c:v>
                </c:pt>
                <c:pt idx="13">
                  <c:v>360.91071210011313</c:v>
                </c:pt>
                <c:pt idx="14">
                  <c:v>409.50914133291332</c:v>
                </c:pt>
                <c:pt idx="15">
                  <c:v>400.54748228645951</c:v>
                </c:pt>
                <c:pt idx="16">
                  <c:v>389.29451044868114</c:v>
                </c:pt>
                <c:pt idx="17">
                  <c:v>439.92802339268877</c:v>
                </c:pt>
                <c:pt idx="18">
                  <c:v>403.69010194493723</c:v>
                </c:pt>
                <c:pt idx="19">
                  <c:v>434.62924666639037</c:v>
                </c:pt>
                <c:pt idx="20">
                  <c:v>465.75751736293051</c:v>
                </c:pt>
                <c:pt idx="21">
                  <c:v>421.32527240141781</c:v>
                </c:pt>
                <c:pt idx="22">
                  <c:v>473.46215845661965</c:v>
                </c:pt>
                <c:pt idx="23">
                  <c:v>497.02312473654558</c:v>
                </c:pt>
                <c:pt idx="24">
                  <c:v>442.44792432654754</c:v>
                </c:pt>
                <c:pt idx="25">
                  <c:v>472.98395559547504</c:v>
                </c:pt>
                <c:pt idx="26">
                  <c:v>481.81269181007298</c:v>
                </c:pt>
                <c:pt idx="27">
                  <c:v>475.19490502504215</c:v>
                </c:pt>
                <c:pt idx="28">
                  <c:v>470.78922147232845</c:v>
                </c:pt>
                <c:pt idx="29">
                  <c:v>528.16433689966459</c:v>
                </c:pt>
                <c:pt idx="30">
                  <c:v>508.81147670116121</c:v>
                </c:pt>
                <c:pt idx="31">
                  <c:v>467.46402056704812</c:v>
                </c:pt>
                <c:pt idx="32">
                  <c:v>499.98585940673769</c:v>
                </c:pt>
                <c:pt idx="33">
                  <c:v>491.84619286867149</c:v>
                </c:pt>
                <c:pt idx="34">
                  <c:v>563.49716954225028</c:v>
                </c:pt>
                <c:pt idx="35">
                  <c:v>570.68326784844578</c:v>
                </c:pt>
                <c:pt idx="36">
                  <c:v>514.30470733721791</c:v>
                </c:pt>
                <c:pt idx="37">
                  <c:v>531.97303902726105</c:v>
                </c:pt>
                <c:pt idx="38">
                  <c:v>514.27627396765683</c:v>
                </c:pt>
                <c:pt idx="39">
                  <c:v>562.32069961246009</c:v>
                </c:pt>
                <c:pt idx="40">
                  <c:v>530.04433783830166</c:v>
                </c:pt>
                <c:pt idx="41">
                  <c:v>496.28482451645965</c:v>
                </c:pt>
                <c:pt idx="42">
                  <c:v>572.96999929229491</c:v>
                </c:pt>
                <c:pt idx="43">
                  <c:v>571.34804940487686</c:v>
                </c:pt>
                <c:pt idx="44">
                  <c:v>530.51859331410571</c:v>
                </c:pt>
                <c:pt idx="45">
                  <c:v>524.15109549633416</c:v>
                </c:pt>
                <c:pt idx="46">
                  <c:v>544.31522548370265</c:v>
                </c:pt>
                <c:pt idx="47">
                  <c:v>514.21522308914439</c:v>
                </c:pt>
                <c:pt idx="48">
                  <c:v>536.23965562978424</c:v>
                </c:pt>
                <c:pt idx="49">
                  <c:v>528.69608115166704</c:v>
                </c:pt>
                <c:pt idx="50">
                  <c:v>548.31645230896322</c:v>
                </c:pt>
                <c:pt idx="51">
                  <c:v>513.15110082938543</c:v>
                </c:pt>
                <c:pt idx="52">
                  <c:v>592.99497931069561</c:v>
                </c:pt>
                <c:pt idx="53">
                  <c:v>509.7822877960549</c:v>
                </c:pt>
                <c:pt idx="54">
                  <c:v>586.81733731514657</c:v>
                </c:pt>
                <c:pt idx="55">
                  <c:v>528.70079943021688</c:v>
                </c:pt>
                <c:pt idx="56">
                  <c:v>558.3119803938614</c:v>
                </c:pt>
                <c:pt idx="57">
                  <c:v>572.21232243890461</c:v>
                </c:pt>
                <c:pt idx="58">
                  <c:v>495.25833041618546</c:v>
                </c:pt>
                <c:pt idx="59">
                  <c:v>555.35137432595059</c:v>
                </c:pt>
                <c:pt idx="60">
                  <c:v>562.48047605470686</c:v>
                </c:pt>
                <c:pt idx="61">
                  <c:v>531.32279885705714</c:v>
                </c:pt>
                <c:pt idx="62">
                  <c:v>551.98279543115314</c:v>
                </c:pt>
                <c:pt idx="63">
                  <c:v>564.84381121468118</c:v>
                </c:pt>
                <c:pt idx="64">
                  <c:v>495.22630059216795</c:v>
                </c:pt>
                <c:pt idx="65">
                  <c:v>487.79081297680688</c:v>
                </c:pt>
                <c:pt idx="66">
                  <c:v>528.09933922532889</c:v>
                </c:pt>
                <c:pt idx="67">
                  <c:v>528.113901605151</c:v>
                </c:pt>
                <c:pt idx="68">
                  <c:v>537.69173087293461</c:v>
                </c:pt>
                <c:pt idx="69">
                  <c:v>527.17853569108433</c:v>
                </c:pt>
                <c:pt idx="70">
                  <c:v>533.05496166056662</c:v>
                </c:pt>
                <c:pt idx="71">
                  <c:v>450.84054239719978</c:v>
                </c:pt>
                <c:pt idx="72">
                  <c:v>493.14825986411103</c:v>
                </c:pt>
                <c:pt idx="73">
                  <c:v>465.7937491553833</c:v>
                </c:pt>
                <c:pt idx="74">
                  <c:v>439.20799941220736</c:v>
                </c:pt>
                <c:pt idx="75">
                  <c:v>493.88438547251542</c:v>
                </c:pt>
                <c:pt idx="76">
                  <c:v>499.68945251800068</c:v>
                </c:pt>
                <c:pt idx="77">
                  <c:v>426.01508593093826</c:v>
                </c:pt>
                <c:pt idx="78">
                  <c:v>454.82695508017247</c:v>
                </c:pt>
                <c:pt idx="79">
                  <c:v>427.73360507625864</c:v>
                </c:pt>
                <c:pt idx="80">
                  <c:v>458.18938643649739</c:v>
                </c:pt>
                <c:pt idx="81">
                  <c:v>435.77204467289232</c:v>
                </c:pt>
                <c:pt idx="82">
                  <c:v>412.53254252547646</c:v>
                </c:pt>
                <c:pt idx="83">
                  <c:v>385.82703028221403</c:v>
                </c:pt>
                <c:pt idx="84">
                  <c:v>404.73107590782678</c:v>
                </c:pt>
                <c:pt idx="85">
                  <c:v>403.91281490338429</c:v>
                </c:pt>
                <c:pt idx="86">
                  <c:v>362.92422574244353</c:v>
                </c:pt>
                <c:pt idx="87">
                  <c:v>384.25313110368381</c:v>
                </c:pt>
                <c:pt idx="88">
                  <c:v>341.97514598150332</c:v>
                </c:pt>
                <c:pt idx="89">
                  <c:v>337.80207703689518</c:v>
                </c:pt>
                <c:pt idx="90">
                  <c:v>312.75172415282572</c:v>
                </c:pt>
                <c:pt idx="91">
                  <c:v>321.01175764791014</c:v>
                </c:pt>
                <c:pt idx="92">
                  <c:v>274.88430315853913</c:v>
                </c:pt>
                <c:pt idx="93">
                  <c:v>268.51357513993509</c:v>
                </c:pt>
                <c:pt idx="94">
                  <c:v>244.20977086077002</c:v>
                </c:pt>
                <c:pt idx="95">
                  <c:v>208.69273527150094</c:v>
                </c:pt>
                <c:pt idx="96">
                  <c:v>170.60505566782106</c:v>
                </c:pt>
                <c:pt idx="9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7C-48B1-8D55-170CD36E1923}"/>
            </c:ext>
          </c:extLst>
        </c:ser>
        <c:ser>
          <c:idx val="0"/>
          <c:order val="1"/>
          <c:tx>
            <c:v>EAD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m\/d\/yyyy</c:formatCode>
                <c:ptCount val="100"/>
                <c:pt idx="0">
                  <c:v>43344</c:v>
                </c:pt>
                <c:pt idx="1">
                  <c:v>43351</c:v>
                </c:pt>
                <c:pt idx="2">
                  <c:v>43358</c:v>
                </c:pt>
                <c:pt idx="3">
                  <c:v>43365</c:v>
                </c:pt>
                <c:pt idx="4">
                  <c:v>43372</c:v>
                </c:pt>
                <c:pt idx="5">
                  <c:v>43379</c:v>
                </c:pt>
                <c:pt idx="6">
                  <c:v>43386</c:v>
                </c:pt>
                <c:pt idx="7">
                  <c:v>43393</c:v>
                </c:pt>
                <c:pt idx="8">
                  <c:v>43400</c:v>
                </c:pt>
                <c:pt idx="9">
                  <c:v>43407</c:v>
                </c:pt>
                <c:pt idx="10">
                  <c:v>43414</c:v>
                </c:pt>
                <c:pt idx="11">
                  <c:v>43421</c:v>
                </c:pt>
                <c:pt idx="12">
                  <c:v>43428</c:v>
                </c:pt>
                <c:pt idx="13">
                  <c:v>43435</c:v>
                </c:pt>
                <c:pt idx="14">
                  <c:v>43442</c:v>
                </c:pt>
                <c:pt idx="15">
                  <c:v>43449</c:v>
                </c:pt>
                <c:pt idx="16">
                  <c:v>43456</c:v>
                </c:pt>
                <c:pt idx="17">
                  <c:v>43463</c:v>
                </c:pt>
                <c:pt idx="18">
                  <c:v>43470</c:v>
                </c:pt>
                <c:pt idx="19">
                  <c:v>43477</c:v>
                </c:pt>
                <c:pt idx="20">
                  <c:v>43484</c:v>
                </c:pt>
                <c:pt idx="21">
                  <c:v>43491</c:v>
                </c:pt>
                <c:pt idx="22">
                  <c:v>43498</c:v>
                </c:pt>
                <c:pt idx="23">
                  <c:v>43505</c:v>
                </c:pt>
                <c:pt idx="24">
                  <c:v>43512</c:v>
                </c:pt>
                <c:pt idx="25">
                  <c:v>43519</c:v>
                </c:pt>
                <c:pt idx="26">
                  <c:v>43526</c:v>
                </c:pt>
                <c:pt idx="27">
                  <c:v>43533</c:v>
                </c:pt>
                <c:pt idx="28">
                  <c:v>43540</c:v>
                </c:pt>
                <c:pt idx="29">
                  <c:v>43547</c:v>
                </c:pt>
                <c:pt idx="30">
                  <c:v>43554</c:v>
                </c:pt>
                <c:pt idx="31">
                  <c:v>43561</c:v>
                </c:pt>
                <c:pt idx="32">
                  <c:v>43568</c:v>
                </c:pt>
                <c:pt idx="33">
                  <c:v>43575</c:v>
                </c:pt>
                <c:pt idx="34">
                  <c:v>43582</c:v>
                </c:pt>
                <c:pt idx="35">
                  <c:v>43589</c:v>
                </c:pt>
                <c:pt idx="36">
                  <c:v>43596</c:v>
                </c:pt>
                <c:pt idx="37">
                  <c:v>43603</c:v>
                </c:pt>
                <c:pt idx="38">
                  <c:v>43610</c:v>
                </c:pt>
                <c:pt idx="39">
                  <c:v>43617</c:v>
                </c:pt>
                <c:pt idx="40">
                  <c:v>43624</c:v>
                </c:pt>
                <c:pt idx="41">
                  <c:v>43631</c:v>
                </c:pt>
                <c:pt idx="42">
                  <c:v>43638</c:v>
                </c:pt>
                <c:pt idx="43">
                  <c:v>43645</c:v>
                </c:pt>
                <c:pt idx="44">
                  <c:v>43652</c:v>
                </c:pt>
                <c:pt idx="45">
                  <c:v>43659</c:v>
                </c:pt>
                <c:pt idx="46">
                  <c:v>43666</c:v>
                </c:pt>
                <c:pt idx="47">
                  <c:v>43673</c:v>
                </c:pt>
                <c:pt idx="48">
                  <c:v>43680</c:v>
                </c:pt>
                <c:pt idx="49">
                  <c:v>43687</c:v>
                </c:pt>
                <c:pt idx="50">
                  <c:v>43694</c:v>
                </c:pt>
                <c:pt idx="51">
                  <c:v>43701</c:v>
                </c:pt>
                <c:pt idx="52">
                  <c:v>43708</c:v>
                </c:pt>
                <c:pt idx="53">
                  <c:v>43715</c:v>
                </c:pt>
                <c:pt idx="54">
                  <c:v>43722</c:v>
                </c:pt>
                <c:pt idx="55">
                  <c:v>43729</c:v>
                </c:pt>
                <c:pt idx="56">
                  <c:v>43736</c:v>
                </c:pt>
                <c:pt idx="57">
                  <c:v>43743</c:v>
                </c:pt>
                <c:pt idx="58">
                  <c:v>43750</c:v>
                </c:pt>
                <c:pt idx="59">
                  <c:v>43757</c:v>
                </c:pt>
                <c:pt idx="60">
                  <c:v>43764</c:v>
                </c:pt>
                <c:pt idx="61">
                  <c:v>43771</c:v>
                </c:pt>
                <c:pt idx="62">
                  <c:v>43778</c:v>
                </c:pt>
                <c:pt idx="63">
                  <c:v>43785</c:v>
                </c:pt>
                <c:pt idx="64">
                  <c:v>43792</c:v>
                </c:pt>
                <c:pt idx="65">
                  <c:v>43799</c:v>
                </c:pt>
                <c:pt idx="66">
                  <c:v>43806</c:v>
                </c:pt>
                <c:pt idx="67">
                  <c:v>43813</c:v>
                </c:pt>
                <c:pt idx="68">
                  <c:v>43820</c:v>
                </c:pt>
                <c:pt idx="69">
                  <c:v>43827</c:v>
                </c:pt>
                <c:pt idx="70">
                  <c:v>43834</c:v>
                </c:pt>
                <c:pt idx="71">
                  <c:v>43841</c:v>
                </c:pt>
                <c:pt idx="72">
                  <c:v>43848</c:v>
                </c:pt>
                <c:pt idx="73">
                  <c:v>43855</c:v>
                </c:pt>
                <c:pt idx="74">
                  <c:v>43862</c:v>
                </c:pt>
                <c:pt idx="75">
                  <c:v>43869</c:v>
                </c:pt>
                <c:pt idx="76">
                  <c:v>43876</c:v>
                </c:pt>
                <c:pt idx="77">
                  <c:v>43883</c:v>
                </c:pt>
                <c:pt idx="78">
                  <c:v>43890</c:v>
                </c:pt>
                <c:pt idx="79">
                  <c:v>43897</c:v>
                </c:pt>
                <c:pt idx="80">
                  <c:v>43904</c:v>
                </c:pt>
                <c:pt idx="81">
                  <c:v>43911</c:v>
                </c:pt>
                <c:pt idx="82">
                  <c:v>43918</c:v>
                </c:pt>
                <c:pt idx="83">
                  <c:v>43925</c:v>
                </c:pt>
                <c:pt idx="84">
                  <c:v>43932</c:v>
                </c:pt>
                <c:pt idx="85">
                  <c:v>43939</c:v>
                </c:pt>
                <c:pt idx="86">
                  <c:v>43946</c:v>
                </c:pt>
                <c:pt idx="87">
                  <c:v>43953</c:v>
                </c:pt>
                <c:pt idx="88">
                  <c:v>43960</c:v>
                </c:pt>
                <c:pt idx="89">
                  <c:v>43967</c:v>
                </c:pt>
                <c:pt idx="90">
                  <c:v>43974</c:v>
                </c:pt>
                <c:pt idx="91">
                  <c:v>43981</c:v>
                </c:pt>
                <c:pt idx="92">
                  <c:v>43988</c:v>
                </c:pt>
                <c:pt idx="93">
                  <c:v>43995</c:v>
                </c:pt>
                <c:pt idx="94">
                  <c:v>44002</c:v>
                </c:pt>
                <c:pt idx="95">
                  <c:v>44009</c:v>
                </c:pt>
                <c:pt idx="96">
                  <c:v>44016</c:v>
                </c:pt>
                <c:pt idx="97">
                  <c:v>44023</c:v>
                </c:pt>
                <c:pt idx="98">
                  <c:v>44030</c:v>
                </c:pt>
                <c:pt idx="99">
                  <c:v>44037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20.924195900937463</c:v>
                </c:pt>
                <c:pt idx="3">
                  <c:v>84.094672934684212</c:v>
                </c:pt>
                <c:pt idx="4">
                  <c:v>75.232976679248878</c:v>
                </c:pt>
                <c:pt idx="5">
                  <c:v>121.17732356780203</c:v>
                </c:pt>
                <c:pt idx="6">
                  <c:v>119.1056198548074</c:v>
                </c:pt>
                <c:pt idx="7">
                  <c:v>166.7509378380455</c:v>
                </c:pt>
                <c:pt idx="8">
                  <c:v>161.49877091177154</c:v>
                </c:pt>
                <c:pt idx="9">
                  <c:v>183.32878225349015</c:v>
                </c:pt>
                <c:pt idx="10">
                  <c:v>199.61452986162709</c:v>
                </c:pt>
                <c:pt idx="11">
                  <c:v>226.03175532731859</c:v>
                </c:pt>
                <c:pt idx="12">
                  <c:v>222.65358985533271</c:v>
                </c:pt>
                <c:pt idx="13">
                  <c:v>210.91071210011313</c:v>
                </c:pt>
                <c:pt idx="14">
                  <c:v>259.50914133291332</c:v>
                </c:pt>
                <c:pt idx="15">
                  <c:v>250.54748228645951</c:v>
                </c:pt>
                <c:pt idx="16">
                  <c:v>239.29451044868114</c:v>
                </c:pt>
                <c:pt idx="17">
                  <c:v>289.92802339268877</c:v>
                </c:pt>
                <c:pt idx="18">
                  <c:v>253.69010194493723</c:v>
                </c:pt>
                <c:pt idx="19">
                  <c:v>284.62924666639037</c:v>
                </c:pt>
                <c:pt idx="20">
                  <c:v>315.75751736293051</c:v>
                </c:pt>
                <c:pt idx="21">
                  <c:v>271.32527240141781</c:v>
                </c:pt>
                <c:pt idx="22">
                  <c:v>323.46215845661965</c:v>
                </c:pt>
                <c:pt idx="23">
                  <c:v>347.02312473654558</c:v>
                </c:pt>
                <c:pt idx="24">
                  <c:v>292.44792432654754</c:v>
                </c:pt>
                <c:pt idx="25">
                  <c:v>322.98395559547504</c:v>
                </c:pt>
                <c:pt idx="26">
                  <c:v>331.81269181007298</c:v>
                </c:pt>
                <c:pt idx="27">
                  <c:v>325.19490502504215</c:v>
                </c:pt>
                <c:pt idx="28">
                  <c:v>320.78922147232845</c:v>
                </c:pt>
                <c:pt idx="29">
                  <c:v>378.16433689966459</c:v>
                </c:pt>
                <c:pt idx="30">
                  <c:v>358.81147670116121</c:v>
                </c:pt>
                <c:pt idx="31">
                  <c:v>317.46402056704812</c:v>
                </c:pt>
                <c:pt idx="32">
                  <c:v>349.98585940673769</c:v>
                </c:pt>
                <c:pt idx="33">
                  <c:v>341.84619286867149</c:v>
                </c:pt>
                <c:pt idx="34">
                  <c:v>413.49716954225028</c:v>
                </c:pt>
                <c:pt idx="35">
                  <c:v>420.68326784844578</c:v>
                </c:pt>
                <c:pt idx="36">
                  <c:v>364.30470733721791</c:v>
                </c:pt>
                <c:pt idx="37">
                  <c:v>381.97303902726105</c:v>
                </c:pt>
                <c:pt idx="38">
                  <c:v>364.27627396765683</c:v>
                </c:pt>
                <c:pt idx="39">
                  <c:v>412.32069961246009</c:v>
                </c:pt>
                <c:pt idx="40">
                  <c:v>380.04433783830166</c:v>
                </c:pt>
                <c:pt idx="41">
                  <c:v>346.28482451645965</c:v>
                </c:pt>
                <c:pt idx="42">
                  <c:v>422.96999929229491</c:v>
                </c:pt>
                <c:pt idx="43">
                  <c:v>421.34804940487686</c:v>
                </c:pt>
                <c:pt idx="44">
                  <c:v>380.51859331410571</c:v>
                </c:pt>
                <c:pt idx="45">
                  <c:v>374.15109549633416</c:v>
                </c:pt>
                <c:pt idx="46">
                  <c:v>394.31522548370265</c:v>
                </c:pt>
                <c:pt idx="47">
                  <c:v>364.21522308914439</c:v>
                </c:pt>
                <c:pt idx="48">
                  <c:v>386.23965562978424</c:v>
                </c:pt>
                <c:pt idx="49">
                  <c:v>378.69608115166704</c:v>
                </c:pt>
                <c:pt idx="50">
                  <c:v>398.31645230896322</c:v>
                </c:pt>
                <c:pt idx="51">
                  <c:v>363.15110082938543</c:v>
                </c:pt>
                <c:pt idx="52">
                  <c:v>442.99497931069561</c:v>
                </c:pt>
                <c:pt idx="53">
                  <c:v>359.7822877960549</c:v>
                </c:pt>
                <c:pt idx="54">
                  <c:v>436.81733731514657</c:v>
                </c:pt>
                <c:pt idx="55">
                  <c:v>378.70079943021688</c:v>
                </c:pt>
                <c:pt idx="56">
                  <c:v>408.3119803938614</c:v>
                </c:pt>
                <c:pt idx="57">
                  <c:v>422.21232243890461</c:v>
                </c:pt>
                <c:pt idx="58">
                  <c:v>345.25833041618546</c:v>
                </c:pt>
                <c:pt idx="59">
                  <c:v>405.35137432595059</c:v>
                </c:pt>
                <c:pt idx="60">
                  <c:v>412.48047605470686</c:v>
                </c:pt>
                <c:pt idx="61">
                  <c:v>381.32279885705714</c:v>
                </c:pt>
                <c:pt idx="62">
                  <c:v>401.98279543115314</c:v>
                </c:pt>
                <c:pt idx="63">
                  <c:v>414.84381121468118</c:v>
                </c:pt>
                <c:pt idx="64">
                  <c:v>345.22630059216795</c:v>
                </c:pt>
                <c:pt idx="65">
                  <c:v>337.79081297680688</c:v>
                </c:pt>
                <c:pt idx="66">
                  <c:v>378.09933922532889</c:v>
                </c:pt>
                <c:pt idx="67">
                  <c:v>378.113901605151</c:v>
                </c:pt>
                <c:pt idx="68">
                  <c:v>387.69173087293461</c:v>
                </c:pt>
                <c:pt idx="69">
                  <c:v>377.17853569108433</c:v>
                </c:pt>
                <c:pt idx="70">
                  <c:v>383.05496166056662</c:v>
                </c:pt>
                <c:pt idx="71">
                  <c:v>300.84054239719978</c:v>
                </c:pt>
                <c:pt idx="72">
                  <c:v>343.14825986411103</c:v>
                </c:pt>
                <c:pt idx="73">
                  <c:v>315.7937491553833</c:v>
                </c:pt>
                <c:pt idx="74">
                  <c:v>289.20799941220736</c:v>
                </c:pt>
                <c:pt idx="75">
                  <c:v>343.88438547251542</c:v>
                </c:pt>
                <c:pt idx="76">
                  <c:v>349.68945251800068</c:v>
                </c:pt>
                <c:pt idx="77">
                  <c:v>276.01508593093826</c:v>
                </c:pt>
                <c:pt idx="78">
                  <c:v>304.82695508017247</c:v>
                </c:pt>
                <c:pt idx="79">
                  <c:v>277.73360507625864</c:v>
                </c:pt>
                <c:pt idx="80">
                  <c:v>308.18938643649739</c:v>
                </c:pt>
                <c:pt idx="81">
                  <c:v>285.77204467289232</c:v>
                </c:pt>
                <c:pt idx="82">
                  <c:v>262.53254252547646</c:v>
                </c:pt>
                <c:pt idx="83">
                  <c:v>235.82703028221403</c:v>
                </c:pt>
                <c:pt idx="84">
                  <c:v>254.73107590782678</c:v>
                </c:pt>
                <c:pt idx="85">
                  <c:v>253.91281490338429</c:v>
                </c:pt>
                <c:pt idx="86">
                  <c:v>212.92422574244353</c:v>
                </c:pt>
                <c:pt idx="87">
                  <c:v>234.25313110368381</c:v>
                </c:pt>
                <c:pt idx="88">
                  <c:v>191.97514598150332</c:v>
                </c:pt>
                <c:pt idx="89">
                  <c:v>187.80207703689518</c:v>
                </c:pt>
                <c:pt idx="90">
                  <c:v>162.75172415282572</c:v>
                </c:pt>
                <c:pt idx="91">
                  <c:v>171.01175764791014</c:v>
                </c:pt>
                <c:pt idx="92">
                  <c:v>124.88430315853913</c:v>
                </c:pt>
                <c:pt idx="93">
                  <c:v>118.51357513993509</c:v>
                </c:pt>
                <c:pt idx="94">
                  <c:v>94.209770860770021</c:v>
                </c:pt>
                <c:pt idx="95">
                  <c:v>58.692735271500936</c:v>
                </c:pt>
                <c:pt idx="96">
                  <c:v>20.605055667821063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7C-48B1-8D55-170CD36E19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9797840"/>
        <c:axId val="559797008"/>
      </c:lineChart>
      <c:dateAx>
        <c:axId val="559797840"/>
        <c:scaling>
          <c:orientation val="minMax"/>
        </c:scaling>
        <c:delete val="0"/>
        <c:axPos val="b"/>
        <c:numFmt formatCode="mmm\ 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9797008"/>
        <c:crosses val="autoZero"/>
        <c:auto val="1"/>
        <c:lblOffset val="100"/>
        <c:baseTimeUnit val="days"/>
        <c:majorUnit val="3"/>
        <c:majorTimeUnit val="months"/>
      </c:dateAx>
      <c:valAx>
        <c:axId val="55979700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979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chemeClr val="tx1"/>
                </a:solidFill>
              </a:rPr>
              <a:t>С</a:t>
            </a:r>
            <a:r>
              <a:rPr lang="ru-RU" baseline="0">
                <a:solidFill>
                  <a:schemeClr val="tx1"/>
                </a:solidFill>
              </a:rPr>
              <a:t> учетом </a:t>
            </a:r>
            <a:r>
              <a:rPr lang="en-US" baseline="0">
                <a:solidFill>
                  <a:schemeClr val="tx1"/>
                </a:solidFill>
              </a:rPr>
              <a:t>CSA</a:t>
            </a:r>
            <a:endParaRPr lang="en-US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Стоимость портфеля</c:v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Sheet1!$L$2:$L$101</c:f>
              <c:numCache>
                <c:formatCode>m\/d\/yyyy</c:formatCode>
                <c:ptCount val="100"/>
                <c:pt idx="0">
                  <c:v>43344</c:v>
                </c:pt>
                <c:pt idx="1">
                  <c:v>43351</c:v>
                </c:pt>
                <c:pt idx="2">
                  <c:v>43358</c:v>
                </c:pt>
                <c:pt idx="3">
                  <c:v>43365</c:v>
                </c:pt>
                <c:pt idx="4">
                  <c:v>43372</c:v>
                </c:pt>
                <c:pt idx="5">
                  <c:v>43379</c:v>
                </c:pt>
                <c:pt idx="6">
                  <c:v>43386</c:v>
                </c:pt>
                <c:pt idx="7">
                  <c:v>43393</c:v>
                </c:pt>
                <c:pt idx="8">
                  <c:v>43400</c:v>
                </c:pt>
                <c:pt idx="9">
                  <c:v>43407</c:v>
                </c:pt>
                <c:pt idx="10">
                  <c:v>43414</c:v>
                </c:pt>
                <c:pt idx="11">
                  <c:v>43421</c:v>
                </c:pt>
                <c:pt idx="12">
                  <c:v>43428</c:v>
                </c:pt>
                <c:pt idx="13">
                  <c:v>43435</c:v>
                </c:pt>
                <c:pt idx="14">
                  <c:v>43442</c:v>
                </c:pt>
                <c:pt idx="15">
                  <c:v>43449</c:v>
                </c:pt>
                <c:pt idx="16">
                  <c:v>43456</c:v>
                </c:pt>
                <c:pt idx="17">
                  <c:v>43463</c:v>
                </c:pt>
                <c:pt idx="18">
                  <c:v>43470</c:v>
                </c:pt>
                <c:pt idx="19">
                  <c:v>43477</c:v>
                </c:pt>
                <c:pt idx="20">
                  <c:v>43484</c:v>
                </c:pt>
                <c:pt idx="21">
                  <c:v>43491</c:v>
                </c:pt>
                <c:pt idx="22">
                  <c:v>43498</c:v>
                </c:pt>
                <c:pt idx="23">
                  <c:v>43505</c:v>
                </c:pt>
                <c:pt idx="24">
                  <c:v>43512</c:v>
                </c:pt>
                <c:pt idx="25">
                  <c:v>43519</c:v>
                </c:pt>
                <c:pt idx="26">
                  <c:v>43526</c:v>
                </c:pt>
                <c:pt idx="27">
                  <c:v>43533</c:v>
                </c:pt>
                <c:pt idx="28">
                  <c:v>43540</c:v>
                </c:pt>
                <c:pt idx="29">
                  <c:v>43547</c:v>
                </c:pt>
                <c:pt idx="30">
                  <c:v>43554</c:v>
                </c:pt>
                <c:pt idx="31">
                  <c:v>43561</c:v>
                </c:pt>
                <c:pt idx="32">
                  <c:v>43568</c:v>
                </c:pt>
                <c:pt idx="33">
                  <c:v>43575</c:v>
                </c:pt>
                <c:pt idx="34">
                  <c:v>43582</c:v>
                </c:pt>
                <c:pt idx="35">
                  <c:v>43589</c:v>
                </c:pt>
                <c:pt idx="36">
                  <c:v>43596</c:v>
                </c:pt>
                <c:pt idx="37">
                  <c:v>43603</c:v>
                </c:pt>
                <c:pt idx="38">
                  <c:v>43610</c:v>
                </c:pt>
                <c:pt idx="39">
                  <c:v>43617</c:v>
                </c:pt>
                <c:pt idx="40">
                  <c:v>43624</c:v>
                </c:pt>
                <c:pt idx="41">
                  <c:v>43631</c:v>
                </c:pt>
                <c:pt idx="42">
                  <c:v>43638</c:v>
                </c:pt>
                <c:pt idx="43">
                  <c:v>43645</c:v>
                </c:pt>
                <c:pt idx="44">
                  <c:v>43652</c:v>
                </c:pt>
                <c:pt idx="45">
                  <c:v>43659</c:v>
                </c:pt>
                <c:pt idx="46">
                  <c:v>43666</c:v>
                </c:pt>
                <c:pt idx="47">
                  <c:v>43673</c:v>
                </c:pt>
                <c:pt idx="48">
                  <c:v>43680</c:v>
                </c:pt>
                <c:pt idx="49">
                  <c:v>43687</c:v>
                </c:pt>
                <c:pt idx="50">
                  <c:v>43694</c:v>
                </c:pt>
                <c:pt idx="51">
                  <c:v>43701</c:v>
                </c:pt>
                <c:pt idx="52">
                  <c:v>43708</c:v>
                </c:pt>
                <c:pt idx="53">
                  <c:v>43715</c:v>
                </c:pt>
                <c:pt idx="54">
                  <c:v>43722</c:v>
                </c:pt>
                <c:pt idx="55">
                  <c:v>43729</c:v>
                </c:pt>
                <c:pt idx="56">
                  <c:v>43736</c:v>
                </c:pt>
                <c:pt idx="57">
                  <c:v>43743</c:v>
                </c:pt>
                <c:pt idx="58">
                  <c:v>43750</c:v>
                </c:pt>
                <c:pt idx="59">
                  <c:v>43757</c:v>
                </c:pt>
                <c:pt idx="60">
                  <c:v>43764</c:v>
                </c:pt>
                <c:pt idx="61">
                  <c:v>43771</c:v>
                </c:pt>
                <c:pt idx="62">
                  <c:v>43778</c:v>
                </c:pt>
                <c:pt idx="63">
                  <c:v>43785</c:v>
                </c:pt>
                <c:pt idx="64">
                  <c:v>43792</c:v>
                </c:pt>
                <c:pt idx="65">
                  <c:v>43799</c:v>
                </c:pt>
                <c:pt idx="66">
                  <c:v>43806</c:v>
                </c:pt>
                <c:pt idx="67">
                  <c:v>43813</c:v>
                </c:pt>
                <c:pt idx="68">
                  <c:v>43820</c:v>
                </c:pt>
                <c:pt idx="69">
                  <c:v>43827</c:v>
                </c:pt>
                <c:pt idx="70">
                  <c:v>43834</c:v>
                </c:pt>
                <c:pt idx="71">
                  <c:v>43841</c:v>
                </c:pt>
                <c:pt idx="72">
                  <c:v>43848</c:v>
                </c:pt>
                <c:pt idx="73">
                  <c:v>43855</c:v>
                </c:pt>
                <c:pt idx="74">
                  <c:v>43862</c:v>
                </c:pt>
                <c:pt idx="75">
                  <c:v>43869</c:v>
                </c:pt>
                <c:pt idx="76">
                  <c:v>43876</c:v>
                </c:pt>
                <c:pt idx="77">
                  <c:v>43883</c:v>
                </c:pt>
                <c:pt idx="78">
                  <c:v>43890</c:v>
                </c:pt>
                <c:pt idx="79">
                  <c:v>43897</c:v>
                </c:pt>
                <c:pt idx="80">
                  <c:v>43904</c:v>
                </c:pt>
                <c:pt idx="81">
                  <c:v>43911</c:v>
                </c:pt>
                <c:pt idx="82">
                  <c:v>43918</c:v>
                </c:pt>
                <c:pt idx="83">
                  <c:v>43925</c:v>
                </c:pt>
                <c:pt idx="84">
                  <c:v>43932</c:v>
                </c:pt>
                <c:pt idx="85">
                  <c:v>43939</c:v>
                </c:pt>
                <c:pt idx="86">
                  <c:v>43946</c:v>
                </c:pt>
                <c:pt idx="87">
                  <c:v>43953</c:v>
                </c:pt>
                <c:pt idx="88">
                  <c:v>43960</c:v>
                </c:pt>
                <c:pt idx="89">
                  <c:v>43967</c:v>
                </c:pt>
                <c:pt idx="90">
                  <c:v>43974</c:v>
                </c:pt>
                <c:pt idx="91">
                  <c:v>43981</c:v>
                </c:pt>
                <c:pt idx="92">
                  <c:v>43988</c:v>
                </c:pt>
                <c:pt idx="93">
                  <c:v>43995</c:v>
                </c:pt>
                <c:pt idx="94">
                  <c:v>44002</c:v>
                </c:pt>
                <c:pt idx="95">
                  <c:v>44009</c:v>
                </c:pt>
                <c:pt idx="96">
                  <c:v>44016</c:v>
                </c:pt>
                <c:pt idx="97">
                  <c:v>44023</c:v>
                </c:pt>
                <c:pt idx="98">
                  <c:v>44030</c:v>
                </c:pt>
                <c:pt idx="99">
                  <c:v>44037</c:v>
                </c:pt>
              </c:numCache>
            </c:numRef>
          </c:cat>
          <c:val>
            <c:numRef>
              <c:f>Sheet1!$M$2:$M$101</c:f>
              <c:numCache>
                <c:formatCode>General</c:formatCode>
                <c:ptCount val="100"/>
                <c:pt idx="0">
                  <c:v>100</c:v>
                </c:pt>
                <c:pt idx="1">
                  <c:v>130</c:v>
                </c:pt>
                <c:pt idx="2">
                  <c:v>170.92419590093746</c:v>
                </c:pt>
                <c:pt idx="3">
                  <c:v>234.09467293468421</c:v>
                </c:pt>
                <c:pt idx="4">
                  <c:v>225.23297667924888</c:v>
                </c:pt>
                <c:pt idx="5">
                  <c:v>271.17732356780203</c:v>
                </c:pt>
                <c:pt idx="6">
                  <c:v>269.1056198548074</c:v>
                </c:pt>
                <c:pt idx="7">
                  <c:v>316.7509378380455</c:v>
                </c:pt>
                <c:pt idx="8">
                  <c:v>311.49877091177154</c:v>
                </c:pt>
                <c:pt idx="9">
                  <c:v>333.32878225349015</c:v>
                </c:pt>
                <c:pt idx="10">
                  <c:v>349.61452986162709</c:v>
                </c:pt>
                <c:pt idx="11">
                  <c:v>376.03175532731859</c:v>
                </c:pt>
                <c:pt idx="12">
                  <c:v>372.65358985533271</c:v>
                </c:pt>
                <c:pt idx="13">
                  <c:v>360.91071210011313</c:v>
                </c:pt>
                <c:pt idx="14">
                  <c:v>409.50914133291332</c:v>
                </c:pt>
                <c:pt idx="15">
                  <c:v>400.54748228645951</c:v>
                </c:pt>
                <c:pt idx="16">
                  <c:v>389.29451044868114</c:v>
                </c:pt>
                <c:pt idx="17">
                  <c:v>439.92802339268877</c:v>
                </c:pt>
                <c:pt idx="18">
                  <c:v>403.69010194493723</c:v>
                </c:pt>
                <c:pt idx="19">
                  <c:v>434.62924666639037</c:v>
                </c:pt>
                <c:pt idx="20">
                  <c:v>465.75751736293051</c:v>
                </c:pt>
                <c:pt idx="21">
                  <c:v>421.32527240141781</c:v>
                </c:pt>
                <c:pt idx="22">
                  <c:v>473.46215845661965</c:v>
                </c:pt>
                <c:pt idx="23">
                  <c:v>497.02312473654558</c:v>
                </c:pt>
                <c:pt idx="24">
                  <c:v>442.44792432654754</c:v>
                </c:pt>
                <c:pt idx="25">
                  <c:v>472.98395559547504</c:v>
                </c:pt>
                <c:pt idx="26">
                  <c:v>481.81269181007298</c:v>
                </c:pt>
                <c:pt idx="27">
                  <c:v>475.19490502504215</c:v>
                </c:pt>
                <c:pt idx="28">
                  <c:v>470.78922147232845</c:v>
                </c:pt>
                <c:pt idx="29">
                  <c:v>528.16433689966459</c:v>
                </c:pt>
                <c:pt idx="30">
                  <c:v>508.81147670116121</c:v>
                </c:pt>
                <c:pt idx="31">
                  <c:v>467.46402056704812</c:v>
                </c:pt>
                <c:pt idx="32">
                  <c:v>499.98585940673769</c:v>
                </c:pt>
                <c:pt idx="33">
                  <c:v>491.84619286867149</c:v>
                </c:pt>
                <c:pt idx="34">
                  <c:v>563.49716954225028</c:v>
                </c:pt>
                <c:pt idx="35">
                  <c:v>570.68326784844578</c:v>
                </c:pt>
                <c:pt idx="36">
                  <c:v>514.30470733721791</c:v>
                </c:pt>
                <c:pt idx="37">
                  <c:v>531.97303902726105</c:v>
                </c:pt>
                <c:pt idx="38">
                  <c:v>514.27627396765683</c:v>
                </c:pt>
                <c:pt idx="39">
                  <c:v>562.32069961246009</c:v>
                </c:pt>
                <c:pt idx="40">
                  <c:v>530.04433783830166</c:v>
                </c:pt>
                <c:pt idx="41">
                  <c:v>496.28482451645965</c:v>
                </c:pt>
                <c:pt idx="42">
                  <c:v>572.96999929229491</c:v>
                </c:pt>
                <c:pt idx="43">
                  <c:v>571.34804940487686</c:v>
                </c:pt>
                <c:pt idx="44">
                  <c:v>530.51859331410571</c:v>
                </c:pt>
                <c:pt idx="45">
                  <c:v>524.15109549633416</c:v>
                </c:pt>
                <c:pt idx="46">
                  <c:v>544.31522548370265</c:v>
                </c:pt>
                <c:pt idx="47">
                  <c:v>514.21522308914439</c:v>
                </c:pt>
                <c:pt idx="48">
                  <c:v>536.23965562978424</c:v>
                </c:pt>
                <c:pt idx="49">
                  <c:v>528.69608115166704</c:v>
                </c:pt>
                <c:pt idx="50">
                  <c:v>548.31645230896322</c:v>
                </c:pt>
                <c:pt idx="51">
                  <c:v>513.15110082938543</c:v>
                </c:pt>
                <c:pt idx="52">
                  <c:v>592.99497931069561</c:v>
                </c:pt>
                <c:pt idx="53">
                  <c:v>509.7822877960549</c:v>
                </c:pt>
                <c:pt idx="54">
                  <c:v>586.81733731514657</c:v>
                </c:pt>
                <c:pt idx="55">
                  <c:v>528.70079943021688</c:v>
                </c:pt>
                <c:pt idx="56">
                  <c:v>558.3119803938614</c:v>
                </c:pt>
                <c:pt idx="57">
                  <c:v>572.21232243890461</c:v>
                </c:pt>
                <c:pt idx="58">
                  <c:v>495.25833041618546</c:v>
                </c:pt>
                <c:pt idx="59">
                  <c:v>555.35137432595059</c:v>
                </c:pt>
                <c:pt idx="60">
                  <c:v>562.48047605470686</c:v>
                </c:pt>
                <c:pt idx="61">
                  <c:v>531.32279885705714</c:v>
                </c:pt>
                <c:pt idx="62">
                  <c:v>551.98279543115314</c:v>
                </c:pt>
                <c:pt idx="63">
                  <c:v>564.84381121468118</c:v>
                </c:pt>
                <c:pt idx="64">
                  <c:v>495.22630059216795</c:v>
                </c:pt>
                <c:pt idx="65">
                  <c:v>487.79081297680688</c:v>
                </c:pt>
                <c:pt idx="66">
                  <c:v>528.09933922532889</c:v>
                </c:pt>
                <c:pt idx="67">
                  <c:v>528.113901605151</c:v>
                </c:pt>
                <c:pt idx="68">
                  <c:v>537.69173087293461</c:v>
                </c:pt>
                <c:pt idx="69">
                  <c:v>527.17853569108433</c:v>
                </c:pt>
                <c:pt idx="70">
                  <c:v>533.05496166056662</c:v>
                </c:pt>
                <c:pt idx="71">
                  <c:v>450.84054239719978</c:v>
                </c:pt>
                <c:pt idx="72">
                  <c:v>493.14825986411103</c:v>
                </c:pt>
                <c:pt idx="73">
                  <c:v>465.7937491553833</c:v>
                </c:pt>
                <c:pt idx="74">
                  <c:v>439.20799941220736</c:v>
                </c:pt>
                <c:pt idx="75">
                  <c:v>493.88438547251542</c:v>
                </c:pt>
                <c:pt idx="76">
                  <c:v>499.68945251800068</c:v>
                </c:pt>
                <c:pt idx="77">
                  <c:v>426.01508593093826</c:v>
                </c:pt>
                <c:pt idx="78">
                  <c:v>454.82695508017247</c:v>
                </c:pt>
                <c:pt idx="79">
                  <c:v>427.73360507625864</c:v>
                </c:pt>
                <c:pt idx="80">
                  <c:v>458.18938643649739</c:v>
                </c:pt>
                <c:pt idx="81">
                  <c:v>435.77204467289232</c:v>
                </c:pt>
                <c:pt idx="82">
                  <c:v>412.53254252547646</c:v>
                </c:pt>
                <c:pt idx="83">
                  <c:v>385.82703028221403</c:v>
                </c:pt>
                <c:pt idx="84">
                  <c:v>404.73107590782678</c:v>
                </c:pt>
                <c:pt idx="85">
                  <c:v>403.91281490338429</c:v>
                </c:pt>
                <c:pt idx="86">
                  <c:v>362.92422574244353</c:v>
                </c:pt>
                <c:pt idx="87">
                  <c:v>384.25313110368381</c:v>
                </c:pt>
                <c:pt idx="88">
                  <c:v>341.97514598150332</c:v>
                </c:pt>
                <c:pt idx="89">
                  <c:v>337.80207703689518</c:v>
                </c:pt>
                <c:pt idx="90">
                  <c:v>312.75172415282572</c:v>
                </c:pt>
                <c:pt idx="91">
                  <c:v>321.01175764791014</c:v>
                </c:pt>
                <c:pt idx="92">
                  <c:v>274.88430315853913</c:v>
                </c:pt>
                <c:pt idx="93">
                  <c:v>268.51357513993509</c:v>
                </c:pt>
                <c:pt idx="94">
                  <c:v>244.20977086077002</c:v>
                </c:pt>
                <c:pt idx="95">
                  <c:v>208.69273527150094</c:v>
                </c:pt>
                <c:pt idx="96">
                  <c:v>170.60505566782106</c:v>
                </c:pt>
                <c:pt idx="9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1C-4066-81F3-D3E3000EAA5F}"/>
            </c:ext>
          </c:extLst>
        </c:ser>
        <c:ser>
          <c:idx val="0"/>
          <c:order val="1"/>
          <c:tx>
            <c:v>EAD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Sheet1!$L$2:$L$101</c:f>
              <c:numCache>
                <c:formatCode>m\/d\/yyyy</c:formatCode>
                <c:ptCount val="100"/>
                <c:pt idx="0">
                  <c:v>43344</c:v>
                </c:pt>
                <c:pt idx="1">
                  <c:v>43351</c:v>
                </c:pt>
                <c:pt idx="2">
                  <c:v>43358</c:v>
                </c:pt>
                <c:pt idx="3">
                  <c:v>43365</c:v>
                </c:pt>
                <c:pt idx="4">
                  <c:v>43372</c:v>
                </c:pt>
                <c:pt idx="5">
                  <c:v>43379</c:v>
                </c:pt>
                <c:pt idx="6">
                  <c:v>43386</c:v>
                </c:pt>
                <c:pt idx="7">
                  <c:v>43393</c:v>
                </c:pt>
                <c:pt idx="8">
                  <c:v>43400</c:v>
                </c:pt>
                <c:pt idx="9">
                  <c:v>43407</c:v>
                </c:pt>
                <c:pt idx="10">
                  <c:v>43414</c:v>
                </c:pt>
                <c:pt idx="11">
                  <c:v>43421</c:v>
                </c:pt>
                <c:pt idx="12">
                  <c:v>43428</c:v>
                </c:pt>
                <c:pt idx="13">
                  <c:v>43435</c:v>
                </c:pt>
                <c:pt idx="14">
                  <c:v>43442</c:v>
                </c:pt>
                <c:pt idx="15">
                  <c:v>43449</c:v>
                </c:pt>
                <c:pt idx="16">
                  <c:v>43456</c:v>
                </c:pt>
                <c:pt idx="17">
                  <c:v>43463</c:v>
                </c:pt>
                <c:pt idx="18">
                  <c:v>43470</c:v>
                </c:pt>
                <c:pt idx="19">
                  <c:v>43477</c:v>
                </c:pt>
                <c:pt idx="20">
                  <c:v>43484</c:v>
                </c:pt>
                <c:pt idx="21">
                  <c:v>43491</c:v>
                </c:pt>
                <c:pt idx="22">
                  <c:v>43498</c:v>
                </c:pt>
                <c:pt idx="23">
                  <c:v>43505</c:v>
                </c:pt>
                <c:pt idx="24">
                  <c:v>43512</c:v>
                </c:pt>
                <c:pt idx="25">
                  <c:v>43519</c:v>
                </c:pt>
                <c:pt idx="26">
                  <c:v>43526</c:v>
                </c:pt>
                <c:pt idx="27">
                  <c:v>43533</c:v>
                </c:pt>
                <c:pt idx="28">
                  <c:v>43540</c:v>
                </c:pt>
                <c:pt idx="29">
                  <c:v>43547</c:v>
                </c:pt>
                <c:pt idx="30">
                  <c:v>43554</c:v>
                </c:pt>
                <c:pt idx="31">
                  <c:v>43561</c:v>
                </c:pt>
                <c:pt idx="32">
                  <c:v>43568</c:v>
                </c:pt>
                <c:pt idx="33">
                  <c:v>43575</c:v>
                </c:pt>
                <c:pt idx="34">
                  <c:v>43582</c:v>
                </c:pt>
                <c:pt idx="35">
                  <c:v>43589</c:v>
                </c:pt>
                <c:pt idx="36">
                  <c:v>43596</c:v>
                </c:pt>
                <c:pt idx="37">
                  <c:v>43603</c:v>
                </c:pt>
                <c:pt idx="38">
                  <c:v>43610</c:v>
                </c:pt>
                <c:pt idx="39">
                  <c:v>43617</c:v>
                </c:pt>
                <c:pt idx="40">
                  <c:v>43624</c:v>
                </c:pt>
                <c:pt idx="41">
                  <c:v>43631</c:v>
                </c:pt>
                <c:pt idx="42">
                  <c:v>43638</c:v>
                </c:pt>
                <c:pt idx="43">
                  <c:v>43645</c:v>
                </c:pt>
                <c:pt idx="44">
                  <c:v>43652</c:v>
                </c:pt>
                <c:pt idx="45">
                  <c:v>43659</c:v>
                </c:pt>
                <c:pt idx="46">
                  <c:v>43666</c:v>
                </c:pt>
                <c:pt idx="47">
                  <c:v>43673</c:v>
                </c:pt>
                <c:pt idx="48">
                  <c:v>43680</c:v>
                </c:pt>
                <c:pt idx="49">
                  <c:v>43687</c:v>
                </c:pt>
                <c:pt idx="50">
                  <c:v>43694</c:v>
                </c:pt>
                <c:pt idx="51">
                  <c:v>43701</c:v>
                </c:pt>
                <c:pt idx="52">
                  <c:v>43708</c:v>
                </c:pt>
                <c:pt idx="53">
                  <c:v>43715</c:v>
                </c:pt>
                <c:pt idx="54">
                  <c:v>43722</c:v>
                </c:pt>
                <c:pt idx="55">
                  <c:v>43729</c:v>
                </c:pt>
                <c:pt idx="56">
                  <c:v>43736</c:v>
                </c:pt>
                <c:pt idx="57">
                  <c:v>43743</c:v>
                </c:pt>
                <c:pt idx="58">
                  <c:v>43750</c:v>
                </c:pt>
                <c:pt idx="59">
                  <c:v>43757</c:v>
                </c:pt>
                <c:pt idx="60">
                  <c:v>43764</c:v>
                </c:pt>
                <c:pt idx="61">
                  <c:v>43771</c:v>
                </c:pt>
                <c:pt idx="62">
                  <c:v>43778</c:v>
                </c:pt>
                <c:pt idx="63">
                  <c:v>43785</c:v>
                </c:pt>
                <c:pt idx="64">
                  <c:v>43792</c:v>
                </c:pt>
                <c:pt idx="65">
                  <c:v>43799</c:v>
                </c:pt>
                <c:pt idx="66">
                  <c:v>43806</c:v>
                </c:pt>
                <c:pt idx="67">
                  <c:v>43813</c:v>
                </c:pt>
                <c:pt idx="68">
                  <c:v>43820</c:v>
                </c:pt>
                <c:pt idx="69">
                  <c:v>43827</c:v>
                </c:pt>
                <c:pt idx="70">
                  <c:v>43834</c:v>
                </c:pt>
                <c:pt idx="71">
                  <c:v>43841</c:v>
                </c:pt>
                <c:pt idx="72">
                  <c:v>43848</c:v>
                </c:pt>
                <c:pt idx="73">
                  <c:v>43855</c:v>
                </c:pt>
                <c:pt idx="74">
                  <c:v>43862</c:v>
                </c:pt>
                <c:pt idx="75">
                  <c:v>43869</c:v>
                </c:pt>
                <c:pt idx="76">
                  <c:v>43876</c:v>
                </c:pt>
                <c:pt idx="77">
                  <c:v>43883</c:v>
                </c:pt>
                <c:pt idx="78">
                  <c:v>43890</c:v>
                </c:pt>
                <c:pt idx="79">
                  <c:v>43897</c:v>
                </c:pt>
                <c:pt idx="80">
                  <c:v>43904</c:v>
                </c:pt>
                <c:pt idx="81">
                  <c:v>43911</c:v>
                </c:pt>
                <c:pt idx="82">
                  <c:v>43918</c:v>
                </c:pt>
                <c:pt idx="83">
                  <c:v>43925</c:v>
                </c:pt>
                <c:pt idx="84">
                  <c:v>43932</c:v>
                </c:pt>
                <c:pt idx="85">
                  <c:v>43939</c:v>
                </c:pt>
                <c:pt idx="86">
                  <c:v>43946</c:v>
                </c:pt>
                <c:pt idx="87">
                  <c:v>43953</c:v>
                </c:pt>
                <c:pt idx="88">
                  <c:v>43960</c:v>
                </c:pt>
                <c:pt idx="89">
                  <c:v>43967</c:v>
                </c:pt>
                <c:pt idx="90">
                  <c:v>43974</c:v>
                </c:pt>
                <c:pt idx="91">
                  <c:v>43981</c:v>
                </c:pt>
                <c:pt idx="92">
                  <c:v>43988</c:v>
                </c:pt>
                <c:pt idx="93">
                  <c:v>43995</c:v>
                </c:pt>
                <c:pt idx="94">
                  <c:v>44002</c:v>
                </c:pt>
                <c:pt idx="95">
                  <c:v>44009</c:v>
                </c:pt>
                <c:pt idx="96">
                  <c:v>44016</c:v>
                </c:pt>
                <c:pt idx="97">
                  <c:v>44023</c:v>
                </c:pt>
                <c:pt idx="98">
                  <c:v>44030</c:v>
                </c:pt>
                <c:pt idx="99">
                  <c:v>44037</c:v>
                </c:pt>
              </c:numCache>
            </c:numRef>
          </c:cat>
          <c:val>
            <c:numRef>
              <c:f>Sheet1!$N$2:$N$101</c:f>
              <c:numCache>
                <c:formatCode>General</c:formatCode>
                <c:ptCount val="100"/>
                <c:pt idx="0">
                  <c:v>100</c:v>
                </c:pt>
                <c:pt idx="1">
                  <c:v>130</c:v>
                </c:pt>
                <c:pt idx="2">
                  <c:v>170.92419590093746</c:v>
                </c:pt>
                <c:pt idx="3">
                  <c:v>234.09467293468421</c:v>
                </c:pt>
                <c:pt idx="4">
                  <c:v>225.23297667924888</c:v>
                </c:pt>
                <c:pt idx="5">
                  <c:v>271.17732356780203</c:v>
                </c:pt>
                <c:pt idx="6">
                  <c:v>269.1056198548074</c:v>
                </c:pt>
                <c:pt idx="7">
                  <c:v>300</c:v>
                </c:pt>
                <c:pt idx="8">
                  <c:v>300</c:v>
                </c:pt>
                <c:pt idx="9">
                  <c:v>300</c:v>
                </c:pt>
                <c:pt idx="10">
                  <c:v>300</c:v>
                </c:pt>
                <c:pt idx="11">
                  <c:v>300</c:v>
                </c:pt>
                <c:pt idx="12">
                  <c:v>300</c:v>
                </c:pt>
                <c:pt idx="13">
                  <c:v>300</c:v>
                </c:pt>
                <c:pt idx="14">
                  <c:v>300</c:v>
                </c:pt>
                <c:pt idx="15">
                  <c:v>300</c:v>
                </c:pt>
                <c:pt idx="16">
                  <c:v>300</c:v>
                </c:pt>
                <c:pt idx="17">
                  <c:v>300</c:v>
                </c:pt>
                <c:pt idx="18">
                  <c:v>300</c:v>
                </c:pt>
                <c:pt idx="19">
                  <c:v>300</c:v>
                </c:pt>
                <c:pt idx="20">
                  <c:v>300</c:v>
                </c:pt>
                <c:pt idx="21">
                  <c:v>300</c:v>
                </c:pt>
                <c:pt idx="22">
                  <c:v>300</c:v>
                </c:pt>
                <c:pt idx="23">
                  <c:v>300</c:v>
                </c:pt>
                <c:pt idx="24">
                  <c:v>300</c:v>
                </c:pt>
                <c:pt idx="25">
                  <c:v>300</c:v>
                </c:pt>
                <c:pt idx="26">
                  <c:v>300</c:v>
                </c:pt>
                <c:pt idx="27">
                  <c:v>300</c:v>
                </c:pt>
                <c:pt idx="28">
                  <c:v>300</c:v>
                </c:pt>
                <c:pt idx="29">
                  <c:v>300</c:v>
                </c:pt>
                <c:pt idx="30">
                  <c:v>300</c:v>
                </c:pt>
                <c:pt idx="31">
                  <c:v>300</c:v>
                </c:pt>
                <c:pt idx="32">
                  <c:v>300</c:v>
                </c:pt>
                <c:pt idx="33">
                  <c:v>300</c:v>
                </c:pt>
                <c:pt idx="34">
                  <c:v>300</c:v>
                </c:pt>
                <c:pt idx="35">
                  <c:v>300</c:v>
                </c:pt>
                <c:pt idx="36">
                  <c:v>300</c:v>
                </c:pt>
                <c:pt idx="37">
                  <c:v>300</c:v>
                </c:pt>
                <c:pt idx="38">
                  <c:v>300</c:v>
                </c:pt>
                <c:pt idx="39">
                  <c:v>300</c:v>
                </c:pt>
                <c:pt idx="40">
                  <c:v>300</c:v>
                </c:pt>
                <c:pt idx="41">
                  <c:v>300</c:v>
                </c:pt>
                <c:pt idx="42">
                  <c:v>300</c:v>
                </c:pt>
                <c:pt idx="43">
                  <c:v>300</c:v>
                </c:pt>
                <c:pt idx="44">
                  <c:v>300</c:v>
                </c:pt>
                <c:pt idx="45">
                  <c:v>300</c:v>
                </c:pt>
                <c:pt idx="46">
                  <c:v>300</c:v>
                </c:pt>
                <c:pt idx="47">
                  <c:v>300</c:v>
                </c:pt>
                <c:pt idx="48">
                  <c:v>300</c:v>
                </c:pt>
                <c:pt idx="49">
                  <c:v>300</c:v>
                </c:pt>
                <c:pt idx="50">
                  <c:v>300</c:v>
                </c:pt>
                <c:pt idx="51">
                  <c:v>300</c:v>
                </c:pt>
                <c:pt idx="52">
                  <c:v>300</c:v>
                </c:pt>
                <c:pt idx="53">
                  <c:v>300</c:v>
                </c:pt>
                <c:pt idx="54">
                  <c:v>300</c:v>
                </c:pt>
                <c:pt idx="55">
                  <c:v>300</c:v>
                </c:pt>
                <c:pt idx="56">
                  <c:v>300</c:v>
                </c:pt>
                <c:pt idx="57">
                  <c:v>300</c:v>
                </c:pt>
                <c:pt idx="58">
                  <c:v>300</c:v>
                </c:pt>
                <c:pt idx="59">
                  <c:v>300</c:v>
                </c:pt>
                <c:pt idx="60">
                  <c:v>300</c:v>
                </c:pt>
                <c:pt idx="61">
                  <c:v>300</c:v>
                </c:pt>
                <c:pt idx="62">
                  <c:v>300</c:v>
                </c:pt>
                <c:pt idx="63">
                  <c:v>300</c:v>
                </c:pt>
                <c:pt idx="64">
                  <c:v>300</c:v>
                </c:pt>
                <c:pt idx="65">
                  <c:v>300</c:v>
                </c:pt>
                <c:pt idx="66">
                  <c:v>300</c:v>
                </c:pt>
                <c:pt idx="67">
                  <c:v>300</c:v>
                </c:pt>
                <c:pt idx="68">
                  <c:v>300</c:v>
                </c:pt>
                <c:pt idx="69">
                  <c:v>300</c:v>
                </c:pt>
                <c:pt idx="70">
                  <c:v>300</c:v>
                </c:pt>
                <c:pt idx="71">
                  <c:v>300</c:v>
                </c:pt>
                <c:pt idx="72">
                  <c:v>300</c:v>
                </c:pt>
                <c:pt idx="73">
                  <c:v>300</c:v>
                </c:pt>
                <c:pt idx="74">
                  <c:v>300</c:v>
                </c:pt>
                <c:pt idx="75">
                  <c:v>300</c:v>
                </c:pt>
                <c:pt idx="76">
                  <c:v>300</c:v>
                </c:pt>
                <c:pt idx="77">
                  <c:v>300</c:v>
                </c:pt>
                <c:pt idx="78">
                  <c:v>300</c:v>
                </c:pt>
                <c:pt idx="79">
                  <c:v>300</c:v>
                </c:pt>
                <c:pt idx="80">
                  <c:v>300</c:v>
                </c:pt>
                <c:pt idx="81">
                  <c:v>300</c:v>
                </c:pt>
                <c:pt idx="82">
                  <c:v>300</c:v>
                </c:pt>
                <c:pt idx="83">
                  <c:v>300</c:v>
                </c:pt>
                <c:pt idx="84">
                  <c:v>300</c:v>
                </c:pt>
                <c:pt idx="85">
                  <c:v>300</c:v>
                </c:pt>
                <c:pt idx="86">
                  <c:v>300</c:v>
                </c:pt>
                <c:pt idx="87">
                  <c:v>300</c:v>
                </c:pt>
                <c:pt idx="88">
                  <c:v>300</c:v>
                </c:pt>
                <c:pt idx="89">
                  <c:v>300</c:v>
                </c:pt>
                <c:pt idx="90">
                  <c:v>300</c:v>
                </c:pt>
                <c:pt idx="91">
                  <c:v>300</c:v>
                </c:pt>
                <c:pt idx="92">
                  <c:v>274.88430315853913</c:v>
                </c:pt>
                <c:pt idx="93">
                  <c:v>268.51357513993509</c:v>
                </c:pt>
                <c:pt idx="94">
                  <c:v>244.20977086077002</c:v>
                </c:pt>
                <c:pt idx="95">
                  <c:v>208.69273527150094</c:v>
                </c:pt>
                <c:pt idx="96">
                  <c:v>170.60505566782106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1C-4066-81F3-D3E3000EA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9797840"/>
        <c:axId val="559797008"/>
      </c:lineChart>
      <c:dateAx>
        <c:axId val="559797840"/>
        <c:scaling>
          <c:orientation val="minMax"/>
        </c:scaling>
        <c:delete val="0"/>
        <c:axPos val="b"/>
        <c:numFmt formatCode="mmm\ 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9797008"/>
        <c:crosses val="autoZero"/>
        <c:auto val="1"/>
        <c:lblOffset val="100"/>
        <c:baseTimeUnit val="days"/>
        <c:majorUnit val="3"/>
        <c:majorTimeUnit val="months"/>
      </c:dateAx>
      <c:valAx>
        <c:axId val="55979700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979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764010" cy="234553"/>
          </a:xfrm>
          <a:prstGeom prst="rect">
            <a:avLst/>
          </a:prstGeom>
        </p:spPr>
        <p:txBody>
          <a:bodyPr vert="horz" lIns="73171" tIns="36586" rIns="73171" bIns="36586" rtlCol="0"/>
          <a:lstStyle>
            <a:lvl1pPr algn="l">
              <a:defRPr sz="9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920767" y="2"/>
            <a:ext cx="3764010" cy="234553"/>
          </a:xfrm>
          <a:prstGeom prst="rect">
            <a:avLst/>
          </a:prstGeom>
        </p:spPr>
        <p:txBody>
          <a:bodyPr vert="horz" lIns="73171" tIns="36586" rIns="73171" bIns="36586" rtlCol="0"/>
          <a:lstStyle>
            <a:lvl1pPr algn="r">
              <a:defRPr sz="900"/>
            </a:lvl1pPr>
          </a:lstStyle>
          <a:p>
            <a:fld id="{CC89C0C8-D61E-4D3A-8BB7-8FDE9247393E}" type="datetimeFigureOut">
              <a:rPr lang="ru-RU" smtClean="0"/>
              <a:pPr/>
              <a:t>22.07.2020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4455759"/>
            <a:ext cx="3764010" cy="234553"/>
          </a:xfrm>
          <a:prstGeom prst="rect">
            <a:avLst/>
          </a:prstGeom>
        </p:spPr>
        <p:txBody>
          <a:bodyPr vert="horz" lIns="73171" tIns="36586" rIns="73171" bIns="36586" rtlCol="0" anchor="b"/>
          <a:lstStyle>
            <a:lvl1pPr algn="l">
              <a:defRPr sz="9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785419" y="4234733"/>
            <a:ext cx="3764010" cy="234553"/>
          </a:xfrm>
          <a:prstGeom prst="rect">
            <a:avLst/>
          </a:prstGeom>
        </p:spPr>
        <p:txBody>
          <a:bodyPr vert="horz" lIns="73171" tIns="36586" rIns="73171" bIns="36586" rtlCol="0" anchor="b"/>
          <a:lstStyle>
            <a:lvl1pPr algn="r">
              <a:defRPr sz="900"/>
            </a:lvl1pPr>
          </a:lstStyle>
          <a:p>
            <a:fld id="{F2BFDC81-0D22-4237-A2AF-4414A42DF16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196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764281" cy="234553"/>
          </a:xfrm>
          <a:prstGeom prst="rect">
            <a:avLst/>
          </a:prstGeom>
        </p:spPr>
        <p:txBody>
          <a:bodyPr vert="horz" lIns="73171" tIns="36586" rIns="73171" bIns="36586" rtlCol="0"/>
          <a:lstStyle>
            <a:lvl1pPr algn="l">
              <a:defRPr sz="9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920512" y="2"/>
            <a:ext cx="3764281" cy="234553"/>
          </a:xfrm>
          <a:prstGeom prst="rect">
            <a:avLst/>
          </a:prstGeom>
        </p:spPr>
        <p:txBody>
          <a:bodyPr vert="horz" lIns="73171" tIns="36586" rIns="73171" bIns="36586" rtlCol="0"/>
          <a:lstStyle>
            <a:lvl1pPr algn="r">
              <a:defRPr sz="900"/>
            </a:lvl1pPr>
          </a:lstStyle>
          <a:p>
            <a:fld id="{EF653B42-29F0-4AA7-A438-4293C479E33F}" type="datetimeFigureOut">
              <a:rPr lang="ru-RU" smtClean="0"/>
              <a:pPr/>
              <a:t>22.07.2020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81300" y="352425"/>
            <a:ext cx="3124200" cy="1757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3171" tIns="36586" rIns="73171" bIns="3658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68681" y="2228256"/>
            <a:ext cx="6949440" cy="2110978"/>
          </a:xfrm>
          <a:prstGeom prst="rect">
            <a:avLst/>
          </a:prstGeom>
        </p:spPr>
        <p:txBody>
          <a:bodyPr vert="horz" lIns="73171" tIns="36586" rIns="73171" bIns="36586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4455697"/>
            <a:ext cx="3764281" cy="234553"/>
          </a:xfrm>
          <a:prstGeom prst="rect">
            <a:avLst/>
          </a:prstGeom>
        </p:spPr>
        <p:txBody>
          <a:bodyPr vert="horz" lIns="73171" tIns="36586" rIns="73171" bIns="36586" rtlCol="0" anchor="b"/>
          <a:lstStyle>
            <a:lvl1pPr algn="l"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920512" y="4455697"/>
            <a:ext cx="3764281" cy="234553"/>
          </a:xfrm>
          <a:prstGeom prst="rect">
            <a:avLst/>
          </a:prstGeom>
        </p:spPr>
        <p:txBody>
          <a:bodyPr vert="horz" lIns="73171" tIns="36586" rIns="73171" bIns="36586" rtlCol="0" anchor="b"/>
          <a:lstStyle>
            <a:lvl1pPr algn="r">
              <a:defRPr sz="900"/>
            </a:lvl1pPr>
          </a:lstStyle>
          <a:p>
            <a:fld id="{1DC321C3-C6E8-4E14-B5AD-C4025BA2F16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45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6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92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88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84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80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76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72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68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102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R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805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071F011-9387-DE44-8F4C-35F0470612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785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4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010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11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R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970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R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81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R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372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518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2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44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43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732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solidFill>
                <a:srgbClr val="0B592A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82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83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60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992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732182"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28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732182"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21C3-C6E8-4E14-B5AD-C4025BA2F16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61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ны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BRF-9119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41"/>
          <a:stretch/>
        </p:blipFill>
        <p:spPr>
          <a:xfrm>
            <a:off x="356426" y="1501641"/>
            <a:ext cx="2847422" cy="2744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0238" y="1597835"/>
            <a:ext cx="5057969" cy="1358603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0231" y="3137839"/>
            <a:ext cx="5057969" cy="64108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pic>
        <p:nvPicPr>
          <p:cNvPr id="10" name="Picture 3" descr="C:\Users\amosova-pn\Desktop\Информация\Амосовой Полине\Бренд\есть\Логотипы\PI_S1\PI_S1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6" y="245110"/>
            <a:ext cx="2487382" cy="65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4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андартный слайд с полос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4282" y="71420"/>
            <a:ext cx="6553200" cy="576832"/>
          </a:xfrm>
        </p:spPr>
        <p:txBody>
          <a:bodyPr>
            <a:normAutofit/>
          </a:bodyPr>
          <a:lstStyle>
            <a:lvl1pPr>
              <a:defRPr sz="2000" b="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6" name="Picture 3" descr="C:\Users\amosova-pn\Desktop\Информация\Амосовой Полине\Бренд\есть\Логотипы\PI_S1\PI_S1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879" y="138491"/>
            <a:ext cx="1655984" cy="44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76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619005402"/>
              </p:ext>
            </p:extLst>
          </p:nvPr>
        </p:nvGraphicFramePr>
        <p:xfrm>
          <a:off x="159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164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" y="90489"/>
            <a:ext cx="6567487" cy="571500"/>
          </a:xfrm>
          <a:prstGeom prst="rect">
            <a:avLst/>
          </a:prstGeom>
        </p:spPr>
        <p:txBody>
          <a:bodyPr vert="horz" lIns="91420" tIns="45709" rIns="91420" bIns="45709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387" y="842962"/>
            <a:ext cx="8785225" cy="3686175"/>
          </a:xfrm>
          <a:prstGeom prst="rect">
            <a:avLst/>
          </a:prstGeom>
        </p:spPr>
        <p:txBody>
          <a:bodyPr vert="horz" lIns="91420" tIns="45709" rIns="91420" bIns="45709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</p:sldLayoutIdLst>
  <p:hf hdr="0" ftr="0" dt="0"/>
  <p:txStyles>
    <p:titleStyle>
      <a:lvl1pPr algn="l" defTabSz="457096" rtl="0" eaLnBrk="1" latinLnBrk="0" hangingPunct="1">
        <a:spcBef>
          <a:spcPct val="0"/>
        </a:spcBef>
        <a:buNone/>
        <a:defRPr sz="2000" b="0" kern="1200">
          <a:solidFill>
            <a:srgbClr val="0B592A"/>
          </a:solidFill>
          <a:latin typeface="+mj-lt"/>
          <a:ea typeface="+mj-ea"/>
          <a:cs typeface="+mj-cs"/>
        </a:defRPr>
      </a:lvl1pPr>
    </p:titleStyle>
    <p:bodyStyle>
      <a:lvl1pPr marL="180933" indent="-180933" algn="l" defTabSz="457096" rtl="0" eaLnBrk="1" latinLnBrk="0" hangingPunct="1">
        <a:spcBef>
          <a:spcPts val="1800"/>
        </a:spcBef>
        <a:buFont typeface="Arial"/>
        <a:buChar char="•"/>
        <a:defRPr sz="1200" kern="1200">
          <a:solidFill>
            <a:srgbClr val="464648"/>
          </a:solidFill>
          <a:latin typeface="+mj-lt"/>
          <a:ea typeface="+mn-ea"/>
          <a:cs typeface="+mn-cs"/>
        </a:defRPr>
      </a:lvl1pPr>
      <a:lvl2pPr marL="355518" indent="-174586" algn="l" defTabSz="457096" rtl="0" eaLnBrk="1" latinLnBrk="0" hangingPunct="1">
        <a:spcBef>
          <a:spcPts val="1200"/>
        </a:spcBef>
        <a:buFont typeface="Arial"/>
        <a:buChar char="–"/>
        <a:defRPr sz="1100" kern="1200">
          <a:solidFill>
            <a:srgbClr val="464648"/>
          </a:solidFill>
          <a:latin typeface="+mj-lt"/>
          <a:ea typeface="+mn-ea"/>
          <a:cs typeface="+mn-cs"/>
        </a:defRPr>
      </a:lvl2pPr>
      <a:lvl3pPr marL="450746" indent="-95228" algn="l" defTabSz="457096" rtl="0" eaLnBrk="1" latinLnBrk="0" hangingPunct="1">
        <a:spcBef>
          <a:spcPct val="20000"/>
        </a:spcBef>
        <a:buFont typeface="Arial"/>
        <a:buChar char="•"/>
        <a:defRPr sz="1000" kern="1200">
          <a:solidFill>
            <a:srgbClr val="464648"/>
          </a:solidFill>
          <a:latin typeface="+mj-lt"/>
          <a:ea typeface="+mn-ea"/>
          <a:cs typeface="+mn-cs"/>
        </a:defRPr>
      </a:lvl3pPr>
      <a:lvl4pPr marL="625333" indent="-174586" algn="l" defTabSz="457096" rtl="0" eaLnBrk="1" latinLnBrk="0" hangingPunct="1">
        <a:spcBef>
          <a:spcPct val="20000"/>
        </a:spcBef>
        <a:buFont typeface="Arial"/>
        <a:buChar char="–"/>
        <a:tabLst>
          <a:tab pos="538041" algn="l"/>
        </a:tabLst>
        <a:defRPr sz="1000" kern="1200">
          <a:solidFill>
            <a:srgbClr val="464648"/>
          </a:solidFill>
          <a:latin typeface="+mj-lt"/>
          <a:ea typeface="+mn-ea"/>
          <a:cs typeface="+mn-cs"/>
        </a:defRPr>
      </a:lvl4pPr>
      <a:lvl5pPr marL="625333" indent="-87293" algn="l" defTabSz="457096" rtl="0" eaLnBrk="1" latinLnBrk="0" hangingPunct="1">
        <a:spcBef>
          <a:spcPct val="20000"/>
        </a:spcBef>
        <a:buFont typeface="Arial"/>
        <a:buChar char="•"/>
        <a:tabLst>
          <a:tab pos="538041" algn="l"/>
        </a:tabLst>
        <a:defRPr sz="800" kern="1200">
          <a:solidFill>
            <a:srgbClr val="464648"/>
          </a:solidFill>
          <a:latin typeface="+mj-lt"/>
          <a:ea typeface="+mn-ea"/>
          <a:cs typeface="+mn-cs"/>
        </a:defRPr>
      </a:lvl5pPr>
      <a:lvl6pPr marL="2514028" indent="-228548" algn="l" defTabSz="4570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4" indent="-228548" algn="l" defTabSz="4570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20" indent="-228548" algn="l" defTabSz="4570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6" indent="-228548" algn="l" defTabSz="4570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6" algn="l" defTabSz="4570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4570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8" algn="l" defTabSz="4570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4" algn="l" defTabSz="4570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0" algn="l" defTabSz="4570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6" algn="l" defTabSz="4570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2" algn="l" defTabSz="4570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8" algn="l" defTabSz="4570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emf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80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chart" Target="../charts/chart3.xml"/><Relationship Id="rId4" Type="http://schemas.openxmlformats.org/officeDocument/2006/relationships/image" Target="../media/image4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png"/><Relationship Id="rId3" Type="http://schemas.openxmlformats.org/officeDocument/2006/relationships/image" Target="../media/image491.png"/><Relationship Id="rId7" Type="http://schemas.openxmlformats.org/officeDocument/2006/relationships/image" Target="../media/image5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56.png"/><Relationship Id="rId5" Type="http://schemas.openxmlformats.org/officeDocument/2006/relationships/image" Target="../media/image511.png"/><Relationship Id="rId10" Type="http://schemas.openxmlformats.org/officeDocument/2006/relationships/image" Target="../media/image55.png"/><Relationship Id="rId4" Type="http://schemas.openxmlformats.org/officeDocument/2006/relationships/image" Target="../media/image501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500.png"/><Relationship Id="rId12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image" Target="../media/image47.png"/><Relationship Id="rId10" Type="http://schemas.openxmlformats.org/officeDocument/2006/relationships/image" Target="../media/image530.png"/><Relationship Id="rId4" Type="http://schemas.openxmlformats.org/officeDocument/2006/relationships/image" Target="../media/image58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" Type="http://schemas.openxmlformats.org/officeDocument/2006/relationships/image" Target="../media/image7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4" Type="http://schemas.openxmlformats.org/officeDocument/2006/relationships/image" Target="../media/image70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17.png"/><Relationship Id="rId10" Type="http://schemas.openxmlformats.org/officeDocument/2006/relationships/chart" Target="../charts/chart1.xml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4374353"/>
              </p:ext>
            </p:extLst>
          </p:nvPr>
        </p:nvGraphicFramePr>
        <p:xfrm>
          <a:off x="1591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64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3400233" y="1597819"/>
            <a:ext cx="5057969" cy="1358603"/>
          </a:xfrm>
          <a:prstGeom prst="rect">
            <a:avLst/>
          </a:prstGeom>
        </p:spPr>
        <p:txBody>
          <a:bodyPr vert="horz" lIns="91420" tIns="45709" rIns="91420" bIns="45709" rtlCol="0" anchor="t">
            <a:normAutofit fontScale="85000" lnSpcReduction="20000"/>
          </a:bodyPr>
          <a:lstStyle>
            <a:lvl1pPr algn="ctr" defTabSz="457096" rtl="0" eaLnBrk="1" latinLnBrk="0" hangingPunct="1">
              <a:spcBef>
                <a:spcPct val="0"/>
              </a:spcBef>
              <a:buNone/>
              <a:defRPr sz="2800" b="1" kern="1200" cap="all">
                <a:solidFill>
                  <a:srgbClr val="0B592A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0" dirty="0"/>
          </a:p>
          <a:p>
            <a:r>
              <a:rPr lang="ru-RU" b="0" dirty="0"/>
              <a:t>Концепция активного управления кредитным риском: </a:t>
            </a:r>
            <a:r>
              <a:rPr lang="ru-RU" dirty="0"/>
              <a:t>CVA</a:t>
            </a:r>
          </a:p>
        </p:txBody>
      </p:sp>
      <p:sp>
        <p:nvSpPr>
          <p:cNvPr id="9" name="Подзаголовок 22"/>
          <p:cNvSpPr txBox="1">
            <a:spLocks/>
          </p:cNvSpPr>
          <p:nvPr/>
        </p:nvSpPr>
        <p:spPr>
          <a:xfrm>
            <a:off x="3400231" y="3137839"/>
            <a:ext cx="5057969" cy="641080"/>
          </a:xfrm>
          <a:prstGeom prst="rect">
            <a:avLst/>
          </a:prstGeom>
        </p:spPr>
        <p:txBody>
          <a:bodyPr vert="horz" lIns="91420" tIns="45709" rIns="91420" bIns="45709" rtlCol="0" anchor="b">
            <a:noAutofit/>
          </a:bodyPr>
          <a:lstStyle>
            <a:lvl1pPr marL="0" indent="0" algn="ctr" defTabSz="45709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096" indent="0" algn="l" defTabSz="457096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192" indent="0" algn="l" defTabSz="457096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288" indent="0" algn="l" defTabSz="457096" rtl="0" eaLnBrk="1" latinLnBrk="0" hangingPunct="1">
              <a:spcBef>
                <a:spcPct val="20000"/>
              </a:spcBef>
              <a:buFont typeface="Arial"/>
              <a:buNone/>
              <a:tabLst>
                <a:tab pos="538041" algn="l"/>
              </a:tabLst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384" indent="0" algn="l" defTabSz="457096" rtl="0" eaLnBrk="1" latinLnBrk="0" hangingPunct="1">
              <a:spcBef>
                <a:spcPct val="20000"/>
              </a:spcBef>
              <a:buFont typeface="Arial"/>
              <a:buNone/>
              <a:tabLst>
                <a:tab pos="538041" algn="l"/>
              </a:tabLst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5480" indent="0" algn="l" defTabSz="457096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576" indent="0" algn="l" defTabSz="457096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672" indent="0" algn="l" defTabSz="457096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768" indent="0" algn="l" defTabSz="457096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ru-RU" sz="1600" dirty="0"/>
              <a:t>Продукты финансовых рынков и управление </a:t>
            </a:r>
          </a:p>
          <a:p>
            <a:r>
              <a:rPr lang="ru-RU" sz="1600" dirty="0"/>
              <a:t>рисками на финансовых рынках </a:t>
            </a:r>
          </a:p>
        </p:txBody>
      </p:sp>
      <p:pic>
        <p:nvPicPr>
          <p:cNvPr id="10" name="Picture 4" descr="SBRF-9119.jpg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41"/>
          <a:stretch/>
        </p:blipFill>
        <p:spPr>
          <a:xfrm>
            <a:off x="356426" y="1501641"/>
            <a:ext cx="2847422" cy="2744297"/>
          </a:xfrm>
          <a:prstGeom prst="rect">
            <a:avLst/>
          </a:prstGeom>
        </p:spPr>
      </p:pic>
      <p:sp>
        <p:nvSpPr>
          <p:cNvPr id="7" name="Подзаголовок 22"/>
          <p:cNvSpPr txBox="1">
            <a:spLocks/>
          </p:cNvSpPr>
          <p:nvPr/>
        </p:nvSpPr>
        <p:spPr>
          <a:xfrm>
            <a:off x="6437859" y="3939902"/>
            <a:ext cx="2526754" cy="641080"/>
          </a:xfrm>
          <a:prstGeom prst="rect">
            <a:avLst/>
          </a:prstGeom>
        </p:spPr>
        <p:txBody>
          <a:bodyPr vert="horz" lIns="91420" tIns="45709" rIns="91420" bIns="45709" rtlCol="0" anchor="b">
            <a:noAutofit/>
          </a:bodyPr>
          <a:lstStyle>
            <a:lvl1pPr marL="0" indent="0" algn="ctr" defTabSz="45709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096" indent="0" algn="l" defTabSz="457096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192" indent="0" algn="l" defTabSz="457096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288" indent="0" algn="l" defTabSz="457096" rtl="0" eaLnBrk="1" latinLnBrk="0" hangingPunct="1">
              <a:spcBef>
                <a:spcPct val="20000"/>
              </a:spcBef>
              <a:buFont typeface="Arial"/>
              <a:buNone/>
              <a:tabLst>
                <a:tab pos="538041" algn="l"/>
              </a:tabLst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384" indent="0" algn="l" defTabSz="457096" rtl="0" eaLnBrk="1" latinLnBrk="0" hangingPunct="1">
              <a:spcBef>
                <a:spcPct val="20000"/>
              </a:spcBef>
              <a:buFont typeface="Arial"/>
              <a:buNone/>
              <a:tabLst>
                <a:tab pos="538041" algn="l"/>
              </a:tabLst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5480" indent="0" algn="l" defTabSz="457096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576" indent="0" algn="l" defTabSz="457096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672" indent="0" algn="l" defTabSz="457096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768" indent="0" algn="l" defTabSz="457096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Алексей Захаров</a:t>
            </a:r>
          </a:p>
          <a:p>
            <a:pPr algn="r"/>
            <a:r>
              <a:rPr lang="ru-RU" sz="1000" dirty="0"/>
              <a:t>Департамент рисков </a:t>
            </a:r>
            <a:r>
              <a:rPr lang="en-US" sz="1000" dirty="0"/>
              <a:t>CIB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3939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4282" y="71420"/>
            <a:ext cx="7000924" cy="576832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Для расчёта </a:t>
            </a:r>
            <a:r>
              <a:rPr lang="en-US" altLang="ru-RU" dirty="0"/>
              <a:t>EAD </a:t>
            </a:r>
            <a:r>
              <a:rPr lang="ru-RU" altLang="ru-RU" dirty="0"/>
              <a:t>используется совместная симуляция факторов риска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2525" y="804040"/>
            <a:ext cx="1096775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100" b="1" dirty="0"/>
              <a:t>Сценарии </a:t>
            </a:r>
          </a:p>
          <a:p>
            <a:pPr algn="ctr">
              <a:lnSpc>
                <a:spcPct val="90000"/>
              </a:lnSpc>
            </a:pPr>
            <a:r>
              <a:rPr lang="ru-RU" sz="1100" b="1" dirty="0"/>
              <a:t>риск</a:t>
            </a:r>
            <a:r>
              <a:rPr lang="en-US" sz="1100" b="1" dirty="0"/>
              <a:t>-</a:t>
            </a:r>
            <a:r>
              <a:rPr lang="ru-RU" sz="1100" b="1" dirty="0"/>
              <a:t>факторов</a:t>
            </a:r>
            <a:endParaRPr lang="en-GB" sz="1100" b="1" dirty="0"/>
          </a:p>
        </p:txBody>
      </p:sp>
      <p:grpSp>
        <p:nvGrpSpPr>
          <p:cNvPr id="7" name="Group 22"/>
          <p:cNvGrpSpPr/>
          <p:nvPr/>
        </p:nvGrpSpPr>
        <p:grpSpPr>
          <a:xfrm>
            <a:off x="202525" y="1304106"/>
            <a:ext cx="1135557" cy="3182745"/>
            <a:chOff x="179388" y="1334983"/>
            <a:chExt cx="1135557" cy="3182745"/>
          </a:xfrm>
        </p:grpSpPr>
        <p:grpSp>
          <p:nvGrpSpPr>
            <p:cNvPr id="8" name="Group 15"/>
            <p:cNvGrpSpPr/>
            <p:nvPr/>
          </p:nvGrpSpPr>
          <p:grpSpPr>
            <a:xfrm>
              <a:off x="179388" y="1334983"/>
              <a:ext cx="1135557" cy="3182746"/>
              <a:chOff x="359761" y="879229"/>
              <a:chExt cx="1241782" cy="3349607"/>
            </a:xfrm>
          </p:grpSpPr>
          <p:grpSp>
            <p:nvGrpSpPr>
              <p:cNvPr id="12" name="Group 4"/>
              <p:cNvGrpSpPr/>
              <p:nvPr/>
            </p:nvGrpSpPr>
            <p:grpSpPr>
              <a:xfrm>
                <a:off x="359761" y="879229"/>
                <a:ext cx="1241779" cy="1113334"/>
                <a:chOff x="961303" y="1280863"/>
                <a:chExt cx="1241779" cy="1113334"/>
              </a:xfrm>
            </p:grpSpPr>
            <p:pic>
              <p:nvPicPr>
                <p:cNvPr id="19" name="Picture 6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1303" y="1314197"/>
                  <a:ext cx="1241779" cy="1080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pic>
            <p:sp>
              <p:nvSpPr>
                <p:cNvPr id="20" name="TextBox 3"/>
                <p:cNvSpPr txBox="1"/>
                <p:nvPr/>
              </p:nvSpPr>
              <p:spPr>
                <a:xfrm>
                  <a:off x="1286277" y="1280863"/>
                  <a:ext cx="59182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lvl="1"/>
                  <a:r>
                    <a:rPr lang="en-US" sz="900" b="1" dirty="0"/>
                    <a:t>USDRUB</a:t>
                  </a:r>
                  <a:endParaRPr lang="ru-RU" sz="900" b="1" dirty="0"/>
                </a:p>
              </p:txBody>
            </p:sp>
          </p:grpSp>
          <p:grpSp>
            <p:nvGrpSpPr>
              <p:cNvPr id="13" name="Group 13"/>
              <p:cNvGrpSpPr/>
              <p:nvPr/>
            </p:nvGrpSpPr>
            <p:grpSpPr>
              <a:xfrm>
                <a:off x="359761" y="1992563"/>
                <a:ext cx="1241782" cy="1113081"/>
                <a:chOff x="2051720" y="994645"/>
                <a:chExt cx="1241782" cy="1113081"/>
              </a:xfrm>
            </p:grpSpPr>
            <p:pic>
              <p:nvPicPr>
                <p:cNvPr id="17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1720" y="1027726"/>
                  <a:ext cx="1241782" cy="1080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pic>
            <p:sp>
              <p:nvSpPr>
                <p:cNvPr id="18" name="TextBox 11"/>
                <p:cNvSpPr txBox="1"/>
                <p:nvPr/>
              </p:nvSpPr>
              <p:spPr>
                <a:xfrm>
                  <a:off x="2415167" y="994645"/>
                  <a:ext cx="5148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lvl="1"/>
                  <a:r>
                    <a:rPr lang="ru-RU" sz="900" b="1" dirty="0"/>
                    <a:t>ставки</a:t>
                  </a:r>
                </a:p>
              </p:txBody>
            </p:sp>
          </p:grpSp>
          <p:grpSp>
            <p:nvGrpSpPr>
              <p:cNvPr id="14" name="Group 14"/>
              <p:cNvGrpSpPr/>
              <p:nvPr/>
            </p:nvGrpSpPr>
            <p:grpSpPr>
              <a:xfrm>
                <a:off x="359764" y="3105644"/>
                <a:ext cx="1241779" cy="1123192"/>
                <a:chOff x="3444864" y="1271005"/>
                <a:chExt cx="1241779" cy="1123192"/>
              </a:xfrm>
            </p:grpSpPr>
            <p:pic>
              <p:nvPicPr>
                <p:cNvPr id="15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4864" y="1314197"/>
                  <a:ext cx="1241779" cy="1080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3602324" y="1271005"/>
                  <a:ext cx="92685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lvl="1"/>
                  <a:r>
                    <a:rPr lang="ru-RU" sz="900" b="1" dirty="0"/>
                    <a:t>волатильность</a:t>
                  </a:r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488305" y="2162024"/>
              <a:ext cx="4908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ru-RU" sz="900" dirty="0"/>
                <a:t>время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563" y="3203630"/>
              <a:ext cx="4908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ru-RU" sz="900" dirty="0"/>
                <a:t>время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563" y="4269580"/>
              <a:ext cx="4908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ru-RU" sz="900" dirty="0"/>
                <a:t>время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31351" y="1089792"/>
            <a:ext cx="269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Сценарии стоимости портфеля</a:t>
            </a:r>
            <a:r>
              <a:rPr lang="en-US" sz="1200" b="1" dirty="0"/>
              <a:t> (</a:t>
            </a:r>
            <a:r>
              <a:rPr lang="en-US" sz="1200" b="1" dirty="0" err="1"/>
              <a:t>MtM</a:t>
            </a:r>
            <a:r>
              <a:rPr lang="en-US" sz="1200" b="1" dirty="0"/>
              <a:t>)</a:t>
            </a:r>
            <a:endParaRPr lang="en-GB" sz="1200" b="1" dirty="0"/>
          </a:p>
        </p:txBody>
      </p:sp>
      <p:sp>
        <p:nvSpPr>
          <p:cNvPr id="22" name="Right Arrow 25"/>
          <p:cNvSpPr/>
          <p:nvPr/>
        </p:nvSpPr>
        <p:spPr>
          <a:xfrm>
            <a:off x="1416971" y="2804304"/>
            <a:ext cx="428628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ight Arrow 34"/>
          <p:cNvSpPr/>
          <p:nvPr/>
        </p:nvSpPr>
        <p:spPr>
          <a:xfrm>
            <a:off x="4917433" y="1661296"/>
            <a:ext cx="500065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Picture 2" descr="C:\Users\Леша\Desktop\pic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8937" y="1304106"/>
            <a:ext cx="2902930" cy="1212755"/>
          </a:xfrm>
          <a:prstGeom prst="rect">
            <a:avLst/>
          </a:prstGeom>
          <a:noFill/>
        </p:spPr>
      </p:pic>
      <p:pic>
        <p:nvPicPr>
          <p:cNvPr id="25" name="Picture 3" descr="C:\Users\Леша\Desktop\pic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98105" y="3656207"/>
            <a:ext cx="2919790" cy="1219799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750657" y="1098545"/>
            <a:ext cx="2381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Сценарии величин риска</a:t>
            </a:r>
            <a:r>
              <a:rPr lang="en-US" sz="1200" b="1" dirty="0"/>
              <a:t> (</a:t>
            </a:r>
            <a:r>
              <a:rPr lang="en-US" sz="1200" b="1" dirty="0" err="1"/>
              <a:t>MtM</a:t>
            </a:r>
            <a:r>
              <a:rPr lang="ru-RU" sz="1600" b="1" baseline="30000" dirty="0"/>
              <a:t>+</a:t>
            </a:r>
            <a:r>
              <a:rPr lang="en-US" sz="1200" b="1" dirty="0"/>
              <a:t>)</a:t>
            </a:r>
            <a:endParaRPr lang="en-GB" sz="1200" b="1" dirty="0"/>
          </a:p>
        </p:txBody>
      </p:sp>
      <p:pic>
        <p:nvPicPr>
          <p:cNvPr id="27" name="Picture 4" descr="C:\Users\Леша\Desktop\pic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17037" y="1304106"/>
            <a:ext cx="2965534" cy="2040556"/>
          </a:xfrm>
          <a:prstGeom prst="rect">
            <a:avLst/>
          </a:prstGeom>
          <a:noFill/>
        </p:spPr>
      </p:pic>
      <p:sp>
        <p:nvSpPr>
          <p:cNvPr id="28" name="Right Arrow 25"/>
          <p:cNvSpPr/>
          <p:nvPr/>
        </p:nvSpPr>
        <p:spPr>
          <a:xfrm rot="5400000">
            <a:off x="6737962" y="2838883"/>
            <a:ext cx="642942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5760955" y="3384561"/>
            <a:ext cx="2471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Ожидаемая величина риска</a:t>
            </a:r>
            <a:r>
              <a:rPr lang="en-US" sz="1200" b="1" dirty="0"/>
              <a:t> (EAD)</a:t>
            </a:r>
            <a:endParaRPr lang="en-GB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4282" y="71420"/>
            <a:ext cx="6553200" cy="576832"/>
          </a:xfrm>
        </p:spPr>
        <p:txBody>
          <a:bodyPr>
            <a:normAutofit/>
          </a:bodyPr>
          <a:lstStyle/>
          <a:p>
            <a:r>
              <a:rPr lang="ru-RU" altLang="ru-RU" dirty="0"/>
              <a:t>Типичные временные профили </a:t>
            </a:r>
            <a:r>
              <a:rPr lang="en-US" altLang="ru-RU" dirty="0"/>
              <a:t>EAD</a:t>
            </a:r>
            <a:endParaRPr lang="ru-RU" alt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590" y="1047408"/>
            <a:ext cx="8785225" cy="3648072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6" y="872436"/>
            <a:ext cx="2160587" cy="191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66816"/>
            <a:ext cx="2160587" cy="172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27784" y="1047408"/>
            <a:ext cx="965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FX </a:t>
            </a:r>
            <a:r>
              <a:rPr lang="ru-RU" sz="1200" b="1" dirty="0"/>
              <a:t>форвард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9792" y="3049857"/>
            <a:ext cx="876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FX </a:t>
            </a:r>
            <a:r>
              <a:rPr lang="ru-RU" sz="1200" b="1" dirty="0"/>
              <a:t>опцион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8618" y="1047408"/>
            <a:ext cx="136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Процентный своп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8255" y="2966815"/>
            <a:ext cx="1289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CIRS</a:t>
            </a:r>
            <a:r>
              <a:rPr lang="ru-RU" sz="1200" b="1" dirty="0"/>
              <a:t> (</a:t>
            </a:r>
            <a:r>
              <a:rPr lang="en-US" sz="1200" b="1" dirty="0"/>
              <a:t>fixed/fixed)</a:t>
            </a:r>
            <a:endParaRPr lang="ru-RU" sz="1200" b="1" dirty="0"/>
          </a:p>
          <a:p>
            <a:pPr algn="ctr"/>
            <a:r>
              <a:rPr lang="ru-RU" sz="1200" b="1" dirty="0"/>
              <a:t>с амортизацией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07637" y="1343731"/>
            <a:ext cx="1751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Со временем разброс возможных значений для курса увеличивается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95367" y="3398864"/>
            <a:ext cx="1663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Т.к. </a:t>
            </a:r>
            <a:r>
              <a:rPr lang="en-US" sz="1200" dirty="0" err="1"/>
              <a:t>MtM</a:t>
            </a:r>
            <a:r>
              <a:rPr lang="ru-RU" sz="1200" dirty="0"/>
              <a:t> всегда положительный, то</a:t>
            </a:r>
          </a:p>
          <a:p>
            <a:r>
              <a:rPr lang="en-US" sz="1200" dirty="0"/>
              <a:t>positive exposure </a:t>
            </a:r>
            <a:r>
              <a:rPr lang="ru-RU" sz="1200" dirty="0"/>
              <a:t>не зависит от момента времени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565" y="1324309"/>
            <a:ext cx="1946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/>
              <a:t>С течением времени разброс возможных значений процентной ставки увеличивается, но выплат становится меньше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6463" y="3398864"/>
            <a:ext cx="1946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/>
              <a:t>С течением времени из-за амортизации размеры выплат и соответственно </a:t>
            </a:r>
            <a:r>
              <a:rPr lang="en-US" sz="1200" dirty="0"/>
              <a:t>exposure </a:t>
            </a:r>
            <a:r>
              <a:rPr lang="ru-RU" sz="1200" dirty="0"/>
              <a:t>становятся все меньше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674" y="860974"/>
            <a:ext cx="2203650" cy="18472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754" y="2956893"/>
            <a:ext cx="2193570" cy="18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9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Леша\Desktop\Обучение\1-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2935684"/>
            <a:ext cx="1555372" cy="890962"/>
          </a:xfrm>
          <a:prstGeom prst="rect">
            <a:avLst/>
          </a:prstGeom>
          <a:noFill/>
        </p:spPr>
      </p:pic>
      <p:pic>
        <p:nvPicPr>
          <p:cNvPr id="5" name="Picture 10" descr="C:\Users\ababkina\Documents\Презентация\Picture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88" y="4036541"/>
            <a:ext cx="1666219" cy="68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14282" y="71420"/>
            <a:ext cx="6553200" cy="576832"/>
          </a:xfrm>
        </p:spPr>
        <p:txBody>
          <a:bodyPr>
            <a:normAutofit/>
          </a:bodyPr>
          <a:lstStyle/>
          <a:p>
            <a:r>
              <a:rPr lang="ru-RU" altLang="ru-RU" dirty="0"/>
              <a:t>Учет </a:t>
            </a:r>
            <a:r>
              <a:rPr lang="ru-RU" altLang="ru-RU" dirty="0" err="1"/>
              <a:t>неттинга</a:t>
            </a:r>
            <a:r>
              <a:rPr lang="ru-RU" altLang="ru-RU" dirty="0"/>
              <a:t> приводит к снижению </a:t>
            </a:r>
            <a:r>
              <a:rPr lang="en-US" altLang="ru-RU" dirty="0"/>
              <a:t>CVA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1590" y="946548"/>
            <a:ext cx="8785225" cy="3648072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716463" y="915566"/>
            <a:ext cx="4249066" cy="3948944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458750" y="935420"/>
            <a:ext cx="2756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Exposure (EAD) </a:t>
            </a:r>
            <a:r>
              <a:rPr lang="ru-RU" sz="1400" b="1" dirty="0"/>
              <a:t>с учётом </a:t>
            </a:r>
            <a:r>
              <a:rPr lang="ru-RU" sz="1400" b="1" dirty="0" err="1"/>
              <a:t>неттинга</a:t>
            </a:r>
            <a:endParaRPr lang="ru-RU" sz="1400" b="1" dirty="0"/>
          </a:p>
        </p:txBody>
      </p:sp>
      <p:sp>
        <p:nvSpPr>
          <p:cNvPr id="11" name="Прямоугольник 7"/>
          <p:cNvSpPr/>
          <p:nvPr/>
        </p:nvSpPr>
        <p:spPr>
          <a:xfrm>
            <a:off x="4716463" y="921145"/>
            <a:ext cx="4249066" cy="3943365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7"/>
          <p:cNvSpPr/>
          <p:nvPr/>
        </p:nvSpPr>
        <p:spPr>
          <a:xfrm>
            <a:off x="152363" y="915566"/>
            <a:ext cx="4338031" cy="3948944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Group 35"/>
          <p:cNvGrpSpPr/>
          <p:nvPr/>
        </p:nvGrpSpPr>
        <p:grpSpPr>
          <a:xfrm>
            <a:off x="4754151" y="1578362"/>
            <a:ext cx="4168295" cy="3214710"/>
            <a:chOff x="4754151" y="1500180"/>
            <a:chExt cx="4168295" cy="3214710"/>
          </a:xfrm>
        </p:grpSpPr>
        <p:grpSp>
          <p:nvGrpSpPr>
            <p:cNvPr id="14" name="Group 68"/>
            <p:cNvGrpSpPr/>
            <p:nvPr/>
          </p:nvGrpSpPr>
          <p:grpSpPr>
            <a:xfrm>
              <a:off x="4754151" y="1500180"/>
              <a:ext cx="2603931" cy="2428892"/>
              <a:chOff x="229278" y="956356"/>
              <a:chExt cx="2603931" cy="2428892"/>
            </a:xfrm>
          </p:grpSpPr>
          <p:grpSp>
            <p:nvGrpSpPr>
              <p:cNvPr id="20" name="Group 76"/>
              <p:cNvGrpSpPr/>
              <p:nvPr/>
            </p:nvGrpSpPr>
            <p:grpSpPr>
              <a:xfrm>
                <a:off x="229278" y="956356"/>
                <a:ext cx="2603931" cy="957725"/>
                <a:chOff x="6997993" y="1159817"/>
                <a:chExt cx="2603931" cy="957725"/>
              </a:xfrm>
            </p:grpSpPr>
            <p:pic>
              <p:nvPicPr>
                <p:cNvPr id="26" name="Picture 2" descr="C:\Users\ababkina\Documents\Презентация\Picture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97993" y="1159817"/>
                  <a:ext cx="1532361" cy="957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TextBox 26"/>
                <p:cNvSpPr txBox="1"/>
                <p:nvPr/>
              </p:nvSpPr>
              <p:spPr>
                <a:xfrm>
                  <a:off x="8737828" y="1302693"/>
                  <a:ext cx="86409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100" dirty="0"/>
                    <a:t>Контракт 1</a:t>
                  </a:r>
                </a:p>
              </p:txBody>
            </p:sp>
          </p:grpSp>
          <p:grpSp>
            <p:nvGrpSpPr>
              <p:cNvPr id="21" name="Group 79"/>
              <p:cNvGrpSpPr/>
              <p:nvPr/>
            </p:nvGrpSpPr>
            <p:grpSpPr>
              <a:xfrm>
                <a:off x="248057" y="2248783"/>
                <a:ext cx="2585152" cy="993589"/>
                <a:chOff x="248057" y="2458605"/>
                <a:chExt cx="2585152" cy="993589"/>
              </a:xfrm>
            </p:grpSpPr>
            <p:pic>
              <p:nvPicPr>
                <p:cNvPr id="24" name="Picture 6" descr="C:\Users\ababkina\Documents\Презентация\Picture3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057" y="2458605"/>
                  <a:ext cx="1513582" cy="9935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2002532" y="2594938"/>
                  <a:ext cx="83067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1100" dirty="0"/>
                    <a:t>Контракт 2</a:t>
                  </a:r>
                </a:p>
              </p:txBody>
            </p:sp>
          </p:grpSp>
          <p:sp>
            <p:nvSpPr>
              <p:cNvPr id="22" name="Plus 74"/>
              <p:cNvSpPr/>
              <p:nvPr/>
            </p:nvSpPr>
            <p:spPr>
              <a:xfrm>
                <a:off x="904383" y="1885050"/>
                <a:ext cx="290525" cy="283725"/>
              </a:xfrm>
              <a:prstGeom prst="mathPlu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Equal 75"/>
              <p:cNvSpPr/>
              <p:nvPr/>
            </p:nvSpPr>
            <p:spPr>
              <a:xfrm>
                <a:off x="904383" y="3061553"/>
                <a:ext cx="323695" cy="323695"/>
              </a:xfrm>
              <a:prstGeom prst="mathEqual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33"/>
            <p:cNvGrpSpPr/>
            <p:nvPr/>
          </p:nvGrpSpPr>
          <p:grpSpPr>
            <a:xfrm>
              <a:off x="4783040" y="3945291"/>
              <a:ext cx="1646348" cy="698161"/>
              <a:chOff x="234494" y="3945291"/>
              <a:chExt cx="1646348" cy="698161"/>
            </a:xfrm>
          </p:grpSpPr>
          <p:pic>
            <p:nvPicPr>
              <p:cNvPr id="18" name="Picture 13" descr="C:\Users\ababkina\Documents\Презентация\Picture1 - Copy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494" y="3945291"/>
                <a:ext cx="1646348" cy="698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40524" y="3953214"/>
                <a:ext cx="13596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100" dirty="0"/>
                  <a:t>Итоговый контракт</a:t>
                </a:r>
              </a:p>
            </p:txBody>
          </p:sp>
        </p:grpSp>
        <p:pic>
          <p:nvPicPr>
            <p:cNvPr id="16" name="Picture 15" descr="C:\Users\ababkina\Documents\Презентация\Picture1 - Copy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277" y="3922703"/>
              <a:ext cx="1465196" cy="792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7572396" y="3881776"/>
              <a:ext cx="13500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100" b="1" dirty="0">
                  <a:solidFill>
                    <a:schemeClr val="accent6"/>
                  </a:solidFill>
                </a:rPr>
                <a:t>Итоговый </a:t>
              </a:r>
              <a:r>
                <a:rPr lang="en-US" sz="1100" b="1" dirty="0">
                  <a:solidFill>
                    <a:schemeClr val="accent6"/>
                  </a:solidFill>
                </a:rPr>
                <a:t>exposure</a:t>
              </a:r>
              <a:endParaRPr lang="ru-RU" sz="11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28" name="Picture 7" descr="C:\Users\Леша\Desktop\Обучение\1-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28926" y="1585803"/>
            <a:ext cx="1534462" cy="921253"/>
          </a:xfrm>
          <a:prstGeom prst="rect">
            <a:avLst/>
          </a:prstGeom>
          <a:noFill/>
        </p:spPr>
      </p:pic>
      <p:grpSp>
        <p:nvGrpSpPr>
          <p:cNvPr id="29" name="Group 29"/>
          <p:cNvGrpSpPr/>
          <p:nvPr/>
        </p:nvGrpSpPr>
        <p:grpSpPr>
          <a:xfrm>
            <a:off x="214282" y="1519661"/>
            <a:ext cx="4125496" cy="2376283"/>
            <a:chOff x="231357" y="915028"/>
            <a:chExt cx="4125496" cy="2376283"/>
          </a:xfrm>
        </p:grpSpPr>
        <p:sp>
          <p:nvSpPr>
            <p:cNvPr id="30" name="TextBox 29"/>
            <p:cNvSpPr txBox="1"/>
            <p:nvPr/>
          </p:nvSpPr>
          <p:spPr>
            <a:xfrm>
              <a:off x="3254970" y="915028"/>
              <a:ext cx="11018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/>
                <a:t>Exposure</a:t>
              </a:r>
              <a:r>
                <a:rPr lang="ru-RU" sz="1100" dirty="0"/>
                <a:t> по контракту 1</a:t>
              </a:r>
            </a:p>
          </p:txBody>
        </p:sp>
        <p:pic>
          <p:nvPicPr>
            <p:cNvPr id="31" name="Picture 6" descr="C:\Users\ababkina\Documents\Презентация\Picture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57" y="2207277"/>
              <a:ext cx="1651361" cy="1084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ight Arrow 4"/>
          <p:cNvSpPr/>
          <p:nvPr/>
        </p:nvSpPr>
        <p:spPr>
          <a:xfrm>
            <a:off x="1928795" y="1964787"/>
            <a:ext cx="1000132" cy="11364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142844" y="1388190"/>
            <a:ext cx="1714512" cy="1193162"/>
            <a:chOff x="142844" y="1310008"/>
            <a:chExt cx="1714512" cy="1193162"/>
          </a:xfrm>
        </p:grpSpPr>
        <p:grpSp>
          <p:nvGrpSpPr>
            <p:cNvPr id="34" name="Group 11"/>
            <p:cNvGrpSpPr/>
            <p:nvPr/>
          </p:nvGrpSpPr>
          <p:grpSpPr>
            <a:xfrm>
              <a:off x="234444" y="1446115"/>
              <a:ext cx="1589469" cy="1057055"/>
              <a:chOff x="7020235" y="1154691"/>
              <a:chExt cx="1441450" cy="958617"/>
            </a:xfrm>
          </p:grpSpPr>
          <p:pic>
            <p:nvPicPr>
              <p:cNvPr id="37" name="Picture 2" descr="C:\Users\ababkina\Documents\Презентация\Picture1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235" y="1154691"/>
                <a:ext cx="1441450" cy="900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7308912" y="1851698"/>
                <a:ext cx="8640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100" dirty="0"/>
                  <a:t>Контракт 1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428728" y="1896901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time</a:t>
              </a:r>
              <a:endParaRPr lang="ru-RU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2844" y="1310008"/>
              <a:ext cx="15716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MtM</a:t>
              </a:r>
              <a:r>
                <a:rPr lang="ru-RU" sz="1050" dirty="0"/>
                <a:t> со стороны Банка</a:t>
              </a:r>
              <a:r>
                <a:rPr lang="en-US" sz="1050" dirty="0"/>
                <a:t> </a:t>
              </a:r>
              <a:endParaRPr lang="ru-RU" sz="1050" dirty="0"/>
            </a:p>
          </p:txBody>
        </p:sp>
      </p:grpSp>
      <p:sp>
        <p:nvSpPr>
          <p:cNvPr id="39" name="Right Arrow 4"/>
          <p:cNvSpPr/>
          <p:nvPr/>
        </p:nvSpPr>
        <p:spPr>
          <a:xfrm>
            <a:off x="1928794" y="3292874"/>
            <a:ext cx="1000132" cy="11364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2844" y="2681768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MtM</a:t>
            </a:r>
            <a:r>
              <a:rPr lang="ru-RU" sz="1050" dirty="0"/>
              <a:t> со стороны Банка</a:t>
            </a:r>
            <a:r>
              <a:rPr lang="en-US" sz="1050" dirty="0"/>
              <a:t> </a:t>
            </a:r>
            <a:endParaRPr lang="ru-RU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547338" y="3647342"/>
            <a:ext cx="952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Контракт </a:t>
            </a:r>
            <a:r>
              <a:rPr lang="en-US" sz="1100" dirty="0"/>
              <a:t>2</a:t>
            </a:r>
            <a:endParaRPr lang="ru-RU" sz="1100" dirty="0"/>
          </a:p>
        </p:txBody>
      </p:sp>
      <p:sp>
        <p:nvSpPr>
          <p:cNvPr id="42" name="Plus 14"/>
          <p:cNvSpPr/>
          <p:nvPr/>
        </p:nvSpPr>
        <p:spPr>
          <a:xfrm>
            <a:off x="2175017" y="2478484"/>
            <a:ext cx="468157" cy="457200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Equal 15"/>
          <p:cNvSpPr/>
          <p:nvPr/>
        </p:nvSpPr>
        <p:spPr>
          <a:xfrm>
            <a:off x="2214546" y="4121558"/>
            <a:ext cx="457200" cy="457200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28728" y="3332405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</a:t>
            </a:r>
            <a:endParaRPr lang="ru-RU" sz="1000" dirty="0"/>
          </a:p>
        </p:txBody>
      </p:sp>
      <p:sp>
        <p:nvSpPr>
          <p:cNvPr id="47" name="Right Arrow 4"/>
          <p:cNvSpPr/>
          <p:nvPr/>
        </p:nvSpPr>
        <p:spPr>
          <a:xfrm>
            <a:off x="6572264" y="4364444"/>
            <a:ext cx="785818" cy="11364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5929322" y="2006990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</a:t>
            </a:r>
            <a:endParaRPr lang="ru-RU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5929322" y="3332405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</a:t>
            </a:r>
            <a:endParaRPr lang="ru-RU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6000760" y="4546851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</a:t>
            </a:r>
            <a:endParaRPr lang="ru-RU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714876" y="1467322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MtM</a:t>
            </a:r>
            <a:r>
              <a:rPr lang="ru-RU" sz="1050" dirty="0"/>
              <a:t> со стороны Банка</a:t>
            </a:r>
            <a:r>
              <a:rPr lang="en-US" sz="1050" dirty="0"/>
              <a:t> </a:t>
            </a:r>
            <a:endParaRPr lang="ru-RU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4714876" y="2753206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MtM</a:t>
            </a:r>
            <a:r>
              <a:rPr lang="ru-RU" sz="1050" dirty="0"/>
              <a:t> со стороны Банка</a:t>
            </a:r>
            <a:r>
              <a:rPr lang="en-US" sz="1050" dirty="0"/>
              <a:t> </a:t>
            </a:r>
            <a:endParaRPr lang="ru-RU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928662" y="935420"/>
            <a:ext cx="2809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Exposure</a:t>
            </a:r>
            <a:r>
              <a:rPr lang="ru-RU" sz="1400" b="1" dirty="0"/>
              <a:t> </a:t>
            </a:r>
            <a:r>
              <a:rPr lang="en-US" sz="1400" b="1" dirty="0"/>
              <a:t>(EAD) </a:t>
            </a:r>
            <a:r>
              <a:rPr lang="ru-RU" sz="1400" b="1" dirty="0"/>
              <a:t>без учёта </a:t>
            </a:r>
            <a:r>
              <a:rPr lang="ru-RU" sz="1400" b="1" dirty="0" err="1"/>
              <a:t>неттинга</a:t>
            </a:r>
            <a:endParaRPr lang="ru-RU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070479" y="2016194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</a:t>
            </a:r>
            <a:endParaRPr lang="ru-RU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070479" y="3332404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</a:t>
            </a:r>
            <a:endParaRPr lang="ru-RU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87824" y="3362053"/>
            <a:ext cx="1101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Exposure</a:t>
            </a:r>
            <a:r>
              <a:rPr lang="ru-RU" sz="1100" dirty="0"/>
              <a:t> по контракту </a:t>
            </a:r>
            <a:r>
              <a:rPr lang="en-US" sz="1100" dirty="0"/>
              <a:t>2</a:t>
            </a:r>
            <a:endParaRPr lang="ru-RU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070479" y="4550038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</a:t>
            </a:r>
            <a:endParaRPr lang="ru-RU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079074" y="4031396"/>
            <a:ext cx="1350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b="1" dirty="0">
                <a:solidFill>
                  <a:schemeClr val="accent6"/>
                </a:solidFill>
              </a:rPr>
              <a:t>Итоговый </a:t>
            </a:r>
            <a:r>
              <a:rPr lang="en-US" sz="1100" b="1" dirty="0">
                <a:solidFill>
                  <a:schemeClr val="accent6"/>
                </a:solidFill>
              </a:rPr>
              <a:t>exposure</a:t>
            </a:r>
            <a:endParaRPr lang="ru-RU" sz="1100" b="1" dirty="0">
              <a:solidFill>
                <a:schemeClr val="accent6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42832" y="4587778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4282" y="71420"/>
            <a:ext cx="6553200" cy="576832"/>
          </a:xfrm>
        </p:spPr>
        <p:txBody>
          <a:bodyPr/>
          <a:lstStyle/>
          <a:p>
            <a:r>
              <a:rPr lang="ru-RU" altLang="ru-RU" dirty="0"/>
              <a:t>Учёт обеспечения приводит к снижению </a:t>
            </a:r>
            <a:r>
              <a:rPr lang="en-US" altLang="ru-RU" dirty="0"/>
              <a:t>CVA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388" y="842965"/>
            <a:ext cx="8785225" cy="3648072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1464" y="4467539"/>
            <a:ext cx="711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200" dirty="0"/>
              <a:t> Threshold </a:t>
            </a:r>
            <a:r>
              <a:rPr lang="ru-RU" sz="1200" dirty="0"/>
              <a:t>(порог) – уровень </a:t>
            </a:r>
            <a:r>
              <a:rPr lang="en-US" sz="1200" dirty="0"/>
              <a:t>Exposure</a:t>
            </a:r>
            <a:r>
              <a:rPr lang="ru-RU" sz="1200" dirty="0"/>
              <a:t>, ниже которого вариационная маржа не заносится</a:t>
            </a:r>
          </a:p>
          <a:p>
            <a:pPr>
              <a:buFont typeface="Arial" charset="0"/>
              <a:buChar char="•"/>
            </a:pPr>
            <a:r>
              <a:rPr lang="en-US" sz="1200" dirty="0"/>
              <a:t> MTA (minimum transfer amount) – </a:t>
            </a:r>
            <a:r>
              <a:rPr lang="ru-RU" sz="1200" dirty="0"/>
              <a:t>минимальный размер обеспечения, который может быть переведен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66949" y="3695094"/>
                <a:ext cx="3161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𝐸𝑥𝑝𝑜𝑠𝑢𝑟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𝑐𝑜𝑙𝑙𝑎𝑡𝑒𝑟𝑎𝑙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49" y="3695094"/>
                <a:ext cx="3161506" cy="215444"/>
              </a:xfrm>
              <a:prstGeom prst="rect">
                <a:avLst/>
              </a:prstGeom>
              <a:blipFill>
                <a:blip r:embed="rId3"/>
                <a:stretch>
                  <a:fillRect l="-1156" r="-1349" b="-3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05552" y="3571469"/>
                <a:ext cx="3405612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𝐸𝑥𝑝𝑜𝑠𝑢𝑟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𝑇h𝑟𝑒𝑠h𝑜𝑙𝑑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𝑀𝑇𝐴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552" y="3571469"/>
                <a:ext cx="3405612" cy="403316"/>
              </a:xfrm>
              <a:prstGeom prst="rect">
                <a:avLst/>
              </a:prstGeom>
              <a:blipFill>
                <a:blip r:embed="rId4"/>
                <a:stretch>
                  <a:fillRect l="-1254" r="-1434"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113013"/>
              </p:ext>
            </p:extLst>
          </p:nvPr>
        </p:nvGraphicFramePr>
        <p:xfrm>
          <a:off x="323528" y="1053261"/>
          <a:ext cx="4047950" cy="242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8" y="4105251"/>
                <a:ext cx="11948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𝐶𝑜𝑙𝑙𝑎𝑡𝑒𝑟𝑎𝑙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105251"/>
                <a:ext cx="1194879" cy="184666"/>
              </a:xfrm>
              <a:prstGeom prst="rect">
                <a:avLst/>
              </a:prstGeom>
              <a:blipFill>
                <a:blip r:embed="rId6"/>
                <a:stretch>
                  <a:fillRect l="-2551" r="-3571"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218856"/>
              </p:ext>
            </p:extLst>
          </p:nvPr>
        </p:nvGraphicFramePr>
        <p:xfrm>
          <a:off x="4698194" y="998885"/>
          <a:ext cx="4138576" cy="2483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12160" y="4060074"/>
                <a:ext cx="18637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𝑇h𝑟𝑒𝑠h𝑜𝑙𝑑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=300,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𝑀𝑇𝐴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060074"/>
                <a:ext cx="1863780" cy="184666"/>
              </a:xfrm>
              <a:prstGeom prst="rect">
                <a:avLst/>
              </a:prstGeom>
              <a:blipFill>
                <a:blip r:embed="rId8"/>
                <a:stretch>
                  <a:fillRect l="-1634" r="-1634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100661" y="717162"/>
            <a:ext cx="286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Calibri" pitchFamily="34" charset="0"/>
              </a:rPr>
              <a:t>Exposure</a:t>
            </a:r>
            <a:r>
              <a:rPr lang="ru-RU" sz="1400" b="1" dirty="0">
                <a:cs typeface="Calibri" pitchFamily="34" charset="0"/>
              </a:rPr>
              <a:t> для процентного свопа</a:t>
            </a:r>
            <a:endParaRPr lang="en-US" sz="1400" b="1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4282" y="71420"/>
            <a:ext cx="6553200" cy="576832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Расчёт </a:t>
            </a:r>
            <a:r>
              <a:rPr lang="en-US" altLang="ru-RU" dirty="0"/>
              <a:t>EAD </a:t>
            </a:r>
            <a:r>
              <a:rPr lang="ru-RU" altLang="ru-RU" dirty="0"/>
              <a:t>для </a:t>
            </a:r>
            <a:r>
              <a:rPr lang="en-US" altLang="ru-RU" dirty="0"/>
              <a:t>CVA </a:t>
            </a:r>
            <a:r>
              <a:rPr lang="ru-RU" altLang="ru-RU" dirty="0"/>
              <a:t>требует масштабных вычислений и сложной инфраструктуры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590" y="1083918"/>
            <a:ext cx="8785225" cy="3648072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gray">
          <a:xfrm>
            <a:off x="7778352" y="2232006"/>
            <a:ext cx="1152252" cy="1175197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6350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>
              <a:lnSpc>
                <a:spcPct val="86000"/>
              </a:lnSpc>
            </a:pPr>
            <a:r>
              <a:rPr lang="ru-RU" sz="1100" dirty="0">
                <a:solidFill>
                  <a:schemeClr val="tx1"/>
                </a:solidFill>
              </a:rPr>
              <a:t>Величина подверженности риску для данного контрагента во времени</a:t>
            </a:r>
            <a:endParaRPr lang="en-GB" sz="1100" dirty="0">
              <a:solidFill>
                <a:schemeClr val="tx1"/>
              </a:solidFill>
            </a:endParaRPr>
          </a:p>
        </p:txBody>
      </p:sp>
      <p:grpSp>
        <p:nvGrpSpPr>
          <p:cNvPr id="7" name="Group 157"/>
          <p:cNvGrpSpPr/>
          <p:nvPr/>
        </p:nvGrpSpPr>
        <p:grpSpPr>
          <a:xfrm>
            <a:off x="5677305" y="2460096"/>
            <a:ext cx="1431556" cy="739015"/>
            <a:chOff x="5977299" y="2322894"/>
            <a:chExt cx="1639810" cy="739015"/>
          </a:xfrm>
        </p:grpSpPr>
        <p:sp>
          <p:nvSpPr>
            <p:cNvPr id="8" name="Rectangle 20"/>
            <p:cNvSpPr>
              <a:spLocks noChangeArrowheads="1"/>
            </p:cNvSpPr>
            <p:nvPr/>
          </p:nvSpPr>
          <p:spPr bwMode="gray">
            <a:xfrm>
              <a:off x="5977299" y="2322894"/>
              <a:ext cx="1639810" cy="739015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/>
            <a:lstStyle/>
            <a:p>
              <a:pPr algn="ctr">
                <a:lnSpc>
                  <a:spcPct val="86000"/>
                </a:lnSpc>
                <a:tabLst>
                  <a:tab pos="517525" algn="r"/>
                </a:tabLst>
              </a:pPr>
              <a:endParaRPr lang="en-GB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gray">
            <a:xfrm>
              <a:off x="6262798" y="2409569"/>
              <a:ext cx="1200648" cy="421067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/>
            <a:lstStyle/>
            <a:p>
              <a:pPr algn="ctr">
                <a:lnSpc>
                  <a:spcPct val="86000"/>
                </a:lnSpc>
                <a:tabLst>
                  <a:tab pos="517525" algn="r"/>
                </a:tabLst>
              </a:pPr>
              <a:endParaRPr lang="en-GB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23"/>
            <p:cNvSpPr>
              <a:spLocks noChangeArrowheads="1"/>
            </p:cNvSpPr>
            <p:nvPr/>
          </p:nvSpPr>
          <p:spPr bwMode="gray">
            <a:xfrm>
              <a:off x="6178620" y="2472586"/>
              <a:ext cx="1200648" cy="419635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/>
            <a:lstStyle/>
            <a:p>
              <a:pPr algn="ctr">
                <a:lnSpc>
                  <a:spcPct val="86000"/>
                </a:lnSpc>
                <a:tabLst>
                  <a:tab pos="517525" algn="r"/>
                </a:tabLst>
              </a:pPr>
              <a:endParaRPr lang="en-GB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24"/>
            <p:cNvSpPr>
              <a:spLocks noChangeArrowheads="1"/>
            </p:cNvSpPr>
            <p:nvPr/>
          </p:nvSpPr>
          <p:spPr bwMode="gray">
            <a:xfrm>
              <a:off x="6090011" y="2531306"/>
              <a:ext cx="1200648" cy="421067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/>
            <a:lstStyle/>
            <a:p>
              <a:pPr algn="ctr">
                <a:lnSpc>
                  <a:spcPct val="86000"/>
                </a:lnSpc>
                <a:tabLst>
                  <a:tab pos="517525" algn="r"/>
                </a:tabLst>
              </a:pPr>
              <a:r>
                <a:rPr lang="ru-RU" altLang="zh-CN" sz="1100" dirty="0">
                  <a:solidFill>
                    <a:schemeClr val="tx1"/>
                  </a:solidFill>
                </a:rPr>
                <a:t>Агрегирование</a:t>
              </a:r>
              <a:endParaRPr lang="en-GB" altLang="zh-CN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AutoShape 10"/>
          <p:cNvSpPr>
            <a:spLocks noChangeArrowheads="1"/>
          </p:cNvSpPr>
          <p:nvPr/>
        </p:nvSpPr>
        <p:spPr bwMode="gray">
          <a:xfrm>
            <a:off x="4268465" y="3650781"/>
            <a:ext cx="648072" cy="50425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6350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>
              <a:lnSpc>
                <a:spcPct val="86000"/>
              </a:lnSpc>
            </a:pPr>
            <a:r>
              <a:rPr lang="ru-RU" sz="1100" dirty="0">
                <a:solidFill>
                  <a:schemeClr val="tx1"/>
                </a:solidFill>
              </a:rPr>
              <a:t>Сделки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5378973" y="3650778"/>
            <a:ext cx="948169" cy="504251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6350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>
              <a:lnSpc>
                <a:spcPct val="86000"/>
              </a:lnSpc>
            </a:pPr>
            <a:r>
              <a:rPr lang="ru-RU" sz="1100" dirty="0">
                <a:solidFill>
                  <a:schemeClr val="tx1"/>
                </a:solidFill>
              </a:rPr>
              <a:t>Данные по контрагентам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gray">
          <a:xfrm>
            <a:off x="6408556" y="3650776"/>
            <a:ext cx="1035050" cy="504253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6350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>
              <a:lnSpc>
                <a:spcPct val="86000"/>
              </a:lnSpc>
            </a:pPr>
            <a:r>
              <a:rPr lang="ru-RU" sz="1100" dirty="0">
                <a:solidFill>
                  <a:schemeClr val="tx1"/>
                </a:solidFill>
              </a:rPr>
              <a:t>Обеспечение и </a:t>
            </a:r>
            <a:r>
              <a:rPr lang="ru-RU" sz="1100" dirty="0" err="1">
                <a:solidFill>
                  <a:schemeClr val="tx1"/>
                </a:solidFill>
              </a:rPr>
              <a:t>неттинг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5" name="Elbow Connector 55"/>
          <p:cNvCxnSpPr>
            <a:stCxn id="14" idx="1"/>
            <a:endCxn id="8" idx="2"/>
          </p:cNvCxnSpPr>
          <p:nvPr/>
        </p:nvCxnSpPr>
        <p:spPr>
          <a:xfrm rot="16200000" flipV="1">
            <a:off x="6433750" y="3158445"/>
            <a:ext cx="451665" cy="53299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Elbow Connector 56"/>
          <p:cNvCxnSpPr>
            <a:stCxn id="13" idx="1"/>
            <a:endCxn id="8" idx="2"/>
          </p:cNvCxnSpPr>
          <p:nvPr/>
        </p:nvCxnSpPr>
        <p:spPr>
          <a:xfrm rot="5400000" flipH="1" flipV="1">
            <a:off x="5897237" y="3154933"/>
            <a:ext cx="451667" cy="540025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17" name="Group 142"/>
          <p:cNvGrpSpPr/>
          <p:nvPr/>
        </p:nvGrpSpPr>
        <p:grpSpPr>
          <a:xfrm>
            <a:off x="4085995" y="2517936"/>
            <a:ext cx="1013011" cy="635435"/>
            <a:chOff x="4027488" y="2383108"/>
            <a:chExt cx="1377950" cy="635435"/>
          </a:xfrm>
        </p:grpSpPr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>
              <a:off x="4027488" y="2383108"/>
              <a:ext cx="1377950" cy="635435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/>
            <a:lstStyle/>
            <a:p>
              <a:pPr algn="ctr">
                <a:lnSpc>
                  <a:spcPct val="86000"/>
                </a:lnSpc>
                <a:tabLst>
                  <a:tab pos="517525" algn="r"/>
                </a:tabLst>
              </a:pPr>
              <a:endParaRPr lang="en-GB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gray">
            <a:xfrm>
              <a:off x="4285396" y="2442282"/>
              <a:ext cx="1008917" cy="362051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/>
            <a:lstStyle/>
            <a:p>
              <a:pPr algn="ctr">
                <a:lnSpc>
                  <a:spcPct val="86000"/>
                </a:lnSpc>
                <a:tabLst>
                  <a:tab pos="517525" algn="r"/>
                </a:tabLst>
              </a:pPr>
              <a:endParaRPr lang="en-GB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gray">
            <a:xfrm>
              <a:off x="4214660" y="2496466"/>
              <a:ext cx="1008917" cy="36081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/>
            <a:lstStyle/>
            <a:p>
              <a:pPr algn="ctr">
                <a:lnSpc>
                  <a:spcPct val="86000"/>
                </a:lnSpc>
                <a:tabLst>
                  <a:tab pos="517525" algn="r"/>
                </a:tabLst>
              </a:pPr>
              <a:endParaRPr lang="en-GB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gray">
            <a:xfrm>
              <a:off x="4140201" y="2546956"/>
              <a:ext cx="1008917" cy="362051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/>
            <a:lstStyle/>
            <a:p>
              <a:pPr algn="ctr">
                <a:lnSpc>
                  <a:spcPct val="86000"/>
                </a:lnSpc>
                <a:tabLst>
                  <a:tab pos="517525" algn="r"/>
                </a:tabLst>
              </a:pPr>
              <a:r>
                <a:rPr lang="ru-RU" altLang="zh-CN" sz="1100" dirty="0">
                  <a:solidFill>
                    <a:schemeClr val="tx1"/>
                  </a:solidFill>
                </a:rPr>
                <a:t>Модель оценки</a:t>
              </a:r>
              <a:endParaRPr lang="en-GB" altLang="zh-CN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AutoShape 37"/>
          <p:cNvCxnSpPr>
            <a:cxnSpLocks noChangeShapeType="1"/>
            <a:stCxn id="12" idx="1"/>
            <a:endCxn id="18" idx="2"/>
          </p:cNvCxnSpPr>
          <p:nvPr/>
        </p:nvCxnSpPr>
        <p:spPr bwMode="gray">
          <a:xfrm flipV="1">
            <a:off x="4592501" y="3153371"/>
            <a:ext cx="0" cy="49741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/>
            <a:tailEnd type="triangl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AutoShape 3"/>
          <p:cNvSpPr>
            <a:spLocks noChangeArrowheads="1"/>
          </p:cNvSpPr>
          <p:nvPr/>
        </p:nvSpPr>
        <p:spPr bwMode="gray">
          <a:xfrm>
            <a:off x="191590" y="2554645"/>
            <a:ext cx="649063" cy="56991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6350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>
              <a:lnSpc>
                <a:spcPct val="86000"/>
              </a:lnSpc>
            </a:pPr>
            <a:r>
              <a:rPr lang="ru-RU" sz="1100" dirty="0">
                <a:solidFill>
                  <a:schemeClr val="tx1"/>
                </a:solidFill>
              </a:rPr>
              <a:t>Факторы риска</a:t>
            </a:r>
            <a:endParaRPr lang="en-GB" sz="1100" dirty="0">
              <a:solidFill>
                <a:schemeClr val="tx1"/>
              </a:solidFill>
            </a:endParaRPr>
          </a:p>
        </p:txBody>
      </p:sp>
      <p:grpSp>
        <p:nvGrpSpPr>
          <p:cNvPr id="24" name="Group 120"/>
          <p:cNvGrpSpPr/>
          <p:nvPr/>
        </p:nvGrpSpPr>
        <p:grpSpPr>
          <a:xfrm>
            <a:off x="1104595" y="2468467"/>
            <a:ext cx="1164662" cy="734374"/>
            <a:chOff x="1258640" y="2416320"/>
            <a:chExt cx="1377950" cy="635436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gray">
            <a:xfrm>
              <a:off x="1258640" y="2416320"/>
              <a:ext cx="1377950" cy="635436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/>
            <a:lstStyle/>
            <a:p>
              <a:pPr algn="ctr">
                <a:lnSpc>
                  <a:spcPct val="86000"/>
                </a:lnSpc>
                <a:tabLst>
                  <a:tab pos="517525" algn="r"/>
                </a:tabLst>
              </a:pPr>
              <a:endParaRPr lang="en-GB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gray">
            <a:xfrm>
              <a:off x="1516547" y="2475492"/>
              <a:ext cx="1008918" cy="362051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/>
            <a:lstStyle/>
            <a:p>
              <a:pPr algn="ctr">
                <a:lnSpc>
                  <a:spcPct val="86000"/>
                </a:lnSpc>
                <a:tabLst>
                  <a:tab pos="517525" algn="r"/>
                </a:tabLst>
              </a:pPr>
              <a:endParaRPr lang="en-GB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gray">
            <a:xfrm>
              <a:off x="1445811" y="2529676"/>
              <a:ext cx="1008918" cy="36081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/>
            <a:lstStyle/>
            <a:p>
              <a:pPr algn="ctr">
                <a:lnSpc>
                  <a:spcPct val="86000"/>
                </a:lnSpc>
                <a:tabLst>
                  <a:tab pos="517525" algn="r"/>
                </a:tabLst>
              </a:pPr>
              <a:endParaRPr lang="en-GB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gray">
            <a:xfrm>
              <a:off x="1371352" y="2580166"/>
              <a:ext cx="1008918" cy="362051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/>
            <a:lstStyle/>
            <a:p>
              <a:pPr algn="ctr">
                <a:lnSpc>
                  <a:spcPct val="86000"/>
                </a:lnSpc>
                <a:tabLst>
                  <a:tab pos="517525" algn="r"/>
                </a:tabLst>
              </a:pPr>
              <a:r>
                <a:rPr lang="ru-RU" altLang="zh-CN" sz="1100" dirty="0">
                  <a:solidFill>
                    <a:schemeClr val="tx1"/>
                  </a:solidFill>
                </a:rPr>
                <a:t>Модели факторов риска</a:t>
              </a:r>
              <a:endParaRPr lang="en-GB" altLang="zh-CN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AutoShape 13"/>
          <p:cNvSpPr>
            <a:spLocks noChangeArrowheads="1"/>
          </p:cNvSpPr>
          <p:nvPr/>
        </p:nvSpPr>
        <p:spPr bwMode="gray">
          <a:xfrm>
            <a:off x="2627784" y="2505455"/>
            <a:ext cx="797626" cy="66829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6350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>
              <a:lnSpc>
                <a:spcPct val="86000"/>
              </a:lnSpc>
            </a:pPr>
            <a:r>
              <a:rPr lang="ru-RU" sz="1100" dirty="0">
                <a:solidFill>
                  <a:schemeClr val="tx1"/>
                </a:solidFill>
              </a:rPr>
              <a:t>Сценарии факторов риска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30" name="AutoShape 34"/>
          <p:cNvCxnSpPr>
            <a:cxnSpLocks noChangeShapeType="1"/>
            <a:stCxn id="23" idx="4"/>
            <a:endCxn id="25" idx="1"/>
          </p:cNvCxnSpPr>
          <p:nvPr/>
        </p:nvCxnSpPr>
        <p:spPr bwMode="gray">
          <a:xfrm flipV="1">
            <a:off x="840653" y="2835654"/>
            <a:ext cx="263942" cy="3948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/>
            <a:tailEnd type="triangl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" name="AutoShape 35"/>
          <p:cNvCxnSpPr>
            <a:cxnSpLocks noChangeShapeType="1"/>
            <a:stCxn id="25" idx="3"/>
            <a:endCxn id="29" idx="2"/>
          </p:cNvCxnSpPr>
          <p:nvPr/>
        </p:nvCxnSpPr>
        <p:spPr bwMode="gray">
          <a:xfrm>
            <a:off x="2269257" y="2835654"/>
            <a:ext cx="358527" cy="3948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/>
            <a:tailEnd type="triangl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" name="AutoShape 36"/>
          <p:cNvCxnSpPr>
            <a:cxnSpLocks noChangeShapeType="1"/>
            <a:stCxn id="29" idx="4"/>
            <a:endCxn id="18" idx="1"/>
          </p:cNvCxnSpPr>
          <p:nvPr/>
        </p:nvCxnSpPr>
        <p:spPr bwMode="gray">
          <a:xfrm flipV="1">
            <a:off x="3425410" y="2835654"/>
            <a:ext cx="660585" cy="3948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/>
            <a:tailEnd type="triangl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655076" y="1203125"/>
            <a:ext cx="2317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b="1" dirty="0">
                <a:latin typeface="Calibri" pitchFamily="34" charset="0"/>
                <a:cs typeface="Calibri" pitchFamily="34" charset="0"/>
              </a:rPr>
              <a:t>Моделирование риск-факторов</a:t>
            </a:r>
          </a:p>
        </p:txBody>
      </p:sp>
      <p:cxnSp>
        <p:nvCxnSpPr>
          <p:cNvPr id="34" name="AutoShape 36"/>
          <p:cNvCxnSpPr>
            <a:cxnSpLocks noChangeShapeType="1"/>
            <a:stCxn id="18" idx="3"/>
            <a:endCxn id="8" idx="1"/>
          </p:cNvCxnSpPr>
          <p:nvPr/>
        </p:nvCxnSpPr>
        <p:spPr bwMode="gray">
          <a:xfrm flipV="1">
            <a:off x="5099006" y="2829604"/>
            <a:ext cx="578299" cy="605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/>
            <a:tailEnd type="triangl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AutoShape 36"/>
          <p:cNvCxnSpPr>
            <a:cxnSpLocks noChangeShapeType="1"/>
            <a:stCxn id="8" idx="3"/>
            <a:endCxn id="6" idx="2"/>
          </p:cNvCxnSpPr>
          <p:nvPr/>
        </p:nvCxnSpPr>
        <p:spPr bwMode="gray">
          <a:xfrm flipV="1">
            <a:off x="7108861" y="2819605"/>
            <a:ext cx="669491" cy="999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/>
            <a:tailEnd type="triangl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4716463" y="1206449"/>
            <a:ext cx="1967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b="1" dirty="0">
                <a:latin typeface="Calibri" pitchFamily="34" charset="0"/>
                <a:cs typeface="Calibri" pitchFamily="34" charset="0"/>
              </a:rPr>
              <a:t>Моделирование портфеля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8785" y="1112658"/>
            <a:ext cx="155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cs typeface="Calibri" pitchFamily="34" charset="0"/>
              </a:rPr>
              <a:t>Расчет величины подверженности риску (</a:t>
            </a:r>
            <a:r>
              <a:rPr lang="en-US" sz="1200" b="1" dirty="0">
                <a:cs typeface="Calibri" pitchFamily="34" charset="0"/>
              </a:rPr>
              <a:t>EAD)</a:t>
            </a:r>
            <a:endParaRPr lang="ru-RU" sz="1200" b="1" dirty="0">
              <a:cs typeface="Calibri" pitchFamily="34" charset="0"/>
            </a:endParaRPr>
          </a:p>
        </p:txBody>
      </p:sp>
      <p:cxnSp>
        <p:nvCxnSpPr>
          <p:cNvPr id="38" name="Straight Connector 4"/>
          <p:cNvCxnSpPr/>
          <p:nvPr/>
        </p:nvCxnSpPr>
        <p:spPr>
          <a:xfrm flipH="1">
            <a:off x="3707904" y="1058515"/>
            <a:ext cx="0" cy="367347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2"/>
          <p:cNvCxnSpPr/>
          <p:nvPr/>
        </p:nvCxnSpPr>
        <p:spPr>
          <a:xfrm flipH="1">
            <a:off x="7558785" y="1058515"/>
            <a:ext cx="0" cy="367347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6" y="3358806"/>
            <a:ext cx="944260" cy="8533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4282" y="66092"/>
            <a:ext cx="6553200" cy="576832"/>
          </a:xfrm>
        </p:spPr>
        <p:txBody>
          <a:bodyPr>
            <a:normAutofit fontScale="90000"/>
          </a:bodyPr>
          <a:lstStyle/>
          <a:p>
            <a:r>
              <a:rPr lang="ru-RU" dirty="0"/>
              <a:t>Вероятности дефолта для </a:t>
            </a:r>
            <a:r>
              <a:rPr lang="en-US" dirty="0"/>
              <a:t>CVA</a:t>
            </a:r>
            <a:r>
              <a:rPr lang="ru-RU" dirty="0"/>
              <a:t> моделируется на основе рыночных кредитных спредов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590" y="915566"/>
            <a:ext cx="8785225" cy="3648072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Group 23"/>
          <p:cNvGrpSpPr/>
          <p:nvPr/>
        </p:nvGrpSpPr>
        <p:grpSpPr>
          <a:xfrm>
            <a:off x="254798" y="945360"/>
            <a:ext cx="7969984" cy="2289602"/>
            <a:chOff x="261356" y="522775"/>
            <a:chExt cx="7926988" cy="3459181"/>
          </a:xfrm>
        </p:grpSpPr>
        <p:grpSp>
          <p:nvGrpSpPr>
            <p:cNvPr id="8" name="Group 24"/>
            <p:cNvGrpSpPr/>
            <p:nvPr/>
          </p:nvGrpSpPr>
          <p:grpSpPr>
            <a:xfrm>
              <a:off x="261356" y="522775"/>
              <a:ext cx="7926988" cy="3129389"/>
              <a:chOff x="484913" y="2706959"/>
              <a:chExt cx="4834123" cy="3182466"/>
            </a:xfrm>
            <a:effectLst/>
          </p:grpSpPr>
          <p:sp>
            <p:nvSpPr>
              <p:cNvPr id="17" name="Rectangle 17"/>
              <p:cNvSpPr>
                <a:spLocks noChangeArrowheads="1"/>
              </p:cNvSpPr>
              <p:nvPr/>
            </p:nvSpPr>
            <p:spPr bwMode="gray">
              <a:xfrm>
                <a:off x="929479" y="4381012"/>
                <a:ext cx="1305647" cy="5065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ctr">
                  <a:lnSpc>
                    <a:spcPct val="86000"/>
                  </a:lnSpc>
                  <a:defRPr/>
                </a:pPr>
                <a:r>
                  <a:rPr lang="en-US" sz="1200" dirty="0"/>
                  <a:t>CDS</a:t>
                </a:r>
              </a:p>
              <a:p>
                <a:pPr algn="ctr">
                  <a:lnSpc>
                    <a:spcPct val="86000"/>
                  </a:lnSpc>
                  <a:defRPr/>
                </a:pPr>
                <a:r>
                  <a:rPr lang="ru-RU" sz="1200" dirty="0"/>
                  <a:t>спред</a:t>
                </a:r>
                <a:endParaRPr lang="en-US" sz="1200" dirty="0"/>
              </a:p>
            </p:txBody>
          </p:sp>
          <p:sp>
            <p:nvSpPr>
              <p:cNvPr id="18" name="Rectangle 3"/>
              <p:cNvSpPr>
                <a:spLocks noChangeArrowheads="1"/>
              </p:cNvSpPr>
              <p:nvPr/>
            </p:nvSpPr>
            <p:spPr bwMode="gray">
              <a:xfrm>
                <a:off x="929479" y="3636959"/>
                <a:ext cx="4389556" cy="53523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ctr">
                  <a:lnSpc>
                    <a:spcPct val="86000"/>
                  </a:lnSpc>
                  <a:defRPr/>
                </a:pPr>
                <a:r>
                  <a:rPr lang="ru-RU" sz="1400" dirty="0"/>
                  <a:t>Контрагент</a:t>
                </a:r>
                <a:endParaRPr lang="en-US" sz="1400" dirty="0"/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gray">
              <a:xfrm>
                <a:off x="1611113" y="4172193"/>
                <a:ext cx="0" cy="208820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  <a:headEnd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tIns="91440" bIns="91440" anchor="ctr"/>
              <a:lstStyle/>
              <a:p>
                <a:pPr algn="ctr">
                  <a:lnSpc>
                    <a:spcPct val="86000"/>
                  </a:lnSpc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gray">
              <a:xfrm>
                <a:off x="2472551" y="4887549"/>
                <a:ext cx="1303412" cy="5065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ctr">
                  <a:lnSpc>
                    <a:spcPct val="86000"/>
                  </a:lnSpc>
                  <a:defRPr/>
                </a:pPr>
                <a:r>
                  <a:rPr lang="ru-RU" sz="1200" dirty="0"/>
                  <a:t>Спред</a:t>
                </a:r>
              </a:p>
              <a:p>
                <a:pPr algn="ctr">
                  <a:lnSpc>
                    <a:spcPct val="86000"/>
                  </a:lnSpc>
                  <a:defRPr/>
                </a:pPr>
                <a:r>
                  <a:rPr lang="ru-RU" sz="1200" dirty="0"/>
                  <a:t>по облигациям</a:t>
                </a:r>
                <a:endParaRPr lang="en-US" sz="1200" dirty="0"/>
              </a:p>
            </p:txBody>
          </p:sp>
          <p:sp>
            <p:nvSpPr>
              <p:cNvPr id="21" name="Rectangle 11"/>
              <p:cNvSpPr>
                <a:spLocks noChangeArrowheads="1"/>
              </p:cNvSpPr>
              <p:nvPr/>
            </p:nvSpPr>
            <p:spPr bwMode="gray">
              <a:xfrm>
                <a:off x="3975117" y="5371817"/>
                <a:ext cx="1343919" cy="51760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ctr">
                  <a:lnSpc>
                    <a:spcPct val="86000"/>
                  </a:lnSpc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Спред с применением системы внутренних рейтингов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AutoShape 14"/>
              <p:cNvCxnSpPr>
                <a:cxnSpLocks noChangeShapeType="1"/>
                <a:stCxn id="17" idx="3"/>
                <a:endCxn id="20" idx="0"/>
              </p:cNvCxnSpPr>
              <p:nvPr/>
            </p:nvCxnSpPr>
            <p:spPr bwMode="gray">
              <a:xfrm>
                <a:off x="2235126" y="4634281"/>
                <a:ext cx="889131" cy="253268"/>
              </a:xfrm>
              <a:prstGeom prst="bentConnector2">
                <a:avLst/>
              </a:prstGeom>
              <a:ln>
                <a:solidFill>
                  <a:schemeClr val="accent4"/>
                </a:solidFill>
                <a:headEnd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4" name="Text Box 58"/>
              <p:cNvSpPr txBox="1">
                <a:spLocks noChangeArrowheads="1"/>
              </p:cNvSpPr>
              <p:nvPr/>
            </p:nvSpPr>
            <p:spPr bwMode="auto">
              <a:xfrm>
                <a:off x="484913" y="2706959"/>
                <a:ext cx="4389556" cy="71788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square" lIns="71991" tIns="0" rIns="35996" bIns="35996" anchor="b" anchorCtr="0">
                <a:spAutoFit/>
              </a:bodyPr>
              <a:lstStyle>
                <a:defPPr>
                  <a:defRPr lang="ru-RU"/>
                </a:defPPr>
                <a:lvl1pPr algn="ctr" rtl="0" fontAlgn="base">
                  <a:spcBef>
                    <a:spcPct val="5000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Book Antiqua" pitchFamily="18" charset="0"/>
                    <a:ea typeface="+mn-ea"/>
                    <a:cs typeface="+mn-cs"/>
                  </a:defRPr>
                </a:lvl1pPr>
                <a:lvl2pPr marL="457141" algn="ctr" rtl="0" fontAlgn="base">
                  <a:spcBef>
                    <a:spcPct val="5000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Book Antiqua" pitchFamily="18" charset="0"/>
                    <a:ea typeface="+mn-ea"/>
                    <a:cs typeface="+mn-cs"/>
                  </a:defRPr>
                </a:lvl2pPr>
                <a:lvl3pPr marL="914283" algn="ctr" rtl="0" fontAlgn="base">
                  <a:spcBef>
                    <a:spcPct val="5000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Book Antiqua" pitchFamily="18" charset="0"/>
                    <a:ea typeface="+mn-ea"/>
                    <a:cs typeface="+mn-cs"/>
                  </a:defRPr>
                </a:lvl3pPr>
                <a:lvl4pPr marL="1371424" algn="ctr" rtl="0" fontAlgn="base">
                  <a:spcBef>
                    <a:spcPct val="5000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Book Antiqua" pitchFamily="18" charset="0"/>
                    <a:ea typeface="+mn-ea"/>
                    <a:cs typeface="+mn-cs"/>
                  </a:defRPr>
                </a:lvl4pPr>
                <a:lvl5pPr marL="1828566" algn="ctr" rtl="0" fontAlgn="base">
                  <a:spcBef>
                    <a:spcPct val="5000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Book Antiqua" pitchFamily="18" charset="0"/>
                    <a:ea typeface="+mn-ea"/>
                    <a:cs typeface="+mn-cs"/>
                  </a:defRPr>
                </a:lvl5pPr>
                <a:lvl6pPr marL="2285707" algn="l" defTabSz="914283" rtl="0" eaLnBrk="1" latinLnBrk="0" hangingPunct="1">
                  <a:defRPr sz="1000" kern="1200">
                    <a:solidFill>
                      <a:schemeClr val="tx1"/>
                    </a:solidFill>
                    <a:latin typeface="Book Antiqua" pitchFamily="18" charset="0"/>
                    <a:ea typeface="+mn-ea"/>
                    <a:cs typeface="+mn-cs"/>
                  </a:defRPr>
                </a:lvl6pPr>
                <a:lvl7pPr marL="2742848" algn="l" defTabSz="914283" rtl="0" eaLnBrk="1" latinLnBrk="0" hangingPunct="1">
                  <a:defRPr sz="1000" kern="1200">
                    <a:solidFill>
                      <a:schemeClr val="tx1"/>
                    </a:solidFill>
                    <a:latin typeface="Book Antiqua" pitchFamily="18" charset="0"/>
                    <a:ea typeface="+mn-ea"/>
                    <a:cs typeface="+mn-cs"/>
                  </a:defRPr>
                </a:lvl7pPr>
                <a:lvl8pPr marL="3199990" algn="l" defTabSz="914283" rtl="0" eaLnBrk="1" latinLnBrk="0" hangingPunct="1">
                  <a:defRPr sz="1000" kern="1200">
                    <a:solidFill>
                      <a:schemeClr val="tx1"/>
                    </a:solidFill>
                    <a:latin typeface="Book Antiqua" pitchFamily="18" charset="0"/>
                    <a:ea typeface="+mn-ea"/>
                    <a:cs typeface="+mn-cs"/>
                  </a:defRPr>
                </a:lvl8pPr>
                <a:lvl9pPr marL="3657131" algn="l" defTabSz="914283" rtl="0" eaLnBrk="1" latinLnBrk="0" hangingPunct="1">
                  <a:defRPr sz="1000" kern="1200">
                    <a:solidFill>
                      <a:schemeClr val="tx1"/>
                    </a:solidFill>
                    <a:latin typeface="Book Antiqua" pitchFamily="18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ts val="0"/>
                  </a:spcBef>
                  <a:buClr>
                    <a:srgbClr val="336699"/>
                  </a:buClr>
                  <a:buSzPct val="70000"/>
                </a:pPr>
                <a:r>
                  <a:rPr lang="ru-RU" sz="1400" b="1" dirty="0">
                    <a:latin typeface="Calibri" pitchFamily="34" charset="0"/>
                    <a:cs typeface="Calibri" pitchFamily="34" charset="0"/>
                  </a:rPr>
                  <a:t>Определение Кредитного </a:t>
                </a:r>
                <a:r>
                  <a:rPr lang="ru-RU" sz="1400" b="1" dirty="0" smtClean="0">
                    <a:latin typeface="Calibri" pitchFamily="34" charset="0"/>
                    <a:cs typeface="Calibri" pitchFamily="34" charset="0"/>
                  </a:rPr>
                  <a:t>Спреда</a:t>
                </a:r>
                <a:endParaRPr lang="en-US" sz="1400" b="1" dirty="0">
                  <a:latin typeface="Calibri" pitchFamily="34" charset="0"/>
                  <a:cs typeface="Calibri" pitchFamily="34" charset="0"/>
                </a:endParaRPr>
              </a:p>
              <a:p>
                <a:pPr algn="l" eaLnBrk="1" hangingPunct="1">
                  <a:spcBef>
                    <a:spcPts val="0"/>
                  </a:spcBef>
                  <a:buClr>
                    <a:srgbClr val="336699"/>
                  </a:buClr>
                  <a:buSzPct val="70000"/>
                </a:pPr>
                <a:endParaRPr lang="en-US" sz="1400" b="1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9" name="Down Arrow 25"/>
            <p:cNvSpPr/>
            <p:nvPr/>
          </p:nvSpPr>
          <p:spPr>
            <a:xfrm>
              <a:off x="1839641" y="2710650"/>
              <a:ext cx="442425" cy="1270723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1836" tIns="131836" rIns="131836" bIns="131836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000">
                <a:solidFill>
                  <a:schemeClr val="dk1"/>
                </a:solidFill>
              </a:endParaRPr>
            </a:p>
          </p:txBody>
        </p:sp>
        <p:sp>
          <p:nvSpPr>
            <p:cNvPr id="10" name="Down Arrow 26"/>
            <p:cNvSpPr/>
            <p:nvPr/>
          </p:nvSpPr>
          <p:spPr>
            <a:xfrm>
              <a:off x="4368137" y="3194395"/>
              <a:ext cx="442425" cy="76174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1836" tIns="131836" rIns="131836" bIns="131836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000">
                <a:solidFill>
                  <a:schemeClr val="dk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4159" y="2082548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нет</a:t>
              </a:r>
            </a:p>
          </p:txBody>
        </p:sp>
        <p:sp>
          <p:nvSpPr>
            <p:cNvPr id="12" name="Down Arrow 28"/>
            <p:cNvSpPr/>
            <p:nvPr/>
          </p:nvSpPr>
          <p:spPr>
            <a:xfrm>
              <a:off x="6865253" y="3670588"/>
              <a:ext cx="442425" cy="311368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1836" tIns="131836" rIns="131836" bIns="131836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000">
                <a:solidFill>
                  <a:schemeClr val="dk1"/>
                </a:solidFill>
              </a:endParaRPr>
            </a:p>
          </p:txBody>
        </p:sp>
        <p:cxnSp>
          <p:nvCxnSpPr>
            <p:cNvPr id="13" name="AutoShape 14"/>
            <p:cNvCxnSpPr>
              <a:cxnSpLocks noChangeShapeType="1"/>
              <a:stCxn id="20" idx="3"/>
              <a:endCxn id="21" idx="0"/>
            </p:cNvCxnSpPr>
            <p:nvPr/>
          </p:nvCxnSpPr>
          <p:spPr bwMode="gray">
            <a:xfrm>
              <a:off x="5658015" y="2916045"/>
              <a:ext cx="1428452" cy="227147"/>
            </a:xfrm>
            <a:prstGeom prst="bentConnector2">
              <a:avLst/>
            </a:prstGeom>
            <a:ln>
              <a:solidFill>
                <a:schemeClr val="accent4"/>
              </a:solidFill>
              <a:headEnd/>
              <a:tailEnd type="triangl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52822" y="2570355"/>
              <a:ext cx="438838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нет</a:t>
              </a: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gray">
            <a:xfrm flipH="1">
              <a:off x="4692938" y="1963573"/>
              <a:ext cx="0" cy="703425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  <a:headEnd/>
              <a:tailEnd type="triangl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 bIns="91440" anchor="ctr"/>
            <a:lstStyle/>
            <a:p>
              <a:pPr algn="ctr">
                <a:lnSpc>
                  <a:spcPct val="86000"/>
                </a:lnSpc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gray">
            <a:xfrm flipH="1">
              <a:off x="7217096" y="2012010"/>
              <a:ext cx="0" cy="1131182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  <a:headEnd/>
              <a:tailEnd type="triangl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 bIns="91440" anchor="ctr"/>
            <a:lstStyle/>
            <a:p>
              <a:pPr algn="ctr">
                <a:lnSpc>
                  <a:spcPct val="86000"/>
                </a:lnSpc>
                <a:defRPr/>
              </a:pPr>
              <a:endParaRPr lang="en-US" dirty="0"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2050" y="4110865"/>
                <a:ext cx="3338030" cy="596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 smtClean="0"/>
                  <a:t>Вероятность дефолта рассчитывается как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𝑃𝐷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𝜆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400" dirty="0"/>
                  <a:t> </a:t>
                </a:r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r>
                      <a:rPr lang="ru-RU" sz="140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ru-RU" sz="1400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ru-RU" sz="1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𝐿𝐺𝐷</m:t>
                        </m:r>
                      </m:den>
                    </m:f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050" y="4110865"/>
                <a:ext cx="3338030" cy="596317"/>
              </a:xfrm>
              <a:prstGeom prst="rect">
                <a:avLst/>
              </a:prstGeom>
              <a:blipFill>
                <a:blip r:embed="rId3"/>
                <a:stretch>
                  <a:fillRect l="-547" t="-1020" b="-3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87751" y="3255515"/>
            <a:ext cx="7184649" cy="476899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6000"/>
              </a:lnSpc>
            </a:pPr>
            <a:r>
              <a:rPr lang="ru-RU" sz="1400" dirty="0">
                <a:solidFill>
                  <a:schemeClr val="tx1"/>
                </a:solidFill>
              </a:rPr>
              <a:t>Данные по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кредитным спредам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71420"/>
            <a:ext cx="6858048" cy="576832"/>
          </a:xfrm>
        </p:spPr>
        <p:txBody>
          <a:bodyPr>
            <a:normAutofit/>
          </a:bodyPr>
          <a:lstStyle/>
          <a:p>
            <a:r>
              <a:rPr lang="ru-RU" sz="1800" dirty="0"/>
              <a:t>Вероятности дефолта для </a:t>
            </a:r>
            <a:r>
              <a:rPr lang="en-US" sz="1800" dirty="0"/>
              <a:t>CVA </a:t>
            </a:r>
            <a:r>
              <a:rPr lang="ru-RU" sz="1800" dirty="0"/>
              <a:t>можно рассчитать через облигации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F79719-A855-42D4-8234-5BC3B8A3DD1C}"/>
              </a:ext>
            </a:extLst>
          </p:cNvPr>
          <p:cNvSpPr txBox="1"/>
          <p:nvPr/>
        </p:nvSpPr>
        <p:spPr>
          <a:xfrm>
            <a:off x="745141" y="987574"/>
            <a:ext cx="2393940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ru-RU" sz="1500" dirty="0">
                <a:latin typeface="+mj-lt"/>
              </a:rPr>
              <a:t>Однолетняя </a:t>
            </a:r>
            <a:r>
              <a:rPr lang="ru-RU" sz="1500" dirty="0" smtClean="0">
                <a:latin typeface="+mj-lt"/>
              </a:rPr>
              <a:t>облигация</a:t>
            </a:r>
            <a:endParaRPr lang="ru-RU" sz="15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5986" y="1668516"/>
            <a:ext cx="2787862" cy="1897339"/>
            <a:chOff x="3478424" y="1107300"/>
            <a:chExt cx="2790224" cy="168802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032FA0B-7327-BF4B-B6AB-60079807F332}"/>
                </a:ext>
              </a:extLst>
            </p:cNvPr>
            <p:cNvGrpSpPr/>
            <p:nvPr/>
          </p:nvGrpSpPr>
          <p:grpSpPr>
            <a:xfrm>
              <a:off x="3478424" y="1452772"/>
              <a:ext cx="2537229" cy="1342557"/>
              <a:chOff x="4271797" y="1493113"/>
              <a:chExt cx="2537229" cy="1342557"/>
            </a:xfrm>
          </p:grpSpPr>
          <p:cxnSp>
            <p:nvCxnSpPr>
              <p:cNvPr id="36" name="Прямая со стрелкой 3">
                <a:extLst>
                  <a:ext uri="{FF2B5EF4-FFF2-40B4-BE49-F238E27FC236}">
                    <a16:creationId xmlns:a16="http://schemas.microsoft.com/office/drawing/2014/main" id="{BE63056B-6B58-4878-B774-2CA5A0DA24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8332" y="2455724"/>
                <a:ext cx="2022462" cy="12188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AED2F0-7E4E-4E76-A3A7-D43B3171C28B}"/>
                  </a:ext>
                </a:extLst>
              </p:cNvPr>
              <p:cNvSpPr txBox="1"/>
              <p:nvPr/>
            </p:nvSpPr>
            <p:spPr>
              <a:xfrm>
                <a:off x="4271797" y="2589229"/>
                <a:ext cx="1419098" cy="24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latin typeface="+mj-lt"/>
                  </a:rPr>
                  <a:t>Сегодня</a:t>
                </a:r>
              </a:p>
            </p:txBody>
          </p:sp>
          <p:cxnSp>
            <p:nvCxnSpPr>
              <p:cNvPr id="38" name="Straight Connector 15"/>
              <p:cNvCxnSpPr/>
              <p:nvPr/>
            </p:nvCxnSpPr>
            <p:spPr>
              <a:xfrm>
                <a:off x="4981347" y="2311744"/>
                <a:ext cx="0" cy="28803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27">
                <a:extLst>
                  <a:ext uri="{FF2B5EF4-FFF2-40B4-BE49-F238E27FC236}">
                    <a16:creationId xmlns:a16="http://schemas.microsoft.com/office/drawing/2014/main" id="{C78B4DB7-2449-4E3B-914A-1408B58891B3}"/>
                  </a:ext>
                </a:extLst>
              </p:cNvPr>
              <p:cNvCxnSpPr/>
              <p:nvPr/>
            </p:nvCxnSpPr>
            <p:spPr>
              <a:xfrm flipV="1">
                <a:off x="6315593" y="1493113"/>
                <a:ext cx="0" cy="672000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44"/>
              <p:cNvCxnSpPr/>
              <p:nvPr/>
            </p:nvCxnSpPr>
            <p:spPr>
              <a:xfrm>
                <a:off x="6315593" y="2311708"/>
                <a:ext cx="0" cy="28803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55C1-7A6C-414F-AA2F-E260EB442BF3}"/>
                  </a:ext>
                </a:extLst>
              </p:cNvPr>
              <p:cNvSpPr txBox="1"/>
              <p:nvPr/>
            </p:nvSpPr>
            <p:spPr>
              <a:xfrm>
                <a:off x="5822161" y="2587181"/>
                <a:ext cx="986865" cy="24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latin typeface="+mj-lt"/>
                  </a:rPr>
                  <a:t>1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ru-RU" sz="1200" dirty="0">
                    <a:latin typeface="+mj-lt"/>
                  </a:rPr>
                  <a:t>год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E75B246-E245-4773-86EF-B570951D45C2}"/>
                    </a:ext>
                  </a:extLst>
                </p:cNvPr>
                <p:cNvSpPr txBox="1"/>
                <p:nvPr/>
              </p:nvSpPr>
              <p:spPr>
                <a:xfrm>
                  <a:off x="4734034" y="1107300"/>
                  <a:ext cx="1534614" cy="287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ru-RU" sz="1500" i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E75B246-E245-4773-86EF-B570951D4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034" y="1107300"/>
                  <a:ext cx="1534614" cy="2875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665586" y="1781722"/>
                <a:ext cx="50377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𝑃𝐷</m:t>
                    </m:r>
                  </m:oMath>
                </a14:m>
                <a:r>
                  <a:rPr lang="en-US" sz="1600" dirty="0">
                    <a:latin typeface="+mj-lt"/>
                  </a:rPr>
                  <a:t> </a:t>
                </a:r>
                <a:r>
                  <a:rPr lang="ru-RU" sz="1600" dirty="0">
                    <a:latin typeface="+mj-lt"/>
                  </a:rPr>
                  <a:t>– вероятность дефолта с интенсивностью дефолта </a:t>
                </a:r>
                <a:r>
                  <a:rPr lang="el-GR" sz="1600" i="1" dirty="0">
                    <a:latin typeface="+mj-lt"/>
                  </a:rPr>
                  <a:t>λ</a:t>
                </a:r>
                <a:endParaRPr lang="ru-RU" sz="16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86" y="1781722"/>
                <a:ext cx="5037789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Arrow 43"/>
          <p:cNvSpPr/>
          <p:nvPr/>
        </p:nvSpPr>
        <p:spPr>
          <a:xfrm>
            <a:off x="5785640" y="2552601"/>
            <a:ext cx="475127" cy="1895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grpSp>
        <p:nvGrpSpPr>
          <p:cNvPr id="46" name="Group 45"/>
          <p:cNvGrpSpPr/>
          <p:nvPr/>
        </p:nvGrpSpPr>
        <p:grpSpPr>
          <a:xfrm>
            <a:off x="3902170" y="2318843"/>
            <a:ext cx="1640638" cy="734988"/>
            <a:chOff x="6275355" y="1554251"/>
            <a:chExt cx="1910105" cy="796941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003146" y="1788770"/>
              <a:ext cx="0" cy="252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271772" y="1788771"/>
              <a:ext cx="0" cy="252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744588" y="1554251"/>
                  <a:ext cx="788544" cy="2002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𝑃𝐷</m:t>
                        </m:r>
                        <m:r>
                          <a:rPr lang="ru-R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oMath>
                    </m:oMathPara>
                  </a14:m>
                  <a:endParaRPr lang="ru-RU" sz="11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588" y="1554251"/>
                  <a:ext cx="788544" cy="200232"/>
                </a:xfrm>
                <a:prstGeom prst="rect">
                  <a:avLst/>
                </a:prstGeom>
                <a:blipFill>
                  <a:blip r:embed="rId5"/>
                  <a:stretch>
                    <a:fillRect l="-5405" r="-5405" b="-645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902924" y="2023941"/>
                  <a:ext cx="462541" cy="3253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oMath>
                    </m:oMathPara>
                  </a14:m>
                  <a:endParaRPr lang="ru-RU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924" y="2023941"/>
                  <a:ext cx="462541" cy="3253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6316940" y="1920426"/>
              <a:ext cx="18685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408179" y="1788770"/>
              <a:ext cx="0" cy="252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75355" y="2023312"/>
              <a:ext cx="390525" cy="325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0</a:t>
              </a:r>
              <a:endParaRPr lang="ru-RU" sz="1350" dirty="0">
                <a:latin typeface="+mj-lt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794650" y="1788771"/>
              <a:ext cx="0" cy="252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654016" y="2025816"/>
              <a:ext cx="281268" cy="325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T</a:t>
              </a:r>
              <a:endParaRPr lang="ru-RU" sz="1350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92031" y="2512245"/>
                <a:ext cx="1233928" cy="265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𝑁𝑃</m:t>
                          </m:r>
                          <m:r>
                            <a:rPr lang="en-US" sz="1600" i="1">
                              <a:latin typeface="Cambria Math"/>
                            </a:rPr>
                            <m:t>𝐷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031" y="2512245"/>
                <a:ext cx="1233928" cy="265778"/>
              </a:xfrm>
              <a:prstGeom prst="rect">
                <a:avLst/>
              </a:prstGeom>
              <a:blipFill>
                <a:blip r:embed="rId7"/>
                <a:stretch>
                  <a:fillRect l="-1980" t="-2273" b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563888" y="3554796"/>
                <a:ext cx="4883916" cy="379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554796"/>
                <a:ext cx="4883916" cy="3799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643306" y="1420600"/>
                <a:ext cx="4680520" cy="248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</a:rPr>
                        <m:t>𝑁𝑃𝐷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∙1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</a:rPr>
                        <m:t>𝑃𝐷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306" y="1420600"/>
                <a:ext cx="4680520" cy="248081"/>
              </a:xfrm>
              <a:prstGeom prst="rect">
                <a:avLst/>
              </a:prstGeom>
              <a:blipFill>
                <a:blip r:embed="rId9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39849" y="4182238"/>
                <a:ext cx="2494850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900" dirty="0">
                    <a:latin typeface="+mj-lt"/>
                  </a:rPr>
                  <a:t>Зная</a:t>
                </a:r>
                <a:r>
                  <a:rPr lang="en-US" sz="19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900" dirty="0">
                    <a:latin typeface="+mj-lt"/>
                  </a:rPr>
                  <a:t> </a:t>
                </a:r>
                <a:r>
                  <a:rPr lang="ru-RU" sz="1900" dirty="0">
                    <a:latin typeface="+mj-lt"/>
                  </a:rPr>
                  <a:t>получаем</a:t>
                </a:r>
                <a:r>
                  <a:rPr lang="en-US" sz="19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900" i="1">
                        <a:latin typeface="Cambria Math"/>
                      </a:rPr>
                      <m:t>λ</m:t>
                    </m:r>
                  </m:oMath>
                </a14:m>
                <a:r>
                  <a:rPr lang="en-US" sz="1900" dirty="0">
                    <a:latin typeface="+mj-lt"/>
                  </a:rPr>
                  <a:t> </a:t>
                </a:r>
                <a:endParaRPr lang="ru-RU" sz="1900" dirty="0">
                  <a:latin typeface="+mj-lt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849" y="4182238"/>
                <a:ext cx="2494850" cy="384721"/>
              </a:xfrm>
              <a:prstGeom prst="rect">
                <a:avLst/>
              </a:prstGeom>
              <a:blipFill>
                <a:blip r:embed="rId10"/>
                <a:stretch>
                  <a:fillRect l="-2200" t="-7937" b="-269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0994" y="3572311"/>
                <a:ext cx="224420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1200" dirty="0"/>
                  <a:t> – номинал </a:t>
                </a:r>
                <a:r>
                  <a:rPr lang="ru-RU" sz="1200" dirty="0" smtClean="0"/>
                  <a:t>облигации</a:t>
                </a:r>
                <a:endParaRPr lang="en-US" sz="1200" dirty="0" smtClean="0"/>
              </a:p>
              <a:p>
                <a14:m>
                  <m:oMath xmlns:m="http://schemas.openxmlformats.org/officeDocument/2006/math">
                    <m:r>
                      <a:rPr lang="el-GR" sz="1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sz="1200" dirty="0"/>
                  <a:t> – интенсивность дефолта</a:t>
                </a:r>
                <a:endParaRPr lang="en-US" sz="1200" dirty="0"/>
              </a:p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𝑃𝐷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ru-RU" sz="1200" dirty="0"/>
                  <a:t>вероятность дефолта</a:t>
                </a:r>
                <a:endParaRPr lang="en-US" sz="1200" dirty="0"/>
              </a:p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𝑁𝑃𝐷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ru-RU" sz="1200" dirty="0"/>
                  <a:t>вероятность </a:t>
                </a:r>
                <a:r>
                  <a:rPr lang="ru-RU" sz="1200" dirty="0" smtClean="0"/>
                  <a:t>выживания</a:t>
                </a:r>
                <a:endParaRPr lang="en-US" sz="1200" dirty="0" smtClean="0"/>
              </a:p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1200" dirty="0"/>
                  <a:t> – </a:t>
                </a:r>
                <a:r>
                  <a:rPr lang="en-US" sz="1200" dirty="0"/>
                  <a:t>recovery </a:t>
                </a:r>
                <a:r>
                  <a:rPr lang="en-US" sz="1200" dirty="0" smtClean="0"/>
                  <a:t>rate</a:t>
                </a:r>
                <a:endParaRPr lang="ru-RU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94" y="3572311"/>
                <a:ext cx="2244204" cy="1015663"/>
              </a:xfrm>
              <a:prstGeom prst="rect">
                <a:avLst/>
              </a:prstGeom>
              <a:blipFill>
                <a:blip r:embed="rId11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5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71420"/>
            <a:ext cx="6858048" cy="576832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Вероятности дефолта для </a:t>
            </a:r>
            <a:r>
              <a:rPr lang="en-US" sz="1800" dirty="0" smtClean="0"/>
              <a:t>CVA</a:t>
            </a:r>
            <a:r>
              <a:rPr lang="ru-RU" sz="1800" dirty="0" smtClean="0"/>
              <a:t> можно рассчитать через </a:t>
            </a:r>
            <a:r>
              <a:rPr lang="en-US" sz="1800" dirty="0" smtClean="0"/>
              <a:t>CDS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85800"/>
            <a:ext cx="572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CDS (credit default swap) </a:t>
            </a:r>
            <a:r>
              <a:rPr lang="ru-RU" sz="1400" dirty="0" smtClean="0"/>
              <a:t>– </a:t>
            </a:r>
            <a:r>
              <a:rPr lang="ru-RU" sz="1400" dirty="0" err="1" smtClean="0"/>
              <a:t>дериватив</a:t>
            </a:r>
            <a:r>
              <a:rPr lang="ru-RU" sz="1400" dirty="0" smtClean="0"/>
              <a:t>, страхующий от дефолта по долгам</a:t>
            </a:r>
            <a:endParaRPr lang="ru-RU" sz="1400" dirty="0"/>
          </a:p>
        </p:txBody>
      </p:sp>
      <p:cxnSp>
        <p:nvCxnSpPr>
          <p:cNvPr id="6" name="Прямая со стрелкой 3">
            <a:extLst>
              <a:ext uri="{FF2B5EF4-FFF2-40B4-BE49-F238E27FC236}">
                <a16:creationId xmlns:a16="http://schemas.microsoft.com/office/drawing/2014/main" id="{BE63056B-6B58-4878-B774-2CA5A0DA24F2}"/>
              </a:ext>
            </a:extLst>
          </p:cNvPr>
          <p:cNvCxnSpPr>
            <a:cxnSpLocks/>
          </p:cNvCxnSpPr>
          <p:nvPr/>
        </p:nvCxnSpPr>
        <p:spPr>
          <a:xfrm flipV="1">
            <a:off x="1571834" y="3432651"/>
            <a:ext cx="3600000" cy="914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F79719-A855-42D4-8234-5BC3B8A3DD1C}"/>
              </a:ext>
            </a:extLst>
          </p:cNvPr>
          <p:cNvSpPr txBox="1"/>
          <p:nvPr/>
        </p:nvSpPr>
        <p:spPr>
          <a:xfrm>
            <a:off x="1192673" y="2334281"/>
            <a:ext cx="1093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Банк </a:t>
            </a:r>
          </a:p>
          <a:p>
            <a:pPr algn="ctr"/>
            <a:r>
              <a:rPr lang="ru-RU" sz="1400" dirty="0" smtClean="0"/>
              <a:t>купил </a:t>
            </a:r>
            <a:r>
              <a:rPr lang="en-US" sz="1400" dirty="0" smtClean="0"/>
              <a:t>CDS</a:t>
            </a:r>
            <a:endParaRPr lang="ru-RU" sz="1400" dirty="0"/>
          </a:p>
        </p:txBody>
      </p:sp>
      <p:cxnSp>
        <p:nvCxnSpPr>
          <p:cNvPr id="11" name="Прямая со стрелкой 27">
            <a:extLst>
              <a:ext uri="{FF2B5EF4-FFF2-40B4-BE49-F238E27FC236}">
                <a16:creationId xmlns:a16="http://schemas.microsoft.com/office/drawing/2014/main" id="{C78B4DB7-2449-4E3B-914A-1408B58891B3}"/>
              </a:ext>
            </a:extLst>
          </p:cNvPr>
          <p:cNvCxnSpPr/>
          <p:nvPr/>
        </p:nvCxnSpPr>
        <p:spPr>
          <a:xfrm flipV="1">
            <a:off x="2500298" y="2710692"/>
            <a:ext cx="0" cy="504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6"/>
          <p:cNvGrpSpPr/>
          <p:nvPr/>
        </p:nvGrpSpPr>
        <p:grpSpPr>
          <a:xfrm>
            <a:off x="1324947" y="3324665"/>
            <a:ext cx="821403" cy="461531"/>
            <a:chOff x="206355" y="3448595"/>
            <a:chExt cx="821403" cy="4615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AED2F0-7E4E-4E76-A3A7-D43B3171C28B}"/>
                </a:ext>
              </a:extLst>
            </p:cNvPr>
            <p:cNvSpPr txBox="1"/>
            <p:nvPr/>
          </p:nvSpPr>
          <p:spPr>
            <a:xfrm>
              <a:off x="206355" y="3602349"/>
              <a:ext cx="821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Сегодня</a:t>
              </a:r>
              <a:endParaRPr lang="ru-RU" sz="1400" dirty="0"/>
            </a:p>
          </p:txBody>
        </p:sp>
        <p:cxnSp>
          <p:nvCxnSpPr>
            <p:cNvPr id="21" name="Straight Connector 15"/>
            <p:cNvCxnSpPr/>
            <p:nvPr/>
          </p:nvCxnSpPr>
          <p:spPr>
            <a:xfrm>
              <a:off x="617057" y="3448595"/>
              <a:ext cx="0" cy="216024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44"/>
          <p:cNvCxnSpPr/>
          <p:nvPr/>
        </p:nvCxnSpPr>
        <p:spPr>
          <a:xfrm>
            <a:off x="2500298" y="3324638"/>
            <a:ext cx="0" cy="21602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/>
          <p:nvPr/>
        </p:nvGrpSpPr>
        <p:grpSpPr>
          <a:xfrm>
            <a:off x="249854" y="2778730"/>
            <a:ext cx="866584" cy="745615"/>
            <a:chOff x="128207" y="2762691"/>
            <a:chExt cx="866584" cy="745615"/>
          </a:xfrm>
        </p:grpSpPr>
        <p:pic>
          <p:nvPicPr>
            <p:cNvPr id="18" name="Picture 2" descr="C:\Users\ababkina\Documents\Презентация\Эмблема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07" y="2762691"/>
              <a:ext cx="866584" cy="515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88026" y="3200529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Банк</a:t>
              </a:r>
              <a:endParaRPr lang="ru-RU" sz="1400" dirty="0"/>
            </a:p>
          </p:txBody>
        </p:sp>
      </p:grpSp>
      <p:cxnSp>
        <p:nvCxnSpPr>
          <p:cNvPr id="17" name="Straight Connector 47"/>
          <p:cNvCxnSpPr/>
          <p:nvPr/>
        </p:nvCxnSpPr>
        <p:spPr>
          <a:xfrm>
            <a:off x="1735648" y="2857502"/>
            <a:ext cx="0" cy="39600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4"/>
          <p:cNvCxnSpPr/>
          <p:nvPr/>
        </p:nvCxnSpPr>
        <p:spPr>
          <a:xfrm>
            <a:off x="3214678" y="3324638"/>
            <a:ext cx="0" cy="21602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4"/>
          <p:cNvCxnSpPr/>
          <p:nvPr/>
        </p:nvCxnSpPr>
        <p:spPr>
          <a:xfrm>
            <a:off x="4643438" y="3324638"/>
            <a:ext cx="0" cy="21602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4"/>
          <p:cNvCxnSpPr/>
          <p:nvPr/>
        </p:nvCxnSpPr>
        <p:spPr>
          <a:xfrm>
            <a:off x="3929058" y="3324638"/>
            <a:ext cx="0" cy="21602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2214546" y="1428742"/>
            <a:ext cx="1521939" cy="724561"/>
            <a:chOff x="2428860" y="1285866"/>
            <a:chExt cx="1521939" cy="724561"/>
          </a:xfrm>
        </p:grpSpPr>
        <p:cxnSp>
          <p:nvCxnSpPr>
            <p:cNvPr id="16" name="Прямая со стрелкой 27">
              <a:extLst>
                <a:ext uri="{FF2B5EF4-FFF2-40B4-BE49-F238E27FC236}">
                  <a16:creationId xmlns:a16="http://schemas.microsoft.com/office/drawing/2014/main" id="{C78B4DB7-2449-4E3B-914A-1408B58891B3}"/>
                </a:ext>
              </a:extLst>
            </p:cNvPr>
            <p:cNvCxnSpPr/>
            <p:nvPr/>
          </p:nvCxnSpPr>
          <p:spPr>
            <a:xfrm>
              <a:off x="3929058" y="1285866"/>
              <a:ext cx="0" cy="72456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F79719-A855-42D4-8234-5BC3B8A3DD1C}"/>
                </a:ext>
              </a:extLst>
            </p:cNvPr>
            <p:cNvSpPr txBox="1"/>
            <p:nvPr/>
          </p:nvSpPr>
          <p:spPr>
            <a:xfrm>
              <a:off x="2428860" y="1357304"/>
              <a:ext cx="1521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В случае </a:t>
              </a:r>
              <a:r>
                <a:rPr lang="ru-RU" sz="1400" dirty="0" smtClean="0">
                  <a:solidFill>
                    <a:srgbClr val="C00000"/>
                  </a:solidFill>
                </a:rPr>
                <a:t>дефолта</a:t>
              </a:r>
              <a:endParaRPr lang="en-US" sz="14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ru-RU" sz="1400" dirty="0" smtClean="0">
                  <a:solidFill>
                    <a:srgbClr val="C00000"/>
                  </a:solidFill>
                </a:rPr>
                <a:t>Контрагента</a:t>
              </a:r>
              <a:endParaRPr lang="ru-RU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6" name="Прямая со стрелкой 27">
            <a:extLst>
              <a:ext uri="{FF2B5EF4-FFF2-40B4-BE49-F238E27FC236}">
                <a16:creationId xmlns:a16="http://schemas.microsoft.com/office/drawing/2014/main" id="{C78B4DB7-2449-4E3B-914A-1408B58891B3}"/>
              </a:ext>
            </a:extLst>
          </p:cNvPr>
          <p:cNvCxnSpPr/>
          <p:nvPr/>
        </p:nvCxnSpPr>
        <p:spPr>
          <a:xfrm flipV="1">
            <a:off x="3214678" y="2714626"/>
            <a:ext cx="0" cy="504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27">
            <a:extLst>
              <a:ext uri="{FF2B5EF4-FFF2-40B4-BE49-F238E27FC236}">
                <a16:creationId xmlns:a16="http://schemas.microsoft.com/office/drawing/2014/main" id="{C78B4DB7-2449-4E3B-914A-1408B58891B3}"/>
              </a:ext>
            </a:extLst>
          </p:cNvPr>
          <p:cNvCxnSpPr/>
          <p:nvPr/>
        </p:nvCxnSpPr>
        <p:spPr>
          <a:xfrm flipV="1">
            <a:off x="3929058" y="2714626"/>
            <a:ext cx="0" cy="504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27">
            <a:extLst>
              <a:ext uri="{FF2B5EF4-FFF2-40B4-BE49-F238E27FC236}">
                <a16:creationId xmlns:a16="http://schemas.microsoft.com/office/drawing/2014/main" id="{C78B4DB7-2449-4E3B-914A-1408B58891B3}"/>
              </a:ext>
            </a:extLst>
          </p:cNvPr>
          <p:cNvCxnSpPr/>
          <p:nvPr/>
        </p:nvCxnSpPr>
        <p:spPr>
          <a:xfrm flipV="1">
            <a:off x="4643438" y="2714626"/>
            <a:ext cx="0" cy="504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7755C1-7A6C-414F-AA2F-E260EB442BF3}"/>
              </a:ext>
            </a:extLst>
          </p:cNvPr>
          <p:cNvSpPr txBox="1"/>
          <p:nvPr/>
        </p:nvSpPr>
        <p:spPr>
          <a:xfrm>
            <a:off x="4143372" y="3478419"/>
            <a:ext cx="918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Через год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85720" y="3814644"/>
                <a:ext cx="3857652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i="1" dirty="0" smtClean="0">
                    <a:latin typeface="Cambria" panose="02040503050406030204" pitchFamily="18" charset="0"/>
                    <a:cs typeface="Times New Roman" pitchFamily="18" charset="0"/>
                  </a:rPr>
                  <a:t>N</a:t>
                </a:r>
                <a:r>
                  <a:rPr lang="en-US" sz="1050" dirty="0" smtClean="0">
                    <a:cs typeface="Times New Roman" pitchFamily="18" charset="0"/>
                  </a:rPr>
                  <a:t> – </a:t>
                </a:r>
                <a:r>
                  <a:rPr lang="ru-RU" sz="1050" dirty="0" smtClean="0">
                    <a:cs typeface="Times New Roman" pitchFamily="18" charset="0"/>
                  </a:rPr>
                  <a:t>номинал </a:t>
                </a:r>
                <a:r>
                  <a:rPr lang="en-US" sz="1050" dirty="0" smtClean="0">
                    <a:cs typeface="Times New Roman" pitchFamily="18" charset="0"/>
                  </a:rPr>
                  <a:t>CDS’</a:t>
                </a:r>
                <a:r>
                  <a:rPr lang="ru-RU" sz="1050" dirty="0" smtClean="0">
                    <a:cs typeface="Times New Roman" pitchFamily="18" charset="0"/>
                  </a:rPr>
                  <a:t>а</a:t>
                </a:r>
              </a:p>
              <a:p>
                <a:r>
                  <a:rPr lang="en-US" sz="1050" i="1" dirty="0" smtClean="0">
                    <a:latin typeface="Cambria" panose="02040503050406030204" pitchFamily="18" charset="0"/>
                    <a:cs typeface="Times New Roman" pitchFamily="18" charset="0"/>
                  </a:rPr>
                  <a:t>R</a:t>
                </a:r>
                <a:r>
                  <a:rPr lang="en-US" sz="1050" dirty="0" smtClean="0">
                    <a:cs typeface="Times New Roman" pitchFamily="18" charset="0"/>
                  </a:rPr>
                  <a:t> </a:t>
                </a:r>
                <a:r>
                  <a:rPr lang="en-US" sz="1050" dirty="0">
                    <a:cs typeface="Times New Roman" pitchFamily="18" charset="0"/>
                  </a:rPr>
                  <a:t>– </a:t>
                </a:r>
                <a:r>
                  <a:rPr lang="en-US" sz="1050" dirty="0" smtClean="0">
                    <a:cs typeface="Times New Roman" pitchFamily="18" charset="0"/>
                  </a:rPr>
                  <a:t>Recovery Rate</a:t>
                </a:r>
                <a:endParaRPr lang="ru-RU" sz="1050" dirty="0" smtClean="0">
                  <a:cs typeface="Times New Roman" pitchFamily="18" charset="0"/>
                </a:endParaRPr>
              </a:p>
              <a:p>
                <a:r>
                  <a:rPr lang="en-US" sz="1050" i="1" dirty="0" smtClean="0">
                    <a:latin typeface="Cambria" panose="02040503050406030204" pitchFamily="18" charset="0"/>
                    <a:cs typeface="Times New Roman" pitchFamily="18" charset="0"/>
                  </a:rPr>
                  <a:t>S</a:t>
                </a:r>
                <a:r>
                  <a:rPr lang="en-US" sz="1050" dirty="0" smtClean="0">
                    <a:cs typeface="Times New Roman" pitchFamily="18" charset="0"/>
                  </a:rPr>
                  <a:t> – CDS spread</a:t>
                </a:r>
                <a:r>
                  <a:rPr lang="ru-RU" sz="1050" dirty="0" smtClean="0">
                    <a:cs typeface="Times New Roman" pitchFamily="18" charset="0"/>
                  </a:rPr>
                  <a:t>, процентная ставка по </a:t>
                </a:r>
                <a:r>
                  <a:rPr lang="en-US" sz="1050" dirty="0" smtClean="0">
                    <a:cs typeface="Times New Roman" pitchFamily="18" charset="0"/>
                  </a:rPr>
                  <a:t>CDS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/>
                      </a:rPr>
                      <m:t>𝑃𝐷</m:t>
                    </m:r>
                    <m:r>
                      <a:rPr lang="en-US" sz="105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050" i="1">
                            <a:latin typeface="Cambria Math"/>
                          </a:rPr>
                          <m:t>𝑖</m:t>
                        </m:r>
                        <m:r>
                          <a:rPr lang="en-US" sz="105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05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05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05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050" dirty="0" smtClean="0">
                    <a:cs typeface="Times New Roman" pitchFamily="18" charset="0"/>
                  </a:rPr>
                  <a:t> – </a:t>
                </a:r>
                <a:r>
                  <a:rPr lang="ru-RU" sz="1050" dirty="0" smtClean="0">
                    <a:cs typeface="Times New Roman" pitchFamily="18" charset="0"/>
                  </a:rPr>
                  <a:t>вероятность дефолта на интервале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latin typeface="Cambria Math"/>
                        <a:cs typeface="Times New Roman" pitchFamily="18" charset="0"/>
                      </a:rPr>
                      <m:t>[</m:t>
                    </m:r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050" b="0" i="1" dirty="0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50" b="0" i="1" dirty="0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1050" b="0" i="1" dirty="0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  <m:r>
                      <a:rPr lang="en-US" sz="1050" i="1" dirty="0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105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050" i="1" dirty="0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50" i="1" dirty="0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1050" i="1" dirty="0" smtClean="0">
                        <a:latin typeface="Cambria Math"/>
                        <a:cs typeface="Times New Roman" pitchFamily="18" charset="0"/>
                      </a:rPr>
                      <m:t>]</m:t>
                    </m:r>
                  </m:oMath>
                </a14:m>
                <a:endParaRPr lang="ru-RU" sz="1050" dirty="0" smtClean="0"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/>
                      </a:rPr>
                      <m:t>𝑁</m:t>
                    </m:r>
                    <m:r>
                      <a:rPr lang="en-US" sz="1050" i="1">
                        <a:latin typeface="Cambria Math"/>
                      </a:rPr>
                      <m:t>𝑃𝐷</m:t>
                    </m:r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050" dirty="0" smtClean="0">
                    <a:cs typeface="Times New Roman" pitchFamily="18" charset="0"/>
                  </a:rPr>
                  <a:t> – </a:t>
                </a:r>
                <a:r>
                  <a:rPr lang="ru-RU" sz="1050" dirty="0" smtClean="0">
                    <a:cs typeface="Times New Roman" pitchFamily="18" charset="0"/>
                  </a:rPr>
                  <a:t>вероятность отсутствия дефолта до момента </a:t>
                </a:r>
                <a14:m>
                  <m:oMath xmlns:m="http://schemas.openxmlformats.org/officeDocument/2006/math">
                    <m:r>
                      <a:rPr lang="en-US" sz="1050" i="1" dirty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1050" i="1" baseline="-25000" dirty="0">
                        <a:latin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endParaRPr lang="ru-RU" sz="1050" dirty="0" smtClean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" y="3814644"/>
                <a:ext cx="3857652" cy="900246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6485" y="1575830"/>
                <a:ext cx="1071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(1−</m:t>
                      </m:r>
                      <m:r>
                        <a:rPr lang="en-US" sz="1400" b="0" i="1" smtClean="0">
                          <a:latin typeface="Cambria Math"/>
                        </a:rPr>
                        <m:t>𝑅</m:t>
                      </m:r>
                      <m:r>
                        <a:rPr lang="en-US" sz="1400" b="0" i="1" smtClean="0">
                          <a:latin typeface="Cambria Math"/>
                        </a:rPr>
                        <m:t>)∙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485" y="1575830"/>
                <a:ext cx="1071960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68302" y="2495248"/>
                <a:ext cx="67550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ru-RU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800" b="0" i="1" smtClean="0">
                          <a:latin typeface="Cambria Math"/>
                        </a:rPr>
                        <m:t> 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ru-RU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302" y="2495248"/>
                <a:ext cx="675506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4505" t="-72222" b="-12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88382" y="2488170"/>
                <a:ext cx="67550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ru-RU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800" b="0" i="1" smtClean="0">
                          <a:latin typeface="Cambria Math"/>
                        </a:rPr>
                        <m:t> 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ru-RU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382" y="2488170"/>
                <a:ext cx="675506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4505" t="-72222" b="-12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1528" y="2499182"/>
                <a:ext cx="67550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ru-RU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800" b="0" i="1" smtClean="0">
                          <a:latin typeface="Cambria Math"/>
                        </a:rPr>
                        <m:t> 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ru-RU" sz="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28" y="2499182"/>
                <a:ext cx="67550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3604" t="-74286" b="-1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328542" y="2488170"/>
                <a:ext cx="67550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ru-RU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800" b="0" i="1" smtClean="0">
                          <a:latin typeface="Cambria Math"/>
                        </a:rPr>
                        <m:t> 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ru-RU" sz="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42" y="2488170"/>
                <a:ext cx="67550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3604" t="-72222" b="-12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357818" y="1494854"/>
                <a:ext cx="3616759" cy="49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4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𝑟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𝑃𝐷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18" y="1494854"/>
                <a:ext cx="3616759" cy="490647"/>
              </a:xfrm>
              <a:prstGeom prst="rect">
                <a:avLst/>
              </a:prstGeom>
              <a:blipFill>
                <a:blip r:embed="rId9"/>
                <a:stretch>
                  <a:fillRect t="-154321" b="-22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57818" y="2791235"/>
                <a:ext cx="3254609" cy="49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4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𝑟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𝑁𝑃𝐷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18" y="2791235"/>
                <a:ext cx="3254609" cy="490647"/>
              </a:xfrm>
              <a:prstGeom prst="rect">
                <a:avLst/>
              </a:prstGeom>
              <a:blipFill>
                <a:blip r:embed="rId10"/>
                <a:stretch>
                  <a:fillRect l="-187" t="-156250" b="-22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10253" y="3958889"/>
                <a:ext cx="1149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53" y="3958889"/>
                <a:ext cx="114973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2" descr="C:\Users\Леша\Desktop\Goldman-Sachs-Logo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6876" y="1438256"/>
            <a:ext cx="1233377" cy="6038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9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LGD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79877"/>
            <a:ext cx="392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Сейчас это фиксированное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14283" y="2715766"/>
            <a:ext cx="457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инициатива </a:t>
            </a:r>
            <a:r>
              <a:rPr lang="ru-RU" dirty="0" smtClean="0"/>
              <a:t>по</a:t>
            </a:r>
            <a:r>
              <a:rPr lang="en-US" dirty="0"/>
              <a:t> </a:t>
            </a:r>
            <a:r>
              <a:rPr lang="ru-RU" dirty="0" smtClean="0"/>
              <a:t>развитию моделей </a:t>
            </a:r>
            <a:r>
              <a:rPr lang="en-US" dirty="0"/>
              <a:t>LGD </a:t>
            </a:r>
            <a:r>
              <a:rPr lang="ru-RU" dirty="0" smtClean="0"/>
              <a:t>по деривативам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084F1F-8BCD-4047-91E5-BCFF31C45A1D}"/>
                  </a:ext>
                </a:extLst>
              </p:cNvPr>
              <p:cNvSpPr/>
              <p:nvPr/>
            </p:nvSpPr>
            <p:spPr>
              <a:xfrm>
                <a:off x="755576" y="1266382"/>
                <a:ext cx="3694538" cy="878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M</a:t>
                </a:r>
                <a:r>
                  <a:rPr lang="en-US" dirty="0" smtClean="0"/>
                  <a:t>arket practice</a:t>
                </a:r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/>
                  <a:t>Чувствительность 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𝐿𝐺𝐷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𝑠𝑝𝑟𝑒𝑎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084F1F-8BCD-4047-91E5-BCFF31C45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266382"/>
                <a:ext cx="3694538" cy="878510"/>
              </a:xfrm>
              <a:prstGeom prst="rect">
                <a:avLst/>
              </a:prstGeom>
              <a:blipFill>
                <a:blip r:embed="rId3"/>
                <a:stretch>
                  <a:fillRect l="-1485" b="-10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094791" y="587985"/>
            <a:ext cx="1368152" cy="7386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LGD = 0.75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12407" y="3656046"/>
            <a:ext cx="2946392" cy="68777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Экспертные модели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48064" y="3651870"/>
            <a:ext cx="2952328" cy="68777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 базе корпоративной модели </a:t>
            </a:r>
            <a:r>
              <a:rPr lang="en-US" dirty="0" smtClean="0">
                <a:solidFill>
                  <a:schemeClr val="tx1"/>
                </a:solidFill>
              </a:rPr>
              <a:t>LGD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788024" y="1563638"/>
            <a:ext cx="3837670" cy="738664"/>
            <a:chOff x="4861409" y="1667677"/>
            <a:chExt cx="3764285" cy="738664"/>
          </a:xfrm>
        </p:grpSpPr>
        <p:sp>
          <p:nvSpPr>
            <p:cNvPr id="5" name="Rectangle 4"/>
            <p:cNvSpPr/>
            <p:nvPr/>
          </p:nvSpPr>
          <p:spPr>
            <a:xfrm>
              <a:off x="5436096" y="1667677"/>
              <a:ext cx="302433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 smtClean="0"/>
                <a:t>В </a:t>
              </a:r>
              <a:r>
                <a:rPr lang="ru-RU" sz="1400" dirty="0"/>
                <a:t>нормальных условиях для хороших контрагентов чувствительность не очень важна</a:t>
              </a:r>
            </a:p>
          </p:txBody>
        </p:sp>
        <p:sp>
          <p:nvSpPr>
            <p:cNvPr id="18" name="ZoneTexte 21">
              <a:extLst>
                <a:ext uri="{FF2B5EF4-FFF2-40B4-BE49-F238E27FC236}">
                  <a16:creationId xmlns:a16="http://schemas.microsoft.com/office/drawing/2014/main" id="{052B6B1D-05BE-B64D-A724-4D8F7C68FEDE}"/>
                </a:ext>
              </a:extLst>
            </p:cNvPr>
            <p:cNvSpPr txBox="1"/>
            <p:nvPr/>
          </p:nvSpPr>
          <p:spPr>
            <a:xfrm>
              <a:off x="4874796" y="1739685"/>
              <a:ext cx="64312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NB</a:t>
              </a:r>
              <a:endParaRPr lang="ru-RU" sz="3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61409" y="1667677"/>
              <a:ext cx="3764285" cy="738664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760195" y="2804755"/>
            <a:ext cx="31322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Но мало статистики для полноценного моделирования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0459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управлять риском?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2107" y="1226730"/>
            <a:ext cx="6048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Инструменты для </a:t>
            </a:r>
            <a:r>
              <a:rPr lang="ru-RU" dirty="0" smtClean="0"/>
              <a:t>хеджирования</a:t>
            </a:r>
            <a:r>
              <a:rPr lang="en-US" dirty="0" smtClean="0"/>
              <a:t>:</a:t>
            </a:r>
          </a:p>
          <a:p>
            <a:pPr lvl="1"/>
            <a:r>
              <a:rPr lang="ru-RU" dirty="0"/>
              <a:t>О</a:t>
            </a:r>
            <a:r>
              <a:rPr lang="ru-RU" dirty="0" smtClean="0"/>
              <a:t>бычные инструменты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редитные </a:t>
            </a:r>
            <a:r>
              <a:rPr lang="ru-RU" dirty="0"/>
              <a:t>инструменты </a:t>
            </a:r>
            <a:r>
              <a:rPr lang="ru-RU" dirty="0" smtClean="0"/>
              <a:t>(</a:t>
            </a:r>
            <a:r>
              <a:rPr lang="en-US" dirty="0" smtClean="0"/>
              <a:t>CDS, CDS indices, bonds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982107" y="2277893"/>
            <a:ext cx="576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Ограничения при хеджировании</a:t>
            </a:r>
            <a:endParaRPr lang="en-US" dirty="0" smtClean="0"/>
          </a:p>
          <a:p>
            <a:pPr lvl="1"/>
            <a:r>
              <a:rPr lang="ru-RU" dirty="0" smtClean="0"/>
              <a:t>рынок не самый ликвидный</a:t>
            </a:r>
          </a:p>
          <a:p>
            <a:pPr lvl="1"/>
            <a:r>
              <a:rPr lang="ru-RU" dirty="0" smtClean="0"/>
              <a:t>Не все можем </a:t>
            </a:r>
            <a:r>
              <a:rPr lang="ru-RU" dirty="0" err="1" smtClean="0"/>
              <a:t>захеджировать</a:t>
            </a:r>
            <a:r>
              <a:rPr lang="ru-RU" dirty="0" smtClean="0"/>
              <a:t> (</a:t>
            </a:r>
            <a:r>
              <a:rPr lang="en-US" dirty="0" smtClean="0"/>
              <a:t>e.g. </a:t>
            </a:r>
            <a:r>
              <a:rPr lang="ru-RU" dirty="0" smtClean="0"/>
              <a:t>кросс-гамма)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87823" y="730525"/>
            <a:ext cx="373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Хеджируем на портфельном уровне</a:t>
            </a:r>
            <a:endParaRPr lang="ru-RU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69682D9-4B13-BE48-B0C8-8F79D669F23D}"/>
              </a:ext>
            </a:extLst>
          </p:cNvPr>
          <p:cNvSpPr txBox="1"/>
          <p:nvPr/>
        </p:nvSpPr>
        <p:spPr>
          <a:xfrm>
            <a:off x="2987822" y="3579862"/>
            <a:ext cx="4968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Секьюризитация</a:t>
            </a:r>
            <a:r>
              <a:rPr lang="ru-RU" dirty="0" smtClean="0"/>
              <a:t> риска и его продажа в рынок</a:t>
            </a:r>
          </a:p>
          <a:p>
            <a:pPr lvl="1"/>
            <a:r>
              <a:rPr lang="ru-RU" dirty="0" smtClean="0"/>
              <a:t>Структурные облигации</a:t>
            </a:r>
            <a:endParaRPr lang="ru-RU" dirty="0"/>
          </a:p>
          <a:p>
            <a:pPr lvl="1"/>
            <a:r>
              <a:rPr lang="en-US" dirty="0"/>
              <a:t>CDS </a:t>
            </a:r>
            <a:r>
              <a:rPr lang="ru-RU" dirty="0"/>
              <a:t>на корзину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1722" y="781307"/>
            <a:ext cx="2341494" cy="56630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Хеджирование риска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7310" y="3619875"/>
            <a:ext cx="2341494" cy="56630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Продажа риска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71420"/>
            <a:ext cx="6858048" cy="57683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CVA: </a:t>
            </a:r>
            <a:r>
              <a:rPr lang="ru-RU" sz="1800" dirty="0" smtClean="0"/>
              <a:t>бескупонная </a:t>
            </a:r>
            <a:r>
              <a:rPr lang="ru-RU" sz="1800" dirty="0"/>
              <a:t>облигация на 1 год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2974" y="2804749"/>
                <a:ext cx="25955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1400" dirty="0">
                    <a:latin typeface="+mj-lt"/>
                  </a:rPr>
                  <a:t> – номинал</a:t>
                </a:r>
              </a:p>
              <a:p>
                <a14:m>
                  <m:oMath xmlns:m="http://schemas.openxmlformats.org/officeDocument/2006/math">
                    <m:r>
                      <a:rPr lang="el-GR" sz="1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sz="1400" dirty="0">
                    <a:latin typeface="+mj-lt"/>
                  </a:rPr>
                  <a:t> – интенсивность дефолта</a:t>
                </a:r>
                <a:endParaRPr lang="en-US" sz="1400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𝑃𝐷</m:t>
                    </m:r>
                  </m:oMath>
                </a14:m>
                <a:r>
                  <a:rPr lang="en-US" sz="1400" dirty="0">
                    <a:latin typeface="+mj-lt"/>
                  </a:rPr>
                  <a:t> – </a:t>
                </a:r>
                <a:r>
                  <a:rPr lang="ru-RU" sz="1400" dirty="0">
                    <a:latin typeface="+mj-lt"/>
                  </a:rPr>
                  <a:t>вероятность дефолта</a:t>
                </a:r>
                <a:endParaRPr lang="en-US" sz="1400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𝑁𝑃𝐷</m:t>
                    </m:r>
                  </m:oMath>
                </a14:m>
                <a:r>
                  <a:rPr lang="en-US" sz="1400" dirty="0">
                    <a:latin typeface="+mj-lt"/>
                  </a:rPr>
                  <a:t> – </a:t>
                </a:r>
                <a:r>
                  <a:rPr lang="ru-RU" sz="1400" dirty="0">
                    <a:latin typeface="+mj-lt"/>
                  </a:rPr>
                  <a:t>вероятность </a:t>
                </a:r>
                <a:r>
                  <a:rPr lang="ru-RU" sz="1400" dirty="0" smtClean="0">
                    <a:latin typeface="+mj-lt"/>
                  </a:rPr>
                  <a:t>выживания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1400" dirty="0" smtClean="0">
                    <a:latin typeface="+mj-lt"/>
                  </a:rPr>
                  <a:t> – </a:t>
                </a:r>
                <a:r>
                  <a:rPr lang="en-US" sz="1400" dirty="0" smtClean="0">
                    <a:latin typeface="+mj-lt"/>
                  </a:rPr>
                  <a:t>recovery rate</a:t>
                </a:r>
                <a:endParaRPr lang="ru-RU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74" y="2804749"/>
                <a:ext cx="2595582" cy="1200329"/>
              </a:xfrm>
              <a:prstGeom prst="rect">
                <a:avLst/>
              </a:prstGeom>
              <a:blipFill>
                <a:blip r:embed="rId3"/>
                <a:stretch>
                  <a:fillRect t="-1015" b="-2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/>
          <p:cNvGrpSpPr/>
          <p:nvPr/>
        </p:nvGrpSpPr>
        <p:grpSpPr>
          <a:xfrm>
            <a:off x="252868" y="843558"/>
            <a:ext cx="2446924" cy="1726393"/>
            <a:chOff x="-108519" y="756792"/>
            <a:chExt cx="2446924" cy="17263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032FA0B-7327-BF4B-B6AB-60079807F332}"/>
                </a:ext>
              </a:extLst>
            </p:cNvPr>
            <p:cNvGrpSpPr/>
            <p:nvPr/>
          </p:nvGrpSpPr>
          <p:grpSpPr>
            <a:xfrm>
              <a:off x="-108519" y="974155"/>
              <a:ext cx="2446924" cy="1509030"/>
              <a:chOff x="4271797" y="1493113"/>
              <a:chExt cx="2448997" cy="1342557"/>
            </a:xfrm>
          </p:grpSpPr>
          <p:cxnSp>
            <p:nvCxnSpPr>
              <p:cNvPr id="36" name="Прямая со стрелкой 3">
                <a:extLst>
                  <a:ext uri="{FF2B5EF4-FFF2-40B4-BE49-F238E27FC236}">
                    <a16:creationId xmlns:a16="http://schemas.microsoft.com/office/drawing/2014/main" id="{BE63056B-6B58-4878-B774-2CA5A0DA24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8332" y="2455724"/>
                <a:ext cx="2022462" cy="12188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AED2F0-7E4E-4E76-A3A7-D43B3171C28B}"/>
                  </a:ext>
                </a:extLst>
              </p:cNvPr>
              <p:cNvSpPr txBox="1"/>
              <p:nvPr/>
            </p:nvSpPr>
            <p:spPr>
              <a:xfrm>
                <a:off x="4271797" y="2589229"/>
                <a:ext cx="1419098" cy="24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8" name="Straight Connector 15"/>
              <p:cNvCxnSpPr/>
              <p:nvPr/>
            </p:nvCxnSpPr>
            <p:spPr>
              <a:xfrm>
                <a:off x="4981347" y="2311744"/>
                <a:ext cx="0" cy="288032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27">
                <a:extLst>
                  <a:ext uri="{FF2B5EF4-FFF2-40B4-BE49-F238E27FC236}">
                    <a16:creationId xmlns:a16="http://schemas.microsoft.com/office/drawing/2014/main" id="{C78B4DB7-2449-4E3B-914A-1408B58891B3}"/>
                  </a:ext>
                </a:extLst>
              </p:cNvPr>
              <p:cNvCxnSpPr/>
              <p:nvPr/>
            </p:nvCxnSpPr>
            <p:spPr>
              <a:xfrm flipV="1">
                <a:off x="6315593" y="1493113"/>
                <a:ext cx="0" cy="67200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44"/>
              <p:cNvCxnSpPr/>
              <p:nvPr/>
            </p:nvCxnSpPr>
            <p:spPr>
              <a:xfrm>
                <a:off x="6315593" y="2311708"/>
                <a:ext cx="0" cy="288032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833116" y="756792"/>
                  <a:ext cx="151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ru-RU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16" y="756792"/>
                  <a:ext cx="151260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3077" r="-15385"/>
                  </a:stretch>
                </a:blipFill>
              </p:spPr>
              <p:txBody>
                <a:bodyPr/>
                <a:lstStyle/>
                <a:p>
                  <a:r>
                    <a:rPr lang="fr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/>
          <p:cNvSpPr txBox="1"/>
          <p:nvPr/>
        </p:nvSpPr>
        <p:spPr>
          <a:xfrm>
            <a:off x="3099284" y="1609422"/>
            <a:ext cx="36329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+mj-lt"/>
              </a:rPr>
              <a:t>Государственная </a:t>
            </a:r>
            <a:r>
              <a:rPr lang="ru-RU" sz="1600" b="0" dirty="0">
                <a:latin typeface="+mj-lt"/>
              </a:rPr>
              <a:t>облигация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077017" y="811897"/>
            <a:ext cx="2359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+mj-lt"/>
              </a:rPr>
              <a:t>Корпоративная облигация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11680" y="1131765"/>
                <a:ext cx="5949474" cy="394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𝑁𝑃𝐷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e>
                      </m:d>
                      <m:r>
                        <a:rPr lang="ru-RU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80" y="1131765"/>
                <a:ext cx="5949474" cy="394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11680" y="1929290"/>
                <a:ext cx="318080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80" y="1929290"/>
                <a:ext cx="3180807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29612D2-C46E-5842-B90F-0CA832E81D7E}"/>
                  </a:ext>
                </a:extLst>
              </p:cNvPr>
              <p:cNvSpPr/>
              <p:nvPr/>
            </p:nvSpPr>
            <p:spPr>
              <a:xfrm>
                <a:off x="1907704" y="2499742"/>
                <a:ext cx="418868" cy="251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RU" sz="1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29612D2-C46E-5842-B90F-0CA832E81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499742"/>
                <a:ext cx="418868" cy="2518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915816" y="2677778"/>
            <a:ext cx="5425015" cy="1222703"/>
            <a:chOff x="2915816" y="2677778"/>
            <a:chExt cx="5425015" cy="12227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Прямоугольник 7"/>
                <p:cNvSpPr/>
                <p:nvPr/>
              </p:nvSpPr>
              <p:spPr>
                <a:xfrm>
                  <a:off x="2915816" y="2677778"/>
                  <a:ext cx="5425015" cy="35016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" name="Прямоугольник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816" y="2677778"/>
                  <a:ext cx="5425015" cy="350160"/>
                </a:xfrm>
                <a:prstGeom prst="rect">
                  <a:avLst/>
                </a:prstGeom>
                <a:blipFill>
                  <a:blip r:embed="rId12"/>
                  <a:stretch>
                    <a:fillRect b="-86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3492B3-A1EB-4645-8151-6AB7D2CB1450}"/>
                    </a:ext>
                  </a:extLst>
                </p:cNvPr>
                <p:cNvSpPr/>
                <p:nvPr/>
              </p:nvSpPr>
              <p:spPr>
                <a:xfrm>
                  <a:off x="6292094" y="3128069"/>
                  <a:ext cx="46564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𝑃𝐷</m:t>
                        </m:r>
                      </m:oMath>
                    </m:oMathPara>
                  </a14:m>
                  <a:endParaRPr lang="fr-RU" sz="1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3492B3-A1EB-4645-8151-6AB7D2CB1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2094" y="3128069"/>
                  <a:ext cx="46564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DE466F3-1FA9-2648-ACBD-55EF34F728CC}"/>
                    </a:ext>
                  </a:extLst>
                </p:cNvPr>
                <p:cNvSpPr/>
                <p:nvPr/>
              </p:nvSpPr>
              <p:spPr>
                <a:xfrm>
                  <a:off x="7175326" y="3128069"/>
                  <a:ext cx="56502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𝐿𝐺𝐷</m:t>
                        </m:r>
                      </m:oMath>
                    </m:oMathPara>
                  </a14:m>
                  <a:endParaRPr lang="fr-RU" sz="1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DE466F3-1FA9-2648-ACBD-55EF34F72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326" y="3128069"/>
                  <a:ext cx="56502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46F3DEA-0072-4446-B08D-D1B8AEAE3802}"/>
                    </a:ext>
                  </a:extLst>
                </p:cNvPr>
                <p:cNvSpPr/>
                <p:nvPr/>
              </p:nvSpPr>
              <p:spPr>
                <a:xfrm>
                  <a:off x="5148064" y="3128069"/>
                  <a:ext cx="5810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𝐸𝐴𝐷</m:t>
                        </m:r>
                      </m:oMath>
                    </m:oMathPara>
                  </a14:m>
                  <a:endParaRPr lang="fr-RU" sz="1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46F3DEA-0072-4446-B08D-D1B8AEAE38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3128069"/>
                  <a:ext cx="581057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Brace 6">
              <a:extLst>
                <a:ext uri="{FF2B5EF4-FFF2-40B4-BE49-F238E27FC236}">
                  <a16:creationId xmlns:a16="http://schemas.microsoft.com/office/drawing/2014/main" id="{B866D100-838D-234D-9E8D-20D0F0759F6A}"/>
                </a:ext>
              </a:extLst>
            </p:cNvPr>
            <p:cNvSpPr/>
            <p:nvPr/>
          </p:nvSpPr>
          <p:spPr>
            <a:xfrm rot="5400000">
              <a:off x="6166918" y="1862412"/>
              <a:ext cx="338555" cy="3096345"/>
            </a:xfrm>
            <a:prstGeom prst="righ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E3312E1-AFE2-8C46-A40D-6B3869C3A5ED}"/>
                </a:ext>
              </a:extLst>
            </p:cNvPr>
            <p:cNvSpPr txBox="1"/>
            <p:nvPr/>
          </p:nvSpPr>
          <p:spPr>
            <a:xfrm>
              <a:off x="6055316" y="3531149"/>
              <a:ext cx="561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RU" dirty="0"/>
                <a:t>CVA</a:t>
              </a:r>
            </a:p>
          </p:txBody>
        </p:sp>
        <p:sp>
          <p:nvSpPr>
            <p:cNvPr id="27" name="Right Brace 6">
              <a:extLst>
                <a:ext uri="{FF2B5EF4-FFF2-40B4-BE49-F238E27FC236}">
                  <a16:creationId xmlns:a16="http://schemas.microsoft.com/office/drawing/2014/main" id="{E8AB111A-FCB9-6942-98F9-F43CDA5E8859}"/>
                </a:ext>
              </a:extLst>
            </p:cNvPr>
            <p:cNvSpPr/>
            <p:nvPr/>
          </p:nvSpPr>
          <p:spPr>
            <a:xfrm rot="5400000">
              <a:off x="5374055" y="2589110"/>
              <a:ext cx="174720" cy="982380"/>
            </a:xfrm>
            <a:prstGeom prst="righ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Right Brace 6">
              <a:extLst>
                <a:ext uri="{FF2B5EF4-FFF2-40B4-BE49-F238E27FC236}">
                  <a16:creationId xmlns:a16="http://schemas.microsoft.com/office/drawing/2014/main" id="{5021A6F1-2CDE-094D-94DA-5ACEDC1C472E}"/>
                </a:ext>
              </a:extLst>
            </p:cNvPr>
            <p:cNvSpPr/>
            <p:nvPr/>
          </p:nvSpPr>
          <p:spPr>
            <a:xfrm rot="5400000">
              <a:off x="6483926" y="2605637"/>
              <a:ext cx="160080" cy="934687"/>
            </a:xfrm>
            <a:prstGeom prst="righ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Right Brace 6">
              <a:extLst>
                <a:ext uri="{FF2B5EF4-FFF2-40B4-BE49-F238E27FC236}">
                  <a16:creationId xmlns:a16="http://schemas.microsoft.com/office/drawing/2014/main" id="{BFB9DB0E-D2D8-024F-8E55-CF401B808020}"/>
                </a:ext>
              </a:extLst>
            </p:cNvPr>
            <p:cNvSpPr/>
            <p:nvPr/>
          </p:nvSpPr>
          <p:spPr>
            <a:xfrm rot="5400000">
              <a:off x="7389917" y="2734935"/>
              <a:ext cx="170127" cy="686138"/>
            </a:xfrm>
            <a:prstGeom prst="righ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55576" y="4299942"/>
            <a:ext cx="7078196" cy="537959"/>
            <a:chOff x="755576" y="4299942"/>
            <a:chExt cx="7078196" cy="537959"/>
          </a:xfrm>
        </p:grpSpPr>
        <p:sp>
          <p:nvSpPr>
            <p:cNvPr id="41" name="TextBox 40"/>
            <p:cNvSpPr txBox="1"/>
            <p:nvPr/>
          </p:nvSpPr>
          <p:spPr>
            <a:xfrm>
              <a:off x="1310229" y="4314681"/>
              <a:ext cx="6523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CVA </a:t>
              </a:r>
              <a:r>
                <a:rPr lang="ru-RU" sz="1400" dirty="0" smtClean="0">
                  <a:latin typeface="+mj-lt"/>
                </a:rPr>
                <a:t>для облигации особого смысла не имеет</a:t>
              </a:r>
            </a:p>
            <a:p>
              <a:r>
                <a:rPr lang="ru-RU" sz="1400" dirty="0" smtClean="0">
                  <a:latin typeface="+mj-lt"/>
                </a:rPr>
                <a:t>Это тривиально</a:t>
              </a:r>
              <a:r>
                <a:rPr lang="ru-RU" sz="1400" dirty="0">
                  <a:latin typeface="+mj-lt"/>
                </a:rPr>
                <a:t>, так как бонд всегда имеет положительную стоимость</a:t>
              </a:r>
            </a:p>
          </p:txBody>
        </p:sp>
        <p:sp>
          <p:nvSpPr>
            <p:cNvPr id="31" name="ZoneTexte 21">
              <a:extLst>
                <a:ext uri="{FF2B5EF4-FFF2-40B4-BE49-F238E27FC236}">
                  <a16:creationId xmlns:a16="http://schemas.microsoft.com/office/drawing/2014/main" id="{052B6B1D-05BE-B64D-A724-4D8F7C68FEDE}"/>
                </a:ext>
              </a:extLst>
            </p:cNvPr>
            <p:cNvSpPr txBox="1"/>
            <p:nvPr/>
          </p:nvSpPr>
          <p:spPr>
            <a:xfrm>
              <a:off x="755576" y="4299942"/>
              <a:ext cx="5806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NB</a:t>
              </a:r>
              <a:endParaRPr lang="ru-RU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89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за что отвечает?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6444" y="795501"/>
            <a:ext cx="763284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CVA-</a:t>
            </a:r>
            <a:r>
              <a:rPr lang="ru-RU" dirty="0"/>
              <a:t>деск</a:t>
            </a:r>
          </a:p>
          <a:p>
            <a:pPr lvl="1">
              <a:spcAft>
                <a:spcPts val="600"/>
              </a:spcAft>
            </a:pPr>
            <a:r>
              <a:rPr lang="ru-RU" dirty="0" err="1"/>
              <a:t>Прайсинг</a:t>
            </a:r>
            <a:r>
              <a:rPr lang="ru-RU" dirty="0"/>
              <a:t> сделок</a:t>
            </a:r>
          </a:p>
          <a:p>
            <a:pPr lvl="1">
              <a:spcAft>
                <a:spcPts val="600"/>
              </a:spcAft>
            </a:pPr>
            <a:r>
              <a:rPr lang="ru-RU" dirty="0" smtClean="0"/>
              <a:t>Управление </a:t>
            </a:r>
            <a:r>
              <a:rPr lang="ru-RU" dirty="0"/>
              <a:t>кредитным риском торговой </a:t>
            </a:r>
            <a:r>
              <a:rPr lang="ru-RU" dirty="0" smtClean="0"/>
              <a:t>книги, то есть</a:t>
            </a:r>
            <a:r>
              <a:rPr lang="en-US" dirty="0" smtClean="0"/>
              <a:t> </a:t>
            </a:r>
            <a:r>
              <a:rPr lang="ru-RU" dirty="0" smtClean="0"/>
              <a:t>хеджирование </a:t>
            </a:r>
            <a:r>
              <a:rPr lang="ru-RU" dirty="0"/>
              <a:t>в рамках лимитов и в условиях неликвидных </a:t>
            </a:r>
            <a:r>
              <a:rPr lang="ru-RU" dirty="0" smtClean="0"/>
              <a:t>инструментов</a:t>
            </a:r>
            <a:endParaRPr lang="ru-RU" dirty="0"/>
          </a:p>
          <a:p>
            <a:pPr lvl="1"/>
            <a:r>
              <a:rPr lang="ru-RU" dirty="0" smtClean="0"/>
              <a:t>Работа с ДРПА</a:t>
            </a:r>
          </a:p>
        </p:txBody>
      </p:sp>
      <p:sp>
        <p:nvSpPr>
          <p:cNvPr id="4" name="Rectangle 3"/>
          <p:cNvSpPr/>
          <p:nvPr/>
        </p:nvSpPr>
        <p:spPr>
          <a:xfrm>
            <a:off x="626444" y="3122772"/>
            <a:ext cx="76328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Риски</a:t>
            </a:r>
          </a:p>
          <a:p>
            <a:pPr lvl="1"/>
            <a:r>
              <a:rPr lang="ru-RU" dirty="0"/>
              <a:t>Р</a:t>
            </a:r>
            <a:r>
              <a:rPr lang="ru-RU" dirty="0" smtClean="0"/>
              <a:t>азвитие </a:t>
            </a:r>
            <a:r>
              <a:rPr lang="ru-RU" dirty="0"/>
              <a:t>инструментов для расчета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онтроль </a:t>
            </a:r>
            <a:r>
              <a:rPr lang="ru-RU" dirty="0"/>
              <a:t>и мониторинг лимитов</a:t>
            </a:r>
          </a:p>
          <a:p>
            <a:pPr lvl="1"/>
            <a:r>
              <a:rPr lang="ru-RU" dirty="0"/>
              <a:t>Р</a:t>
            </a:r>
            <a:r>
              <a:rPr lang="ru-RU" dirty="0" smtClean="0"/>
              <a:t>асчет </a:t>
            </a:r>
            <a:r>
              <a:rPr lang="ru-RU" dirty="0"/>
              <a:t>резервов</a:t>
            </a:r>
          </a:p>
        </p:txBody>
      </p:sp>
    </p:spTree>
    <p:extLst>
      <p:ext uri="{BB962C8B-B14F-4D97-AF65-F5344CB8AC3E}">
        <p14:creationId xmlns:p14="http://schemas.microsoft.com/office/powerpoint/2010/main" val="20002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4282" y="71420"/>
            <a:ext cx="6553200" cy="576832"/>
          </a:xfrm>
        </p:spPr>
        <p:txBody>
          <a:bodyPr>
            <a:normAutofit fontScale="90000"/>
          </a:bodyPr>
          <a:lstStyle/>
          <a:p>
            <a:r>
              <a:rPr lang="en-US" dirty="0"/>
              <a:t>CVA-</a:t>
            </a:r>
            <a:r>
              <a:rPr lang="ru-RU" dirty="0"/>
              <a:t>резерв активно управляется на портфельном уровне </a:t>
            </a:r>
            <a:r>
              <a:rPr lang="en-US" dirty="0"/>
              <a:t>CVA</a:t>
            </a:r>
            <a:r>
              <a:rPr lang="ru-RU" dirty="0"/>
              <a:t>-деском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387" y="939902"/>
            <a:ext cx="8785225" cy="3648072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3007280"/>
            <a:ext cx="87658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" lvl="2" defTabSz="891473">
              <a:spcAft>
                <a:spcPts val="1200"/>
              </a:spcAft>
            </a:pPr>
            <a:r>
              <a:rPr lang="en-US" sz="1200" b="1" dirty="0">
                <a:cs typeface="Calibri" pitchFamily="34" charset="0"/>
              </a:rPr>
              <a:t>CVA-</a:t>
            </a:r>
            <a:r>
              <a:rPr lang="ru-RU" sz="1200" b="1" dirty="0">
                <a:cs typeface="Calibri" pitchFamily="34" charset="0"/>
              </a:rPr>
              <a:t>деск управляет совокупным контрагентским кредитным риском</a:t>
            </a:r>
            <a:r>
              <a:rPr lang="en-US" sz="1200" b="1" dirty="0">
                <a:cs typeface="Calibri" pitchFamily="34" charset="0"/>
              </a:rPr>
              <a:t> </a:t>
            </a:r>
            <a:r>
              <a:rPr lang="ru-RU" sz="1200" b="1" dirty="0">
                <a:cs typeface="Calibri" pitchFamily="34" charset="0"/>
              </a:rPr>
              <a:t>с </a:t>
            </a:r>
            <a:r>
              <a:rPr lang="ru-RU" sz="1200" b="1" dirty="0" smtClean="0">
                <a:cs typeface="Calibri" pitchFamily="34" charset="0"/>
              </a:rPr>
              <a:t>помощью</a:t>
            </a:r>
            <a:endParaRPr lang="ru-RU" sz="1200" dirty="0">
              <a:cs typeface="Calibri" pitchFamily="34" charset="0"/>
            </a:endParaRPr>
          </a:p>
          <a:p>
            <a:pPr marL="460696" lvl="3" defTabSz="891473">
              <a:spcAft>
                <a:spcPts val="600"/>
              </a:spcAft>
            </a:pPr>
            <a:r>
              <a:rPr lang="ru-RU" sz="1200" dirty="0">
                <a:cs typeface="Calibri" pitchFamily="34" charset="0"/>
              </a:rPr>
              <a:t>Хеджирования кредитного риска портфеля</a:t>
            </a:r>
          </a:p>
          <a:p>
            <a:pPr marL="460696" lvl="3" defTabSz="891473">
              <a:spcAft>
                <a:spcPts val="600"/>
              </a:spcAft>
            </a:pPr>
            <a:r>
              <a:rPr lang="ru-RU" sz="1200" dirty="0">
                <a:cs typeface="Calibri" pitchFamily="34" charset="0"/>
              </a:rPr>
              <a:t>Д</a:t>
            </a:r>
            <a:r>
              <a:rPr lang="ru-RU" sz="1200" dirty="0" smtClean="0">
                <a:cs typeface="Calibri" pitchFamily="34" charset="0"/>
              </a:rPr>
              <a:t>инамического </a:t>
            </a:r>
            <a:r>
              <a:rPr lang="ru-RU" sz="1200" dirty="0">
                <a:cs typeface="Calibri" pitchFamily="34" charset="0"/>
              </a:rPr>
              <a:t>хеджирования чувствительностей </a:t>
            </a:r>
            <a:r>
              <a:rPr lang="en-US" sz="1200" dirty="0">
                <a:cs typeface="Calibri" pitchFamily="34" charset="0"/>
              </a:rPr>
              <a:t>CVA-</a:t>
            </a:r>
            <a:r>
              <a:rPr lang="ru-RU" sz="1200" dirty="0">
                <a:cs typeface="Calibri" pitchFamily="34" charset="0"/>
              </a:rPr>
              <a:t>резерва на портфельном уровне в рамках установленных лимитов</a:t>
            </a:r>
          </a:p>
          <a:p>
            <a:pPr marL="3600" lvl="2" defTabSz="891473">
              <a:spcBef>
                <a:spcPts val="1200"/>
              </a:spcBef>
              <a:spcAft>
                <a:spcPts val="1200"/>
              </a:spcAft>
            </a:pPr>
            <a:r>
              <a:rPr lang="ru-RU" sz="1200" b="1" dirty="0">
                <a:cs typeface="Calibri" pitchFamily="34" charset="0"/>
              </a:rPr>
              <a:t>Динамическое управление </a:t>
            </a:r>
            <a:r>
              <a:rPr lang="en-US" sz="1200" b="1" dirty="0">
                <a:cs typeface="Calibri" pitchFamily="34" charset="0"/>
              </a:rPr>
              <a:t>CVA-</a:t>
            </a:r>
            <a:r>
              <a:rPr lang="ru-RU" sz="1200" b="1" dirty="0">
                <a:cs typeface="Calibri" pitchFamily="34" charset="0"/>
              </a:rPr>
              <a:t>резервом позволяет снизить волатильность финансового результата</a:t>
            </a:r>
          </a:p>
        </p:txBody>
      </p:sp>
      <p:grpSp>
        <p:nvGrpSpPr>
          <p:cNvPr id="7" name="Group 39"/>
          <p:cNvGrpSpPr/>
          <p:nvPr/>
        </p:nvGrpSpPr>
        <p:grpSpPr>
          <a:xfrm>
            <a:off x="223507" y="1140490"/>
            <a:ext cx="8707801" cy="1424250"/>
            <a:chOff x="279489" y="599216"/>
            <a:chExt cx="8515143" cy="1128616"/>
          </a:xfrm>
        </p:grpSpPr>
        <p:cxnSp>
          <p:nvCxnSpPr>
            <p:cNvPr id="8" name="Straight Arrow Connector 11"/>
            <p:cNvCxnSpPr/>
            <p:nvPr/>
          </p:nvCxnSpPr>
          <p:spPr>
            <a:xfrm>
              <a:off x="3699388" y="1068407"/>
              <a:ext cx="18886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2"/>
            <p:cNvCxnSpPr/>
            <p:nvPr/>
          </p:nvCxnSpPr>
          <p:spPr>
            <a:xfrm>
              <a:off x="3899879" y="1410774"/>
              <a:ext cx="148593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14"/>
            <p:cNvCxnSpPr>
              <a:stCxn id="18" idx="3"/>
              <a:endCxn id="2" idx="1"/>
            </p:cNvCxnSpPr>
            <p:nvPr/>
          </p:nvCxnSpPr>
          <p:spPr>
            <a:xfrm flipV="1">
              <a:off x="1193889" y="1180915"/>
              <a:ext cx="891487" cy="1014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22275" y="1199153"/>
              <a:ext cx="897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/>
                <a:t>ПФИ</a:t>
              </a:r>
            </a:p>
            <a:p>
              <a:pPr algn="ctr"/>
              <a:r>
                <a:rPr lang="ru-RU" sz="1000" dirty="0"/>
                <a:t>с Клиентом</a:t>
              </a:r>
            </a:p>
          </p:txBody>
        </p:sp>
        <p:cxnSp>
          <p:nvCxnSpPr>
            <p:cNvPr id="12" name="Straight Arrow Connector 16"/>
            <p:cNvCxnSpPr>
              <a:endCxn id="21" idx="1"/>
            </p:cNvCxnSpPr>
            <p:nvPr/>
          </p:nvCxnSpPr>
          <p:spPr>
            <a:xfrm flipV="1">
              <a:off x="6537548" y="833812"/>
              <a:ext cx="1342683" cy="2284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826341">
              <a:off x="6525296" y="1432789"/>
              <a:ext cx="1361429" cy="19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/>
                <a:t>Хеджирующий ПФИ</a:t>
              </a:r>
            </a:p>
          </p:txBody>
        </p:sp>
        <p:cxnSp>
          <p:nvCxnSpPr>
            <p:cNvPr id="14" name="Straight Arrow Connector 18"/>
            <p:cNvCxnSpPr/>
            <p:nvPr/>
          </p:nvCxnSpPr>
          <p:spPr>
            <a:xfrm>
              <a:off x="3898039" y="1353713"/>
              <a:ext cx="151448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30536" y="1158601"/>
              <a:ext cx="1687044" cy="19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/>
                <a:t>Передача кредитного риска</a:t>
              </a:r>
              <a:endParaRPr lang="ru-RU" sz="1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7209" y="908830"/>
              <a:ext cx="1759450" cy="19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/>
                <a:t>Плата за хеджирование </a:t>
              </a:r>
              <a:r>
                <a:rPr lang="en-US" sz="1000" dirty="0"/>
                <a:t>CVA</a:t>
              </a:r>
              <a:endParaRPr lang="ru-RU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30116" y="1410774"/>
              <a:ext cx="2098709" cy="317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/>
                <a:t>Выплата в случае дефолта контрагента</a:t>
              </a:r>
            </a:p>
          </p:txBody>
        </p:sp>
        <p:sp>
          <p:nvSpPr>
            <p:cNvPr id="18" name="Rectangle 27"/>
            <p:cNvSpPr/>
            <p:nvPr/>
          </p:nvSpPr>
          <p:spPr>
            <a:xfrm>
              <a:off x="279489" y="947334"/>
              <a:ext cx="914400" cy="469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1"/>
                  </a:solidFill>
                </a:rPr>
                <a:t>Клиент</a:t>
              </a:r>
            </a:p>
          </p:txBody>
        </p:sp>
        <p:sp>
          <p:nvSpPr>
            <p:cNvPr id="19" name="Rectangle 28"/>
            <p:cNvSpPr/>
            <p:nvPr/>
          </p:nvSpPr>
          <p:spPr>
            <a:xfrm>
              <a:off x="2137668" y="833811"/>
              <a:ext cx="1576264" cy="6940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tx1"/>
                  </a:solidFill>
                </a:rPr>
                <a:t>Портфели деривативов</a:t>
              </a:r>
            </a:p>
            <a:p>
              <a:pPr algn="ctr"/>
              <a:r>
                <a:rPr lang="ru-RU" sz="1100" dirty="0">
                  <a:solidFill>
                    <a:schemeClr val="tx1"/>
                  </a:solidFill>
                </a:rPr>
                <a:t>(валюты, ставки, товары)</a:t>
              </a:r>
            </a:p>
          </p:txBody>
        </p:sp>
        <p:sp>
          <p:nvSpPr>
            <p:cNvPr id="20" name="Rectangle 29"/>
            <p:cNvSpPr/>
            <p:nvPr/>
          </p:nvSpPr>
          <p:spPr>
            <a:xfrm>
              <a:off x="5587995" y="833811"/>
              <a:ext cx="914400" cy="6940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tx1"/>
                  </a:solidFill>
                </a:rPr>
                <a:t>Портфель </a:t>
              </a:r>
              <a:r>
                <a:rPr lang="en-US" sz="1100" dirty="0">
                  <a:solidFill>
                    <a:schemeClr val="tx1"/>
                  </a:solidFill>
                </a:rPr>
                <a:t>CVA</a:t>
              </a:r>
              <a:r>
                <a:rPr lang="ru-RU" sz="1100" dirty="0">
                  <a:solidFill>
                    <a:schemeClr val="tx1"/>
                  </a:solidFill>
                </a:rPr>
                <a:t>-деска</a:t>
              </a:r>
            </a:p>
          </p:txBody>
        </p:sp>
        <p:sp>
          <p:nvSpPr>
            <p:cNvPr id="21" name="Rectangle 30"/>
            <p:cNvSpPr/>
            <p:nvPr/>
          </p:nvSpPr>
          <p:spPr>
            <a:xfrm>
              <a:off x="7880232" y="599216"/>
              <a:ext cx="914400" cy="469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1"/>
                  </a:solidFill>
                </a:rPr>
                <a:t>Внешний рынок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070253" y="1156519"/>
            <a:ext cx="4552904" cy="1436086"/>
          </a:xfrm>
          <a:prstGeom prst="rect">
            <a:avLst/>
          </a:prstGeom>
          <a:noFill/>
          <a:ln w="1270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30"/>
          <p:cNvSpPr/>
          <p:nvPr/>
        </p:nvSpPr>
        <p:spPr>
          <a:xfrm>
            <a:off x="7996219" y="2127488"/>
            <a:ext cx="935089" cy="46919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Внешний рынок</a:t>
            </a:r>
          </a:p>
        </p:txBody>
      </p:sp>
      <p:cxnSp>
        <p:nvCxnSpPr>
          <p:cNvPr id="26" name="Straight Arrow Connector 16"/>
          <p:cNvCxnSpPr/>
          <p:nvPr/>
        </p:nvCxnSpPr>
        <p:spPr>
          <a:xfrm flipV="1">
            <a:off x="6623157" y="1555116"/>
            <a:ext cx="1373062" cy="255587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6"/>
          <p:cNvCxnSpPr>
            <a:endCxn id="24" idx="1"/>
          </p:cNvCxnSpPr>
          <p:nvPr/>
        </p:nvCxnSpPr>
        <p:spPr>
          <a:xfrm>
            <a:off x="6623156" y="2004391"/>
            <a:ext cx="1373063" cy="357693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876492">
            <a:off x="6610658" y="1349088"/>
            <a:ext cx="134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Премия за </a:t>
            </a:r>
            <a:r>
              <a:rPr lang="en-US" sz="1000" dirty="0"/>
              <a:t>CDS</a:t>
            </a:r>
            <a:endParaRPr lang="ru-RU" sz="1000" dirty="0"/>
          </a:p>
        </p:txBody>
      </p:sp>
      <p:sp>
        <p:nvSpPr>
          <p:cNvPr id="34" name="TextBox 33"/>
          <p:cNvSpPr txBox="1"/>
          <p:nvPr/>
        </p:nvSpPr>
        <p:spPr>
          <a:xfrm rot="20986262">
            <a:off x="6670099" y="1700759"/>
            <a:ext cx="134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CDS</a:t>
            </a:r>
            <a:endParaRPr lang="ru-RU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491880" y="878205"/>
            <a:ext cx="171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Торговый портфель</a:t>
            </a:r>
          </a:p>
        </p:txBody>
      </p:sp>
    </p:spTree>
    <p:extLst>
      <p:ext uri="{BB962C8B-B14F-4D97-AF65-F5344CB8AC3E}">
        <p14:creationId xmlns:p14="http://schemas.microsoft.com/office/powerpoint/2010/main" val="32769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= Crisis Valuation Adjustment?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4327251"/>
            <a:ext cx="638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Сейчас по </a:t>
            </a:r>
            <a:r>
              <a:rPr lang="ru-RU" sz="1400" dirty="0"/>
              <a:t>потоку сделок, по ухудшению рейтингов можно </a:t>
            </a:r>
            <a:r>
              <a:rPr lang="ru-RU" sz="1400" dirty="0" smtClean="0"/>
              <a:t>понять, где </a:t>
            </a:r>
            <a:r>
              <a:rPr lang="ru-RU" sz="1400" dirty="0"/>
              <a:t>проблемы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4567085"/>
            <a:ext cx="3463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Реструктуризации, </a:t>
            </a:r>
            <a:r>
              <a:rPr lang="ru-RU" sz="1400" dirty="0" err="1"/>
              <a:t>терминации</a:t>
            </a:r>
            <a:r>
              <a:rPr lang="ru-RU" sz="1400" dirty="0" smtClean="0"/>
              <a:t>, новации…</a:t>
            </a:r>
            <a:endParaRPr lang="ru-RU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09" y="714477"/>
            <a:ext cx="7303782" cy="36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4282" y="71420"/>
            <a:ext cx="6553200" cy="57683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xVA</a:t>
            </a:r>
            <a:r>
              <a:rPr lang="en-US" dirty="0" smtClean="0"/>
              <a:t>: c</a:t>
            </a:r>
            <a:r>
              <a:rPr lang="ru-RU" dirty="0" err="1" smtClean="0"/>
              <a:t>тоимость</a:t>
            </a:r>
            <a:r>
              <a:rPr lang="ru-RU" dirty="0" smtClean="0"/>
              <a:t> </a:t>
            </a:r>
            <a:r>
              <a:rPr lang="ru-RU" dirty="0"/>
              <a:t>внебиржевого дериватива должна включать дополнительные затраты или прибыль Банка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718" y="1206420"/>
            <a:ext cx="854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/>
            <a:r>
              <a:rPr lang="ru-RU" sz="1400" dirty="0" smtClean="0"/>
              <a:t>После хеджирования рыночных рисков Банк </a:t>
            </a:r>
            <a:r>
              <a:rPr lang="ru-RU" sz="1400" dirty="0"/>
              <a:t>несёт дополнительные риски, которые при определенных условиях могут быть включены в цену для клиента, отражены в отчетности, </a:t>
            </a:r>
            <a:r>
              <a:rPr lang="ru-RU" sz="1400" dirty="0" err="1"/>
              <a:t>захеджированы</a:t>
            </a:r>
            <a:r>
              <a:rPr lang="ru-RU" sz="1400" dirty="0"/>
              <a:t> и т.п.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43198"/>
              </p:ext>
            </p:extLst>
          </p:nvPr>
        </p:nvGraphicFramePr>
        <p:xfrm>
          <a:off x="251520" y="2067694"/>
          <a:ext cx="8640960" cy="195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095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Loss/Gain</a:t>
                      </a:r>
                      <a:endParaRPr lang="ru-RU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latin typeface="+mn-lt"/>
                        </a:rPr>
                        <a:t>Поправки</a:t>
                      </a:r>
                      <a:r>
                        <a:rPr lang="ru-RU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XVA)</a:t>
                      </a:r>
                      <a:endParaRPr lang="ru-RU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95">
                <a:tc>
                  <a:txBody>
                    <a:bodyPr/>
                    <a:lstStyle/>
                    <a:p>
                      <a:pPr algn="ctr"/>
                      <a:r>
                        <a:rPr lang="ru-RU" sz="1200" baseline="0" dirty="0">
                          <a:solidFill>
                            <a:srgbClr val="C00000"/>
                          </a:solidFill>
                          <a:latin typeface="+mn-lt"/>
                        </a:rPr>
                        <a:t>–</a:t>
                      </a:r>
                      <a:endParaRPr lang="ru-RU" sz="12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latin typeface="+mn-lt"/>
                        </a:rPr>
                        <a:t>Потери при дефолте контрагента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CVA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95">
                <a:tc>
                  <a:txBody>
                    <a:bodyPr/>
                    <a:lstStyle/>
                    <a:p>
                      <a:pPr algn="ctr"/>
                      <a:r>
                        <a:rPr lang="ru-RU" sz="1200" baseline="0" dirty="0">
                          <a:solidFill>
                            <a:srgbClr val="C00000"/>
                          </a:solidFill>
                          <a:latin typeface="+mn-lt"/>
                        </a:rPr>
                        <a:t>–</a:t>
                      </a:r>
                      <a:endParaRPr lang="ru-RU" sz="12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</a:rPr>
                        <a:t>Стоимость</a:t>
                      </a:r>
                      <a:r>
                        <a:rPr lang="ru-RU" sz="1200" baseline="0" dirty="0">
                          <a:latin typeface="+mn-lt"/>
                        </a:rPr>
                        <a:t> фондирования вариационной маржи</a:t>
                      </a:r>
                      <a:endParaRPr lang="ru-RU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FVA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95">
                <a:tc>
                  <a:txBody>
                    <a:bodyPr/>
                    <a:lstStyle/>
                    <a:p>
                      <a:pPr algn="ctr"/>
                      <a:r>
                        <a:rPr lang="ru-RU" sz="1200" baseline="0" dirty="0">
                          <a:solidFill>
                            <a:srgbClr val="C00000"/>
                          </a:solidFill>
                          <a:latin typeface="+mn-lt"/>
                        </a:rPr>
                        <a:t>–</a:t>
                      </a:r>
                      <a:endParaRPr lang="ru-RU" sz="12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</a:rPr>
                        <a:t>Стоимость</a:t>
                      </a:r>
                      <a:r>
                        <a:rPr lang="ru-RU" sz="1200" baseline="0" dirty="0">
                          <a:latin typeface="+mn-lt"/>
                        </a:rPr>
                        <a:t> привлечения регуляторного и экономического капитала</a:t>
                      </a:r>
                      <a:endParaRPr lang="ru-RU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KVA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95">
                <a:tc>
                  <a:txBody>
                    <a:bodyPr/>
                    <a:lstStyle/>
                    <a:p>
                      <a:pPr algn="ctr"/>
                      <a:r>
                        <a:rPr lang="ru-RU" sz="1200" baseline="0" dirty="0">
                          <a:solidFill>
                            <a:srgbClr val="C00000"/>
                          </a:solidFill>
                          <a:latin typeface="+mn-lt"/>
                        </a:rPr>
                        <a:t>–</a:t>
                      </a:r>
                      <a:endParaRPr lang="ru-RU" sz="12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</a:rPr>
                        <a:t>Стоимость</a:t>
                      </a:r>
                      <a:r>
                        <a:rPr lang="ru-RU" sz="1200" baseline="0" dirty="0">
                          <a:latin typeface="+mn-lt"/>
                        </a:rPr>
                        <a:t> фондирования начальной маржи </a:t>
                      </a:r>
                      <a:endParaRPr lang="ru-RU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MVA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095">
                <a:tc>
                  <a:txBody>
                    <a:bodyPr/>
                    <a:lstStyle/>
                    <a:p>
                      <a:pPr algn="ctr"/>
                      <a:r>
                        <a:rPr lang="ru-RU" sz="1200" baseline="0" dirty="0">
                          <a:solidFill>
                            <a:srgbClr val="C00000"/>
                          </a:solidFill>
                          <a:latin typeface="+mn-lt"/>
                        </a:rPr>
                        <a:t>–</a:t>
                      </a:r>
                      <a:endParaRPr lang="ru-RU" sz="12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</a:rPr>
                        <a:t>Риск</a:t>
                      </a:r>
                      <a:r>
                        <a:rPr lang="ru-RU" sz="1200" baseline="0" dirty="0">
                          <a:latin typeface="+mn-lt"/>
                        </a:rPr>
                        <a:t>, связанный с обеспечением в иностранной валютой или не деньгами</a:t>
                      </a:r>
                      <a:endParaRPr lang="ru-RU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ColVA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09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216311"/>
                          </a:solidFill>
                          <a:latin typeface="+mn-lt"/>
                        </a:rPr>
                        <a:t>+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</a:rPr>
                        <a:t>Дополнительный </a:t>
                      </a:r>
                      <a:r>
                        <a:rPr lang="en-US" sz="1200" dirty="0">
                          <a:latin typeface="+mn-lt"/>
                        </a:rPr>
                        <a:t>recovery rate </a:t>
                      </a:r>
                      <a:r>
                        <a:rPr lang="ru-RU" sz="1200" dirty="0">
                          <a:latin typeface="+mn-lt"/>
                        </a:rPr>
                        <a:t>при дефолте Банка</a:t>
                      </a:r>
                      <a:endParaRPr lang="ru-RU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DVA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FDA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0717" y="870350"/>
            <a:ext cx="283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CVA </a:t>
            </a:r>
            <a:r>
              <a:rPr lang="ru-RU" sz="1400" dirty="0" smtClean="0"/>
              <a:t>– это лишь верхушка айсберга</a:t>
            </a:r>
            <a:endParaRPr lang="ru-RU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4282" y="71420"/>
            <a:ext cx="6553200" cy="5768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Wrong </a:t>
            </a:r>
            <a:r>
              <a:rPr lang="en-US" dirty="0"/>
              <a:t>Way Risk</a:t>
            </a:r>
            <a:r>
              <a:rPr lang="ru-RU" dirty="0"/>
              <a:t> – риск одновременного роста долга клиента и вероятности его дефолта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388" y="842965"/>
            <a:ext cx="8785225" cy="3648072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83568" y="842963"/>
            <a:ext cx="828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120000"/>
              <a:defRPr/>
            </a:pPr>
            <a:r>
              <a:rPr lang="ru-RU" sz="1200" b="1" dirty="0" err="1"/>
              <a:t>Wrong</a:t>
            </a:r>
            <a:r>
              <a:rPr lang="ru-RU" sz="1200" b="1" dirty="0"/>
              <a:t> </a:t>
            </a:r>
            <a:r>
              <a:rPr lang="ru-RU" sz="1200" b="1" dirty="0" err="1"/>
              <a:t>Way</a:t>
            </a:r>
            <a:r>
              <a:rPr lang="ru-RU" sz="1200" b="1" dirty="0"/>
              <a:t> Risk (WWR)</a:t>
            </a:r>
            <a:r>
              <a:rPr lang="ru-RU" sz="1200" dirty="0"/>
              <a:t> – риск, возникающий, когда вместе с ростом стоимости инструмента ухудшается кредитное качество контрагента.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88" y="1635646"/>
            <a:ext cx="4321175" cy="80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6000"/>
              </a:lnSpc>
              <a:spcBef>
                <a:spcPct val="20000"/>
              </a:spcBef>
            </a:pPr>
            <a:r>
              <a:rPr lang="ru-RU" sz="1200" b="1" dirty="0"/>
              <a:t>Специфический</a:t>
            </a:r>
            <a:r>
              <a:rPr lang="en-GB" sz="1200" b="1" dirty="0"/>
              <a:t> WWR</a:t>
            </a:r>
            <a:endParaRPr lang="ru-RU" sz="1200" b="1" dirty="0"/>
          </a:p>
          <a:p>
            <a:pPr algn="just"/>
            <a:r>
              <a:rPr lang="ru-RU" sz="1200" dirty="0"/>
              <a:t>кредитное качество контрагента и стоимость инструмента зависят от одних факторов, связанных со спецификой деятельности самой компании</a:t>
            </a:r>
            <a:endParaRPr lang="en-GB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37696" y="1635646"/>
            <a:ext cx="4248150" cy="72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6000"/>
              </a:lnSpc>
              <a:spcBef>
                <a:spcPct val="20000"/>
              </a:spcBef>
            </a:pPr>
            <a:r>
              <a:rPr lang="ru-RU" sz="1200" b="1" dirty="0"/>
              <a:t>Общий </a:t>
            </a:r>
            <a:r>
              <a:rPr lang="en-GB" sz="1200" b="1" dirty="0"/>
              <a:t>WWR</a:t>
            </a:r>
            <a:endParaRPr lang="ru-RU" sz="1200" b="1" dirty="0"/>
          </a:p>
          <a:p>
            <a:pPr algn="r">
              <a:lnSpc>
                <a:spcPct val="86000"/>
              </a:lnSpc>
            </a:pPr>
            <a:r>
              <a:rPr lang="ru-RU" sz="1200" dirty="0"/>
              <a:t>кредитное качество контрагента связано с теми же общими макроэкономическими факторами, которые оказывают влияние на стоимость инструмента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79388" y="2882443"/>
            <a:ext cx="431594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0000"/>
              <a:defRPr/>
            </a:pPr>
            <a:r>
              <a:rPr lang="ru-RU" sz="1100" b="1" dirty="0"/>
              <a:t>Контрагент является эмитентом базового актива</a:t>
            </a:r>
            <a:endParaRPr lang="en-GB" sz="1100" b="1" dirty="0"/>
          </a:p>
          <a:p>
            <a:pPr>
              <a:buSzPct val="120000"/>
              <a:defRPr/>
            </a:pPr>
            <a:r>
              <a:rPr lang="ru-RU" sz="1100" dirty="0"/>
              <a:t>Покупка страховки (например, </a:t>
            </a:r>
            <a:r>
              <a:rPr lang="en-US" sz="1100" dirty="0"/>
              <a:t>put </a:t>
            </a:r>
            <a:r>
              <a:rPr lang="ru-RU" sz="1100" dirty="0"/>
              <a:t>опциона или </a:t>
            </a:r>
            <a:r>
              <a:rPr lang="en-US" sz="1100" dirty="0"/>
              <a:t>CDS</a:t>
            </a:r>
            <a:r>
              <a:rPr lang="ru-RU" sz="1100" dirty="0"/>
              <a:t>) на компанию у самой же компании или дочерней компании</a:t>
            </a:r>
          </a:p>
          <a:p>
            <a:pPr>
              <a:buSzPct val="120000"/>
              <a:defRPr/>
            </a:pPr>
            <a:endParaRPr lang="ru-RU" sz="1100" dirty="0"/>
          </a:p>
          <a:p>
            <a:pPr>
              <a:buSzPct val="120000"/>
              <a:defRPr/>
            </a:pPr>
            <a:r>
              <a:rPr lang="ru-RU" sz="1100" b="1" dirty="0"/>
              <a:t>Один из эмитентов в корзине базовых активов является контрагентом</a:t>
            </a:r>
          </a:p>
          <a:p>
            <a:pPr>
              <a:buSzPct val="120000"/>
              <a:defRPr/>
            </a:pPr>
            <a:r>
              <a:rPr lang="ru-RU" sz="1100" dirty="0"/>
              <a:t>Использование акций компании в качестве обеспечения по сделке с этой же компанией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716463" y="2882443"/>
            <a:ext cx="424626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SzPct val="120000"/>
              <a:defRPr/>
            </a:pPr>
            <a:r>
              <a:rPr lang="ru-RU" sz="1100" b="1" dirty="0"/>
              <a:t>Эмитент базового актива из той же страны и индустрии, что и контрагент</a:t>
            </a:r>
          </a:p>
          <a:p>
            <a:pPr algn="r">
              <a:buSzPct val="120000"/>
              <a:defRPr/>
            </a:pPr>
            <a:r>
              <a:rPr lang="ru-RU" sz="1100" dirty="0"/>
              <a:t>Покупка страховки (например, </a:t>
            </a:r>
            <a:r>
              <a:rPr lang="en-US" sz="1100" dirty="0"/>
              <a:t>put </a:t>
            </a:r>
            <a:r>
              <a:rPr lang="ru-RU" sz="1100" dirty="0"/>
              <a:t>опциона или </a:t>
            </a:r>
            <a:r>
              <a:rPr lang="en-US" sz="1100" dirty="0"/>
              <a:t>CDS</a:t>
            </a:r>
            <a:r>
              <a:rPr lang="ru-RU" sz="1100" dirty="0"/>
              <a:t>) на банк у другого банка</a:t>
            </a:r>
          </a:p>
          <a:p>
            <a:pPr algn="r">
              <a:buSzPct val="120000"/>
              <a:defRPr/>
            </a:pPr>
            <a:endParaRPr lang="ru-RU" sz="1100" dirty="0"/>
          </a:p>
          <a:p>
            <a:pPr algn="r">
              <a:buSzPct val="120000"/>
              <a:defRPr/>
            </a:pPr>
            <a:r>
              <a:rPr lang="ru-RU" sz="1100" b="1" dirty="0"/>
              <a:t>Базовый актив </a:t>
            </a:r>
            <a:r>
              <a:rPr lang="ru-RU" sz="1100" b="1" dirty="0" err="1"/>
              <a:t>скоррелирован</a:t>
            </a:r>
            <a:r>
              <a:rPr lang="ru-RU" sz="1100" b="1" dirty="0"/>
              <a:t> с теми же рыночными факторами, что и контрагент</a:t>
            </a:r>
            <a:endParaRPr lang="ru-RU" sz="1100" dirty="0"/>
          </a:p>
          <a:p>
            <a:pPr algn="r">
              <a:buSzPct val="120000"/>
              <a:defRPr/>
            </a:pPr>
            <a:r>
              <a:rPr lang="ru-RU" sz="1100" dirty="0"/>
              <a:t>Покупка валютного </a:t>
            </a:r>
            <a:r>
              <a:rPr lang="en-US" sz="1100" dirty="0"/>
              <a:t>USDRUB</a:t>
            </a:r>
            <a:r>
              <a:rPr lang="ru-RU" sz="1100" dirty="0"/>
              <a:t> свопа, обменивающего рубли на доллары, у компании, получающей выручку в рублях</a:t>
            </a:r>
            <a:endParaRPr lang="en-US" sz="1100" dirty="0"/>
          </a:p>
        </p:txBody>
      </p:sp>
      <p:pic>
        <p:nvPicPr>
          <p:cNvPr id="11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6" y="915566"/>
            <a:ext cx="408976" cy="4286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64986" y="2528501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Примеры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4282" y="71420"/>
            <a:ext cx="6553200" cy="576832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Резюме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771550"/>
            <a:ext cx="777876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CVA</a:t>
            </a:r>
            <a:r>
              <a:rPr lang="ru-RU" dirty="0"/>
              <a:t> - это поправка на размер кредитного риска контрагента</a:t>
            </a:r>
            <a:endParaRPr lang="en-US" dirty="0"/>
          </a:p>
          <a:p>
            <a:pPr lvl="1" algn="just">
              <a:spcAft>
                <a:spcPts val="1200"/>
              </a:spcAft>
            </a:pPr>
            <a:r>
              <a:rPr lang="ru-RU" sz="1600" dirty="0"/>
              <a:t>Является обязательным компонентом для внебиржевых деривативов</a:t>
            </a:r>
            <a:endParaRPr lang="en-US" sz="1600" dirty="0"/>
          </a:p>
          <a:p>
            <a:pPr lvl="1" algn="just">
              <a:spcAft>
                <a:spcPts val="1200"/>
              </a:spcAft>
            </a:pPr>
            <a:r>
              <a:rPr lang="ru-RU" sz="1600" dirty="0"/>
              <a:t>Требуется для активного управления кредитным риском и выполнения требований регулятора</a:t>
            </a:r>
          </a:p>
          <a:p>
            <a:pPr lvl="1" algn="just">
              <a:spcAft>
                <a:spcPts val="1200"/>
              </a:spcAft>
            </a:pPr>
            <a:r>
              <a:rPr lang="ru-RU" sz="1600" dirty="0"/>
              <a:t>Имеет нефиксированный </a:t>
            </a:r>
            <a:r>
              <a:rPr lang="en-US" sz="1600" dirty="0"/>
              <a:t>Exposure</a:t>
            </a:r>
            <a:r>
              <a:rPr lang="ru-RU" sz="1600" dirty="0"/>
              <a:t>, который зависит от эволюции рыночных риск-факторов</a:t>
            </a:r>
          </a:p>
          <a:p>
            <a:pPr lvl="1" algn="just">
              <a:spcAft>
                <a:spcPts val="1200"/>
              </a:spcAft>
            </a:pPr>
            <a:r>
              <a:rPr lang="ru-RU" sz="1600" dirty="0"/>
              <a:t>Позволяет учитывать обеспечение и неттинг сделок внутри соглашений</a:t>
            </a:r>
            <a:endParaRPr lang="en-US" sz="1600" dirty="0"/>
          </a:p>
          <a:p>
            <a:pPr lvl="1" algn="just">
              <a:spcAft>
                <a:spcPts val="1200"/>
              </a:spcAft>
            </a:pPr>
            <a:r>
              <a:rPr lang="ru-RU" sz="1600" dirty="0"/>
              <a:t>Считается на контрагентском уровне</a:t>
            </a:r>
            <a:endParaRPr lang="en-US" sz="1600" dirty="0"/>
          </a:p>
          <a:p>
            <a:pPr lvl="1" algn="just">
              <a:spcAft>
                <a:spcPts val="1200"/>
              </a:spcAft>
            </a:pPr>
            <a:r>
              <a:rPr lang="ru-RU" sz="1600" dirty="0"/>
              <a:t>Учитывает все деривативы в торговом портфеле</a:t>
            </a:r>
            <a:endParaRPr lang="en-US" sz="1600" dirty="0"/>
          </a:p>
          <a:p>
            <a:pPr lvl="1" algn="just">
              <a:spcAft>
                <a:spcPts val="1200"/>
              </a:spcAft>
            </a:pPr>
            <a:r>
              <a:rPr lang="ru-RU" sz="1600" dirty="0"/>
              <a:t>Требует больших вычислительных мощностей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Своп на процентную ставку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6755" y="771550"/>
            <a:ext cx="4321745" cy="2267505"/>
            <a:chOff x="146755" y="771550"/>
            <a:chExt cx="4321745" cy="2267505"/>
          </a:xfrm>
        </p:grpSpPr>
        <p:grpSp>
          <p:nvGrpSpPr>
            <p:cNvPr id="5" name="Group 78">
              <a:extLst>
                <a:ext uri="{FF2B5EF4-FFF2-40B4-BE49-F238E27FC236}">
                  <a16:creationId xmlns:a16="http://schemas.microsoft.com/office/drawing/2014/main" id="{3C613E7D-55F0-4318-8FC1-0AC2DAC99FF2}"/>
                </a:ext>
              </a:extLst>
            </p:cNvPr>
            <p:cNvGrpSpPr/>
            <p:nvPr/>
          </p:nvGrpSpPr>
          <p:grpSpPr>
            <a:xfrm>
              <a:off x="647292" y="771550"/>
              <a:ext cx="3168352" cy="813093"/>
              <a:chOff x="1892127" y="2405533"/>
              <a:chExt cx="3168352" cy="813093"/>
            </a:xfrm>
          </p:grpSpPr>
          <p:cxnSp>
            <p:nvCxnSpPr>
              <p:cNvPr id="6" name="Прямая со стрелкой 27">
                <a:extLst>
                  <a:ext uri="{FF2B5EF4-FFF2-40B4-BE49-F238E27FC236}">
                    <a16:creationId xmlns:a16="http://schemas.microsoft.com/office/drawing/2014/main" id="{C78B4DB7-2449-4E3B-914A-1408B58891B3}"/>
                  </a:ext>
                </a:extLst>
              </p:cNvPr>
              <p:cNvCxnSpPr/>
              <p:nvPr/>
            </p:nvCxnSpPr>
            <p:spPr>
              <a:xfrm flipV="1">
                <a:off x="2500298" y="2710692"/>
                <a:ext cx="0" cy="50400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triangle"/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 стрелкой 27">
                <a:extLst>
                  <a:ext uri="{FF2B5EF4-FFF2-40B4-BE49-F238E27FC236}">
                    <a16:creationId xmlns:a16="http://schemas.microsoft.com/office/drawing/2014/main" id="{C78B4DB7-2449-4E3B-914A-1408B58891B3}"/>
                  </a:ext>
                </a:extLst>
              </p:cNvPr>
              <p:cNvCxnSpPr/>
              <p:nvPr/>
            </p:nvCxnSpPr>
            <p:spPr>
              <a:xfrm flipV="1">
                <a:off x="3214678" y="2714626"/>
                <a:ext cx="0" cy="50400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triangle"/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 стрелкой 27">
                <a:extLst>
                  <a:ext uri="{FF2B5EF4-FFF2-40B4-BE49-F238E27FC236}">
                    <a16:creationId xmlns:a16="http://schemas.microsoft.com/office/drawing/2014/main" id="{C78B4DB7-2449-4E3B-914A-1408B58891B3}"/>
                  </a:ext>
                </a:extLst>
              </p:cNvPr>
              <p:cNvCxnSpPr/>
              <p:nvPr/>
            </p:nvCxnSpPr>
            <p:spPr>
              <a:xfrm flipV="1">
                <a:off x="3929058" y="2714626"/>
                <a:ext cx="0" cy="50400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triangle"/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27">
                <a:extLst>
                  <a:ext uri="{FF2B5EF4-FFF2-40B4-BE49-F238E27FC236}">
                    <a16:creationId xmlns:a16="http://schemas.microsoft.com/office/drawing/2014/main" id="{C78B4DB7-2449-4E3B-914A-1408B58891B3}"/>
                  </a:ext>
                </a:extLst>
              </p:cNvPr>
              <p:cNvCxnSpPr/>
              <p:nvPr/>
            </p:nvCxnSpPr>
            <p:spPr>
              <a:xfrm flipV="1">
                <a:off x="4643438" y="2714626"/>
                <a:ext cx="0" cy="50400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triangle"/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892127" y="2405851"/>
                    <a:ext cx="75135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LOAT</m:t>
                              </m:r>
                            </m:e>
                            <m:sub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 %</m:t>
                          </m:r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127" y="2405851"/>
                    <a:ext cx="751356" cy="2616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975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B1154E6-8AA6-44E3-BFF4-3FD6BC22A43A}"/>
                      </a:ext>
                    </a:extLst>
                  </p:cNvPr>
                  <p:cNvSpPr txBox="1"/>
                  <p:nvPr/>
                </p:nvSpPr>
                <p:spPr>
                  <a:xfrm>
                    <a:off x="2800801" y="2405533"/>
                    <a:ext cx="53148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LOAT</m:t>
                              </m:r>
                            </m:e>
                            <m:sub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 %</m:t>
                          </m:r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B1154E6-8AA6-44E3-BFF4-3FD6BC22A4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0801" y="2405533"/>
                    <a:ext cx="531486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5402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D8C7F7C-0AF7-4D65-BAF0-25A905680B70}"/>
                      </a:ext>
                    </a:extLst>
                  </p:cNvPr>
                  <p:cNvSpPr txBox="1"/>
                  <p:nvPr/>
                </p:nvSpPr>
                <p:spPr>
                  <a:xfrm>
                    <a:off x="3692327" y="2405533"/>
                    <a:ext cx="53148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LOAT</m:t>
                              </m:r>
                            </m:e>
                            <m:sub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 %</m:t>
                          </m:r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D8C7F7C-0AF7-4D65-BAF0-25A905680B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327" y="2405533"/>
                    <a:ext cx="531486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340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5795245-F5CE-43C1-B3DE-30C57E9BAAC4}"/>
                      </a:ext>
                    </a:extLst>
                  </p:cNvPr>
                  <p:cNvSpPr txBox="1"/>
                  <p:nvPr/>
                </p:nvSpPr>
                <p:spPr>
                  <a:xfrm>
                    <a:off x="4528993" y="2405533"/>
                    <a:ext cx="53148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LOAT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 %</m:t>
                          </m:r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5795245-F5CE-43C1-B3DE-30C57E9BAA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8993" y="2405533"/>
                    <a:ext cx="531486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5402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81">
              <a:extLst>
                <a:ext uri="{FF2B5EF4-FFF2-40B4-BE49-F238E27FC236}">
                  <a16:creationId xmlns:a16="http://schemas.microsoft.com/office/drawing/2014/main" id="{70797209-B2CB-4DF1-B06D-750CDA27A76C}"/>
                </a:ext>
              </a:extLst>
            </p:cNvPr>
            <p:cNvGrpSpPr/>
            <p:nvPr/>
          </p:nvGrpSpPr>
          <p:grpSpPr>
            <a:xfrm>
              <a:off x="1007332" y="2268910"/>
              <a:ext cx="2531194" cy="770145"/>
              <a:chOff x="1110832" y="2139702"/>
              <a:chExt cx="2531194" cy="770145"/>
            </a:xfrm>
          </p:grpSpPr>
          <p:cxnSp>
            <p:nvCxnSpPr>
              <p:cNvPr id="15" name="Прямая со стрелкой 27">
                <a:extLst>
                  <a:ext uri="{FF2B5EF4-FFF2-40B4-BE49-F238E27FC236}">
                    <a16:creationId xmlns:a16="http://schemas.microsoft.com/office/drawing/2014/main" id="{A59EF33A-7E21-4050-8529-5BD32AAC0CFD}"/>
                  </a:ext>
                </a:extLst>
              </p:cNvPr>
              <p:cNvCxnSpPr/>
              <p:nvPr/>
            </p:nvCxnSpPr>
            <p:spPr>
              <a:xfrm flipV="1">
                <a:off x="1358963" y="2139702"/>
                <a:ext cx="0" cy="50400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27">
                <a:extLst>
                  <a:ext uri="{FF2B5EF4-FFF2-40B4-BE49-F238E27FC236}">
                    <a16:creationId xmlns:a16="http://schemas.microsoft.com/office/drawing/2014/main" id="{85253D44-7A6E-4D2E-8E34-5A7605D74646}"/>
                  </a:ext>
                </a:extLst>
              </p:cNvPr>
              <p:cNvCxnSpPr/>
              <p:nvPr/>
            </p:nvCxnSpPr>
            <p:spPr>
              <a:xfrm flipV="1">
                <a:off x="2073343" y="2139702"/>
                <a:ext cx="0" cy="50400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27">
                <a:extLst>
                  <a:ext uri="{FF2B5EF4-FFF2-40B4-BE49-F238E27FC236}">
                    <a16:creationId xmlns:a16="http://schemas.microsoft.com/office/drawing/2014/main" id="{2FE8B837-67B5-494E-A5C4-81E8B8754145}"/>
                  </a:ext>
                </a:extLst>
              </p:cNvPr>
              <p:cNvCxnSpPr/>
              <p:nvPr/>
            </p:nvCxnSpPr>
            <p:spPr>
              <a:xfrm flipV="1">
                <a:off x="2787723" y="2139702"/>
                <a:ext cx="0" cy="50400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27">
                <a:extLst>
                  <a:ext uri="{FF2B5EF4-FFF2-40B4-BE49-F238E27FC236}">
                    <a16:creationId xmlns:a16="http://schemas.microsoft.com/office/drawing/2014/main" id="{3C7804F6-6B06-47AA-A4D3-981E06E9E885}"/>
                  </a:ext>
                </a:extLst>
              </p:cNvPr>
              <p:cNvCxnSpPr/>
              <p:nvPr/>
            </p:nvCxnSpPr>
            <p:spPr>
              <a:xfrm flipV="1">
                <a:off x="3510670" y="2139702"/>
                <a:ext cx="0" cy="50400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94FF38-CB2C-4266-A812-CC0D14BC18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832" y="2643758"/>
                    <a:ext cx="37491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 %</m:t>
                          </m:r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94FF38-CB2C-4266-A812-CC0D14BC18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832" y="2643758"/>
                    <a:ext cx="374910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61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013B19D-F41D-40FF-8FA4-2639A49ECD1B}"/>
                      </a:ext>
                    </a:extLst>
                  </p:cNvPr>
                  <p:cNvSpPr txBox="1"/>
                  <p:nvPr/>
                </p:nvSpPr>
                <p:spPr>
                  <a:xfrm>
                    <a:off x="1830416" y="2643758"/>
                    <a:ext cx="37491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 %</m:t>
                          </m:r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013B19D-F41D-40FF-8FA4-2639A49ECD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0416" y="2643758"/>
                    <a:ext cx="374910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61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CF16466-84E6-4CB7-8253-E44B1F09B664}"/>
                      </a:ext>
                    </a:extLst>
                  </p:cNvPr>
                  <p:cNvSpPr txBox="1"/>
                  <p:nvPr/>
                </p:nvSpPr>
                <p:spPr>
                  <a:xfrm>
                    <a:off x="2557625" y="2643758"/>
                    <a:ext cx="37491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 %</m:t>
                          </m:r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CF16466-84E6-4CB7-8253-E44B1F09B6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7625" y="2643758"/>
                    <a:ext cx="374910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63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7116D96-3D32-4E61-80F5-64721DF054AA}"/>
                      </a:ext>
                    </a:extLst>
                  </p:cNvPr>
                  <p:cNvSpPr txBox="1"/>
                  <p:nvPr/>
                </p:nvSpPr>
                <p:spPr>
                  <a:xfrm>
                    <a:off x="3267116" y="2648237"/>
                    <a:ext cx="37491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 %</m:t>
                          </m:r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7116D96-3D32-4E61-80F5-64721DF054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7116" y="2648237"/>
                    <a:ext cx="374910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63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84">
              <a:extLst>
                <a:ext uri="{FF2B5EF4-FFF2-40B4-BE49-F238E27FC236}">
                  <a16:creationId xmlns:a16="http://schemas.microsoft.com/office/drawing/2014/main" id="{8702C54A-9BF7-45AB-B26D-CB47E6B3EFB9}"/>
                </a:ext>
              </a:extLst>
            </p:cNvPr>
            <p:cNvGrpSpPr/>
            <p:nvPr/>
          </p:nvGrpSpPr>
          <p:grpSpPr>
            <a:xfrm>
              <a:off x="146755" y="1724961"/>
              <a:ext cx="4321745" cy="486749"/>
              <a:chOff x="250255" y="1580945"/>
              <a:chExt cx="4321745" cy="486749"/>
            </a:xfrm>
          </p:grpSpPr>
          <p:grpSp>
            <p:nvGrpSpPr>
              <p:cNvPr id="24" name="Group 80">
                <a:extLst>
                  <a:ext uri="{FF2B5EF4-FFF2-40B4-BE49-F238E27FC236}">
                    <a16:creationId xmlns:a16="http://schemas.microsoft.com/office/drawing/2014/main" id="{AED4EF5E-B0DE-4B47-A516-7F7D2F71A8DA}"/>
                  </a:ext>
                </a:extLst>
              </p:cNvPr>
              <p:cNvGrpSpPr/>
              <p:nvPr/>
            </p:nvGrpSpPr>
            <p:grpSpPr>
              <a:xfrm>
                <a:off x="430499" y="1580945"/>
                <a:ext cx="4141501" cy="486749"/>
                <a:chOff x="1571834" y="3324638"/>
                <a:chExt cx="4141501" cy="486749"/>
              </a:xfrm>
            </p:grpSpPr>
            <p:grpSp>
              <p:nvGrpSpPr>
                <p:cNvPr id="26" name="Group 71">
                  <a:extLst>
                    <a:ext uri="{FF2B5EF4-FFF2-40B4-BE49-F238E27FC236}">
                      <a16:creationId xmlns:a16="http://schemas.microsoft.com/office/drawing/2014/main" id="{21604649-56FB-42DC-8421-F37F5E0E16F9}"/>
                    </a:ext>
                  </a:extLst>
                </p:cNvPr>
                <p:cNvGrpSpPr/>
                <p:nvPr/>
              </p:nvGrpSpPr>
              <p:grpSpPr>
                <a:xfrm>
                  <a:off x="1571834" y="3324638"/>
                  <a:ext cx="4141501" cy="261610"/>
                  <a:chOff x="1571834" y="3324638"/>
                  <a:chExt cx="4141501" cy="261610"/>
                </a:xfrm>
              </p:grpSpPr>
              <p:cxnSp>
                <p:nvCxnSpPr>
                  <p:cNvPr id="31" name="Прямая со стрелкой 3">
                    <a:extLst>
                      <a:ext uri="{FF2B5EF4-FFF2-40B4-BE49-F238E27FC236}">
                        <a16:creationId xmlns:a16="http://schemas.microsoft.com/office/drawing/2014/main" id="{BE63056B-6B58-4878-B774-2CA5A0DA24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71834" y="3432651"/>
                    <a:ext cx="3600000" cy="9140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triangle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15"/>
                  <p:cNvCxnSpPr/>
                  <p:nvPr/>
                </p:nvCxnSpPr>
                <p:spPr>
                  <a:xfrm>
                    <a:off x="1735649" y="3324665"/>
                    <a:ext cx="0" cy="216024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44"/>
                  <p:cNvCxnSpPr/>
                  <p:nvPr/>
                </p:nvCxnSpPr>
                <p:spPr>
                  <a:xfrm>
                    <a:off x="2500298" y="3324638"/>
                    <a:ext cx="0" cy="216024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44"/>
                  <p:cNvCxnSpPr/>
                  <p:nvPr/>
                </p:nvCxnSpPr>
                <p:spPr>
                  <a:xfrm>
                    <a:off x="3214678" y="3324638"/>
                    <a:ext cx="0" cy="216024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44"/>
                  <p:cNvCxnSpPr/>
                  <p:nvPr/>
                </p:nvCxnSpPr>
                <p:spPr>
                  <a:xfrm>
                    <a:off x="4643438" y="3324638"/>
                    <a:ext cx="0" cy="216024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44"/>
                  <p:cNvCxnSpPr/>
                  <p:nvPr/>
                </p:nvCxnSpPr>
                <p:spPr>
                  <a:xfrm>
                    <a:off x="3929058" y="3324638"/>
                    <a:ext cx="0" cy="216024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4DDD3B4-E5D6-47B7-8468-81619376667E}"/>
                      </a:ext>
                    </a:extLst>
                  </p:cNvPr>
                  <p:cNvSpPr txBox="1"/>
                  <p:nvPr/>
                </p:nvSpPr>
                <p:spPr>
                  <a:xfrm>
                    <a:off x="5025217" y="3324638"/>
                    <a:ext cx="6881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100" dirty="0"/>
                      <a:t>года</a:t>
                    </a:r>
                  </a:p>
                </p:txBody>
              </p:sp>
            </p:grp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A483ED-BDC4-438A-A7DA-DAA162663B10}"/>
                    </a:ext>
                  </a:extLst>
                </p:cNvPr>
                <p:cNvSpPr txBox="1"/>
                <p:nvPr/>
              </p:nvSpPr>
              <p:spPr>
                <a:xfrm>
                  <a:off x="3674631" y="3549777"/>
                  <a:ext cx="5088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</a:t>
                  </a:r>
                  <a:endParaRPr lang="ru-RU" sz="11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3C26C4-33C2-459E-8102-579FB3CBC73C}"/>
                    </a:ext>
                  </a:extLst>
                </p:cNvPr>
                <p:cNvSpPr txBox="1"/>
                <p:nvPr/>
              </p:nvSpPr>
              <p:spPr>
                <a:xfrm>
                  <a:off x="4384181" y="3541043"/>
                  <a:ext cx="5088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</a:t>
                  </a:r>
                  <a:endParaRPr lang="ru-RU" sz="11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655443-9992-46AC-A9B8-16EA522249CF}"/>
                    </a:ext>
                  </a:extLst>
                </p:cNvPr>
                <p:cNvSpPr txBox="1"/>
                <p:nvPr/>
              </p:nvSpPr>
              <p:spPr>
                <a:xfrm>
                  <a:off x="2968335" y="3546527"/>
                  <a:ext cx="5088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2</a:t>
                  </a:r>
                  <a:endParaRPr lang="ru-RU" sz="1100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473505-750C-4049-84DB-E32A6AFAA86F}"/>
                    </a:ext>
                  </a:extLst>
                </p:cNvPr>
                <p:cNvSpPr txBox="1"/>
                <p:nvPr/>
              </p:nvSpPr>
              <p:spPr>
                <a:xfrm>
                  <a:off x="2251215" y="3541044"/>
                  <a:ext cx="5088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1</a:t>
                  </a:r>
                  <a:endParaRPr lang="ru-RU" sz="1100" dirty="0"/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E488BC-D96F-4AF0-B2FD-45520E20ABF9}"/>
                  </a:ext>
                </a:extLst>
              </p:cNvPr>
              <p:cNvSpPr txBox="1"/>
              <p:nvPr/>
            </p:nvSpPr>
            <p:spPr>
              <a:xfrm>
                <a:off x="250255" y="1779662"/>
                <a:ext cx="6881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100" dirty="0"/>
                  <a:t>0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572000" y="598817"/>
                <a:ext cx="4176464" cy="6047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𝑆𝑤𝑎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𝑀𝑇𝑀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(0)=</m:t>
                      </m:r>
                      <m:nary>
                        <m:naryPr>
                          <m:chr m:val="∑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𝐹𝑙𝑜𝑎𝑡𝐹𝑙𝑜𝑤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𝐹𝑖𝑥𝑒𝑑𝐹𝑙𝑜𝑤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8817"/>
                <a:ext cx="4176464" cy="604781"/>
              </a:xfrm>
              <a:prstGeom prst="rect">
                <a:avLst/>
              </a:prstGeom>
              <a:blipFill>
                <a:blip r:embed="rId9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Диаграмма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09096"/>
              </p:ext>
            </p:extLst>
          </p:nvPr>
        </p:nvGraphicFramePr>
        <p:xfrm>
          <a:off x="4822019" y="1240536"/>
          <a:ext cx="3753653" cy="1813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1525424" y="3160006"/>
            <a:ext cx="4984954" cy="1155276"/>
            <a:chOff x="93750" y="3304022"/>
            <a:chExt cx="4984954" cy="1155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3750" y="3304022"/>
                  <a:ext cx="4984954" cy="6125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𝑆𝑤𝑎𝑝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𝐶𝑉𝐴</m:t>
                        </m:r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14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𝑆𝑤𝑎𝑝𝑡𝑖𝑜𝑛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𝑀𝑇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𝐿𝐺𝐷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50" y="3304022"/>
                  <a:ext cx="4984954" cy="61254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A2ED15F-7565-084E-90A1-D0284D3EB65B}"/>
                    </a:ext>
                  </a:extLst>
                </p:cNvPr>
                <p:cNvSpPr/>
                <p:nvPr/>
              </p:nvSpPr>
              <p:spPr>
                <a:xfrm>
                  <a:off x="3816274" y="3823833"/>
                  <a:ext cx="83622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𝑃𝐷</m:t>
                        </m:r>
                      </m:oMath>
                    </m:oMathPara>
                  </a14:m>
                  <a:endParaRPr lang="fr-RU" sz="14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A2ED15F-7565-084E-90A1-D0284D3EB6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6274" y="3823833"/>
                  <a:ext cx="83622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ight Brace 6">
              <a:extLst>
                <a:ext uri="{FF2B5EF4-FFF2-40B4-BE49-F238E27FC236}">
                  <a16:creationId xmlns:a16="http://schemas.microsoft.com/office/drawing/2014/main" id="{6FE669C2-85B0-8E46-A130-5FF884524F99}"/>
                </a:ext>
              </a:extLst>
            </p:cNvPr>
            <p:cNvSpPr/>
            <p:nvPr/>
          </p:nvSpPr>
          <p:spPr>
            <a:xfrm rot="5400000">
              <a:off x="4124452" y="3028482"/>
              <a:ext cx="192685" cy="1583477"/>
            </a:xfrm>
            <a:prstGeom prst="righ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5">
              <a:extLst>
                <a:ext uri="{FF2B5EF4-FFF2-40B4-BE49-F238E27FC236}">
                  <a16:creationId xmlns:a16="http://schemas.microsoft.com/office/drawing/2014/main" id="{8020E5A7-7D36-A047-8E54-1976B10F3AF4}"/>
                </a:ext>
              </a:extLst>
            </p:cNvPr>
            <p:cNvSpPr txBox="1"/>
            <p:nvPr/>
          </p:nvSpPr>
          <p:spPr>
            <a:xfrm>
              <a:off x="3587349" y="4151521"/>
              <a:ext cx="6966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spread</a:t>
              </a:r>
              <a:endParaRPr lang="ru-RU" sz="1400" dirty="0"/>
            </a:p>
          </p:txBody>
        </p:sp>
        <p:sp>
          <p:nvSpPr>
            <p:cNvPr id="45" name="Right Brace 6">
              <a:extLst>
                <a:ext uri="{FF2B5EF4-FFF2-40B4-BE49-F238E27FC236}">
                  <a16:creationId xmlns:a16="http://schemas.microsoft.com/office/drawing/2014/main" id="{236279A6-D24D-FC43-ABEF-0B671C3C4675}"/>
                </a:ext>
              </a:extLst>
            </p:cNvPr>
            <p:cNvSpPr/>
            <p:nvPr/>
          </p:nvSpPr>
          <p:spPr>
            <a:xfrm rot="5400000">
              <a:off x="3934961" y="3131034"/>
              <a:ext cx="130434" cy="2024708"/>
            </a:xfrm>
            <a:prstGeom prst="righ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1732157-52E4-944B-BE00-70B80507CFE5}"/>
                    </a:ext>
                  </a:extLst>
                </p:cNvPr>
                <p:cNvSpPr/>
                <p:nvPr/>
              </p:nvSpPr>
              <p:spPr>
                <a:xfrm>
                  <a:off x="1766749" y="3848149"/>
                  <a:ext cx="83573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𝐸𝐴𝐷</m:t>
                        </m:r>
                      </m:oMath>
                    </m:oMathPara>
                  </a14:m>
                  <a:endParaRPr lang="fr-RU" sz="14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1732157-52E4-944B-BE00-70B80507C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6749" y="3848149"/>
                  <a:ext cx="83573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ight Brace 6">
              <a:extLst>
                <a:ext uri="{FF2B5EF4-FFF2-40B4-BE49-F238E27FC236}">
                  <a16:creationId xmlns:a16="http://schemas.microsoft.com/office/drawing/2014/main" id="{8A432D09-2D39-1349-A9D0-2BCF6B9A4995}"/>
                </a:ext>
              </a:extLst>
            </p:cNvPr>
            <p:cNvSpPr/>
            <p:nvPr/>
          </p:nvSpPr>
          <p:spPr>
            <a:xfrm rot="5400000">
              <a:off x="2116835" y="3198235"/>
              <a:ext cx="173339" cy="1224625"/>
            </a:xfrm>
            <a:prstGeom prst="righ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88240" y="4371950"/>
            <a:ext cx="6516008" cy="369332"/>
            <a:chOff x="21146" y="4631896"/>
            <a:chExt cx="6516008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395536" y="4652221"/>
              <a:ext cx="6141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Линейный инструмент</a:t>
              </a:r>
              <a:r>
                <a:rPr lang="en-US" sz="1600" dirty="0"/>
                <a:t>,</a:t>
              </a:r>
              <a:r>
                <a:rPr lang="ru-RU" sz="1600" dirty="0"/>
                <a:t> с точки зрения </a:t>
              </a:r>
              <a:r>
                <a:rPr lang="en-US" sz="1600" dirty="0"/>
                <a:t>CVA,</a:t>
              </a:r>
              <a:r>
                <a:rPr lang="ru-RU" sz="1600" dirty="0"/>
                <a:t> становится нелинейным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64462C6-B55B-B749-8F6C-066E10173BA9}"/>
                </a:ext>
              </a:extLst>
            </p:cNvPr>
            <p:cNvSpPr txBox="1"/>
            <p:nvPr/>
          </p:nvSpPr>
          <p:spPr>
            <a:xfrm>
              <a:off x="21146" y="4631896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NB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603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889" y="2559985"/>
            <a:ext cx="880369" cy="323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Что значит управлять </a:t>
            </a:r>
            <a:r>
              <a:rPr lang="en-US" dirty="0" smtClean="0"/>
              <a:t>CVA?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68452" y="3194684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Рыночный риск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7511" y="3194963"/>
            <a:ext cx="1610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Кредитный риск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310" y="4280778"/>
            <a:ext cx="579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Разумеется, на </a:t>
            </a:r>
            <a:r>
              <a:rPr lang="ru-RU" sz="1400" dirty="0"/>
              <a:t>уровне сделки никто ничего не делает, но можно оценить инкрементальный эффект на портфель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71757" y="2379404"/>
                <a:ext cx="3926972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𝑆𝑤𝑎𝑝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𝐶𝑉𝐴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𝑆𝑤𝑎𝑝𝑡𝑖𝑜𝑛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𝑀𝑇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𝑠𝑝𝑟𝑒𝑎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57" y="2379404"/>
                <a:ext cx="3926972" cy="70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99497" y="645822"/>
            <a:ext cx="5290248" cy="476924"/>
            <a:chOff x="299497" y="694658"/>
            <a:chExt cx="5290248" cy="476924"/>
          </a:xfrm>
        </p:grpSpPr>
        <p:sp>
          <p:nvSpPr>
            <p:cNvPr id="7" name="Rounded Rectangle 6"/>
            <p:cNvSpPr/>
            <p:nvPr/>
          </p:nvSpPr>
          <p:spPr>
            <a:xfrm>
              <a:off x="299497" y="694658"/>
              <a:ext cx="5218240" cy="476924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96345A67-00FD-C64A-AB3B-27BA69023CCD}"/>
                </a:ext>
              </a:extLst>
            </p:cNvPr>
            <p:cNvSpPr txBox="1"/>
            <p:nvPr/>
          </p:nvSpPr>
          <p:spPr>
            <a:xfrm>
              <a:off x="306889" y="753157"/>
              <a:ext cx="5282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Управление – понимание рисков и управление ими</a:t>
              </a:r>
              <a:endParaRPr lang="ru-RU" dirty="0"/>
            </a:p>
          </p:txBody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3E21E242-A5DC-EB46-9EB8-6B33D634AA03}"/>
              </a:ext>
            </a:extLst>
          </p:cNvPr>
          <p:cNvSpPr txBox="1"/>
          <p:nvPr/>
        </p:nvSpPr>
        <p:spPr>
          <a:xfrm>
            <a:off x="308908" y="1343461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Понимание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4F4108D0-5FA2-E241-9C40-41710F31E997}"/>
              </a:ext>
            </a:extLst>
          </p:cNvPr>
          <p:cNvSpPr txBox="1"/>
          <p:nvPr/>
        </p:nvSpPr>
        <p:spPr>
          <a:xfrm>
            <a:off x="863551" y="3515283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Вега-хеджирование</a:t>
            </a:r>
            <a:endParaRPr lang="ru-RU" sz="1400" dirty="0"/>
          </a:p>
          <a:p>
            <a:r>
              <a:rPr lang="ru-RU" sz="1400" dirty="0"/>
              <a:t>Дельта-хеджирование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968B65F-CFAB-464E-9BA8-01996EA23DE5}"/>
              </a:ext>
            </a:extLst>
          </p:cNvPr>
          <p:cNvSpPr txBox="1"/>
          <p:nvPr/>
        </p:nvSpPr>
        <p:spPr>
          <a:xfrm>
            <a:off x="5589745" y="3533096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CS01</a:t>
            </a:r>
            <a:endParaRPr lang="ru-RU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52B6B1D-05BE-B64D-A724-4D8F7C68FEDE}"/>
              </a:ext>
            </a:extLst>
          </p:cNvPr>
          <p:cNvSpPr txBox="1"/>
          <p:nvPr/>
        </p:nvSpPr>
        <p:spPr>
          <a:xfrm>
            <a:off x="292895" y="4267762"/>
            <a:ext cx="5806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NB</a:t>
            </a:r>
            <a:endParaRPr lang="ru-RU" sz="2600" dirty="0"/>
          </a:p>
        </p:txBody>
      </p:sp>
      <p:sp>
        <p:nvSpPr>
          <p:cNvPr id="6" name="Rectangle 5"/>
          <p:cNvSpPr/>
          <p:nvPr/>
        </p:nvSpPr>
        <p:spPr>
          <a:xfrm>
            <a:off x="2358009" y="1230081"/>
            <a:ext cx="55983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Расчет риск-метрик</a:t>
            </a:r>
            <a:r>
              <a:rPr lang="en-US" sz="1600" dirty="0"/>
              <a:t> CVA</a:t>
            </a:r>
            <a:r>
              <a:rPr lang="ru-RU" sz="1600" dirty="0" smtClean="0"/>
              <a:t> (Греки</a:t>
            </a:r>
            <a:r>
              <a:rPr lang="en-US" sz="1600" dirty="0"/>
              <a:t> CVA</a:t>
            </a:r>
            <a:r>
              <a:rPr lang="ru-RU" sz="1600" dirty="0" smtClean="0"/>
              <a:t>)</a:t>
            </a:r>
          </a:p>
          <a:p>
            <a:r>
              <a:rPr lang="ru-RU" sz="1600" dirty="0" smtClean="0"/>
              <a:t>Оценка поведения </a:t>
            </a:r>
            <a:r>
              <a:rPr lang="en-US" sz="1600" dirty="0"/>
              <a:t>CVA</a:t>
            </a:r>
            <a:r>
              <a:rPr lang="ru-RU" sz="1600" dirty="0"/>
              <a:t> при миграции рейтингов</a:t>
            </a:r>
          </a:p>
        </p:txBody>
      </p:sp>
      <p:sp>
        <p:nvSpPr>
          <p:cNvPr id="15" name="Equal 14"/>
          <p:cNvSpPr/>
          <p:nvPr/>
        </p:nvSpPr>
        <p:spPr>
          <a:xfrm>
            <a:off x="1739657" y="1411115"/>
            <a:ext cx="396960" cy="200345"/>
          </a:xfrm>
          <a:prstGeom prst="mathEqual">
            <a:avLst>
              <a:gd name="adj1" fmla="val 23520"/>
              <a:gd name="adj2" fmla="val 1651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3E21E242-A5DC-EB46-9EB8-6B33D634AA03}"/>
              </a:ext>
            </a:extLst>
          </p:cNvPr>
          <p:cNvSpPr txBox="1"/>
          <p:nvPr/>
        </p:nvSpPr>
        <p:spPr>
          <a:xfrm>
            <a:off x="308908" y="1979243"/>
            <a:ext cx="1224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Управление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58009" y="197924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Хеджирование</a:t>
            </a:r>
          </a:p>
        </p:txBody>
      </p:sp>
      <p:sp>
        <p:nvSpPr>
          <p:cNvPr id="23" name="Equal 22"/>
          <p:cNvSpPr/>
          <p:nvPr/>
        </p:nvSpPr>
        <p:spPr>
          <a:xfrm>
            <a:off x="1730929" y="2063842"/>
            <a:ext cx="396960" cy="200345"/>
          </a:xfrm>
          <a:prstGeom prst="mathEqual">
            <a:avLst>
              <a:gd name="adj1" fmla="val 23520"/>
              <a:gd name="adj2" fmla="val 1651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6889" y="2545419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Пример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808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CVA?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915566"/>
            <a:ext cx="820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/>
            <a:r>
              <a:rPr lang="ru-RU" sz="1600" dirty="0" smtClean="0"/>
              <a:t>При торговле </a:t>
            </a:r>
            <a:r>
              <a:rPr lang="ru-RU" sz="1600" dirty="0" err="1" smtClean="0"/>
              <a:t>деривативами</a:t>
            </a:r>
            <a:r>
              <a:rPr lang="ru-RU" sz="1600" dirty="0" smtClean="0"/>
              <a:t> (</a:t>
            </a:r>
            <a:r>
              <a:rPr lang="ru-RU" sz="1600" b="1" dirty="0" smtClean="0">
                <a:solidFill>
                  <a:srgbClr val="00B050"/>
                </a:solidFill>
              </a:rPr>
              <a:t>ПФИ</a:t>
            </a:r>
            <a:r>
              <a:rPr lang="ru-RU" sz="1600" dirty="0" smtClean="0"/>
              <a:t>) рыночные риски могут быть полностью </a:t>
            </a:r>
            <a:r>
              <a:rPr lang="ru-RU" sz="1600" dirty="0" err="1" smtClean="0"/>
              <a:t>захеджированы</a:t>
            </a:r>
            <a:r>
              <a:rPr lang="ru-RU" sz="16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2280454"/>
            <a:ext cx="8286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/>
            <a:r>
              <a:rPr lang="ru-RU" sz="1600" dirty="0" smtClean="0"/>
              <a:t>При этом по сделке Банк несёт дополнительный риск дефолта контрагента, который должен быть учтен в рыночной стоимости сделки</a:t>
            </a:r>
          </a:p>
        </p:txBody>
      </p:sp>
      <p:pic>
        <p:nvPicPr>
          <p:cNvPr id="8" name="Рисунок 14">
            <a:extLst>
              <a:ext uri="{FF2B5EF4-FFF2-40B4-BE49-F238E27FC236}">
                <a16:creationId xmlns:a16="http://schemas.microsoft.com/office/drawing/2014/main" id="{F3489472-78EC-4A3B-8C65-60CE1F635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6215074" y="1423198"/>
            <a:ext cx="576064" cy="531081"/>
          </a:xfrm>
          <a:prstGeom prst="rect">
            <a:avLst/>
          </a:prstGeom>
        </p:spPr>
      </p:pic>
      <p:pic>
        <p:nvPicPr>
          <p:cNvPr id="9" name="Picture 2" descr="C:\Users\ababkina\Documents\Презентация\Эмблема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2" y="1494636"/>
            <a:ext cx="866584" cy="51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rot="10800000">
            <a:off x="5072066" y="1708950"/>
            <a:ext cx="85725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10800000">
            <a:off x="3143240" y="1708950"/>
            <a:ext cx="857256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2" descr="C:\Users\Леша\Desktop\Goldman-Sachs-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1351760"/>
            <a:ext cx="1464018" cy="71675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214942" y="142319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00B050"/>
                </a:solidFill>
              </a:rPr>
              <a:t>ПФИ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6116" y="142319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00B050"/>
                </a:solidFill>
              </a:rPr>
              <a:t>ПФИ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A1B2E-49E7-4CBD-9663-E19861E9EB5D}"/>
              </a:ext>
            </a:extLst>
          </p:cNvPr>
          <p:cNvSpPr txBox="1"/>
          <p:nvPr/>
        </p:nvSpPr>
        <p:spPr>
          <a:xfrm>
            <a:off x="6143636" y="192326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Клиент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3A1B2E-49E7-4CBD-9663-E19861E9EB5D}"/>
              </a:ext>
            </a:extLst>
          </p:cNvPr>
          <p:cNvSpPr txBox="1"/>
          <p:nvPr/>
        </p:nvSpPr>
        <p:spPr>
          <a:xfrm>
            <a:off x="4214810" y="192326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Банк</a:t>
            </a:r>
            <a:endParaRPr lang="ru-RU" sz="1400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414916" y="3507086"/>
            <a:ext cx="8215370" cy="576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20" tIns="45709" rIns="91420" bIns="45709" rtlCol="0" anchor="ctr">
            <a:noAutofit/>
          </a:bodyPr>
          <a:lstStyle/>
          <a:p>
            <a:pPr marL="0" marR="0" lvl="0" indent="0" algn="l" defTabSz="4570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Credit Value Adjustment</a:t>
            </a:r>
            <a:r>
              <a:rPr kumimoji="0" lang="ru-RU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(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CVA)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ru-RU" sz="16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это </a:t>
            </a:r>
            <a:r>
              <a:rPr kumimoji="0" lang="ru-RU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поправка к стоимости</a:t>
            </a:r>
            <a:r>
              <a:rPr kumimoji="0" lang="ru-RU" sz="16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сделки </a:t>
            </a:r>
            <a:r>
              <a:rPr kumimoji="0" lang="ru-RU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на размер кредитного риска контрагента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74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/>
          <p:nvPr/>
        </p:nvGrpSpPr>
        <p:grpSpPr>
          <a:xfrm>
            <a:off x="261101" y="952481"/>
            <a:ext cx="8726023" cy="523220"/>
            <a:chOff x="230876" y="842963"/>
            <a:chExt cx="8726023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842963"/>
              <a:ext cx="8273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Credit Valuation Adjustment (CVA)</a:t>
              </a:r>
              <a:r>
                <a:rPr lang="ru-RU" sz="1400" dirty="0"/>
                <a:t> </a:t>
              </a:r>
              <a:r>
                <a:rPr lang="ru-RU" sz="1400" dirty="0" smtClean="0"/>
                <a:t>– поправка, учитывающая </a:t>
              </a:r>
              <a:r>
                <a:rPr lang="ru-RU" sz="1400" dirty="0"/>
                <a:t>влияние кредитного риска контрагента на справедливую стоимость </a:t>
              </a:r>
              <a:r>
                <a:rPr lang="ru-RU" sz="1400" dirty="0" smtClean="0"/>
                <a:t>инструмента</a:t>
              </a:r>
              <a:endParaRPr lang="en-US" sz="1400" dirty="0"/>
            </a:p>
          </p:txBody>
        </p:sp>
        <p:pic>
          <p:nvPicPr>
            <p:cNvPr id="8" name="Рисунок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76" y="890259"/>
              <a:ext cx="408976" cy="428628"/>
            </a:xfrm>
            <a:prstGeom prst="rect">
              <a:avLst/>
            </a:prstGeom>
          </p:spPr>
        </p:pic>
      </p:grpSp>
      <p:grpSp>
        <p:nvGrpSpPr>
          <p:cNvPr id="9" name="Group 40"/>
          <p:cNvGrpSpPr/>
          <p:nvPr/>
        </p:nvGrpSpPr>
        <p:grpSpPr>
          <a:xfrm>
            <a:off x="742410" y="1643307"/>
            <a:ext cx="7736073" cy="523220"/>
            <a:chOff x="1098899" y="1491630"/>
            <a:chExt cx="7736073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6314692" y="1491630"/>
              <a:ext cx="2520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/>
                <a:t>Справедливая </a:t>
              </a:r>
              <a:r>
                <a:rPr lang="ru-RU" sz="1400" dirty="0" smtClean="0"/>
                <a:t>Стоимость</a:t>
              </a:r>
            </a:p>
            <a:p>
              <a:pPr algn="ctr"/>
              <a:r>
                <a:rPr lang="ru-RU" sz="1400" dirty="0" smtClean="0"/>
                <a:t>(без учёта </a:t>
              </a:r>
              <a:r>
                <a:rPr lang="ru-RU" sz="1400" dirty="0"/>
                <a:t>кредитного риска</a:t>
              </a:r>
              <a:r>
                <a:rPr lang="ru-RU" sz="1400" dirty="0" smtClean="0"/>
                <a:t>)</a:t>
              </a:r>
              <a:endParaRPr lang="ru-RU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388" y="1491630"/>
              <a:ext cx="2361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/>
                <a:t>Справедливая </a:t>
              </a:r>
              <a:r>
                <a:rPr lang="ru-RU" sz="1400" dirty="0" smtClean="0"/>
                <a:t>Стоимость</a:t>
              </a:r>
            </a:p>
            <a:p>
              <a:pPr algn="ctr"/>
              <a:r>
                <a:rPr lang="ru-RU" sz="1400" dirty="0" smtClean="0"/>
                <a:t>(с учётом </a:t>
              </a:r>
              <a:r>
                <a:rPr lang="ru-RU" sz="1400" dirty="0"/>
                <a:t>кредитного риска</a:t>
              </a:r>
              <a:r>
                <a:rPr lang="ru-RU" sz="1400" dirty="0" smtClean="0"/>
                <a:t>)</a:t>
              </a: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98899" y="1550571"/>
              <a:ext cx="8772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CVA</a:t>
              </a:r>
              <a:r>
                <a:rPr lang="ru-RU" sz="2000" b="1" dirty="0" smtClean="0"/>
                <a:t> </a:t>
              </a:r>
              <a:endParaRPr lang="ru-RU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1100" y="2499742"/>
            <a:ext cx="271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cs typeface="Calibri" pitchFamily="34" charset="0"/>
              </a:rPr>
              <a:t>Цели</a:t>
            </a:r>
            <a:r>
              <a:rPr lang="en-US" dirty="0">
                <a:cs typeface="Calibri" pitchFamily="34" charset="0"/>
              </a:rPr>
              <a:t> </a:t>
            </a:r>
            <a:r>
              <a:rPr lang="ru-RU" dirty="0" smtClean="0">
                <a:cs typeface="Calibri" pitchFamily="34" charset="0"/>
              </a:rPr>
              <a:t>использования </a:t>
            </a:r>
            <a:r>
              <a:rPr lang="en-US" dirty="0" smtClean="0">
                <a:cs typeface="Calibri" pitchFamily="34" charset="0"/>
              </a:rPr>
              <a:t>CVA</a:t>
            </a:r>
            <a:endParaRPr lang="ru-RU" dirty="0">
              <a:cs typeface="Calibri" pitchFamily="34" charset="0"/>
            </a:endParaRPr>
          </a:p>
        </p:txBody>
      </p:sp>
      <p:grpSp>
        <p:nvGrpSpPr>
          <p:cNvPr id="16" name="Group 38"/>
          <p:cNvGrpSpPr/>
          <p:nvPr/>
        </p:nvGrpSpPr>
        <p:grpSpPr>
          <a:xfrm>
            <a:off x="261101" y="3992746"/>
            <a:ext cx="8706655" cy="523220"/>
            <a:chOff x="128317" y="3824151"/>
            <a:chExt cx="8706655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76DA0F-5618-4315-9FE1-454A9375F219}"/>
                </a:ext>
              </a:extLst>
            </p:cNvPr>
            <p:cNvSpPr txBox="1"/>
            <p:nvPr/>
          </p:nvSpPr>
          <p:spPr>
            <a:xfrm>
              <a:off x="639852" y="3824151"/>
              <a:ext cx="8195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Активное </a:t>
              </a:r>
              <a:r>
                <a:rPr lang="ru-RU" sz="1400" b="1" dirty="0" smtClean="0"/>
                <a:t>управление</a:t>
              </a:r>
              <a:r>
                <a:rPr lang="en-US" sz="1400" b="1" dirty="0"/>
                <a:t> </a:t>
              </a:r>
              <a:r>
                <a:rPr lang="ru-RU" sz="1400" b="1" dirty="0" smtClean="0"/>
                <a:t>кредитным риском</a:t>
              </a:r>
              <a:endParaRPr lang="en-US" sz="1400" b="1" dirty="0" smtClean="0"/>
            </a:p>
            <a:p>
              <a:r>
                <a:rPr lang="ru-RU" sz="1400" dirty="0"/>
                <a:t>Позволяет </a:t>
              </a:r>
              <a:r>
                <a:rPr lang="ru-RU" sz="1400" dirty="0" smtClean="0"/>
                <a:t>хеджирование</a:t>
              </a:r>
              <a:endParaRPr lang="ru-RU" sz="1400" dirty="0"/>
            </a:p>
          </p:txBody>
        </p:sp>
        <p:pic>
          <p:nvPicPr>
            <p:cNvPr id="18" name="Рисунок 11">
              <a:extLst>
                <a:ext uri="{FF2B5EF4-FFF2-40B4-BE49-F238E27FC236}">
                  <a16:creationId xmlns:a16="http://schemas.microsoft.com/office/drawing/2014/main" id="{173A7BBD-3B26-496C-913D-0B287D585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128317" y="3847799"/>
              <a:ext cx="491978" cy="475924"/>
            </a:xfrm>
            <a:prstGeom prst="rect">
              <a:avLst/>
            </a:prstGeom>
          </p:spPr>
        </p:pic>
      </p:grpSp>
      <p:grpSp>
        <p:nvGrpSpPr>
          <p:cNvPr id="19" name="Group 39"/>
          <p:cNvGrpSpPr/>
          <p:nvPr/>
        </p:nvGrpSpPr>
        <p:grpSpPr>
          <a:xfrm>
            <a:off x="261101" y="3153132"/>
            <a:ext cx="8695798" cy="523220"/>
            <a:chOff x="180095" y="2739262"/>
            <a:chExt cx="8695798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4E16F1-9383-4341-A267-2F956CACE09B}"/>
                </a:ext>
              </a:extLst>
            </p:cNvPr>
            <p:cNvSpPr txBox="1"/>
            <p:nvPr/>
          </p:nvSpPr>
          <p:spPr>
            <a:xfrm>
              <a:off x="687356" y="2739262"/>
              <a:ext cx="8188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/>
                <a:t>Требование регулятора</a:t>
              </a:r>
              <a:endParaRPr lang="en-US" sz="1400" b="1" dirty="0" smtClean="0"/>
            </a:p>
            <a:p>
              <a:r>
                <a:rPr lang="ru-RU" sz="1400" dirty="0" smtClean="0"/>
                <a:t>Требование </a:t>
              </a:r>
              <a:r>
                <a:rPr lang="ru-RU" sz="1400" dirty="0"/>
                <a:t>МСФО, </a:t>
              </a:r>
              <a:r>
                <a:rPr lang="ru-RU" sz="1400" dirty="0" smtClean="0"/>
                <a:t>РСБУ, Базельского </a:t>
              </a:r>
              <a:r>
                <a:rPr lang="ru-RU" sz="1400" dirty="0"/>
                <a:t>комитета по банковскому </a:t>
              </a:r>
              <a:r>
                <a:rPr lang="ru-RU" sz="1400" dirty="0" smtClean="0"/>
                <a:t>надзору</a:t>
              </a:r>
              <a:endParaRPr lang="ru-RU" sz="1400" dirty="0"/>
            </a:p>
          </p:txBody>
        </p:sp>
        <p:pic>
          <p:nvPicPr>
            <p:cNvPr id="21" name="Рисунок 13">
              <a:extLst>
                <a:ext uri="{FF2B5EF4-FFF2-40B4-BE49-F238E27FC236}">
                  <a16:creationId xmlns:a16="http://schemas.microsoft.com/office/drawing/2014/main" id="{234F0524-2E17-422D-92B6-3855949C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tretch>
              <a:fillRect/>
            </a:stretch>
          </p:blipFill>
          <p:spPr>
            <a:xfrm>
              <a:off x="180095" y="2765084"/>
              <a:ext cx="452692" cy="475924"/>
            </a:xfrm>
            <a:prstGeom prst="rect">
              <a:avLst/>
            </a:prstGeom>
          </p:spPr>
        </p:pic>
      </p:grp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>
          <a:xfrm>
            <a:off x="214282" y="71420"/>
            <a:ext cx="6553200" cy="576832"/>
          </a:xfrm>
        </p:spPr>
        <p:txBody>
          <a:bodyPr>
            <a:normAutofit/>
          </a:bodyPr>
          <a:lstStyle/>
          <a:p>
            <a:r>
              <a:rPr lang="ru-RU" dirty="0"/>
              <a:t>CVA – поправка на кредитный риск контрагента</a:t>
            </a:r>
          </a:p>
        </p:txBody>
      </p:sp>
      <p:sp>
        <p:nvSpPr>
          <p:cNvPr id="2" name="Minus 1"/>
          <p:cNvSpPr/>
          <p:nvPr/>
        </p:nvSpPr>
        <p:spPr>
          <a:xfrm>
            <a:off x="5333396" y="1832909"/>
            <a:ext cx="288032" cy="144016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qual 3"/>
          <p:cNvSpPr/>
          <p:nvPr/>
        </p:nvSpPr>
        <p:spPr>
          <a:xfrm>
            <a:off x="1935552" y="1832909"/>
            <a:ext cx="396960" cy="200345"/>
          </a:xfrm>
          <a:prstGeom prst="mathEqual">
            <a:avLst>
              <a:gd name="adj1" fmla="val 23520"/>
              <a:gd name="adj2" fmla="val 1651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4282" y="214296"/>
            <a:ext cx="7000924" cy="576832"/>
          </a:xfrm>
          <a:prstGeom prst="rect">
            <a:avLst/>
          </a:prstGeom>
        </p:spPr>
        <p:txBody>
          <a:bodyPr vert="horz" lIns="91420" tIns="45709" rIns="91420" bIns="45709" rtlCol="0" anchor="ctr">
            <a:noAutofit/>
          </a:bodyPr>
          <a:lstStyle/>
          <a:p>
            <a:pPr marL="0" marR="0" lvl="0" indent="0" algn="l" defTabSz="4570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rgbClr val="0B592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Банк несет дополнительный кредитный риск при переоценке сделки в его пользу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B592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959092"/>
            <a:ext cx="2633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/>
              <a:t>Типичная деривативная </a:t>
            </a:r>
            <a:r>
              <a:rPr lang="ru-RU" sz="1400" b="1" dirty="0" smtClean="0"/>
              <a:t>сделка</a:t>
            </a:r>
            <a:endParaRPr lang="ru-RU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58449" y="959092"/>
            <a:ext cx="38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/>
              <a:t>Сценарии </a:t>
            </a:r>
            <a:r>
              <a:rPr lang="ru-RU" sz="1400" b="1" dirty="0" smtClean="0"/>
              <a:t>стоимости сделки в предположении </a:t>
            </a:r>
          </a:p>
          <a:p>
            <a:pPr algn="ctr"/>
            <a:r>
              <a:rPr lang="ru-RU" sz="1400" b="1" dirty="0" smtClean="0"/>
              <a:t>дефолта через 6 месяцев</a:t>
            </a:r>
            <a:endParaRPr lang="ru-RU" sz="1400" b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4572000" y="1423247"/>
            <a:ext cx="4408023" cy="2647810"/>
            <a:chOff x="4556590" y="1294061"/>
            <a:chExt cx="4408023" cy="2647810"/>
          </a:xfrm>
        </p:grpSpPr>
        <p:graphicFrame>
          <p:nvGraphicFramePr>
            <p:cNvPr id="8" name="Диаграмма 35">
              <a:extLst>
                <a:ext uri="{FF2B5EF4-FFF2-40B4-BE49-F238E27FC236}">
                  <a16:creationId xmlns:a16="http://schemas.microsoft.com/office/drawing/2014/main" id="{812E383D-B6DC-475E-8F44-4938E178263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49815212"/>
                </p:ext>
              </p:extLst>
            </p:nvPr>
          </p:nvGraphicFramePr>
          <p:xfrm>
            <a:off x="4556590" y="1294061"/>
            <a:ext cx="4408023" cy="26478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D4DF8-D429-4DB2-951A-7DD5EDBA1242}"/>
                </a:ext>
              </a:extLst>
            </p:cNvPr>
            <p:cNvSpPr txBox="1"/>
            <p:nvPr/>
          </p:nvSpPr>
          <p:spPr>
            <a:xfrm rot="20786398">
              <a:off x="6014858" y="1996976"/>
              <a:ext cx="17960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solidFill>
                    <a:srgbClr val="C00000"/>
                  </a:solidFill>
                </a:rPr>
                <a:t>Банк </a:t>
              </a:r>
              <a:r>
                <a:rPr lang="ru-RU" sz="1100" dirty="0" smtClean="0">
                  <a:solidFill>
                    <a:srgbClr val="C00000"/>
                  </a:solidFill>
                </a:rPr>
                <a:t>несёт </a:t>
              </a:r>
              <a:r>
                <a:rPr lang="ru-RU" sz="1100" dirty="0">
                  <a:solidFill>
                    <a:srgbClr val="C00000"/>
                  </a:solidFill>
                </a:rPr>
                <a:t>риск на 10 </a:t>
              </a:r>
              <a:r>
                <a:rPr lang="ru-RU" sz="1100" dirty="0" smtClean="0">
                  <a:solidFill>
                    <a:srgbClr val="C00000"/>
                  </a:solidFill>
                </a:rPr>
                <a:t>млн</a:t>
              </a:r>
              <a:endParaRPr lang="ru-RU" sz="11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569DC9-3934-4C60-A33B-B7FC1D727121}"/>
                </a:ext>
              </a:extLst>
            </p:cNvPr>
            <p:cNvSpPr txBox="1"/>
            <p:nvPr/>
          </p:nvSpPr>
          <p:spPr>
            <a:xfrm rot="833286">
              <a:off x="6132303" y="2760948"/>
              <a:ext cx="13249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/>
                <a:t>Банк не </a:t>
              </a:r>
              <a:r>
                <a:rPr lang="ru-RU" sz="1100" dirty="0" smtClean="0"/>
                <a:t>несёт </a:t>
              </a:r>
              <a:r>
                <a:rPr lang="ru-RU" sz="1100" dirty="0"/>
                <a:t>риск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5340" y="4352205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Потери равны рыночной стоимости 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MtM</a:t>
            </a:r>
            <a:r>
              <a:rPr lang="en-US" sz="1400" b="1" dirty="0" smtClean="0"/>
              <a:t>) </a:t>
            </a:r>
            <a:r>
              <a:rPr lang="ru-RU" sz="1400" b="1" dirty="0" smtClean="0"/>
              <a:t>сделки</a:t>
            </a:r>
            <a:endParaRPr lang="ru-RU" sz="1400" b="1" dirty="0"/>
          </a:p>
        </p:txBody>
      </p:sp>
      <p:grpSp>
        <p:nvGrpSpPr>
          <p:cNvPr id="12" name="Group 49"/>
          <p:cNvGrpSpPr/>
          <p:nvPr/>
        </p:nvGrpSpPr>
        <p:grpSpPr>
          <a:xfrm>
            <a:off x="142844" y="1494685"/>
            <a:ext cx="4577883" cy="2667017"/>
            <a:chOff x="128207" y="1314574"/>
            <a:chExt cx="4577883" cy="2667017"/>
          </a:xfrm>
        </p:grpSpPr>
        <p:cxnSp>
          <p:nvCxnSpPr>
            <p:cNvPr id="13" name="Прямая со стрелкой 3">
              <a:extLst>
                <a:ext uri="{FF2B5EF4-FFF2-40B4-BE49-F238E27FC236}">
                  <a16:creationId xmlns:a16="http://schemas.microsoft.com/office/drawing/2014/main" id="{BE63056B-6B58-4878-B774-2CA5A0DA2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648" y="3556608"/>
              <a:ext cx="2928728" cy="914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755C1-7A6C-414F-AA2F-E260EB442BF3}"/>
                </a:ext>
              </a:extLst>
            </p:cNvPr>
            <p:cNvSpPr txBox="1"/>
            <p:nvPr/>
          </p:nvSpPr>
          <p:spPr>
            <a:xfrm>
              <a:off x="3007996" y="3673814"/>
              <a:ext cx="918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/>
                <a:t>Через год</a:t>
              </a:r>
            </a:p>
          </p:txBody>
        </p:sp>
        <p:grpSp>
          <p:nvGrpSpPr>
            <p:cNvPr id="15" name="Group 27"/>
            <p:cNvGrpSpPr/>
            <p:nvPr/>
          </p:nvGrpSpPr>
          <p:grpSpPr>
            <a:xfrm>
              <a:off x="270757" y="1314574"/>
              <a:ext cx="720080" cy="783600"/>
              <a:chOff x="534857" y="1725123"/>
              <a:chExt cx="720080" cy="783600"/>
            </a:xfrm>
          </p:grpSpPr>
          <p:pic>
            <p:nvPicPr>
              <p:cNvPr id="31" name="Рисунок 14">
                <a:extLst>
                  <a:ext uri="{FF2B5EF4-FFF2-40B4-BE49-F238E27FC236}">
                    <a16:creationId xmlns:a16="http://schemas.microsoft.com/office/drawing/2014/main" id="{F3489472-78EC-4A3B-8C65-60CE1F635D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"/>
                  </a:ext>
                </a:extLst>
              </a:blip>
              <a:stretch>
                <a:fillRect/>
              </a:stretch>
            </p:blipFill>
            <p:spPr>
              <a:xfrm>
                <a:off x="606621" y="1725123"/>
                <a:ext cx="576064" cy="531081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3A1B2E-49E7-4CBD-9663-E19861E9EB5D}"/>
                  </a:ext>
                </a:extLst>
              </p:cNvPr>
              <p:cNvSpPr txBox="1"/>
              <p:nvPr/>
            </p:nvSpPr>
            <p:spPr>
              <a:xfrm>
                <a:off x="534857" y="2200946"/>
                <a:ext cx="720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Клиент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F79719-A855-42D4-8234-5BC3B8A3DD1C}"/>
                </a:ext>
              </a:extLst>
            </p:cNvPr>
            <p:cNvSpPr txBox="1"/>
            <p:nvPr/>
          </p:nvSpPr>
          <p:spPr>
            <a:xfrm>
              <a:off x="883681" y="2393652"/>
              <a:ext cx="1657458" cy="25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Заключили </a:t>
              </a:r>
              <a:r>
                <a:rPr lang="ru-RU" sz="1400" dirty="0"/>
                <a:t>сделку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75B246-E245-4773-86EF-B570951D45C2}"/>
                </a:ext>
              </a:extLst>
            </p:cNvPr>
            <p:cNvSpPr txBox="1"/>
            <p:nvPr/>
          </p:nvSpPr>
          <p:spPr>
            <a:xfrm>
              <a:off x="3485793" y="1600326"/>
              <a:ext cx="1024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$</a:t>
              </a:r>
              <a:r>
                <a:rPr lang="ru-RU" sz="1400" dirty="0"/>
                <a:t>1 </a:t>
              </a:r>
              <a:r>
                <a:rPr lang="ru-RU" sz="1400" dirty="0" smtClean="0"/>
                <a:t>млн</a:t>
              </a:r>
              <a:endParaRPr lang="ru-RU" sz="1400" dirty="0"/>
            </a:p>
          </p:txBody>
        </p:sp>
        <p:cxnSp>
          <p:nvCxnSpPr>
            <p:cNvPr id="18" name="Прямая со стрелкой 27">
              <a:extLst>
                <a:ext uri="{FF2B5EF4-FFF2-40B4-BE49-F238E27FC236}">
                  <a16:creationId xmlns:a16="http://schemas.microsoft.com/office/drawing/2014/main" id="{C78B4DB7-2449-4E3B-914A-1408B58891B3}"/>
                </a:ext>
              </a:extLst>
            </p:cNvPr>
            <p:cNvCxnSpPr/>
            <p:nvPr/>
          </p:nvCxnSpPr>
          <p:spPr>
            <a:xfrm flipV="1">
              <a:off x="3467129" y="2498789"/>
              <a:ext cx="0" cy="72000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3B1C48-5A14-4667-A66A-55668F6C946C}"/>
                </a:ext>
              </a:extLst>
            </p:cNvPr>
            <p:cNvSpPr txBox="1"/>
            <p:nvPr/>
          </p:nvSpPr>
          <p:spPr>
            <a:xfrm>
              <a:off x="3485793" y="2671896"/>
              <a:ext cx="1220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60 млн</a:t>
              </a:r>
              <a:r>
                <a:rPr lang="en-US" sz="1400" dirty="0" smtClean="0"/>
                <a:t> </a:t>
              </a:r>
              <a:r>
                <a:rPr lang="ru-RU" sz="1400" dirty="0" err="1" smtClean="0"/>
                <a:t>руб</a:t>
              </a:r>
              <a:endParaRPr lang="ru-RU" sz="1400" dirty="0"/>
            </a:p>
          </p:txBody>
        </p:sp>
        <p:grpSp>
          <p:nvGrpSpPr>
            <p:cNvPr id="20" name="Group 16"/>
            <p:cNvGrpSpPr/>
            <p:nvPr/>
          </p:nvGrpSpPr>
          <p:grpSpPr>
            <a:xfrm>
              <a:off x="1310310" y="3448622"/>
              <a:ext cx="821403" cy="532969"/>
              <a:chOff x="206355" y="3448595"/>
              <a:chExt cx="821403" cy="53296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AED2F0-7E4E-4E76-A3A7-D43B3171C28B}"/>
                  </a:ext>
                </a:extLst>
              </p:cNvPr>
              <p:cNvSpPr txBox="1"/>
              <p:nvPr/>
            </p:nvSpPr>
            <p:spPr>
              <a:xfrm>
                <a:off x="206355" y="3673787"/>
                <a:ext cx="821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 smtClean="0"/>
                  <a:t>Сегодня</a:t>
                </a:r>
                <a:endParaRPr lang="ru-RU" sz="1400" dirty="0"/>
              </a:p>
            </p:txBody>
          </p:sp>
          <p:cxnSp>
            <p:nvCxnSpPr>
              <p:cNvPr id="28" name="Straight Connector 15"/>
              <p:cNvCxnSpPr/>
              <p:nvPr/>
            </p:nvCxnSpPr>
            <p:spPr>
              <a:xfrm>
                <a:off x="617057" y="3448595"/>
                <a:ext cx="0" cy="216024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44"/>
            <p:cNvCxnSpPr/>
            <p:nvPr/>
          </p:nvCxnSpPr>
          <p:spPr>
            <a:xfrm>
              <a:off x="3467129" y="3448595"/>
              <a:ext cx="0" cy="216024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19"/>
            <p:cNvGrpSpPr/>
            <p:nvPr/>
          </p:nvGrpSpPr>
          <p:grpSpPr>
            <a:xfrm>
              <a:off x="128207" y="2743334"/>
              <a:ext cx="866584" cy="722360"/>
              <a:chOff x="128207" y="2762691"/>
              <a:chExt cx="866584" cy="722360"/>
            </a:xfrm>
          </p:grpSpPr>
          <p:pic>
            <p:nvPicPr>
              <p:cNvPr id="25" name="Picture 2" descr="C:\Users\ababkina\Documents\Презентация\Эмблема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207" y="2762691"/>
                <a:ext cx="866584" cy="5156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288026" y="3177274"/>
                <a:ext cx="5469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 smtClean="0"/>
                  <a:t>Банк</a:t>
                </a:r>
                <a:endParaRPr lang="ru-RU" sz="1400" dirty="0"/>
              </a:p>
            </p:txBody>
          </p:sp>
        </p:grpSp>
        <p:cxnSp>
          <p:nvCxnSpPr>
            <p:cNvPr id="23" name="Прямая со стрелкой 27">
              <a:extLst>
                <a:ext uri="{FF2B5EF4-FFF2-40B4-BE49-F238E27FC236}">
                  <a16:creationId xmlns:a16="http://schemas.microsoft.com/office/drawing/2014/main" id="{C78B4DB7-2449-4E3B-914A-1408B58891B3}"/>
                </a:ext>
              </a:extLst>
            </p:cNvPr>
            <p:cNvCxnSpPr/>
            <p:nvPr/>
          </p:nvCxnSpPr>
          <p:spPr>
            <a:xfrm>
              <a:off x="3469724" y="1411277"/>
              <a:ext cx="0" cy="724561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7"/>
            <p:cNvCxnSpPr/>
            <p:nvPr/>
          </p:nvCxnSpPr>
          <p:spPr>
            <a:xfrm>
              <a:off x="1721011" y="2661263"/>
              <a:ext cx="0" cy="724561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47240" y="2262311"/>
            <a:ext cx="22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FX forward: </a:t>
            </a:r>
            <a:r>
              <a:rPr lang="en-US" sz="1600" dirty="0" smtClean="0"/>
              <a:t>USD/RUB, 1Y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166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214282" y="71420"/>
            <a:ext cx="7000924" cy="576832"/>
          </a:xfrm>
          <a:prstGeom prst="rect">
            <a:avLst/>
          </a:prstGeom>
        </p:spPr>
        <p:txBody>
          <a:bodyPr vert="horz" lIns="91420" tIns="45709" rIns="91420" bIns="45709" rtlCol="0" anchor="ctr">
            <a:noAutofit/>
          </a:bodyPr>
          <a:lstStyle/>
          <a:p>
            <a:pPr marL="0" marR="0" lvl="0" indent="0" algn="l" defTabSz="4570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B592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Моделирование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592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CVA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B592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отличается от моделирования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592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B592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по кредитам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845" y="800050"/>
            <a:ext cx="586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Расчет </a:t>
            </a:r>
            <a:r>
              <a:rPr lang="en-US" sz="1400" dirty="0"/>
              <a:t>EL </a:t>
            </a:r>
            <a:r>
              <a:rPr lang="ru-RU" sz="1400" dirty="0"/>
              <a:t>по кредитам и </a:t>
            </a:r>
            <a:r>
              <a:rPr lang="en-US" sz="1400" dirty="0"/>
              <a:t>CVA </a:t>
            </a:r>
            <a:r>
              <a:rPr lang="ru-RU" sz="1400" dirty="0"/>
              <a:t>по деривативам схожи по структуре, но отличаются по смыслу и способу моделирования </a:t>
            </a:r>
            <a:r>
              <a:rPr lang="en-US" sz="1400" dirty="0"/>
              <a:t>EAD</a:t>
            </a:r>
            <a:r>
              <a:rPr lang="ru-RU" sz="1400" dirty="0"/>
              <a:t>, </a:t>
            </a:r>
            <a:r>
              <a:rPr lang="en-US" sz="1400" dirty="0"/>
              <a:t>PD </a:t>
            </a:r>
            <a:r>
              <a:rPr lang="ru-RU" sz="1400" dirty="0"/>
              <a:t>и </a:t>
            </a:r>
            <a:r>
              <a:rPr lang="en-US" sz="1400" dirty="0"/>
              <a:t>LGD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10" name="Group 34"/>
          <p:cNvGrpSpPr/>
          <p:nvPr/>
        </p:nvGrpSpPr>
        <p:grpSpPr>
          <a:xfrm>
            <a:off x="5127854" y="1435819"/>
            <a:ext cx="3384375" cy="2002102"/>
            <a:chOff x="4854930" y="1253518"/>
            <a:chExt cx="2973004" cy="1624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236568" y="1561295"/>
                  <a:ext cx="1279647" cy="502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𝐶𝑉𝐴</m:t>
                        </m:r>
                        <m:r>
                          <a:rPr lang="en-US" sz="11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𝐶𝑉𝐴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ru-RU" sz="1000" baseline="-25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568" y="1561295"/>
                  <a:ext cx="1279647" cy="50225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15854" r="-33473" b="-16097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60"/>
            <p:cNvSpPr txBox="1">
              <a:spLocks noChangeArrowheads="1"/>
            </p:cNvSpPr>
            <p:nvPr/>
          </p:nvSpPr>
          <p:spPr bwMode="auto">
            <a:xfrm>
              <a:off x="5158281" y="2343686"/>
              <a:ext cx="551615" cy="30941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alpha val="4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defRPr/>
              </a:pPr>
              <a:endParaRPr lang="ru-RU" sz="1200" i="1" dirty="0"/>
            </a:p>
          </p:txBody>
        </p:sp>
        <p:sp>
          <p:nvSpPr>
            <p:cNvPr id="13" name="TextBox 60"/>
            <p:cNvSpPr txBox="1">
              <a:spLocks noChangeArrowheads="1"/>
            </p:cNvSpPr>
            <p:nvPr/>
          </p:nvSpPr>
          <p:spPr bwMode="auto">
            <a:xfrm>
              <a:off x="5707852" y="2191183"/>
              <a:ext cx="633062" cy="46191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alpha val="4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defRPr/>
              </a:pPr>
              <a:endParaRPr lang="ru-RU" sz="1200" i="1" dirty="0"/>
            </a:p>
          </p:txBody>
        </p:sp>
        <p:sp>
          <p:nvSpPr>
            <p:cNvPr id="14" name="TextBox 60"/>
            <p:cNvSpPr txBox="1">
              <a:spLocks noChangeArrowheads="1"/>
            </p:cNvSpPr>
            <p:nvPr/>
          </p:nvSpPr>
          <p:spPr bwMode="auto">
            <a:xfrm>
              <a:off x="6320486" y="1939228"/>
              <a:ext cx="633061" cy="7138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alpha val="4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>
                <a:defRPr/>
              </a:pPr>
              <a:endParaRPr lang="af-ZA" sz="900" i="1" dirty="0">
                <a:solidFill>
                  <a:schemeClr val="tx1"/>
                </a:solidFill>
                <a:latin typeface="Cambria Math"/>
              </a:endParaRPr>
            </a:p>
            <a:p>
              <a:pPr>
                <a:defRPr/>
              </a:pPr>
              <a:endParaRPr lang="ru-RU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60"/>
            <p:cNvSpPr txBox="1">
              <a:spLocks noChangeArrowheads="1"/>
            </p:cNvSpPr>
            <p:nvPr/>
          </p:nvSpPr>
          <p:spPr bwMode="auto">
            <a:xfrm>
              <a:off x="6953547" y="1561295"/>
              <a:ext cx="633062" cy="108910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alpha val="4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defRPr/>
              </a:pPr>
              <a:endParaRPr lang="ru-RU" sz="12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35716" y="1253518"/>
              <a:ext cx="2656319" cy="30777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cs typeface="Calibri" pitchFamily="34" charset="0"/>
                </a:rPr>
                <a:t>Расчёт </a:t>
              </a:r>
              <a:r>
                <a:rPr lang="en-US" sz="1400" dirty="0">
                  <a:cs typeface="Calibri" pitchFamily="34" charset="0"/>
                </a:rPr>
                <a:t>CVA</a:t>
              </a:r>
              <a:r>
                <a:rPr lang="ru-RU" sz="1400" dirty="0">
                  <a:cs typeface="Calibri" pitchFamily="34" charset="0"/>
                </a:rPr>
                <a:t> по </a:t>
              </a:r>
              <a:r>
                <a:rPr lang="ru-RU" sz="1400" dirty="0" err="1">
                  <a:cs typeface="Calibri" pitchFamily="34" charset="0"/>
                </a:rPr>
                <a:t>деривативам</a:t>
              </a:r>
              <a:endParaRPr lang="ru-RU" sz="1400" dirty="0">
                <a:cs typeface="Calibri" pitchFamily="34" charset="0"/>
              </a:endParaRPr>
            </a:p>
          </p:txBody>
        </p:sp>
        <p:sp>
          <p:nvSpPr>
            <p:cNvPr id="2" name="Полилиния 22"/>
            <p:cNvSpPr/>
            <p:nvPr/>
          </p:nvSpPr>
          <p:spPr>
            <a:xfrm>
              <a:off x="5172908" y="1612321"/>
              <a:ext cx="2381936" cy="963478"/>
            </a:xfrm>
            <a:custGeom>
              <a:avLst/>
              <a:gdLst>
                <a:gd name="connsiteX0" fmla="*/ 0 w 3553690"/>
                <a:gd name="connsiteY0" fmla="*/ 1652155 h 1652155"/>
                <a:gd name="connsiteX1" fmla="*/ 72736 w 3553690"/>
                <a:gd name="connsiteY1" fmla="*/ 1548246 h 1652155"/>
                <a:gd name="connsiteX2" fmla="*/ 155863 w 3553690"/>
                <a:gd name="connsiteY2" fmla="*/ 1506682 h 1652155"/>
                <a:gd name="connsiteX3" fmla="*/ 238990 w 3553690"/>
                <a:gd name="connsiteY3" fmla="*/ 1485900 h 1652155"/>
                <a:gd name="connsiteX4" fmla="*/ 270163 w 3553690"/>
                <a:gd name="connsiteY4" fmla="*/ 1475510 h 1652155"/>
                <a:gd name="connsiteX5" fmla="*/ 332509 w 3553690"/>
                <a:gd name="connsiteY5" fmla="*/ 1465119 h 1652155"/>
                <a:gd name="connsiteX6" fmla="*/ 363681 w 3553690"/>
                <a:gd name="connsiteY6" fmla="*/ 1444337 h 1652155"/>
                <a:gd name="connsiteX7" fmla="*/ 415636 w 3553690"/>
                <a:gd name="connsiteY7" fmla="*/ 1381991 h 1652155"/>
                <a:gd name="connsiteX8" fmla="*/ 436418 w 3553690"/>
                <a:gd name="connsiteY8" fmla="*/ 1319646 h 1652155"/>
                <a:gd name="connsiteX9" fmla="*/ 498763 w 3553690"/>
                <a:gd name="connsiteY9" fmla="*/ 1298864 h 1652155"/>
                <a:gd name="connsiteX10" fmla="*/ 592281 w 3553690"/>
                <a:gd name="connsiteY10" fmla="*/ 1288473 h 1652155"/>
                <a:gd name="connsiteX11" fmla="*/ 820881 w 3553690"/>
                <a:gd name="connsiteY11" fmla="*/ 1267691 h 1652155"/>
                <a:gd name="connsiteX12" fmla="*/ 883227 w 3553690"/>
                <a:gd name="connsiteY12" fmla="*/ 1236519 h 1652155"/>
                <a:gd name="connsiteX13" fmla="*/ 893618 w 3553690"/>
                <a:gd name="connsiteY13" fmla="*/ 1205346 h 1652155"/>
                <a:gd name="connsiteX14" fmla="*/ 924790 w 3553690"/>
                <a:gd name="connsiteY14" fmla="*/ 1194955 h 1652155"/>
                <a:gd name="connsiteX15" fmla="*/ 955963 w 3553690"/>
                <a:gd name="connsiteY15" fmla="*/ 1174173 h 1652155"/>
                <a:gd name="connsiteX16" fmla="*/ 1018309 w 3553690"/>
                <a:gd name="connsiteY16" fmla="*/ 1111828 h 1652155"/>
                <a:gd name="connsiteX17" fmla="*/ 1049481 w 3553690"/>
                <a:gd name="connsiteY17" fmla="*/ 1080655 h 1652155"/>
                <a:gd name="connsiteX18" fmla="*/ 1485900 w 3553690"/>
                <a:gd name="connsiteY18" fmla="*/ 1059873 h 1652155"/>
                <a:gd name="connsiteX19" fmla="*/ 1548245 w 3553690"/>
                <a:gd name="connsiteY19" fmla="*/ 1028700 h 1652155"/>
                <a:gd name="connsiteX20" fmla="*/ 1579418 w 3553690"/>
                <a:gd name="connsiteY20" fmla="*/ 1018310 h 1652155"/>
                <a:gd name="connsiteX21" fmla="*/ 1620981 w 3553690"/>
                <a:gd name="connsiteY21" fmla="*/ 997528 h 1652155"/>
                <a:gd name="connsiteX22" fmla="*/ 1693718 w 3553690"/>
                <a:gd name="connsiteY22" fmla="*/ 904010 h 1652155"/>
                <a:gd name="connsiteX23" fmla="*/ 1735281 w 3553690"/>
                <a:gd name="connsiteY23" fmla="*/ 883228 h 1652155"/>
                <a:gd name="connsiteX24" fmla="*/ 1808018 w 3553690"/>
                <a:gd name="connsiteY24" fmla="*/ 852055 h 1652155"/>
                <a:gd name="connsiteX25" fmla="*/ 2036618 w 3553690"/>
                <a:gd name="connsiteY25" fmla="*/ 841664 h 1652155"/>
                <a:gd name="connsiteX26" fmla="*/ 2067790 w 3553690"/>
                <a:gd name="connsiteY26" fmla="*/ 820882 h 1652155"/>
                <a:gd name="connsiteX27" fmla="*/ 2109354 w 3553690"/>
                <a:gd name="connsiteY27" fmla="*/ 758537 h 1652155"/>
                <a:gd name="connsiteX28" fmla="*/ 2140527 w 3553690"/>
                <a:gd name="connsiteY28" fmla="*/ 685800 h 1652155"/>
                <a:gd name="connsiteX29" fmla="*/ 2202872 w 3553690"/>
                <a:gd name="connsiteY29" fmla="*/ 633846 h 1652155"/>
                <a:gd name="connsiteX30" fmla="*/ 2244436 w 3553690"/>
                <a:gd name="connsiteY30" fmla="*/ 623455 h 1652155"/>
                <a:gd name="connsiteX31" fmla="*/ 2275609 w 3553690"/>
                <a:gd name="connsiteY31" fmla="*/ 613064 h 1652155"/>
                <a:gd name="connsiteX32" fmla="*/ 2587336 w 3553690"/>
                <a:gd name="connsiteY32" fmla="*/ 602673 h 1652155"/>
                <a:gd name="connsiteX33" fmla="*/ 2649681 w 3553690"/>
                <a:gd name="connsiteY33" fmla="*/ 581891 h 1652155"/>
                <a:gd name="connsiteX34" fmla="*/ 2670463 w 3553690"/>
                <a:gd name="connsiteY34" fmla="*/ 529937 h 1652155"/>
                <a:gd name="connsiteX35" fmla="*/ 2712027 w 3553690"/>
                <a:gd name="connsiteY35" fmla="*/ 457200 h 1652155"/>
                <a:gd name="connsiteX36" fmla="*/ 2732809 w 3553690"/>
                <a:gd name="connsiteY36" fmla="*/ 394855 h 1652155"/>
                <a:gd name="connsiteX37" fmla="*/ 2743200 w 3553690"/>
                <a:gd name="connsiteY37" fmla="*/ 353291 h 1652155"/>
                <a:gd name="connsiteX38" fmla="*/ 2784763 w 3553690"/>
                <a:gd name="connsiteY38" fmla="*/ 332510 h 1652155"/>
                <a:gd name="connsiteX39" fmla="*/ 2951018 w 3553690"/>
                <a:gd name="connsiteY39" fmla="*/ 342900 h 1652155"/>
                <a:gd name="connsiteX40" fmla="*/ 3013363 w 3553690"/>
                <a:gd name="connsiteY40" fmla="*/ 363682 h 1652155"/>
                <a:gd name="connsiteX41" fmla="*/ 3106881 w 3553690"/>
                <a:gd name="connsiteY41" fmla="*/ 342900 h 1652155"/>
                <a:gd name="connsiteX42" fmla="*/ 3127663 w 3553690"/>
                <a:gd name="connsiteY42" fmla="*/ 311728 h 1652155"/>
                <a:gd name="connsiteX43" fmla="*/ 3158836 w 3553690"/>
                <a:gd name="connsiteY43" fmla="*/ 249382 h 1652155"/>
                <a:gd name="connsiteX44" fmla="*/ 3179618 w 3553690"/>
                <a:gd name="connsiteY44" fmla="*/ 207819 h 1652155"/>
                <a:gd name="connsiteX45" fmla="*/ 3241963 w 3553690"/>
                <a:gd name="connsiteY45" fmla="*/ 187037 h 1652155"/>
                <a:gd name="connsiteX46" fmla="*/ 3366654 w 3553690"/>
                <a:gd name="connsiteY46" fmla="*/ 187037 h 1652155"/>
                <a:gd name="connsiteX47" fmla="*/ 3429000 w 3553690"/>
                <a:gd name="connsiteY47" fmla="*/ 93519 h 1652155"/>
                <a:gd name="connsiteX48" fmla="*/ 3491345 w 3553690"/>
                <a:gd name="connsiteY48" fmla="*/ 31173 h 1652155"/>
                <a:gd name="connsiteX49" fmla="*/ 3522518 w 3553690"/>
                <a:gd name="connsiteY49" fmla="*/ 10391 h 1652155"/>
                <a:gd name="connsiteX50" fmla="*/ 3553690 w 3553690"/>
                <a:gd name="connsiteY50" fmla="*/ 0 h 16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553690" h="1652155">
                  <a:moveTo>
                    <a:pt x="0" y="1652155"/>
                  </a:moveTo>
                  <a:cubicBezTo>
                    <a:pt x="69059" y="1596906"/>
                    <a:pt x="44941" y="1631631"/>
                    <a:pt x="72736" y="1548246"/>
                  </a:cubicBezTo>
                  <a:cubicBezTo>
                    <a:pt x="82533" y="1518856"/>
                    <a:pt x="125808" y="1514196"/>
                    <a:pt x="155863" y="1506682"/>
                  </a:cubicBezTo>
                  <a:cubicBezTo>
                    <a:pt x="183572" y="1499755"/>
                    <a:pt x="211894" y="1494931"/>
                    <a:pt x="238990" y="1485900"/>
                  </a:cubicBezTo>
                  <a:cubicBezTo>
                    <a:pt x="249381" y="1482437"/>
                    <a:pt x="259471" y="1477886"/>
                    <a:pt x="270163" y="1475510"/>
                  </a:cubicBezTo>
                  <a:cubicBezTo>
                    <a:pt x="290730" y="1470940"/>
                    <a:pt x="311727" y="1468583"/>
                    <a:pt x="332509" y="1465119"/>
                  </a:cubicBezTo>
                  <a:cubicBezTo>
                    <a:pt x="342900" y="1458192"/>
                    <a:pt x="354087" y="1452332"/>
                    <a:pt x="363681" y="1444337"/>
                  </a:cubicBezTo>
                  <a:cubicBezTo>
                    <a:pt x="380954" y="1429942"/>
                    <a:pt x="406020" y="1403628"/>
                    <a:pt x="415636" y="1381991"/>
                  </a:cubicBezTo>
                  <a:cubicBezTo>
                    <a:pt x="424533" y="1361973"/>
                    <a:pt x="429491" y="1340428"/>
                    <a:pt x="436418" y="1319646"/>
                  </a:cubicBezTo>
                  <a:cubicBezTo>
                    <a:pt x="443345" y="1298864"/>
                    <a:pt x="476991" y="1301283"/>
                    <a:pt x="498763" y="1298864"/>
                  </a:cubicBezTo>
                  <a:lnTo>
                    <a:pt x="592281" y="1288473"/>
                  </a:lnTo>
                  <a:cubicBezTo>
                    <a:pt x="691441" y="1255420"/>
                    <a:pt x="579616" y="1289624"/>
                    <a:pt x="820881" y="1267691"/>
                  </a:cubicBezTo>
                  <a:cubicBezTo>
                    <a:pt x="845787" y="1265427"/>
                    <a:pt x="863594" y="1249607"/>
                    <a:pt x="883227" y="1236519"/>
                  </a:cubicBezTo>
                  <a:cubicBezTo>
                    <a:pt x="886691" y="1226128"/>
                    <a:pt x="885873" y="1213091"/>
                    <a:pt x="893618" y="1205346"/>
                  </a:cubicBezTo>
                  <a:cubicBezTo>
                    <a:pt x="901363" y="1197601"/>
                    <a:pt x="914994" y="1199853"/>
                    <a:pt x="924790" y="1194955"/>
                  </a:cubicBezTo>
                  <a:cubicBezTo>
                    <a:pt x="935960" y="1189370"/>
                    <a:pt x="946629" y="1182470"/>
                    <a:pt x="955963" y="1174173"/>
                  </a:cubicBezTo>
                  <a:cubicBezTo>
                    <a:pt x="977929" y="1154648"/>
                    <a:pt x="997527" y="1132610"/>
                    <a:pt x="1018309" y="1111828"/>
                  </a:cubicBezTo>
                  <a:cubicBezTo>
                    <a:pt x="1028700" y="1101437"/>
                    <a:pt x="1035540" y="1085302"/>
                    <a:pt x="1049481" y="1080655"/>
                  </a:cubicBezTo>
                  <a:cubicBezTo>
                    <a:pt x="1208846" y="1027533"/>
                    <a:pt x="1069705" y="1070545"/>
                    <a:pt x="1485900" y="1059873"/>
                  </a:cubicBezTo>
                  <a:cubicBezTo>
                    <a:pt x="1564261" y="1033752"/>
                    <a:pt x="1467662" y="1068990"/>
                    <a:pt x="1548245" y="1028700"/>
                  </a:cubicBezTo>
                  <a:cubicBezTo>
                    <a:pt x="1558042" y="1023802"/>
                    <a:pt x="1569351" y="1022625"/>
                    <a:pt x="1579418" y="1018310"/>
                  </a:cubicBezTo>
                  <a:cubicBezTo>
                    <a:pt x="1593655" y="1012208"/>
                    <a:pt x="1607127" y="1004455"/>
                    <a:pt x="1620981" y="997528"/>
                  </a:cubicBezTo>
                  <a:cubicBezTo>
                    <a:pt x="1640516" y="968225"/>
                    <a:pt x="1662640" y="926209"/>
                    <a:pt x="1693718" y="904010"/>
                  </a:cubicBezTo>
                  <a:cubicBezTo>
                    <a:pt x="1706323" y="895007"/>
                    <a:pt x="1721832" y="890913"/>
                    <a:pt x="1735281" y="883228"/>
                  </a:cubicBezTo>
                  <a:cubicBezTo>
                    <a:pt x="1770199" y="863275"/>
                    <a:pt x="1763644" y="855468"/>
                    <a:pt x="1808018" y="852055"/>
                  </a:cubicBezTo>
                  <a:cubicBezTo>
                    <a:pt x="1884072" y="846205"/>
                    <a:pt x="1960418" y="845128"/>
                    <a:pt x="2036618" y="841664"/>
                  </a:cubicBezTo>
                  <a:cubicBezTo>
                    <a:pt x="2047009" y="834737"/>
                    <a:pt x="2059567" y="830280"/>
                    <a:pt x="2067790" y="820882"/>
                  </a:cubicBezTo>
                  <a:cubicBezTo>
                    <a:pt x="2084237" y="802085"/>
                    <a:pt x="2101456" y="782232"/>
                    <a:pt x="2109354" y="758537"/>
                  </a:cubicBezTo>
                  <a:cubicBezTo>
                    <a:pt x="2117834" y="733098"/>
                    <a:pt x="2124477" y="708270"/>
                    <a:pt x="2140527" y="685800"/>
                  </a:cubicBezTo>
                  <a:cubicBezTo>
                    <a:pt x="2151540" y="670382"/>
                    <a:pt x="2184110" y="641887"/>
                    <a:pt x="2202872" y="633846"/>
                  </a:cubicBezTo>
                  <a:cubicBezTo>
                    <a:pt x="2215998" y="628220"/>
                    <a:pt x="2230704" y="627378"/>
                    <a:pt x="2244436" y="623455"/>
                  </a:cubicBezTo>
                  <a:cubicBezTo>
                    <a:pt x="2254968" y="620446"/>
                    <a:pt x="2264676" y="613727"/>
                    <a:pt x="2275609" y="613064"/>
                  </a:cubicBezTo>
                  <a:cubicBezTo>
                    <a:pt x="2379385" y="606774"/>
                    <a:pt x="2483427" y="606137"/>
                    <a:pt x="2587336" y="602673"/>
                  </a:cubicBezTo>
                  <a:cubicBezTo>
                    <a:pt x="2608118" y="595746"/>
                    <a:pt x="2633195" y="596316"/>
                    <a:pt x="2649681" y="581891"/>
                  </a:cubicBezTo>
                  <a:cubicBezTo>
                    <a:pt x="2663718" y="569609"/>
                    <a:pt x="2662121" y="546620"/>
                    <a:pt x="2670463" y="529937"/>
                  </a:cubicBezTo>
                  <a:cubicBezTo>
                    <a:pt x="2707953" y="454957"/>
                    <a:pt x="2675593" y="548284"/>
                    <a:pt x="2712027" y="457200"/>
                  </a:cubicBezTo>
                  <a:cubicBezTo>
                    <a:pt x="2720163" y="436861"/>
                    <a:pt x="2725882" y="415637"/>
                    <a:pt x="2732809" y="394855"/>
                  </a:cubicBezTo>
                  <a:cubicBezTo>
                    <a:pt x="2737325" y="381307"/>
                    <a:pt x="2734058" y="364262"/>
                    <a:pt x="2743200" y="353291"/>
                  </a:cubicBezTo>
                  <a:cubicBezTo>
                    <a:pt x="2753116" y="341392"/>
                    <a:pt x="2770909" y="339437"/>
                    <a:pt x="2784763" y="332510"/>
                  </a:cubicBezTo>
                  <a:cubicBezTo>
                    <a:pt x="2840181" y="335973"/>
                    <a:pt x="2896001" y="335398"/>
                    <a:pt x="2951018" y="342900"/>
                  </a:cubicBezTo>
                  <a:cubicBezTo>
                    <a:pt x="2972723" y="345860"/>
                    <a:pt x="3013363" y="363682"/>
                    <a:pt x="3013363" y="363682"/>
                  </a:cubicBezTo>
                  <a:cubicBezTo>
                    <a:pt x="3014002" y="363576"/>
                    <a:pt x="3093417" y="353671"/>
                    <a:pt x="3106881" y="342900"/>
                  </a:cubicBezTo>
                  <a:cubicBezTo>
                    <a:pt x="3116633" y="335099"/>
                    <a:pt x="3120736" y="322119"/>
                    <a:pt x="3127663" y="311728"/>
                  </a:cubicBezTo>
                  <a:cubicBezTo>
                    <a:pt x="3146714" y="254576"/>
                    <a:pt x="3126607" y="305781"/>
                    <a:pt x="3158836" y="249382"/>
                  </a:cubicBezTo>
                  <a:cubicBezTo>
                    <a:pt x="3166521" y="235933"/>
                    <a:pt x="3167226" y="217113"/>
                    <a:pt x="3179618" y="207819"/>
                  </a:cubicBezTo>
                  <a:cubicBezTo>
                    <a:pt x="3197143" y="194676"/>
                    <a:pt x="3241963" y="187037"/>
                    <a:pt x="3241963" y="187037"/>
                  </a:cubicBezTo>
                  <a:cubicBezTo>
                    <a:pt x="3283250" y="197359"/>
                    <a:pt x="3322870" y="212578"/>
                    <a:pt x="3366654" y="187037"/>
                  </a:cubicBezTo>
                  <a:cubicBezTo>
                    <a:pt x="3391586" y="172493"/>
                    <a:pt x="3406143" y="116377"/>
                    <a:pt x="3429000" y="93519"/>
                  </a:cubicBezTo>
                  <a:cubicBezTo>
                    <a:pt x="3449782" y="72737"/>
                    <a:pt x="3466891" y="47476"/>
                    <a:pt x="3491345" y="31173"/>
                  </a:cubicBezTo>
                  <a:cubicBezTo>
                    <a:pt x="3501736" y="24246"/>
                    <a:pt x="3511348" y="15976"/>
                    <a:pt x="3522518" y="10391"/>
                  </a:cubicBezTo>
                  <a:cubicBezTo>
                    <a:pt x="3532314" y="5493"/>
                    <a:pt x="3553690" y="0"/>
                    <a:pt x="3553690" y="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53547" y="2653100"/>
              <a:ext cx="874387" cy="22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200" i="1" dirty="0">
                  <a:latin typeface="Cambria" panose="02040503050406030204" pitchFamily="18" charset="0"/>
                </a:rPr>
                <a:t>Время, Т</a:t>
              </a:r>
              <a:endParaRPr lang="ru-RU" sz="1200" i="1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4930" y="1747764"/>
              <a:ext cx="324440" cy="45052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200" i="1" dirty="0">
                  <a:latin typeface="Cambria" panose="02040503050406030204" pitchFamily="18" charset="0"/>
                </a:rPr>
                <a:t>EAD</a:t>
              </a:r>
              <a:endParaRPr lang="ru-RU" sz="1200" i="1" baseline="-25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3" name="Group 33"/>
          <p:cNvGrpSpPr/>
          <p:nvPr/>
        </p:nvGrpSpPr>
        <p:grpSpPr>
          <a:xfrm>
            <a:off x="620211" y="1443332"/>
            <a:ext cx="3456384" cy="1993681"/>
            <a:chOff x="499928" y="1239435"/>
            <a:chExt cx="3207976" cy="1613192"/>
          </a:xfrm>
        </p:grpSpPr>
        <p:sp>
          <p:nvSpPr>
            <p:cNvPr id="24" name="TextBox 60"/>
            <p:cNvSpPr txBox="1">
              <a:spLocks noChangeArrowheads="1"/>
            </p:cNvSpPr>
            <p:nvPr/>
          </p:nvSpPr>
          <p:spPr bwMode="auto">
            <a:xfrm>
              <a:off x="795556" y="1913336"/>
              <a:ext cx="2649085" cy="7125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alpha val="40000"/>
                </a:schemeClr>
              </a:solidFill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defRPr/>
              </a:pP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3292" y="1239435"/>
              <a:ext cx="2478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cs typeface="Calibri" pitchFamily="34" charset="0"/>
                </a:rPr>
                <a:t>Расчёт </a:t>
              </a:r>
              <a:r>
                <a:rPr lang="en-US" sz="1400" dirty="0">
                  <a:cs typeface="Calibri" pitchFamily="34" charset="0"/>
                </a:rPr>
                <a:t>EL </a:t>
              </a:r>
              <a:r>
                <a:rPr lang="ru-RU" sz="1400" dirty="0">
                  <a:cs typeface="Calibri" pitchFamily="34" charset="0"/>
                </a:rPr>
                <a:t>по кредитам</a:t>
              </a:r>
            </a:p>
          </p:txBody>
        </p:sp>
        <p:sp>
          <p:nvSpPr>
            <p:cNvPr id="27" name="Полилиния 9"/>
            <p:cNvSpPr/>
            <p:nvPr/>
          </p:nvSpPr>
          <p:spPr>
            <a:xfrm>
              <a:off x="811511" y="1607202"/>
              <a:ext cx="2598477" cy="945437"/>
            </a:xfrm>
            <a:custGeom>
              <a:avLst/>
              <a:gdLst>
                <a:gd name="connsiteX0" fmla="*/ 0 w 3553690"/>
                <a:gd name="connsiteY0" fmla="*/ 1652155 h 1652155"/>
                <a:gd name="connsiteX1" fmla="*/ 72736 w 3553690"/>
                <a:gd name="connsiteY1" fmla="*/ 1548246 h 1652155"/>
                <a:gd name="connsiteX2" fmla="*/ 155863 w 3553690"/>
                <a:gd name="connsiteY2" fmla="*/ 1506682 h 1652155"/>
                <a:gd name="connsiteX3" fmla="*/ 238990 w 3553690"/>
                <a:gd name="connsiteY3" fmla="*/ 1485900 h 1652155"/>
                <a:gd name="connsiteX4" fmla="*/ 270163 w 3553690"/>
                <a:gd name="connsiteY4" fmla="*/ 1475510 h 1652155"/>
                <a:gd name="connsiteX5" fmla="*/ 332509 w 3553690"/>
                <a:gd name="connsiteY5" fmla="*/ 1465119 h 1652155"/>
                <a:gd name="connsiteX6" fmla="*/ 363681 w 3553690"/>
                <a:gd name="connsiteY6" fmla="*/ 1444337 h 1652155"/>
                <a:gd name="connsiteX7" fmla="*/ 415636 w 3553690"/>
                <a:gd name="connsiteY7" fmla="*/ 1381991 h 1652155"/>
                <a:gd name="connsiteX8" fmla="*/ 436418 w 3553690"/>
                <a:gd name="connsiteY8" fmla="*/ 1319646 h 1652155"/>
                <a:gd name="connsiteX9" fmla="*/ 498763 w 3553690"/>
                <a:gd name="connsiteY9" fmla="*/ 1298864 h 1652155"/>
                <a:gd name="connsiteX10" fmla="*/ 592281 w 3553690"/>
                <a:gd name="connsiteY10" fmla="*/ 1288473 h 1652155"/>
                <a:gd name="connsiteX11" fmla="*/ 820881 w 3553690"/>
                <a:gd name="connsiteY11" fmla="*/ 1267691 h 1652155"/>
                <a:gd name="connsiteX12" fmla="*/ 883227 w 3553690"/>
                <a:gd name="connsiteY12" fmla="*/ 1236519 h 1652155"/>
                <a:gd name="connsiteX13" fmla="*/ 893618 w 3553690"/>
                <a:gd name="connsiteY13" fmla="*/ 1205346 h 1652155"/>
                <a:gd name="connsiteX14" fmla="*/ 924790 w 3553690"/>
                <a:gd name="connsiteY14" fmla="*/ 1194955 h 1652155"/>
                <a:gd name="connsiteX15" fmla="*/ 955963 w 3553690"/>
                <a:gd name="connsiteY15" fmla="*/ 1174173 h 1652155"/>
                <a:gd name="connsiteX16" fmla="*/ 1018309 w 3553690"/>
                <a:gd name="connsiteY16" fmla="*/ 1111828 h 1652155"/>
                <a:gd name="connsiteX17" fmla="*/ 1049481 w 3553690"/>
                <a:gd name="connsiteY17" fmla="*/ 1080655 h 1652155"/>
                <a:gd name="connsiteX18" fmla="*/ 1485900 w 3553690"/>
                <a:gd name="connsiteY18" fmla="*/ 1059873 h 1652155"/>
                <a:gd name="connsiteX19" fmla="*/ 1548245 w 3553690"/>
                <a:gd name="connsiteY19" fmla="*/ 1028700 h 1652155"/>
                <a:gd name="connsiteX20" fmla="*/ 1579418 w 3553690"/>
                <a:gd name="connsiteY20" fmla="*/ 1018310 h 1652155"/>
                <a:gd name="connsiteX21" fmla="*/ 1620981 w 3553690"/>
                <a:gd name="connsiteY21" fmla="*/ 997528 h 1652155"/>
                <a:gd name="connsiteX22" fmla="*/ 1693718 w 3553690"/>
                <a:gd name="connsiteY22" fmla="*/ 904010 h 1652155"/>
                <a:gd name="connsiteX23" fmla="*/ 1735281 w 3553690"/>
                <a:gd name="connsiteY23" fmla="*/ 883228 h 1652155"/>
                <a:gd name="connsiteX24" fmla="*/ 1808018 w 3553690"/>
                <a:gd name="connsiteY24" fmla="*/ 852055 h 1652155"/>
                <a:gd name="connsiteX25" fmla="*/ 2036618 w 3553690"/>
                <a:gd name="connsiteY25" fmla="*/ 841664 h 1652155"/>
                <a:gd name="connsiteX26" fmla="*/ 2067790 w 3553690"/>
                <a:gd name="connsiteY26" fmla="*/ 820882 h 1652155"/>
                <a:gd name="connsiteX27" fmla="*/ 2109354 w 3553690"/>
                <a:gd name="connsiteY27" fmla="*/ 758537 h 1652155"/>
                <a:gd name="connsiteX28" fmla="*/ 2140527 w 3553690"/>
                <a:gd name="connsiteY28" fmla="*/ 685800 h 1652155"/>
                <a:gd name="connsiteX29" fmla="*/ 2202872 w 3553690"/>
                <a:gd name="connsiteY29" fmla="*/ 633846 h 1652155"/>
                <a:gd name="connsiteX30" fmla="*/ 2244436 w 3553690"/>
                <a:gd name="connsiteY30" fmla="*/ 623455 h 1652155"/>
                <a:gd name="connsiteX31" fmla="*/ 2275609 w 3553690"/>
                <a:gd name="connsiteY31" fmla="*/ 613064 h 1652155"/>
                <a:gd name="connsiteX32" fmla="*/ 2587336 w 3553690"/>
                <a:gd name="connsiteY32" fmla="*/ 602673 h 1652155"/>
                <a:gd name="connsiteX33" fmla="*/ 2649681 w 3553690"/>
                <a:gd name="connsiteY33" fmla="*/ 581891 h 1652155"/>
                <a:gd name="connsiteX34" fmla="*/ 2670463 w 3553690"/>
                <a:gd name="connsiteY34" fmla="*/ 529937 h 1652155"/>
                <a:gd name="connsiteX35" fmla="*/ 2712027 w 3553690"/>
                <a:gd name="connsiteY35" fmla="*/ 457200 h 1652155"/>
                <a:gd name="connsiteX36" fmla="*/ 2732809 w 3553690"/>
                <a:gd name="connsiteY36" fmla="*/ 394855 h 1652155"/>
                <a:gd name="connsiteX37" fmla="*/ 2743200 w 3553690"/>
                <a:gd name="connsiteY37" fmla="*/ 353291 h 1652155"/>
                <a:gd name="connsiteX38" fmla="*/ 2784763 w 3553690"/>
                <a:gd name="connsiteY38" fmla="*/ 332510 h 1652155"/>
                <a:gd name="connsiteX39" fmla="*/ 2951018 w 3553690"/>
                <a:gd name="connsiteY39" fmla="*/ 342900 h 1652155"/>
                <a:gd name="connsiteX40" fmla="*/ 3013363 w 3553690"/>
                <a:gd name="connsiteY40" fmla="*/ 363682 h 1652155"/>
                <a:gd name="connsiteX41" fmla="*/ 3106881 w 3553690"/>
                <a:gd name="connsiteY41" fmla="*/ 342900 h 1652155"/>
                <a:gd name="connsiteX42" fmla="*/ 3127663 w 3553690"/>
                <a:gd name="connsiteY42" fmla="*/ 311728 h 1652155"/>
                <a:gd name="connsiteX43" fmla="*/ 3158836 w 3553690"/>
                <a:gd name="connsiteY43" fmla="*/ 249382 h 1652155"/>
                <a:gd name="connsiteX44" fmla="*/ 3179618 w 3553690"/>
                <a:gd name="connsiteY44" fmla="*/ 207819 h 1652155"/>
                <a:gd name="connsiteX45" fmla="*/ 3241963 w 3553690"/>
                <a:gd name="connsiteY45" fmla="*/ 187037 h 1652155"/>
                <a:gd name="connsiteX46" fmla="*/ 3366654 w 3553690"/>
                <a:gd name="connsiteY46" fmla="*/ 187037 h 1652155"/>
                <a:gd name="connsiteX47" fmla="*/ 3429000 w 3553690"/>
                <a:gd name="connsiteY47" fmla="*/ 93519 h 1652155"/>
                <a:gd name="connsiteX48" fmla="*/ 3491345 w 3553690"/>
                <a:gd name="connsiteY48" fmla="*/ 31173 h 1652155"/>
                <a:gd name="connsiteX49" fmla="*/ 3522518 w 3553690"/>
                <a:gd name="connsiteY49" fmla="*/ 10391 h 1652155"/>
                <a:gd name="connsiteX50" fmla="*/ 3553690 w 3553690"/>
                <a:gd name="connsiteY50" fmla="*/ 0 h 16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553690" h="1652155">
                  <a:moveTo>
                    <a:pt x="0" y="1652155"/>
                  </a:moveTo>
                  <a:cubicBezTo>
                    <a:pt x="69059" y="1596906"/>
                    <a:pt x="44941" y="1631631"/>
                    <a:pt x="72736" y="1548246"/>
                  </a:cubicBezTo>
                  <a:cubicBezTo>
                    <a:pt x="82533" y="1518856"/>
                    <a:pt x="125808" y="1514196"/>
                    <a:pt x="155863" y="1506682"/>
                  </a:cubicBezTo>
                  <a:cubicBezTo>
                    <a:pt x="183572" y="1499755"/>
                    <a:pt x="211894" y="1494931"/>
                    <a:pt x="238990" y="1485900"/>
                  </a:cubicBezTo>
                  <a:cubicBezTo>
                    <a:pt x="249381" y="1482437"/>
                    <a:pt x="259471" y="1477886"/>
                    <a:pt x="270163" y="1475510"/>
                  </a:cubicBezTo>
                  <a:cubicBezTo>
                    <a:pt x="290730" y="1470940"/>
                    <a:pt x="311727" y="1468583"/>
                    <a:pt x="332509" y="1465119"/>
                  </a:cubicBezTo>
                  <a:cubicBezTo>
                    <a:pt x="342900" y="1458192"/>
                    <a:pt x="354087" y="1452332"/>
                    <a:pt x="363681" y="1444337"/>
                  </a:cubicBezTo>
                  <a:cubicBezTo>
                    <a:pt x="380954" y="1429942"/>
                    <a:pt x="406020" y="1403628"/>
                    <a:pt x="415636" y="1381991"/>
                  </a:cubicBezTo>
                  <a:cubicBezTo>
                    <a:pt x="424533" y="1361973"/>
                    <a:pt x="429491" y="1340428"/>
                    <a:pt x="436418" y="1319646"/>
                  </a:cubicBezTo>
                  <a:cubicBezTo>
                    <a:pt x="443345" y="1298864"/>
                    <a:pt x="476991" y="1301283"/>
                    <a:pt x="498763" y="1298864"/>
                  </a:cubicBezTo>
                  <a:lnTo>
                    <a:pt x="592281" y="1288473"/>
                  </a:lnTo>
                  <a:cubicBezTo>
                    <a:pt x="691441" y="1255420"/>
                    <a:pt x="579616" y="1289624"/>
                    <a:pt x="820881" y="1267691"/>
                  </a:cubicBezTo>
                  <a:cubicBezTo>
                    <a:pt x="845787" y="1265427"/>
                    <a:pt x="863594" y="1249607"/>
                    <a:pt x="883227" y="1236519"/>
                  </a:cubicBezTo>
                  <a:cubicBezTo>
                    <a:pt x="886691" y="1226128"/>
                    <a:pt x="885873" y="1213091"/>
                    <a:pt x="893618" y="1205346"/>
                  </a:cubicBezTo>
                  <a:cubicBezTo>
                    <a:pt x="901363" y="1197601"/>
                    <a:pt x="914994" y="1199853"/>
                    <a:pt x="924790" y="1194955"/>
                  </a:cubicBezTo>
                  <a:cubicBezTo>
                    <a:pt x="935960" y="1189370"/>
                    <a:pt x="946629" y="1182470"/>
                    <a:pt x="955963" y="1174173"/>
                  </a:cubicBezTo>
                  <a:cubicBezTo>
                    <a:pt x="977929" y="1154648"/>
                    <a:pt x="997527" y="1132610"/>
                    <a:pt x="1018309" y="1111828"/>
                  </a:cubicBezTo>
                  <a:cubicBezTo>
                    <a:pt x="1028700" y="1101437"/>
                    <a:pt x="1035540" y="1085302"/>
                    <a:pt x="1049481" y="1080655"/>
                  </a:cubicBezTo>
                  <a:cubicBezTo>
                    <a:pt x="1208846" y="1027533"/>
                    <a:pt x="1069705" y="1070545"/>
                    <a:pt x="1485900" y="1059873"/>
                  </a:cubicBezTo>
                  <a:cubicBezTo>
                    <a:pt x="1564261" y="1033752"/>
                    <a:pt x="1467662" y="1068990"/>
                    <a:pt x="1548245" y="1028700"/>
                  </a:cubicBezTo>
                  <a:cubicBezTo>
                    <a:pt x="1558042" y="1023802"/>
                    <a:pt x="1569351" y="1022625"/>
                    <a:pt x="1579418" y="1018310"/>
                  </a:cubicBezTo>
                  <a:cubicBezTo>
                    <a:pt x="1593655" y="1012208"/>
                    <a:pt x="1607127" y="1004455"/>
                    <a:pt x="1620981" y="997528"/>
                  </a:cubicBezTo>
                  <a:cubicBezTo>
                    <a:pt x="1640516" y="968225"/>
                    <a:pt x="1662640" y="926209"/>
                    <a:pt x="1693718" y="904010"/>
                  </a:cubicBezTo>
                  <a:cubicBezTo>
                    <a:pt x="1706323" y="895007"/>
                    <a:pt x="1721832" y="890913"/>
                    <a:pt x="1735281" y="883228"/>
                  </a:cubicBezTo>
                  <a:cubicBezTo>
                    <a:pt x="1770199" y="863275"/>
                    <a:pt x="1763644" y="855468"/>
                    <a:pt x="1808018" y="852055"/>
                  </a:cubicBezTo>
                  <a:cubicBezTo>
                    <a:pt x="1884072" y="846205"/>
                    <a:pt x="1960418" y="845128"/>
                    <a:pt x="2036618" y="841664"/>
                  </a:cubicBezTo>
                  <a:cubicBezTo>
                    <a:pt x="2047009" y="834737"/>
                    <a:pt x="2059567" y="830280"/>
                    <a:pt x="2067790" y="820882"/>
                  </a:cubicBezTo>
                  <a:cubicBezTo>
                    <a:pt x="2084237" y="802085"/>
                    <a:pt x="2101456" y="782232"/>
                    <a:pt x="2109354" y="758537"/>
                  </a:cubicBezTo>
                  <a:cubicBezTo>
                    <a:pt x="2117834" y="733098"/>
                    <a:pt x="2124477" y="708270"/>
                    <a:pt x="2140527" y="685800"/>
                  </a:cubicBezTo>
                  <a:cubicBezTo>
                    <a:pt x="2151540" y="670382"/>
                    <a:pt x="2184110" y="641887"/>
                    <a:pt x="2202872" y="633846"/>
                  </a:cubicBezTo>
                  <a:cubicBezTo>
                    <a:pt x="2215998" y="628220"/>
                    <a:pt x="2230704" y="627378"/>
                    <a:pt x="2244436" y="623455"/>
                  </a:cubicBezTo>
                  <a:cubicBezTo>
                    <a:pt x="2254968" y="620446"/>
                    <a:pt x="2264676" y="613727"/>
                    <a:pt x="2275609" y="613064"/>
                  </a:cubicBezTo>
                  <a:cubicBezTo>
                    <a:pt x="2379385" y="606774"/>
                    <a:pt x="2483427" y="606137"/>
                    <a:pt x="2587336" y="602673"/>
                  </a:cubicBezTo>
                  <a:cubicBezTo>
                    <a:pt x="2608118" y="595746"/>
                    <a:pt x="2633195" y="596316"/>
                    <a:pt x="2649681" y="581891"/>
                  </a:cubicBezTo>
                  <a:cubicBezTo>
                    <a:pt x="2663718" y="569609"/>
                    <a:pt x="2662121" y="546620"/>
                    <a:pt x="2670463" y="529937"/>
                  </a:cubicBezTo>
                  <a:cubicBezTo>
                    <a:pt x="2707953" y="454957"/>
                    <a:pt x="2675593" y="548284"/>
                    <a:pt x="2712027" y="457200"/>
                  </a:cubicBezTo>
                  <a:cubicBezTo>
                    <a:pt x="2720163" y="436861"/>
                    <a:pt x="2725882" y="415637"/>
                    <a:pt x="2732809" y="394855"/>
                  </a:cubicBezTo>
                  <a:cubicBezTo>
                    <a:pt x="2737325" y="381307"/>
                    <a:pt x="2734058" y="364262"/>
                    <a:pt x="2743200" y="353291"/>
                  </a:cubicBezTo>
                  <a:cubicBezTo>
                    <a:pt x="2753116" y="341392"/>
                    <a:pt x="2770909" y="339437"/>
                    <a:pt x="2784763" y="332510"/>
                  </a:cubicBezTo>
                  <a:cubicBezTo>
                    <a:pt x="2840181" y="335973"/>
                    <a:pt x="2896001" y="335398"/>
                    <a:pt x="2951018" y="342900"/>
                  </a:cubicBezTo>
                  <a:cubicBezTo>
                    <a:pt x="2972723" y="345860"/>
                    <a:pt x="3013363" y="363682"/>
                    <a:pt x="3013363" y="363682"/>
                  </a:cubicBezTo>
                  <a:cubicBezTo>
                    <a:pt x="3014002" y="363576"/>
                    <a:pt x="3093417" y="353671"/>
                    <a:pt x="3106881" y="342900"/>
                  </a:cubicBezTo>
                  <a:cubicBezTo>
                    <a:pt x="3116633" y="335099"/>
                    <a:pt x="3120736" y="322119"/>
                    <a:pt x="3127663" y="311728"/>
                  </a:cubicBezTo>
                  <a:cubicBezTo>
                    <a:pt x="3146714" y="254576"/>
                    <a:pt x="3126607" y="305781"/>
                    <a:pt x="3158836" y="249382"/>
                  </a:cubicBezTo>
                  <a:cubicBezTo>
                    <a:pt x="3166521" y="235933"/>
                    <a:pt x="3167226" y="217113"/>
                    <a:pt x="3179618" y="207819"/>
                  </a:cubicBezTo>
                  <a:cubicBezTo>
                    <a:pt x="3197143" y="194676"/>
                    <a:pt x="3241963" y="187037"/>
                    <a:pt x="3241963" y="187037"/>
                  </a:cubicBezTo>
                  <a:cubicBezTo>
                    <a:pt x="3283250" y="197359"/>
                    <a:pt x="3322870" y="212578"/>
                    <a:pt x="3366654" y="187037"/>
                  </a:cubicBezTo>
                  <a:cubicBezTo>
                    <a:pt x="3391586" y="172493"/>
                    <a:pt x="3406143" y="116377"/>
                    <a:pt x="3429000" y="93519"/>
                  </a:cubicBezTo>
                  <a:cubicBezTo>
                    <a:pt x="3449782" y="72737"/>
                    <a:pt x="3466891" y="47476"/>
                    <a:pt x="3491345" y="31173"/>
                  </a:cubicBezTo>
                  <a:cubicBezTo>
                    <a:pt x="3501736" y="24246"/>
                    <a:pt x="3511348" y="15976"/>
                    <a:pt x="3522518" y="10391"/>
                  </a:cubicBezTo>
                  <a:cubicBezTo>
                    <a:pt x="3532314" y="5493"/>
                    <a:pt x="3553690" y="0"/>
                    <a:pt x="3553690" y="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10658" y="2628493"/>
              <a:ext cx="797246" cy="22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200" i="1" dirty="0">
                  <a:latin typeface="Cambria" panose="02040503050406030204" pitchFamily="18" charset="0"/>
                </a:rPr>
                <a:t>Время, Т</a:t>
              </a:r>
              <a:endParaRPr lang="ru-RU" sz="1200" i="1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9928" y="1770831"/>
              <a:ext cx="342788" cy="40439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200" i="1" dirty="0">
                  <a:latin typeface="Cambria" panose="02040503050406030204" pitchFamily="18" charset="0"/>
                </a:rPr>
                <a:t>EAD</a:t>
              </a:r>
              <a:endParaRPr lang="ru-RU" sz="1200" i="1" baseline="-25000" dirty="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15616" y="1625228"/>
                  <a:ext cx="168122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f-ZA" sz="1100" i="1">
                            <a:latin typeface="Cambria Math"/>
                          </a:rPr>
                          <m:t>𝐸𝐿</m:t>
                        </m:r>
                        <m:r>
                          <a:rPr lang="af-ZA" sz="1100" i="1">
                            <a:latin typeface="Cambria Math"/>
                          </a:rPr>
                          <m:t> = </m:t>
                        </m:r>
                        <m:r>
                          <a:rPr lang="af-ZA" sz="1100" i="1">
                            <a:latin typeface="Cambria Math"/>
                          </a:rPr>
                          <m:t>𝐸𝐴𝐷</m:t>
                        </m:r>
                        <m:r>
                          <a:rPr lang="af-ZA" sz="1100" i="1">
                            <a:latin typeface="Cambria Math"/>
                          </a:rPr>
                          <m:t> ∙ </m:t>
                        </m:r>
                        <m:r>
                          <a:rPr lang="af-ZA" sz="1100" i="1">
                            <a:latin typeface="Cambria Math"/>
                          </a:rPr>
                          <m:t>𝑃𝐷</m:t>
                        </m:r>
                        <m:r>
                          <a:rPr lang="af-ZA" sz="1100" i="1">
                            <a:latin typeface="Cambria Math"/>
                          </a:rPr>
                          <m:t> ∙ </m:t>
                        </m:r>
                        <m:r>
                          <a:rPr lang="af-ZA" sz="1100" i="1">
                            <a:latin typeface="Cambria Math"/>
                          </a:rPr>
                          <m:t>𝐿𝐺𝐷</m:t>
                        </m:r>
                      </m:oMath>
                    </m:oMathPara>
                  </a14:m>
                  <a:endParaRPr lang="ru-RU" sz="11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1625228"/>
                  <a:ext cx="1681229" cy="2616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Прямоугольник 7"/>
          <p:cNvSpPr/>
          <p:nvPr/>
        </p:nvSpPr>
        <p:spPr>
          <a:xfrm>
            <a:off x="162532" y="1353656"/>
            <a:ext cx="4338031" cy="3666366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7"/>
          <p:cNvSpPr/>
          <p:nvPr/>
        </p:nvSpPr>
        <p:spPr>
          <a:xfrm>
            <a:off x="4716463" y="1353656"/>
            <a:ext cx="4248150" cy="3666366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17176" y="2356340"/>
            <a:ext cx="1584176" cy="24622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cxnSp>
        <p:nvCxnSpPr>
          <p:cNvPr id="38" name="Straight Arrow Connector 6"/>
          <p:cNvCxnSpPr/>
          <p:nvPr/>
        </p:nvCxnSpPr>
        <p:spPr>
          <a:xfrm flipV="1">
            <a:off x="938730" y="1823700"/>
            <a:ext cx="0" cy="141050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6"/>
          <p:cNvCxnSpPr/>
          <p:nvPr/>
        </p:nvCxnSpPr>
        <p:spPr>
          <a:xfrm flipH="1" flipV="1">
            <a:off x="5473179" y="1823702"/>
            <a:ext cx="4" cy="141263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8"/>
          <p:cNvCxnSpPr/>
          <p:nvPr/>
        </p:nvCxnSpPr>
        <p:spPr>
          <a:xfrm>
            <a:off x="842999" y="3156741"/>
            <a:ext cx="3120136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8"/>
          <p:cNvCxnSpPr/>
          <p:nvPr/>
        </p:nvCxnSpPr>
        <p:spPr>
          <a:xfrm>
            <a:off x="5380464" y="3157598"/>
            <a:ext cx="3021877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67193"/>
              </p:ext>
            </p:extLst>
          </p:nvPr>
        </p:nvGraphicFramePr>
        <p:xfrm>
          <a:off x="4879895" y="3381508"/>
          <a:ext cx="4023014" cy="150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906">
                <a:tc>
                  <a:txBody>
                    <a:bodyPr/>
                    <a:lstStyle/>
                    <a:p>
                      <a:pPr marL="0" marR="0" indent="0" algn="r" defTabSz="457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Моделируется уровень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EAD</a:t>
                      </a: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ru-RU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цена дериватива – случайная величина</a:t>
                      </a:r>
                      <a:endParaRPr lang="ru-RU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22">
                <a:tc>
                  <a:txBody>
                    <a:bodyPr/>
                    <a:lstStyle/>
                    <a:p>
                      <a:pPr marL="0" marR="0" indent="0" algn="r" defTabSz="457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Учитывается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в каждом временном интервале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22">
                <a:tc>
                  <a:txBody>
                    <a:bodyPr/>
                    <a:lstStyle/>
                    <a:p>
                      <a:pPr marL="0" marR="0" indent="0" algn="r" defTabSz="457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Используются</a:t>
                      </a:r>
                      <a:r>
                        <a:rPr lang="ru-RU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рыночные значения </a:t>
                      </a: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LGD</a:t>
                      </a:r>
                      <a:endParaRPr lang="ru-RU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622">
                <a:tc>
                  <a:txBody>
                    <a:bodyPr/>
                    <a:lstStyle/>
                    <a:p>
                      <a:pPr marL="0" marR="0" indent="0" algn="r" defTabSz="457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/>
                        <a:t>Предполагается возможность активного</a:t>
                      </a:r>
                      <a:r>
                        <a:rPr lang="ru-RU" sz="1000" baseline="0" dirty="0"/>
                        <a:t> управления: </a:t>
                      </a:r>
                      <a:endParaRPr lang="en-US" sz="1000" baseline="0" dirty="0"/>
                    </a:p>
                    <a:p>
                      <a:pPr marL="0" marR="0" indent="0" algn="r" defTabSz="457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/>
                        <a:t>хеджирование</a:t>
                      </a:r>
                      <a:r>
                        <a:rPr lang="ru-RU" sz="1000" baseline="0" dirty="0"/>
                        <a:t> кредитного риска</a:t>
                      </a:r>
                      <a:endParaRPr lang="ru-RU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8262"/>
              </p:ext>
            </p:extLst>
          </p:nvPr>
        </p:nvGraphicFramePr>
        <p:xfrm>
          <a:off x="214282" y="3394884"/>
          <a:ext cx="4023014" cy="159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90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Clr>
                          <a:schemeClr val="accent1">
                            <a:lumMod val="75000"/>
                          </a:schemeClr>
                        </a:buClr>
                        <a:buSzPct val="120000"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Упрощенный расчет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EAD</a:t>
                      </a: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сумма</a:t>
                      </a:r>
                      <a:r>
                        <a:rPr lang="ru-RU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под риском примерно известна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2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Clr>
                          <a:schemeClr val="accent1">
                            <a:lumMod val="75000"/>
                          </a:schemeClr>
                        </a:buClr>
                        <a:buSzPct val="120000"/>
                        <a:defRPr/>
                      </a:pPr>
                      <a:r>
                        <a:rPr lang="ru-RU" sz="1000" dirty="0"/>
                        <a:t>Не моделирует динамику </a:t>
                      </a:r>
                      <a:r>
                        <a:rPr lang="en-US" sz="1000" dirty="0"/>
                        <a:t>PD</a:t>
                      </a:r>
                      <a:r>
                        <a:rPr lang="ru-RU" sz="1000" dirty="0"/>
                        <a:t>, определяется по внутренним методикам Банка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2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20000"/>
                        <a:defRPr/>
                      </a:pPr>
                      <a:r>
                        <a:rPr lang="en-US" sz="1000" dirty="0"/>
                        <a:t>LGD </a:t>
                      </a:r>
                      <a:r>
                        <a:rPr lang="ru-RU" sz="1000" dirty="0"/>
                        <a:t>используется либо регуляторный </a:t>
                      </a:r>
                      <a:r>
                        <a:rPr lang="en-US" sz="1000" dirty="0"/>
                        <a:t>(RWA)</a:t>
                      </a:r>
                      <a:r>
                        <a:rPr lang="ru-RU" sz="1000" dirty="0"/>
                        <a:t>, либо внутренние</a:t>
                      </a:r>
                      <a:r>
                        <a:rPr lang="en-US" sz="1000" dirty="0"/>
                        <a:t> (</a:t>
                      </a:r>
                      <a:r>
                        <a:rPr lang="ru-RU" sz="1000" dirty="0"/>
                        <a:t>лимиты</a:t>
                      </a:r>
                      <a:r>
                        <a:rPr lang="en-US" sz="1000" dirty="0"/>
                        <a:t>)</a:t>
                      </a:r>
                      <a:endParaRPr lang="ru-RU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62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Clr>
                          <a:schemeClr val="accent1">
                            <a:lumMod val="75000"/>
                          </a:schemeClr>
                        </a:buClr>
                        <a:buSzPct val="120000"/>
                        <a:defRPr/>
                      </a:pPr>
                      <a:r>
                        <a:rPr lang="ru-RU" sz="1000" dirty="0"/>
                        <a:t>Создаются резервы, активное управление не предполагается</a:t>
                      </a:r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4282" y="71420"/>
            <a:ext cx="6553200" cy="576832"/>
          </a:xfrm>
        </p:spPr>
        <p:txBody>
          <a:bodyPr>
            <a:normAutofit fontScale="90000"/>
          </a:bodyPr>
          <a:lstStyle/>
          <a:p>
            <a:r>
              <a:rPr lang="en-US" dirty="0"/>
              <a:t>CVA </a:t>
            </a:r>
            <a:r>
              <a:rPr lang="ru-RU" dirty="0"/>
              <a:t>рассчитывается как ожидаемая приведённая стоимость будущих потерь Банка при дефолте клиента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388" y="1130526"/>
            <a:ext cx="8785225" cy="3648072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27484" y="1130524"/>
            <a:ext cx="424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В</a:t>
            </a:r>
            <a:r>
              <a:rPr lang="ru-RU" sz="1200" dirty="0">
                <a:solidFill>
                  <a:schemeClr val="tx1"/>
                </a:solidFill>
              </a:rPr>
              <a:t> момент дефолта клиента</a:t>
            </a:r>
            <a:endParaRPr lang="ru-RU" sz="1200" dirty="0"/>
          </a:p>
        </p:txBody>
      </p:sp>
      <p:grpSp>
        <p:nvGrpSpPr>
          <p:cNvPr id="13" name="Группа 4"/>
          <p:cNvGrpSpPr/>
          <p:nvPr/>
        </p:nvGrpSpPr>
        <p:grpSpPr>
          <a:xfrm>
            <a:off x="142844" y="1400700"/>
            <a:ext cx="2781214" cy="2418133"/>
            <a:chOff x="618326" y="1616327"/>
            <a:chExt cx="5023350" cy="5398702"/>
          </a:xfrm>
        </p:grpSpPr>
        <p:sp>
          <p:nvSpPr>
            <p:cNvPr id="15" name="Rectangle 6"/>
            <p:cNvSpPr/>
            <p:nvPr/>
          </p:nvSpPr>
          <p:spPr>
            <a:xfrm>
              <a:off x="3481675" y="3887765"/>
              <a:ext cx="2160001" cy="800170"/>
            </a:xfrm>
            <a:prstGeom prst="rect">
              <a:avLst/>
            </a:prstGeom>
            <a:solidFill>
              <a:schemeClr val="tx2">
                <a:alpha val="58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100" kern="0" dirty="0">
                  <a:solidFill>
                    <a:srgbClr val="000000"/>
                  </a:solidFill>
                </a:rPr>
                <a:t>Банк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7"/>
            <p:cNvSpPr/>
            <p:nvPr/>
          </p:nvSpPr>
          <p:spPr>
            <a:xfrm>
              <a:off x="3481675" y="1616327"/>
              <a:ext cx="2160001" cy="80017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 sz="1100" dirty="0"/>
                <a:t>Клиент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7" name="Straight Arrow Connector 8"/>
            <p:cNvCxnSpPr/>
            <p:nvPr/>
          </p:nvCxnSpPr>
          <p:spPr>
            <a:xfrm>
              <a:off x="4500282" y="2431733"/>
              <a:ext cx="0" cy="1395093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8" name="Rectangle 9"/>
            <p:cNvSpPr/>
            <p:nvPr/>
          </p:nvSpPr>
          <p:spPr>
            <a:xfrm>
              <a:off x="3481676" y="6214860"/>
              <a:ext cx="2160000" cy="800169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100" kern="0" dirty="0">
                  <a:solidFill>
                    <a:srgbClr val="000000"/>
                  </a:solidFill>
                </a:rPr>
                <a:t>Рынок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12"/>
            <p:cNvSpPr/>
            <p:nvPr/>
          </p:nvSpPr>
          <p:spPr>
            <a:xfrm>
              <a:off x="618326" y="4713317"/>
              <a:ext cx="3193185" cy="1275935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>
                <a:lnSpc>
                  <a:spcPct val="100000"/>
                </a:lnSpc>
              </a:pPr>
              <a:r>
                <a:rPr lang="ru-RU" sz="1100" dirty="0"/>
                <a:t>Закрывая хеджирующую позицию, Банк платит полную стоимость сделки</a:t>
              </a:r>
              <a:endParaRPr lang="en-US" sz="1100" dirty="0"/>
            </a:p>
          </p:txBody>
        </p:sp>
      </p:grpSp>
      <p:sp>
        <p:nvSpPr>
          <p:cNvPr id="9" name="Left Arrow 15"/>
          <p:cNvSpPr/>
          <p:nvPr/>
        </p:nvSpPr>
        <p:spPr>
          <a:xfrm rot="16200000">
            <a:off x="2152080" y="2020633"/>
            <a:ext cx="531792" cy="11546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Прямоугольник 7"/>
          <p:cNvSpPr/>
          <p:nvPr/>
        </p:nvSpPr>
        <p:spPr>
          <a:xfrm>
            <a:off x="162532" y="1124945"/>
            <a:ext cx="4338031" cy="3679053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7"/>
          <p:cNvSpPr/>
          <p:nvPr/>
        </p:nvSpPr>
        <p:spPr>
          <a:xfrm>
            <a:off x="4710287" y="1124945"/>
            <a:ext cx="4240535" cy="3679053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11"/>
          <p:cNvSpPr/>
          <p:nvPr/>
        </p:nvSpPr>
        <p:spPr>
          <a:xfrm>
            <a:off x="160865" y="1787741"/>
            <a:ext cx="1339301" cy="5642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ru-RU" sz="1100" dirty="0"/>
              <a:t>Банк получает от </a:t>
            </a:r>
            <a:endParaRPr lang="en-US" sz="1100" dirty="0"/>
          </a:p>
          <a:p>
            <a:pPr>
              <a:lnSpc>
                <a:spcPct val="100000"/>
              </a:lnSpc>
            </a:pPr>
            <a:r>
              <a:rPr lang="ru-RU" sz="1100" dirty="0"/>
              <a:t>клиента только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Recovery Rate</a:t>
            </a:r>
            <a:r>
              <a:rPr lang="ru-RU" sz="1100" dirty="0"/>
              <a:t> 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825602" y="19306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ПФИ</a:t>
            </a:r>
          </a:p>
        </p:txBody>
      </p:sp>
      <p:cxnSp>
        <p:nvCxnSpPr>
          <p:cNvPr id="29" name="Straight Arrow Connector 8"/>
          <p:cNvCxnSpPr/>
          <p:nvPr/>
        </p:nvCxnSpPr>
        <p:spPr>
          <a:xfrm rot="5400000">
            <a:off x="1964513" y="3116168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9388" y="4464094"/>
                <a:ext cx="38576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latin typeface="Georgia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50" dirty="0">
                    <a:cs typeface="Times New Roman" pitchFamily="18" charset="0"/>
                  </a:rPr>
                  <a:t> </a:t>
                </a:r>
                <a:r>
                  <a:rPr lang="ru-RU" sz="1050" dirty="0">
                    <a:cs typeface="Times New Roman" pitchFamily="18" charset="0"/>
                  </a:rPr>
                  <a:t>– время дефолта клиента,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1400" i="1" dirty="0">
                    <a:latin typeface="Georgia" pitchFamily="18" charset="0"/>
                    <a:cs typeface="Times New Roman" pitchFamily="18" charset="0"/>
                  </a:rPr>
                  <a:t> </a:t>
                </a:r>
                <a:r>
                  <a:rPr lang="ru-RU" sz="1050" dirty="0">
                    <a:cs typeface="Times New Roman" pitchFamily="18" charset="0"/>
                  </a:rPr>
                  <a:t>– </a:t>
                </a:r>
                <a:r>
                  <a:rPr lang="en-US" sz="1050" dirty="0">
                    <a:cs typeface="Times New Roman" pitchFamily="18" charset="0"/>
                  </a:rPr>
                  <a:t>Recovery Rate </a:t>
                </a:r>
                <a:r>
                  <a:rPr lang="ru-RU" sz="1050" dirty="0">
                    <a:cs typeface="Times New Roman" pitchFamily="18" charset="0"/>
                  </a:rPr>
                  <a:t>клиента</a:t>
                </a:r>
                <a:endParaRPr lang="ru-RU" sz="11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8" y="4464094"/>
                <a:ext cx="3857652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857752" y="1284286"/>
                <a:ext cx="38576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/>
                  <a:t>Будущие потери в момент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/>
                  <a:t>, при условии дефолта в этот момент времени, дисконтируются по </a:t>
                </a:r>
                <a:r>
                  <a:rPr lang="ru-RU" sz="1200" dirty="0" err="1"/>
                  <a:t>безрисковой</a:t>
                </a:r>
                <a:r>
                  <a:rPr lang="ru-RU" sz="1200" dirty="0"/>
                  <a:t> ставке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ru-RU" sz="1200" dirty="0"/>
                  <a:t>,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2" y="1284286"/>
                <a:ext cx="3857652" cy="646331"/>
              </a:xfrm>
              <a:prstGeom prst="rect">
                <a:avLst/>
              </a:prstGeom>
              <a:blipFill>
                <a:blip r:embed="rId3"/>
                <a:stretch>
                  <a:fillRect l="-158" t="-943" b="-6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4857752" y="2390805"/>
            <a:ext cx="1061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усредняются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93586" y="3291359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 потом взвешиваются по вероятности наступления дефолта в данном временном промежутке</a:t>
            </a:r>
            <a:r>
              <a:rPr lang="en-US" sz="1200" dirty="0"/>
              <a:t>:</a:t>
            </a:r>
            <a:endParaRPr lang="ru-RU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827853" y="291417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ПФИ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75708" y="1930616"/>
                <a:ext cx="1090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𝑅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𝑀𝑡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</m:sup>
                      </m:sSup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08" y="1930616"/>
                <a:ext cx="1090619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60244" y="2908724"/>
                <a:ext cx="9921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𝑀𝑡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</m:sup>
                      </m:sSup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244" y="2908724"/>
                <a:ext cx="992131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9512" y="4095507"/>
                <a:ext cx="4169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𝑟𝑜𝑓𝑖𝑡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𝑀𝑡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𝐿𝐺𝐷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𝑀𝑡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</m:sup>
                      </m:sSup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95507"/>
                <a:ext cx="4169283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09301" y="3818833"/>
                <a:ext cx="4234942" cy="49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𝐶𝑉𝐴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𝐿𝐺𝐷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  <a:ea typeface="Cambria Math"/>
                            </a:rPr>
                            <m:t>E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1400" i="1">
                                  <a:latin typeface="Cambria Math"/>
                                </a:rPr>
                                <m:t>∙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𝑀𝑡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∙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𝑃𝐷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01" y="3818833"/>
                <a:ext cx="4234942" cy="490647"/>
              </a:xfrm>
              <a:prstGeom prst="rect">
                <a:avLst/>
              </a:prstGeom>
              <a:blipFill>
                <a:blip r:embed="rId7"/>
                <a:stretch>
                  <a:fillRect t="-154321" b="-22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004048" y="1995215"/>
                <a:ext cx="32401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𝐷𝑖𝑠𝑐𝑜𝑢𝑛𝑡𝑒𝑑𝐿𝑜𝑠𝑠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1200" i="1">
                          <a:latin typeface="Cambria Math"/>
                        </a:rPr>
                        <m:t>∙</m:t>
                      </m:r>
                      <m:r>
                        <a:rPr lang="en-US" sz="1200" b="0" i="1" smtClean="0">
                          <a:latin typeface="Cambria Math"/>
                        </a:rPr>
                        <m:t>𝐿𝐺𝐷</m:t>
                      </m:r>
                      <m:r>
                        <a:rPr lang="en-US" sz="1200" i="1">
                          <a:latin typeface="Cambria Math"/>
                        </a:rPr>
                        <m:t>∙</m:t>
                      </m:r>
                      <m:r>
                        <a:rPr lang="en-US" sz="1200" i="1">
                          <a:latin typeface="Cambria Math"/>
                        </a:rPr>
                        <m:t>𝑀𝑡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1200" i="1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sz="1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995215"/>
                <a:ext cx="3240182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994695" y="2810582"/>
                <a:ext cx="3328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𝐸𝑥𝑝𝑒𝑐𝑡𝑒𝑑𝐿𝑜𝑠𝑠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i="0" smtClean="0">
                          <a:latin typeface="Cambria Math"/>
                          <a:ea typeface="Cambria Math"/>
                        </a:rPr>
                        <m:t>E</m:t>
                      </m:r>
                      <m:r>
                        <a:rPr lang="en-US" sz="1200" b="0" i="0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200" i="1">
                              <a:latin typeface="Cambria Math"/>
                            </a:rPr>
                            <m:t>∙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𝐿𝐺𝐷</m:t>
                          </m:r>
                          <m:r>
                            <a:rPr lang="en-US" sz="1200" i="1">
                              <a:latin typeface="Cambria Math"/>
                            </a:rPr>
                            <m:t>∙</m:t>
                          </m:r>
                          <m:r>
                            <a:rPr lang="en-US" sz="1200" i="1">
                              <a:latin typeface="Cambria Math"/>
                            </a:rPr>
                            <m:t>𝑀𝑡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2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695" y="2810582"/>
                <a:ext cx="3328668" cy="276999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893586" y="4415450"/>
                <a:ext cx="24147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/>
                      </a:rPr>
                      <m:t>𝑃𝐷</m:t>
                    </m:r>
                  </m:oMath>
                </a14:m>
                <a:r>
                  <a:rPr lang="ru-RU" sz="1100" dirty="0">
                    <a:cs typeface="Times New Roman" pitchFamily="18" charset="0"/>
                  </a:rPr>
                  <a:t> – вероятность дефолта клиента</a:t>
                </a:r>
                <a:endParaRPr lang="ru-RU" sz="12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586" y="4415450"/>
                <a:ext cx="2414718" cy="261610"/>
              </a:xfrm>
              <a:prstGeom prst="rect">
                <a:avLst/>
              </a:prstGeom>
              <a:blipFill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  <p:tag name="WASPOLLED" val="544B105D8EFB490D94403E518D073414"/>
  <p:tag name="TPVERSION" val="5"/>
  <p:tag name="TPFULLVERSION" val="5.4.1.2"/>
  <p:tag name="PPTVERSION" val="15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ber_2014">
  <a:themeElements>
    <a:clrScheme name="Академия РМ">
      <a:dk1>
        <a:sysClr val="windowText" lastClr="000000"/>
      </a:dk1>
      <a:lt1>
        <a:sysClr val="window" lastClr="FFFFFF"/>
      </a:lt1>
      <a:dk2>
        <a:srgbClr val="1E9110"/>
      </a:dk2>
      <a:lt2>
        <a:srgbClr val="E0E9EC"/>
      </a:lt2>
      <a:accent1>
        <a:srgbClr val="BBECFE"/>
      </a:accent1>
      <a:accent2>
        <a:srgbClr val="7ADAFF"/>
      </a:accent2>
      <a:accent3>
        <a:srgbClr val="C4F991"/>
      </a:accent3>
      <a:accent4>
        <a:srgbClr val="94E238"/>
      </a:accent4>
      <a:accent5>
        <a:srgbClr val="FFF97E"/>
      </a:accent5>
      <a:accent6>
        <a:srgbClr val="EA7711"/>
      </a:accent6>
      <a:hlink>
        <a:srgbClr val="0000FF"/>
      </a:hlink>
      <a:folHlink>
        <a:srgbClr val="800080"/>
      </a:folHlink>
    </a:clrScheme>
    <a:fontScheme name="Академия РМ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31592</TotalTime>
  <Words>2411</Words>
  <Application>Microsoft Office PowerPoint</Application>
  <PresentationFormat>Экран (16:9)</PresentationFormat>
  <Paragraphs>398</Paragraphs>
  <Slides>25</Slides>
  <Notes>19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</vt:lpstr>
      <vt:lpstr>Cambria Math</vt:lpstr>
      <vt:lpstr>Georgia</vt:lpstr>
      <vt:lpstr>Times New Roman</vt:lpstr>
      <vt:lpstr>Sber_2014</vt:lpstr>
      <vt:lpstr>think-cell Slide</vt:lpstr>
      <vt:lpstr>Презентация PowerPoint</vt:lpstr>
      <vt:lpstr>CVA: бескупонная облигация на 1 год</vt:lpstr>
      <vt:lpstr>Своп на процентную ставку</vt:lpstr>
      <vt:lpstr> Что значит управлять CVA?</vt:lpstr>
      <vt:lpstr>Что такое CVA?</vt:lpstr>
      <vt:lpstr>CVA – поправка на кредитный риск контрагента</vt:lpstr>
      <vt:lpstr>Презентация PowerPoint</vt:lpstr>
      <vt:lpstr>Презентация PowerPoint</vt:lpstr>
      <vt:lpstr>CVA рассчитывается как ожидаемая приведённая стоимость будущих потерь Банка при дефолте клиента</vt:lpstr>
      <vt:lpstr>Для расчёта EAD используется совместная симуляция факторов риска</vt:lpstr>
      <vt:lpstr>Типичные временные профили EAD</vt:lpstr>
      <vt:lpstr>Учет неттинга приводит к снижению CVA</vt:lpstr>
      <vt:lpstr>Учёт обеспечения приводит к снижению CVA</vt:lpstr>
      <vt:lpstr>Расчёт EAD для CVA требует масштабных вычислений и сложной инфраструктуры</vt:lpstr>
      <vt:lpstr>Вероятности дефолта для CVA моделируется на основе рыночных кредитных спредов</vt:lpstr>
      <vt:lpstr>Вероятности дефолта для CVA можно рассчитать через облигации</vt:lpstr>
      <vt:lpstr>Вероятности дефолта для CVA можно рассчитать через CDS</vt:lpstr>
      <vt:lpstr>LGD</vt:lpstr>
      <vt:lpstr>Как управлять риском?</vt:lpstr>
      <vt:lpstr>Кто за что отвечает?</vt:lpstr>
      <vt:lpstr>CVA-резерв активно управляется на портфельном уровне CVA-деском</vt:lpstr>
      <vt:lpstr>CVA = Crisis Valuation Adjustment?</vt:lpstr>
      <vt:lpstr>xVA: cтоимость внебиржевого дериватива должна включать дополнительные затраты или прибыль Банка</vt:lpstr>
      <vt:lpstr>Wrong Way Risk – риск одновременного роста долга клиента и вероятности его дефолта</vt:lpstr>
      <vt:lpstr>Резюме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Черных Артём Андреевич</dc:creator>
  <cp:lastModifiedBy>Захаров Алексей Александрович</cp:lastModifiedBy>
  <cp:revision>2021</cp:revision>
  <cp:lastPrinted>2017-07-14T08:59:49Z</cp:lastPrinted>
  <dcterms:created xsi:type="dcterms:W3CDTF">2014-05-28T05:45:01Z</dcterms:created>
  <dcterms:modified xsi:type="dcterms:W3CDTF">2020-07-22T12:21:10Z</dcterms:modified>
</cp:coreProperties>
</file>