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3" r:id="rId5"/>
    <p:sldId id="262" r:id="rId6"/>
    <p:sldId id="264" r:id="rId7"/>
    <p:sldId id="266" r:id="rId8"/>
    <p:sldId id="265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EC761-5842-BF8F-2D12-E46210F44B20}" v="873" dt="2023-12-06T12:16:46.092"/>
    <p1510:client id="{207BFAE8-936D-3911-5507-FA2F04DD56A0}" v="24" dt="2023-12-08T10:58:19.961"/>
    <p1510:client id="{4CE4BB13-1C5E-F3EA-81A3-31DF0B41D5E5}" v="318" dt="2023-12-06T11:36:27.329"/>
    <p1510:client id="{DC1861AF-F3AB-46CB-91B9-412BC320C2ED}" v="11" dt="2023-12-06T11:08:55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B5C70A-5D37-4FAD-867D-68ABC67A86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37184-73CE-41E0-BF57-30CC127BF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7D6B-A9BD-49FC-809D-318BD73F716C}" type="datetime1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7E9F3-4F8D-490C-A815-3C514E1FB8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249E-CAB2-477D-8F53-A4C5A6875B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2E91-FFA5-4D3A-BD15-C93C36C9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51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04F92-D170-48EF-8A5B-D750D732353F}" type="datetime1">
              <a:rPr lang="en-GB" smtClean="0"/>
              <a:pPr/>
              <a:t>08/12/2023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7BC4C-9B40-4F4B-9DBE-0967C605E15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5213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7BC4C-9B40-4F4B-9DBE-0967C605E1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4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35" r:id="rId6"/>
    <p:sldLayoutId id="2147483831" r:id="rId7"/>
    <p:sldLayoutId id="2147483832" r:id="rId8"/>
    <p:sldLayoutId id="2147483833" r:id="rId9"/>
    <p:sldLayoutId id="2147483834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8" y="257443"/>
            <a:ext cx="7326472" cy="817325"/>
          </a:xfrm>
        </p:spPr>
        <p:txBody>
          <a:bodyPr rtlCol="0">
            <a:normAutofit/>
          </a:bodyPr>
          <a:lstStyle/>
          <a:p>
            <a:pPr algn="l"/>
            <a:r>
              <a:rPr lang="en-GB" sz="3200"/>
              <a:t>Random Networks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0" y="257443"/>
            <a:ext cx="4088610" cy="774422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MA933 Support Class</a:t>
            </a:r>
            <a:endParaRPr lang="en-US" sz="1800"/>
          </a:p>
        </p:txBody>
      </p:sp>
      <p:pic>
        <p:nvPicPr>
          <p:cNvPr id="33" name="Picture 32" descr="Black dots connected through lings to build a network">
            <a:extLst>
              <a:ext uri="{FF2B5EF4-FFF2-40B4-BE49-F238E27FC236}">
                <a16:creationId xmlns:a16="http://schemas.microsoft.com/office/drawing/2014/main" id="{6883856E-FD78-CCEE-D026-9C00938BA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8579"/>
          <a:stretch/>
        </p:blipFill>
        <p:spPr>
          <a:xfrm>
            <a:off x="417249" y="1238596"/>
            <a:ext cx="11361029" cy="5203357"/>
          </a:xfrm>
          <a:prstGeom prst="rect">
            <a:avLst/>
          </a:prstGeom>
          <a:noFill/>
        </p:spPr>
      </p:pic>
      <p:sp>
        <p:nvSpPr>
          <p:cNvPr id="51" name="Date Placeholder 9">
            <a:extLst>
              <a:ext uri="{FF2B5EF4-FFF2-40B4-BE49-F238E27FC236}">
                <a16:creationId xmlns:a16="http://schemas.microsoft.com/office/drawing/2014/main" id="{C7F19D54-5A18-ACBE-4B72-296B46BB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72DE35-C4AA-4D8B-AFD1-EA2BF0CA07C1}" type="datetime1">
              <a:rPr lang="en-US" smtClean="0"/>
              <a:pPr>
                <a:spcAft>
                  <a:spcPts val="600"/>
                </a:spcAft>
              </a:pPr>
              <a:t>12/8/2023</a:t>
            </a:fld>
            <a:endParaRPr lang="en-US"/>
          </a:p>
        </p:txBody>
      </p:sp>
      <p:sp>
        <p:nvSpPr>
          <p:cNvPr id="55" name="Slide Number Placeholder 14">
            <a:extLst>
              <a:ext uri="{FF2B5EF4-FFF2-40B4-BE49-F238E27FC236}">
                <a16:creationId xmlns:a16="http://schemas.microsoft.com/office/drawing/2014/main" id="{1325CE35-9D14-21BB-F466-2185743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Watts-Strogatz Model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34A8D52-0314-ACD7-082D-A835E725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1" y="1254354"/>
            <a:ext cx="5674275" cy="2575029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3C9C43-8F61-EEF8-CCE1-81039AFCC7C0}"/>
              </a:ext>
            </a:extLst>
          </p:cNvPr>
          <p:cNvSpPr/>
          <p:nvPr/>
        </p:nvSpPr>
        <p:spPr>
          <a:xfrm>
            <a:off x="346363" y="4176156"/>
            <a:ext cx="5680363" cy="2365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13716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/>
              <a:t>Algorithm: </a:t>
            </a:r>
            <a:endParaRPr lang="en-US"/>
          </a:p>
          <a:p>
            <a:endParaRPr lang="en-US" sz="2000" b="1"/>
          </a:p>
          <a:p>
            <a:pPr marL="342900" indent="-342900">
              <a:buAutoNum type="arabicPeriod"/>
            </a:pPr>
            <a:r>
              <a:rPr lang="en-US" sz="2000"/>
              <a:t>Begin with a regular ring lattice with n nodes and k edges per node.</a:t>
            </a:r>
          </a:p>
          <a:p>
            <a:pPr marL="342900" indent="-342900">
              <a:buAutoNum type="arabicPeriod"/>
            </a:pP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With probability p re-wire each edge. </a:t>
            </a:r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9772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Watts-Strogatz Model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34A8D52-0314-ACD7-082D-A835E725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1" y="1254354"/>
            <a:ext cx="5674275" cy="2575029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3C9C43-8F61-EEF8-CCE1-81039AFCC7C0}"/>
              </a:ext>
            </a:extLst>
          </p:cNvPr>
          <p:cNvSpPr/>
          <p:nvPr/>
        </p:nvSpPr>
        <p:spPr>
          <a:xfrm>
            <a:off x="346363" y="4176156"/>
            <a:ext cx="5680363" cy="2365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13716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/>
              <a:t>Algorithm: </a:t>
            </a:r>
            <a:endParaRPr lang="en-US"/>
          </a:p>
          <a:p>
            <a:endParaRPr lang="en-US" sz="2000" b="1"/>
          </a:p>
          <a:p>
            <a:pPr marL="342900" indent="-342900">
              <a:buAutoNum type="arabicPeriod"/>
            </a:pPr>
            <a:r>
              <a:rPr lang="en-US" sz="2000"/>
              <a:t>Begin with a regular ring lattice with n nodes and k edges per node.</a:t>
            </a:r>
          </a:p>
          <a:p>
            <a:pPr marL="342900" indent="-342900">
              <a:buAutoNum type="arabicPeriod"/>
            </a:pP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With probability p re-wire each edge. </a:t>
            </a:r>
          </a:p>
          <a:p>
            <a:endParaRPr lang="en-US" sz="20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25E92-CE1D-C784-4511-BAD4E4D9817C}"/>
              </a:ext>
            </a:extLst>
          </p:cNvPr>
          <p:cNvSpPr/>
          <p:nvPr/>
        </p:nvSpPr>
        <p:spPr>
          <a:xfrm>
            <a:off x="6284025" y="257298"/>
            <a:ext cx="5680363" cy="628402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137160" rIns="18288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Features: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Short characteristic path length but </a:t>
            </a:r>
          </a:p>
          <a:p>
            <a:r>
              <a:rPr lang="en-US" sz="2000">
                <a:solidFill>
                  <a:srgbClr val="000000"/>
                </a:solidFill>
              </a:rPr>
              <a:t>     </a:t>
            </a:r>
            <a:r>
              <a:rPr lang="en-US" sz="2000" b="1">
                <a:solidFill>
                  <a:schemeClr val="accent6"/>
                </a:solidFill>
              </a:rPr>
              <a:t>high clustering coefficient</a:t>
            </a:r>
            <a:r>
              <a:rPr lang="en-US" sz="2000">
                <a:solidFill>
                  <a:srgbClr val="000000"/>
                </a:solidFill>
              </a:rPr>
              <a:t>. 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Useful to study how clusters affect dynamics on the network.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Unrealistic degree distribution. </a:t>
            </a:r>
          </a:p>
          <a:p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1C3F3-1B14-9524-A40C-FA5262F0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10" y="2727713"/>
            <a:ext cx="5296394" cy="36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Configuration Model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1D46C25-A794-F751-3582-75F0E6C4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7" t="3548" r="1014" b="49355"/>
          <a:stretch/>
        </p:blipFill>
        <p:spPr>
          <a:xfrm>
            <a:off x="5138327" y="302422"/>
            <a:ext cx="6374017" cy="137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20B179-A7B8-17B5-BFEB-0CA52FC7AD04}"/>
              </a:ext>
            </a:extLst>
          </p:cNvPr>
          <p:cNvSpPr/>
          <p:nvPr/>
        </p:nvSpPr>
        <p:spPr>
          <a:xfrm>
            <a:off x="415636" y="1236157"/>
            <a:ext cx="4402056" cy="537065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13716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Algorithm: </a:t>
            </a:r>
            <a:endParaRPr lang="en-US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Specify the desired degree of each node. </a:t>
            </a:r>
          </a:p>
          <a:p>
            <a:pPr marL="342900" indent="-342900">
              <a:buAutoNum type="arabicPeriod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Add the required number of half-edges to each node. 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Choose two half-edges uniformly at random and connect them.</a:t>
            </a:r>
          </a:p>
          <a:p>
            <a:pPr marL="342900" indent="-342900">
              <a:buAutoNum type="arabicPeriod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Repeat 3 until all half-edges are paired.</a:t>
            </a:r>
          </a:p>
          <a:p>
            <a:endParaRPr 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Configuration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C9C43-8F61-EEF8-CCE1-81039AFCC7C0}"/>
              </a:ext>
            </a:extLst>
          </p:cNvPr>
          <p:cNvSpPr/>
          <p:nvPr/>
        </p:nvSpPr>
        <p:spPr>
          <a:xfrm>
            <a:off x="5185192" y="1847639"/>
            <a:ext cx="6377611" cy="4759171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13716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Advantages:</a:t>
            </a:r>
            <a:r>
              <a:rPr lang="en-US" sz="2000" b="1">
                <a:solidFill>
                  <a:srgbClr val="000000"/>
                </a:solidFill>
              </a:rPr>
              <a:t> </a:t>
            </a:r>
            <a:endParaRPr lang="en-US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Complete control over node degrees, which can either be chosen from a given distribution or empirical. 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Useful to determine if network properties arise solely from the degree distribution. </a:t>
            </a: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Disadvantages: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Must allow self-edges and repeated edges to ensure configuration. 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1D46C25-A794-F751-3582-75F0E6C4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7" t="3548" r="1014" b="49355"/>
          <a:stretch/>
        </p:blipFill>
        <p:spPr>
          <a:xfrm>
            <a:off x="5138327" y="302422"/>
            <a:ext cx="6374017" cy="137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20B179-A7B8-17B5-BFEB-0CA52FC7AD04}"/>
              </a:ext>
            </a:extLst>
          </p:cNvPr>
          <p:cNvSpPr/>
          <p:nvPr/>
        </p:nvSpPr>
        <p:spPr>
          <a:xfrm>
            <a:off x="415636" y="1236157"/>
            <a:ext cx="4402056" cy="537065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13716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Algorithm: </a:t>
            </a:r>
            <a:endParaRPr lang="en-US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Specify the desired degree of each node. </a:t>
            </a:r>
          </a:p>
          <a:p>
            <a:pPr marL="342900" indent="-342900">
              <a:buAutoNum type="arabicPeriod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Add the required number of half-edges to each node. 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Choose two half-edges uniformly at random and connect them.</a:t>
            </a:r>
          </a:p>
          <a:p>
            <a:pPr marL="342900" indent="-342900">
              <a:buAutoNum type="arabicPeriod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Repeat 3 until all half-edges are paired.</a:t>
            </a:r>
          </a:p>
          <a:p>
            <a:endParaRPr 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Graphons</a:t>
            </a:r>
          </a:p>
        </p:txBody>
      </p:sp>
      <p:pic>
        <p:nvPicPr>
          <p:cNvPr id="2" name="Picture 1" descr="A black and white pixelated squares&#10;&#10;Description automatically generated">
            <a:extLst>
              <a:ext uri="{FF2B5EF4-FFF2-40B4-BE49-F238E27FC236}">
                <a16:creationId xmlns:a16="http://schemas.microsoft.com/office/drawing/2014/main" id="{0B361D54-50B0-2D2E-985C-436FD1F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" y="772862"/>
            <a:ext cx="11774310" cy="3045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1A155-B40B-078A-6034-0717C54E4739}"/>
              </a:ext>
            </a:extLst>
          </p:cNvPr>
          <p:cNvSpPr txBox="1"/>
          <p:nvPr/>
        </p:nvSpPr>
        <p:spPr>
          <a:xfrm>
            <a:off x="1900296" y="3913481"/>
            <a:ext cx="4637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Graphs/networks of increasing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812F8-2EF1-F413-924F-DD77DCFA761A}"/>
              </a:ext>
            </a:extLst>
          </p:cNvPr>
          <p:cNvSpPr txBox="1"/>
          <p:nvPr/>
        </p:nvSpPr>
        <p:spPr>
          <a:xfrm>
            <a:off x="9115778" y="3913481"/>
            <a:ext cx="23236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Graphon W(</a:t>
            </a:r>
            <a:r>
              <a:rPr lang="en-US" sz="2000" err="1"/>
              <a:t>x,y</a:t>
            </a:r>
            <a:r>
              <a:rPr lang="en-US" sz="2000"/>
              <a:t>)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2601F32-C958-23A9-5E67-784F4CEA4A99}"/>
              </a:ext>
            </a:extLst>
          </p:cNvPr>
          <p:cNvSpPr/>
          <p:nvPr/>
        </p:nvSpPr>
        <p:spPr>
          <a:xfrm rot="-5400000">
            <a:off x="4007555" y="94073"/>
            <a:ext cx="178741" cy="7206072"/>
          </a:xfrm>
          <a:prstGeom prst="leftBracke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370BD085-D50A-6DA3-0601-2FE13A39E699}"/>
              </a:ext>
            </a:extLst>
          </p:cNvPr>
          <p:cNvSpPr/>
          <p:nvPr/>
        </p:nvSpPr>
        <p:spPr>
          <a:xfrm rot="-5400000">
            <a:off x="10103555" y="2699926"/>
            <a:ext cx="206963" cy="2041404"/>
          </a:xfrm>
          <a:prstGeom prst="leftBracke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F52E8-A575-740B-4512-27ABF5395A17}"/>
              </a:ext>
            </a:extLst>
          </p:cNvPr>
          <p:cNvSpPr/>
          <p:nvPr/>
        </p:nvSpPr>
        <p:spPr>
          <a:xfrm>
            <a:off x="434450" y="4519343"/>
            <a:ext cx="10836723" cy="19651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</a:rPr>
              <a:t>Motivation: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To describe the similarity between networks of different sizes with the 'same' structure.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A limiting object for a sequence of networks.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A highly flexible model for </a:t>
            </a:r>
            <a:r>
              <a:rPr lang="en-US" b="1">
                <a:solidFill>
                  <a:srgbClr val="000000"/>
                </a:solidFill>
              </a:rPr>
              <a:t>generating random networks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81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Graphons</a:t>
            </a:r>
          </a:p>
        </p:txBody>
      </p:sp>
      <p:pic>
        <p:nvPicPr>
          <p:cNvPr id="2" name="Picture 1" descr="A black and white pixelated squares&#10;&#10;Description automatically generated">
            <a:extLst>
              <a:ext uri="{FF2B5EF4-FFF2-40B4-BE49-F238E27FC236}">
                <a16:creationId xmlns:a16="http://schemas.microsoft.com/office/drawing/2014/main" id="{0B361D54-50B0-2D2E-985C-436FD1F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0" y="848122"/>
            <a:ext cx="6016976" cy="1549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56529-F588-08F0-206D-23D5D53A8D5D}"/>
              </a:ext>
            </a:extLst>
          </p:cNvPr>
          <p:cNvSpPr/>
          <p:nvPr/>
        </p:nvSpPr>
        <p:spPr>
          <a:xfrm>
            <a:off x="6398747" y="398899"/>
            <a:ext cx="5408649" cy="3301022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Algorithm: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Fix the number of nodes N.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For each </a:t>
            </a:r>
            <a:r>
              <a:rPr lang="en-US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sample </a:t>
            </a:r>
            <a:r>
              <a:rPr lang="en-US" err="1">
                <a:solidFill>
                  <a:srgbClr val="000000"/>
                </a:solidFill>
              </a:rPr>
              <a:t>u</a:t>
            </a:r>
            <a:r>
              <a:rPr lang="en-US" baseline="-2500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uniformly at random in the interval [0,1].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Connect </a:t>
            </a:r>
            <a:r>
              <a:rPr lang="en-US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and j with an edge with probability W(</a:t>
            </a:r>
            <a:r>
              <a:rPr lang="en-US" err="1">
                <a:solidFill>
                  <a:srgbClr val="000000"/>
                </a:solidFill>
              </a:rPr>
              <a:t>u</a:t>
            </a:r>
            <a:r>
              <a:rPr lang="en-US" baseline="-2500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u</a:t>
            </a:r>
            <a:r>
              <a:rPr lang="en-US" baseline="-25000" err="1">
                <a:solidFill>
                  <a:srgbClr val="000000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423180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633053-CA8D-3706-98E3-8971B6626F9F}"/>
              </a:ext>
            </a:extLst>
          </p:cNvPr>
          <p:cNvSpPr txBox="1">
            <a:spLocks/>
          </p:cNvSpPr>
          <p:nvPr/>
        </p:nvSpPr>
        <p:spPr>
          <a:xfrm>
            <a:off x="354488" y="257443"/>
            <a:ext cx="7326472" cy="8173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Graphons</a:t>
            </a:r>
          </a:p>
        </p:txBody>
      </p:sp>
      <p:pic>
        <p:nvPicPr>
          <p:cNvPr id="2" name="Picture 1" descr="A black and white pixelated squares&#10;&#10;Description automatically generated">
            <a:extLst>
              <a:ext uri="{FF2B5EF4-FFF2-40B4-BE49-F238E27FC236}">
                <a16:creationId xmlns:a16="http://schemas.microsoft.com/office/drawing/2014/main" id="{0B361D54-50B0-2D2E-985C-436FD1F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0" y="848122"/>
            <a:ext cx="6016976" cy="15493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1F52E8-A575-740B-4512-27ABF5395A17}"/>
              </a:ext>
            </a:extLst>
          </p:cNvPr>
          <p:cNvSpPr/>
          <p:nvPr/>
        </p:nvSpPr>
        <p:spPr>
          <a:xfrm>
            <a:off x="6398747" y="398899"/>
            <a:ext cx="5408649" cy="3301022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Algorithm: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Fix the number of nodes N.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For each </a:t>
            </a:r>
            <a:r>
              <a:rPr lang="en-US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sample </a:t>
            </a:r>
            <a:r>
              <a:rPr lang="en-US" err="1">
                <a:solidFill>
                  <a:srgbClr val="000000"/>
                </a:solidFill>
              </a:rPr>
              <a:t>u</a:t>
            </a:r>
            <a:r>
              <a:rPr lang="en-US" baseline="-2500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uniformly at random in the interval [0,1].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Connect </a:t>
            </a:r>
            <a:r>
              <a:rPr lang="en-US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and j with an edge with probability W(</a:t>
            </a:r>
            <a:r>
              <a:rPr lang="en-US" err="1">
                <a:solidFill>
                  <a:srgbClr val="000000"/>
                </a:solidFill>
              </a:rPr>
              <a:t>u</a:t>
            </a:r>
            <a:r>
              <a:rPr lang="en-US" baseline="-2500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u</a:t>
            </a:r>
            <a:r>
              <a:rPr lang="en-US" baseline="-25000" err="1">
                <a:solidFill>
                  <a:srgbClr val="000000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).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17FC2-E4B3-42AD-D756-96EAA4AA615E}"/>
              </a:ext>
            </a:extLst>
          </p:cNvPr>
          <p:cNvSpPr/>
          <p:nvPr/>
        </p:nvSpPr>
        <p:spPr>
          <a:xfrm>
            <a:off x="349781" y="2487342"/>
            <a:ext cx="5747317" cy="39971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</a:rPr>
              <a:t>Advantages: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Can create networks of different sizes with the 'same' structure.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Can mimic other models such as ER, Watts-</a:t>
            </a:r>
            <a:r>
              <a:rPr lang="en-US" err="1">
                <a:solidFill>
                  <a:srgbClr val="000000"/>
                </a:solidFill>
              </a:rPr>
              <a:t>Strogatz</a:t>
            </a:r>
            <a:r>
              <a:rPr lang="en-US">
                <a:solidFill>
                  <a:srgbClr val="000000"/>
                </a:solidFill>
              </a:rPr>
              <a:t> and Stochastic Block Models.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Provides a way to study large networks.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</a:rPr>
              <a:t>Disadvantages: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000000"/>
                </a:solidFill>
              </a:rPr>
              <a:t>Only work for dense networks.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514DF-33C5-2C2E-EF18-63C13281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06" y="4012688"/>
            <a:ext cx="5484520" cy="24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3696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1B142C6607954393CB17C541157526" ma:contentTypeVersion="0" ma:contentTypeDescription="Create a new document." ma:contentTypeScope="" ma:versionID="5f2898fe54c0a1e3711f24d41d45a9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B53A0-2C73-4CF8-A1E7-FFB6D0EEF490}"/>
</file>

<file path=customXml/itemProps2.xml><?xml version="1.0" encoding="utf-8"?>
<ds:datastoreItem xmlns:ds="http://schemas.openxmlformats.org/officeDocument/2006/customXml" ds:itemID="{C4B33E2E-A04B-4AEB-AA82-533D3762110E}"/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Random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2023-12-06T11:06:58Z</dcterms:created>
  <dcterms:modified xsi:type="dcterms:W3CDTF">2023-12-08T11:35:49Z</dcterms:modified>
</cp:coreProperties>
</file>