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7" r:id="rId20"/>
    <p:sldId id="278" r:id="rId21"/>
    <p:sldId id="280" r:id="rId22"/>
    <p:sldId id="279" r:id="rId23"/>
    <p:sldId id="281" r:id="rId24"/>
    <p:sldId id="282" r:id="rId25"/>
    <p:sldId id="283" r:id="rId26"/>
    <p:sldId id="284" r:id="rId27"/>
    <p:sldId id="285" r:id="rId28"/>
    <p:sldId id="286" r:id="rId29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15A4B02-486E-49BC-885D-14373A5942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E12D075D-1A09-448A-9257-C25114E1B6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A10559E8-7CDE-4A6F-9FCC-7C6BCAAC8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7F866-72CD-4912-9730-42EFABCAD6F4}" type="datetimeFigureOut">
              <a:rPr lang="pl-PL" smtClean="0"/>
              <a:t>20.10.2020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5BD797E8-5541-4212-A516-F86408809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C913B42A-5EDC-459B-B196-B3B69D8DB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4BC30-BA26-40F8-94B0-665E21DAE4A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01882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AC478CC-DA14-4D64-802A-EAC276067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6C0C5962-0726-4F5B-959A-CA24F6E20D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6E20FB4C-22E9-4EE7-A6AD-A54E28E9F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7F866-72CD-4912-9730-42EFABCAD6F4}" type="datetimeFigureOut">
              <a:rPr lang="pl-PL" smtClean="0"/>
              <a:t>20.10.2020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8E512B04-A7EC-458E-9902-D2FB0AD22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D8DD8BEA-80C9-4898-A374-739F6C54D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4BC30-BA26-40F8-94B0-665E21DAE4A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12799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07A90319-28A2-4E07-9FBD-A1B38F2971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1E285D5B-3F62-4736-9687-079C173C37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2E9112E4-FA02-41C1-8019-99CCC4BE4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7F866-72CD-4912-9730-42EFABCAD6F4}" type="datetimeFigureOut">
              <a:rPr lang="pl-PL" smtClean="0"/>
              <a:t>20.10.2020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900B493-819D-4DE2-A889-BDC999E7B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7A971743-7A6D-4AE6-9FCD-6CBA92B55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4BC30-BA26-40F8-94B0-665E21DAE4A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68488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74E4C05-7EAE-463B-BFAE-A125CE8A5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F1677C5-C43A-4EFE-9222-C6FB142234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90AAF04B-4997-46E9-8A8C-849C1B5B1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7F866-72CD-4912-9730-42EFABCAD6F4}" type="datetimeFigureOut">
              <a:rPr lang="pl-PL" smtClean="0"/>
              <a:t>20.10.2020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12E49BA6-498D-478E-941E-8140154D2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5A8C5975-FCB8-4CED-ADA4-0FD4D4EE0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4BC30-BA26-40F8-94B0-665E21DAE4A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05823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54095B5-7702-40A2-B083-1D6410C61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6EB874B8-1FB3-417C-90B1-199EA3FBE8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FC9F7929-AA95-4190-9EC0-DFCB4835B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7F866-72CD-4912-9730-42EFABCAD6F4}" type="datetimeFigureOut">
              <a:rPr lang="pl-PL" smtClean="0"/>
              <a:t>20.10.2020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5DE05475-C215-4D19-9DAA-EE27BBC85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8E718298-9A2E-47F1-AF2C-1D40D0A9E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4BC30-BA26-40F8-94B0-665E21DAE4A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04759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042ABD8-7BC4-437A-8363-6FA2973C9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DA8B120-E03C-4025-A45D-9BB0E7F2DF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B4658387-9B1E-4D45-8426-3E9C7DCDB7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D27D5342-C627-4A7B-9866-31C9A060B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7F866-72CD-4912-9730-42EFABCAD6F4}" type="datetimeFigureOut">
              <a:rPr lang="pl-PL" smtClean="0"/>
              <a:t>20.10.2020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9EF9A212-F7CA-4752-B3D3-B4AB6C898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9001C79A-7A28-4541-9A01-2B41304CD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4BC30-BA26-40F8-94B0-665E21DAE4A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50538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4E8238A-4EC9-4107-8364-2599E00B6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E5DA9311-C5C6-452A-B792-7C191A4C42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196B6555-F316-4288-BB03-C573FEAE58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79BAFD98-DB39-4A2D-B06A-A84D12F8A8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1BFA4E4D-07D3-44BF-8C61-0402EA5FDF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F4247B2D-EEB3-4BC3-B777-58C327B50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7F866-72CD-4912-9730-42EFABCAD6F4}" type="datetimeFigureOut">
              <a:rPr lang="pl-PL" smtClean="0"/>
              <a:t>20.10.2020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93A115CB-F600-4995-A9CB-CACB2A45B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0DAAF999-421B-4FFA-95B5-C6A45F1DE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4BC30-BA26-40F8-94B0-665E21DAE4A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63221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C23A9C2-C1E6-485C-BDC8-81FAF73F4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93F53AF0-83E8-4E3A-86CE-DC7CC5E2B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7F866-72CD-4912-9730-42EFABCAD6F4}" type="datetimeFigureOut">
              <a:rPr lang="pl-PL" smtClean="0"/>
              <a:t>20.10.2020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C9AC84AC-E1CB-4BA4-87CA-89AF0F4A8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EA4E65E0-69E3-4CAD-86DF-90E81D093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4BC30-BA26-40F8-94B0-665E21DAE4A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22114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37EFA2B5-223A-4BF5-AFDB-1A401DDB0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7F866-72CD-4912-9730-42EFABCAD6F4}" type="datetimeFigureOut">
              <a:rPr lang="pl-PL" smtClean="0"/>
              <a:t>20.10.2020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62871CA5-DF0C-462B-9834-0AFDCBB2C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F1C96E95-105E-47D0-88B5-9DFFD6C15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4BC30-BA26-40F8-94B0-665E21DAE4A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43779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377B904-948E-4DF7-9DCF-9284C8083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04BAC2E-9EB2-48FC-9433-40EBB3B773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EB8DF0D0-F88B-48EA-846E-5027F6D310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7EAF6C06-A25E-4C01-94F7-1B6EDB58E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7F866-72CD-4912-9730-42EFABCAD6F4}" type="datetimeFigureOut">
              <a:rPr lang="pl-PL" smtClean="0"/>
              <a:t>20.10.2020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BB749214-D755-44E7-9D18-85465387B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894F38CF-B2FB-462E-B614-4A356F8CC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4BC30-BA26-40F8-94B0-665E21DAE4A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9421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A9B58AF-BDEF-47D4-86E2-720DBBFE6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519B4EBE-8F0A-438B-989D-D5B65E7135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FBB77D4F-6AF8-4E9C-BFF7-A9E12C53D0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FCA616DD-1FE0-4A41-A020-F17BB2ECC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7F866-72CD-4912-9730-42EFABCAD6F4}" type="datetimeFigureOut">
              <a:rPr lang="pl-PL" smtClean="0"/>
              <a:t>20.10.2020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934A698F-1D4C-4892-9E29-83FE4EF02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EF2BE644-44D3-44B0-96EA-6214C0358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4BC30-BA26-40F8-94B0-665E21DAE4A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75764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51A3D215-F11E-481B-9E06-3FE2851C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7FB60C99-9B3D-4ED3-B334-FB5777F92D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4F6191BE-FEEB-4360-B1D8-71E36DBDB4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37F866-72CD-4912-9730-42EFABCAD6F4}" type="datetimeFigureOut">
              <a:rPr lang="pl-PL" smtClean="0"/>
              <a:t>20.10.2020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5251583A-3571-49E1-8E2D-5AAF874AFB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FF3C3EF2-2970-4137-AAC6-759CECE288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E4BC30-BA26-40F8-94B0-665E21DAE4A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89252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pl.wikipedia.org/wiki/Proces_wytw%C3%B3rczy_oprogramowania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pl.wikipedia.org/wiki/Programowanie_ekstremalne" TargetMode="External"/><Relationship Id="rId2" Type="http://schemas.openxmlformats.org/officeDocument/2006/relationships/hyperlink" Target="https://pl.wikipedia.org/wiki/Kanban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pl.wikipedia.org/wiki/Scrum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book/pl/v2/Pierwsze-kroki-Wprowadzenie-do-kontroli-wersji" TargetMode="External"/><Relationship Id="rId2" Type="http://schemas.openxmlformats.org/officeDocument/2006/relationships/hyperlink" Target="https://pl.wikipedia.org/wiki/System_kontroli_wersji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pl.wikipedia.org/wiki/Architektura_von_Neumanna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tacoda.com/courses/git" TargetMode="External"/><Relationship Id="rId2" Type="http://schemas.openxmlformats.org/officeDocument/2006/relationships/hyperlink" Target="https://learngitbranching.js.org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okarz/kurs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pl.wikipedia.org/wiki/Schemat_blokowy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l.wikipedia.org/wiki/Sprz%C4%99t_komputerowy" TargetMode="External"/><Relationship Id="rId2" Type="http://schemas.openxmlformats.org/officeDocument/2006/relationships/hyperlink" Target="https://pl.wikipedia.org/wiki/Oprogramowanie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pl.wikipedia.org/wiki/System_operacyjny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7">
            <a:extLst>
              <a:ext uri="{FF2B5EF4-FFF2-40B4-BE49-F238E27FC236}">
                <a16:creationId xmlns:a16="http://schemas.microsoft.com/office/drawing/2014/main" id="{C475749F-F487-4EFB-ABC7-C1359590EB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5">
            <a:extLst>
              <a:ext uri="{FF2B5EF4-FFF2-40B4-BE49-F238E27FC236}">
                <a16:creationId xmlns:a16="http://schemas.microsoft.com/office/drawing/2014/main" id="{F6285A5F-6712-47A0-8A11-F0DFF60D0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276856" y="1645695"/>
            <a:ext cx="4418320" cy="3877280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0" name="Freeform: Shape 11">
            <a:extLst>
              <a:ext uri="{FF2B5EF4-FFF2-40B4-BE49-F238E27FC236}">
                <a16:creationId xmlns:a16="http://schemas.microsoft.com/office/drawing/2014/main" id="{FA6F8ABB-6C5D-4349-9E1B-198D1ABFA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52343" y="643383"/>
            <a:ext cx="2926988" cy="2594434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solidFill>
            <a:schemeClr val="tx1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B971ABA8-4CDB-4EEE-8C48-AA4FDB6507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2071858"/>
            <a:ext cx="8109718" cy="4786143"/>
          </a:xfrm>
          <a:custGeom>
            <a:avLst/>
            <a:gdLst>
              <a:gd name="connsiteX0" fmla="*/ 7381313 w 8109718"/>
              <a:gd name="connsiteY0" fmla="*/ 1839459 h 4786143"/>
              <a:gd name="connsiteX1" fmla="*/ 7381313 w 8109718"/>
              <a:gd name="connsiteY1" fmla="*/ 1853646 h 4786143"/>
              <a:gd name="connsiteX2" fmla="*/ 7379359 w 8109718"/>
              <a:gd name="connsiteY2" fmla="*/ 1846552 h 4786143"/>
              <a:gd name="connsiteX3" fmla="*/ 1321854 w 8109718"/>
              <a:gd name="connsiteY3" fmla="*/ 0 h 4786143"/>
              <a:gd name="connsiteX4" fmla="*/ 5365317 w 8109718"/>
              <a:gd name="connsiteY4" fmla="*/ 0 h 4786143"/>
              <a:gd name="connsiteX5" fmla="*/ 5985373 w 8109718"/>
              <a:gd name="connsiteY5" fmla="*/ 365439 h 4786143"/>
              <a:gd name="connsiteX6" fmla="*/ 8011470 w 8109718"/>
              <a:gd name="connsiteY6" fmla="*/ 3854515 h 4786143"/>
              <a:gd name="connsiteX7" fmla="*/ 8011470 w 8109718"/>
              <a:gd name="connsiteY7" fmla="*/ 4567993 h 4786143"/>
              <a:gd name="connsiteX8" fmla="*/ 7904625 w 8109718"/>
              <a:gd name="connsiteY8" fmla="*/ 4751987 h 4786143"/>
              <a:gd name="connsiteX9" fmla="*/ 7884791 w 8109718"/>
              <a:gd name="connsiteY9" fmla="*/ 4786143 h 4786143"/>
              <a:gd name="connsiteX10" fmla="*/ 0 w 8109718"/>
              <a:gd name="connsiteY10" fmla="*/ 4786143 h 4786143"/>
              <a:gd name="connsiteX11" fmla="*/ 0 w 8109718"/>
              <a:gd name="connsiteY11" fmla="*/ 1564110 h 4786143"/>
              <a:gd name="connsiteX12" fmla="*/ 27177 w 8109718"/>
              <a:gd name="connsiteY12" fmla="*/ 1517107 h 4786143"/>
              <a:gd name="connsiteX13" fmla="*/ 693065 w 8109718"/>
              <a:gd name="connsiteY13" fmla="*/ 365439 h 4786143"/>
              <a:gd name="connsiteX14" fmla="*/ 1321854 w 8109718"/>
              <a:gd name="connsiteY14" fmla="*/ 0 h 4786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109718" h="4786143">
                <a:moveTo>
                  <a:pt x="7381313" y="1839459"/>
                </a:moveTo>
                <a:lnTo>
                  <a:pt x="7381313" y="1853646"/>
                </a:lnTo>
                <a:lnTo>
                  <a:pt x="7379359" y="1846552"/>
                </a:lnTo>
                <a:close/>
                <a:moveTo>
                  <a:pt x="1321854" y="0"/>
                </a:moveTo>
                <a:cubicBezTo>
                  <a:pt x="1321854" y="0"/>
                  <a:pt x="1321854" y="0"/>
                  <a:pt x="5365317" y="0"/>
                </a:cubicBezTo>
                <a:cubicBezTo>
                  <a:pt x="5618580" y="0"/>
                  <a:pt x="5863108" y="139215"/>
                  <a:pt x="5985373" y="365439"/>
                </a:cubicBezTo>
                <a:cubicBezTo>
                  <a:pt x="5985373" y="365439"/>
                  <a:pt x="5985373" y="365439"/>
                  <a:pt x="8011470" y="3854515"/>
                </a:cubicBezTo>
                <a:cubicBezTo>
                  <a:pt x="8142468" y="4072039"/>
                  <a:pt x="8142468" y="4350470"/>
                  <a:pt x="8011470" y="4567993"/>
                </a:cubicBezTo>
                <a:cubicBezTo>
                  <a:pt x="8011470" y="4567993"/>
                  <a:pt x="8011470" y="4567993"/>
                  <a:pt x="7904625" y="4751987"/>
                </a:cubicBezTo>
                <a:lnTo>
                  <a:pt x="7884791" y="4786143"/>
                </a:lnTo>
                <a:lnTo>
                  <a:pt x="0" y="4786143"/>
                </a:lnTo>
                <a:lnTo>
                  <a:pt x="0" y="1564110"/>
                </a:lnTo>
                <a:lnTo>
                  <a:pt x="27177" y="1517107"/>
                </a:lnTo>
                <a:cubicBezTo>
                  <a:pt x="220245" y="1183191"/>
                  <a:pt x="440895" y="801574"/>
                  <a:pt x="693065" y="365439"/>
                </a:cubicBezTo>
                <a:cubicBezTo>
                  <a:pt x="824063" y="139215"/>
                  <a:pt x="1059859" y="0"/>
                  <a:pt x="1321854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51231D83-6B9A-4D1F-966D-37B5CA8CED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0281" y="2961564"/>
            <a:ext cx="5124734" cy="3268639"/>
          </a:xfrm>
        </p:spPr>
        <p:txBody>
          <a:bodyPr anchor="ctr">
            <a:normAutofit/>
          </a:bodyPr>
          <a:lstStyle/>
          <a:p>
            <a:pPr algn="l"/>
            <a:r>
              <a:rPr lang="pl-PL" sz="7200">
                <a:solidFill>
                  <a:schemeClr val="bg1"/>
                </a:solidFill>
              </a:rPr>
              <a:t>Agenda</a:t>
            </a:r>
            <a:br>
              <a:rPr lang="pl-PL" sz="7200">
                <a:solidFill>
                  <a:schemeClr val="bg1"/>
                </a:solidFill>
              </a:rPr>
            </a:br>
            <a:endParaRPr lang="pl-PL" sz="7200">
              <a:solidFill>
                <a:schemeClr val="bg1"/>
              </a:solidFill>
            </a:endParaRP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BF030F7F-1E0A-4F92-A7FC-6CAC78DED0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04333" y="1340553"/>
            <a:ext cx="2223009" cy="1200095"/>
          </a:xfrm>
        </p:spPr>
        <p:txBody>
          <a:bodyPr anchor="ctr">
            <a:noAutofit/>
          </a:bodyPr>
          <a:lstStyle/>
          <a:p>
            <a:r>
              <a:rPr lang="pl-PL" sz="900" dirty="0">
                <a:solidFill>
                  <a:schemeClr val="bg1"/>
                </a:solidFill>
              </a:rPr>
              <a:t>1)Architektura komputera (Model </a:t>
            </a:r>
            <a:r>
              <a:rPr lang="pl-PL" sz="900" b="0" i="0" dirty="0">
                <a:solidFill>
                  <a:schemeClr val="bg1"/>
                </a:solidFill>
                <a:effectLst/>
                <a:latin typeface="Linux Libertine"/>
              </a:rPr>
              <a:t>von Neumanna)</a:t>
            </a:r>
          </a:p>
          <a:p>
            <a:r>
              <a:rPr lang="pl-PL" sz="900" dirty="0">
                <a:solidFill>
                  <a:schemeClr val="bg1"/>
                </a:solidFill>
                <a:latin typeface="Linux Libertine"/>
              </a:rPr>
              <a:t>2)Software – Hardware rozróżnianie i łączenie</a:t>
            </a:r>
          </a:p>
          <a:p>
            <a:r>
              <a:rPr lang="pl-PL" sz="900" dirty="0">
                <a:solidFill>
                  <a:schemeClr val="bg1"/>
                </a:solidFill>
                <a:latin typeface="Linux Libertine"/>
              </a:rPr>
              <a:t>3)Systemy Operacyjne</a:t>
            </a:r>
          </a:p>
          <a:p>
            <a:r>
              <a:rPr lang="pl-PL" sz="900" dirty="0">
                <a:solidFill>
                  <a:schemeClr val="bg1"/>
                </a:solidFill>
                <a:latin typeface="Linux Libertine"/>
              </a:rPr>
              <a:t>4)Cykle wytwarzania oprogramowania</a:t>
            </a:r>
          </a:p>
          <a:p>
            <a:r>
              <a:rPr lang="pl-PL" sz="900" dirty="0">
                <a:solidFill>
                  <a:schemeClr val="bg1"/>
                </a:solidFill>
                <a:latin typeface="Linux Libertine"/>
              </a:rPr>
              <a:t>5)Praca zdalna – współpraca i dzielenie się kodem i testami</a:t>
            </a:r>
          </a:p>
          <a:p>
            <a:r>
              <a:rPr lang="pl-PL" sz="900" dirty="0">
                <a:solidFill>
                  <a:schemeClr val="bg1"/>
                </a:solidFill>
                <a:latin typeface="Linux Libertine"/>
              </a:rPr>
              <a:t>6)Części składowe programu komputerowego </a:t>
            </a:r>
            <a:endParaRPr lang="pl-PL" sz="900" dirty="0">
              <a:solidFill>
                <a:schemeClr val="bg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AD463E1-6621-44B4-A995-C70A4631D3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7830" y="385730"/>
            <a:ext cx="1128382" cy="847206"/>
            <a:chOff x="5307830" y="325570"/>
            <a:chExt cx="1128382" cy="847206"/>
          </a:xfrm>
        </p:grpSpPr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A152F29E-C625-4313-96BF-5675B357C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C2A5CB78-6497-4151-83B6-568BD27EC5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142372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D2C98DA-635C-46EB-84EA-2846E6707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10704871" cy="737895"/>
          </a:xfrm>
        </p:spPr>
        <p:txBody>
          <a:bodyPr>
            <a:normAutofit/>
          </a:bodyPr>
          <a:lstStyle/>
          <a:p>
            <a:r>
              <a:rPr lang="pl-PL" sz="3600" dirty="0"/>
              <a:t>System Operacyjny (OS – Operating System)</a:t>
            </a:r>
          </a:p>
        </p:txBody>
      </p:sp>
      <p:sp>
        <p:nvSpPr>
          <p:cNvPr id="5" name="Symbol zastępczy zawartości 4">
            <a:extLst>
              <a:ext uri="{FF2B5EF4-FFF2-40B4-BE49-F238E27FC236}">
                <a16:creationId xmlns:a16="http://schemas.microsoft.com/office/drawing/2014/main" id="{6979CCE5-3FB0-467E-AA9A-6E5BEEE4C3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Jest Programem (</a:t>
            </a:r>
            <a:r>
              <a:rPr lang="pl-PL" dirty="0" err="1"/>
              <a:t>Softwarem</a:t>
            </a:r>
            <a:r>
              <a:rPr lang="pl-PL" dirty="0"/>
              <a:t>) jak wszystko inne uruchamiane na sprzęcie</a:t>
            </a:r>
          </a:p>
          <a:p>
            <a:r>
              <a:rPr lang="pl-PL" dirty="0"/>
              <a:t>Napisany w językach niskiego poziomu, wymaga znajomości języków niskiego poziomu (C, C++, Assembler), współpracuje blisko ze sprzętem</a:t>
            </a:r>
          </a:p>
          <a:p>
            <a:r>
              <a:rPr lang="pl-PL" dirty="0"/>
              <a:t>System operacyjny posiada narzędzia by uruchamiać nasze programy</a:t>
            </a:r>
          </a:p>
          <a:p>
            <a:r>
              <a:rPr lang="pl-PL" dirty="0"/>
              <a:t>Zarządza pamięcią programu, jego lokalizacją na dysku i komunikacją ze sprzętem</a:t>
            </a:r>
          </a:p>
          <a:p>
            <a:r>
              <a:rPr lang="pl-PL" dirty="0"/>
              <a:t>Przykłady Systemów: Windows, Linux, Android, iOS, Unix</a:t>
            </a:r>
          </a:p>
        </p:txBody>
      </p:sp>
    </p:spTree>
    <p:extLst>
      <p:ext uri="{BB962C8B-B14F-4D97-AF65-F5344CB8AC3E}">
        <p14:creationId xmlns:p14="http://schemas.microsoft.com/office/powerpoint/2010/main" val="41619653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7">
            <a:extLst>
              <a:ext uri="{FF2B5EF4-FFF2-40B4-BE49-F238E27FC236}">
                <a16:creationId xmlns:a16="http://schemas.microsoft.com/office/drawing/2014/main" id="{8E42673B-841C-45FC-893C-32489535CD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9">
            <a:extLst>
              <a:ext uri="{FF2B5EF4-FFF2-40B4-BE49-F238E27FC236}">
                <a16:creationId xmlns:a16="http://schemas.microsoft.com/office/drawing/2014/main" id="{FA3E478F-A6C3-4D70-BB8A-D51CC152E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21">
            <a:extLst>
              <a:ext uri="{FF2B5EF4-FFF2-40B4-BE49-F238E27FC236}">
                <a16:creationId xmlns:a16="http://schemas.microsoft.com/office/drawing/2014/main" id="{3173AFDF-9C0C-4D92-8433-F67CB8DB86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25" name="Freeform 5">
              <a:extLst>
                <a:ext uri="{FF2B5EF4-FFF2-40B4-BE49-F238E27FC236}">
                  <a16:creationId xmlns:a16="http://schemas.microsoft.com/office/drawing/2014/main" id="{75C3871A-A9A7-4AFC-9A06-977E9D449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5">
              <a:extLst>
                <a:ext uri="{FF2B5EF4-FFF2-40B4-BE49-F238E27FC236}">
                  <a16:creationId xmlns:a16="http://schemas.microsoft.com/office/drawing/2014/main" id="{582AEE05-BFCB-494F-9CA8-718A73344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8" name="Tytuł 4">
            <a:extLst>
              <a:ext uri="{FF2B5EF4-FFF2-40B4-BE49-F238E27FC236}">
                <a16:creationId xmlns:a16="http://schemas.microsoft.com/office/drawing/2014/main" id="{7AF6F232-9AE2-488B-BBDA-A52BC5CB9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555" y="1166932"/>
            <a:ext cx="4096139" cy="4279709"/>
          </a:xfrm>
        </p:spPr>
        <p:txBody>
          <a:bodyPr anchor="ctr">
            <a:normAutofit/>
          </a:bodyPr>
          <a:lstStyle/>
          <a:p>
            <a:r>
              <a:rPr lang="pl-PL" sz="3600" dirty="0">
                <a:solidFill>
                  <a:schemeClr val="bg1"/>
                </a:solidFill>
              </a:rPr>
              <a:t> „</a:t>
            </a:r>
            <a:r>
              <a:rPr lang="pl-PL" sz="1800" dirty="0">
                <a:solidFill>
                  <a:schemeClr val="bg1"/>
                </a:solidFill>
              </a:rPr>
              <a:t>Cykle wytwarzania oprogramowania”</a:t>
            </a:r>
            <a:br>
              <a:rPr lang="pl-PL" sz="1800" dirty="0">
                <a:solidFill>
                  <a:schemeClr val="bg1"/>
                </a:solidFill>
              </a:rPr>
            </a:br>
            <a:br>
              <a:rPr lang="pl-PL" sz="1800" dirty="0">
                <a:solidFill>
                  <a:schemeClr val="bg1"/>
                </a:solidFill>
              </a:rPr>
            </a:br>
            <a:br>
              <a:rPr lang="pl-PL" sz="1800" dirty="0">
                <a:solidFill>
                  <a:schemeClr val="bg1"/>
                </a:solidFill>
              </a:rPr>
            </a:br>
            <a:br>
              <a:rPr lang="pl-PL" sz="1800" dirty="0">
                <a:solidFill>
                  <a:schemeClr val="bg1"/>
                </a:solidFill>
              </a:rPr>
            </a:br>
            <a:r>
              <a:rPr lang="pl-PL" sz="1800" dirty="0">
                <a:solidFill>
                  <a:schemeClr val="bg1"/>
                </a:solidFill>
              </a:rPr>
              <a:t>Wiki:</a:t>
            </a:r>
            <a:br>
              <a:rPr lang="pl-PL" sz="1800" dirty="0">
                <a:solidFill>
                  <a:schemeClr val="bg1"/>
                </a:solidFill>
              </a:rPr>
            </a:br>
            <a:r>
              <a:rPr lang="pl-PL" sz="1800" dirty="0">
                <a:solidFill>
                  <a:schemeClr val="bg1"/>
                </a:solidFill>
                <a:hlinkClick r:id="rId2"/>
              </a:rPr>
              <a:t>https://pl.wikipedia.org/wiki/Proces_wytw%C3%B3rczy_oprogramowania</a:t>
            </a:r>
            <a:br>
              <a:rPr lang="pl-PL" sz="1800" dirty="0">
                <a:solidFill>
                  <a:schemeClr val="bg1"/>
                </a:solidFill>
              </a:rPr>
            </a:br>
            <a:br>
              <a:rPr lang="pl-PL" sz="1800" dirty="0">
                <a:solidFill>
                  <a:schemeClr val="bg1"/>
                </a:solidFill>
              </a:rPr>
            </a:br>
            <a:br>
              <a:rPr lang="pl-PL" sz="1800" dirty="0">
                <a:solidFill>
                  <a:schemeClr val="bg1"/>
                </a:solidFill>
              </a:rPr>
            </a:br>
            <a:br>
              <a:rPr lang="pl-PL" sz="1800" dirty="0">
                <a:solidFill>
                  <a:schemeClr val="bg1"/>
                </a:solidFill>
              </a:rPr>
            </a:br>
            <a:endParaRPr lang="pl-PL" sz="1800" dirty="0">
              <a:solidFill>
                <a:schemeClr val="bg1"/>
              </a:solidFill>
            </a:endParaRP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21E50CCF-8046-48AC-9AE7-DD9A2E9852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3198" y="571572"/>
            <a:ext cx="2291512" cy="1325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8480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D2C98DA-635C-46EB-84EA-2846E6707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10704871" cy="737895"/>
          </a:xfrm>
        </p:spPr>
        <p:txBody>
          <a:bodyPr>
            <a:normAutofit/>
          </a:bodyPr>
          <a:lstStyle/>
          <a:p>
            <a:r>
              <a:rPr lang="pl-PL" sz="3600" dirty="0"/>
              <a:t>Cykle wytwarzania oprogramowania</a:t>
            </a:r>
          </a:p>
        </p:txBody>
      </p:sp>
      <p:sp>
        <p:nvSpPr>
          <p:cNvPr id="5" name="Symbol zastępczy zawartości 4">
            <a:extLst>
              <a:ext uri="{FF2B5EF4-FFF2-40B4-BE49-F238E27FC236}">
                <a16:creationId xmlns:a16="http://schemas.microsoft.com/office/drawing/2014/main" id="{6979CCE5-3FB0-467E-AA9A-6E5BEEE4C3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Jest ich wiele i każdy jest dostosowany do produktu końcowego</a:t>
            </a:r>
          </a:p>
          <a:p>
            <a:r>
              <a:rPr lang="pl-PL" dirty="0"/>
              <a:t>Inaczej wytwarza się programy do inkubatorów w szpitalu a inaczej grę na </a:t>
            </a:r>
            <a:r>
              <a:rPr lang="pl-PL" dirty="0" err="1"/>
              <a:t>Smartfona</a:t>
            </a:r>
            <a:endParaRPr lang="pl-PL" dirty="0"/>
          </a:p>
          <a:p>
            <a:r>
              <a:rPr lang="pl-PL" dirty="0"/>
              <a:t>Często zależą od klienta i sposobu w jaki klient „odbierze” od nas program</a:t>
            </a:r>
          </a:p>
          <a:p>
            <a:r>
              <a:rPr lang="pl-PL" dirty="0"/>
              <a:t>W przeszłości były inne i na ich błędach wytworzono nowsze, „lepsze” sposoby</a:t>
            </a:r>
          </a:p>
          <a:p>
            <a:r>
              <a:rPr lang="pl-PL" dirty="0"/>
              <a:t>Cel ogólny: Stworzyć oprogramowanie na podstawie opowiadań i wymagań klienta</a:t>
            </a:r>
          </a:p>
        </p:txBody>
      </p:sp>
    </p:spTree>
    <p:extLst>
      <p:ext uri="{BB962C8B-B14F-4D97-AF65-F5344CB8AC3E}">
        <p14:creationId xmlns:p14="http://schemas.microsoft.com/office/powerpoint/2010/main" val="15858025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D2C98DA-635C-46EB-84EA-2846E6707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10704871" cy="737895"/>
          </a:xfrm>
        </p:spPr>
        <p:txBody>
          <a:bodyPr>
            <a:normAutofit/>
          </a:bodyPr>
          <a:lstStyle/>
          <a:p>
            <a:r>
              <a:rPr lang="pl-PL" sz="3600" dirty="0"/>
              <a:t>Cykle wytwarzania oprogramowania: Problem</a:t>
            </a:r>
          </a:p>
        </p:txBody>
      </p:sp>
      <p:sp>
        <p:nvSpPr>
          <p:cNvPr id="5" name="Symbol zastępczy zawartości 4">
            <a:extLst>
              <a:ext uri="{FF2B5EF4-FFF2-40B4-BE49-F238E27FC236}">
                <a16:creationId xmlns:a16="http://schemas.microsoft.com/office/drawing/2014/main" id="{6979CCE5-3FB0-467E-AA9A-6E5BEEE4C3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70425"/>
          </a:xfrm>
        </p:spPr>
        <p:txBody>
          <a:bodyPr>
            <a:normAutofit/>
          </a:bodyPr>
          <a:lstStyle/>
          <a:p>
            <a:r>
              <a:rPr lang="pl-PL" dirty="0"/>
              <a:t>Klient nie wie czego chce, opisuje nam swoje potrzeby ogólnie, używając przykładów z prawdziwego świata</a:t>
            </a:r>
          </a:p>
          <a:p>
            <a:r>
              <a:rPr lang="pl-PL" dirty="0"/>
              <a:t>Często nie zdaje sobie sprawy co jest trudne a co łatwe do napisania przez zespół programistów</a:t>
            </a:r>
          </a:p>
          <a:p>
            <a:r>
              <a:rPr lang="pl-PL" dirty="0"/>
              <a:t>Często zmienia zdanie, zapomina doprecyzować o co mu dokładnie chodziło</a:t>
            </a:r>
          </a:p>
          <a:p>
            <a:r>
              <a:rPr lang="pl-PL" dirty="0"/>
              <a:t>Często klient reprezentowany jest przez grupę managerów, którzy sami mają problem z komunikacją między sobą</a:t>
            </a:r>
          </a:p>
          <a:p>
            <a:r>
              <a:rPr lang="pl-PL" dirty="0"/>
              <a:t>Jakość jest absolutnym wymogiem</a:t>
            </a:r>
          </a:p>
          <a:p>
            <a:r>
              <a:rPr lang="pl-PL" dirty="0"/>
              <a:t>Programista często nie zna domeny (fizyka rakietowa)</a:t>
            </a:r>
          </a:p>
        </p:txBody>
      </p:sp>
    </p:spTree>
    <p:extLst>
      <p:ext uri="{BB962C8B-B14F-4D97-AF65-F5344CB8AC3E}">
        <p14:creationId xmlns:p14="http://schemas.microsoft.com/office/powerpoint/2010/main" val="10735666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D2C98DA-635C-46EB-84EA-2846E6707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10704871" cy="737895"/>
          </a:xfrm>
        </p:spPr>
        <p:txBody>
          <a:bodyPr>
            <a:normAutofit/>
          </a:bodyPr>
          <a:lstStyle/>
          <a:p>
            <a:r>
              <a:rPr lang="pl-PL" sz="3600" dirty="0"/>
              <a:t>Cykle wytwarzania oprogramowania: Problem</a:t>
            </a:r>
          </a:p>
        </p:txBody>
      </p:sp>
      <p:pic>
        <p:nvPicPr>
          <p:cNvPr id="9" name="Obraz 8">
            <a:extLst>
              <a:ext uri="{FF2B5EF4-FFF2-40B4-BE49-F238E27FC236}">
                <a16:creationId xmlns:a16="http://schemas.microsoft.com/office/drawing/2014/main" id="{55487F08-394D-4237-8546-487C1F31C6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012" y="1266824"/>
            <a:ext cx="9510713" cy="538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7266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D2C98DA-635C-46EB-84EA-2846E6707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10704871" cy="737895"/>
          </a:xfrm>
        </p:spPr>
        <p:txBody>
          <a:bodyPr>
            <a:normAutofit/>
          </a:bodyPr>
          <a:lstStyle/>
          <a:p>
            <a:r>
              <a:rPr lang="pl-PL" sz="3600" dirty="0"/>
              <a:t>Cykle wytwarzania oprogramowania : Przykłady</a:t>
            </a:r>
          </a:p>
        </p:txBody>
      </p:sp>
      <p:sp>
        <p:nvSpPr>
          <p:cNvPr id="5" name="Symbol zastępczy zawartości 4">
            <a:extLst>
              <a:ext uri="{FF2B5EF4-FFF2-40B4-BE49-F238E27FC236}">
                <a16:creationId xmlns:a16="http://schemas.microsoft.com/office/drawing/2014/main" id="{6979CCE5-3FB0-467E-AA9A-6E5BEEE4C3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/>
              <a:t>Waterfall</a:t>
            </a:r>
            <a:r>
              <a:rPr lang="pl-PL" dirty="0"/>
              <a:t> (stare podejście nadal używane w systemach, w których krytyczne jest stosowanie się do procedur bezpieczeństwa czy wdrażania)</a:t>
            </a:r>
          </a:p>
          <a:p>
            <a:r>
              <a:rPr lang="pl-PL" dirty="0"/>
              <a:t>SCRUM – Jedna z metodyk zwinnych (ważna w 2020 na rynku pracy)</a:t>
            </a:r>
          </a:p>
          <a:p>
            <a:r>
              <a:rPr lang="pl-PL" dirty="0" err="1"/>
              <a:t>Kanban</a:t>
            </a:r>
            <a:r>
              <a:rPr lang="pl-PL" dirty="0"/>
              <a:t> (</a:t>
            </a:r>
            <a:r>
              <a:rPr lang="pl-PL" dirty="0">
                <a:hlinkClick r:id="rId2"/>
              </a:rPr>
              <a:t>https://pl.wikipedia.org/wiki/Kanban</a:t>
            </a:r>
            <a:r>
              <a:rPr lang="pl-PL" dirty="0"/>
              <a:t>)</a:t>
            </a:r>
          </a:p>
          <a:p>
            <a:r>
              <a:rPr lang="pl-PL" dirty="0" err="1"/>
              <a:t>eXtreme</a:t>
            </a:r>
            <a:r>
              <a:rPr lang="pl-PL" dirty="0"/>
              <a:t> Programming (</a:t>
            </a:r>
            <a:r>
              <a:rPr lang="pl-PL" dirty="0">
                <a:hlinkClick r:id="rId3"/>
              </a:rPr>
              <a:t>https://pl.wikipedia.org/wiki/Programowanie_ekstremalne</a:t>
            </a:r>
            <a:r>
              <a:rPr lang="pl-PL" dirty="0"/>
              <a:t>)</a:t>
            </a:r>
          </a:p>
          <a:p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4603454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D2C98DA-635C-46EB-84EA-2846E6707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309361" cy="891614"/>
          </a:xfrm>
        </p:spPr>
        <p:txBody>
          <a:bodyPr anchor="b">
            <a:normAutofit fontScale="90000"/>
          </a:bodyPr>
          <a:lstStyle/>
          <a:p>
            <a:r>
              <a:rPr lang="pl-PL" sz="4100" dirty="0"/>
              <a:t>Cykle wytwarzania oprogramowania : SCRUM</a:t>
            </a:r>
          </a:p>
        </p:txBody>
      </p:sp>
      <p:sp>
        <p:nvSpPr>
          <p:cNvPr id="5" name="Symbol zastępczy zawartości 4">
            <a:extLst>
              <a:ext uri="{FF2B5EF4-FFF2-40B4-BE49-F238E27FC236}">
                <a16:creationId xmlns:a16="http://schemas.microsoft.com/office/drawing/2014/main" id="{6979CCE5-3FB0-467E-AA9A-6E5BEEE4C3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314806"/>
            <a:ext cx="6424863" cy="3909013"/>
          </a:xfrm>
        </p:spPr>
        <p:txBody>
          <a:bodyPr>
            <a:normAutofit fontScale="92500" lnSpcReduction="10000"/>
          </a:bodyPr>
          <a:lstStyle/>
          <a:p>
            <a:r>
              <a:rPr lang="pl-PL" sz="1400" dirty="0"/>
              <a:t>SCRUM (</a:t>
            </a:r>
            <a:r>
              <a:rPr lang="pl-PL" sz="1400" dirty="0">
                <a:hlinkClick r:id="rId2"/>
              </a:rPr>
              <a:t>https://pl.wikipedia.org/wiki/Scrum</a:t>
            </a:r>
            <a:r>
              <a:rPr lang="pl-PL" sz="1400" dirty="0"/>
              <a:t>)</a:t>
            </a:r>
          </a:p>
          <a:p>
            <a:r>
              <a:rPr lang="pl-PL" sz="1400" dirty="0">
                <a:sym typeface="Wingdings" panose="05000000000000000000" pitchFamily="2" charset="2"/>
              </a:rPr>
              <a:t>Iteracyjna (przyrostowa) zwinna (Agile) metodyka</a:t>
            </a:r>
          </a:p>
          <a:p>
            <a:pPr marL="0" indent="0">
              <a:buNone/>
            </a:pPr>
            <a:r>
              <a:rPr lang="pl-PL" sz="1400" dirty="0">
                <a:sym typeface="Wingdings" panose="05000000000000000000" pitchFamily="2" charset="2"/>
              </a:rPr>
              <a:t>wytwarzania oprogramowania</a:t>
            </a:r>
          </a:p>
          <a:p>
            <a:r>
              <a:rPr lang="pl-PL" sz="1400" dirty="0">
                <a:sym typeface="Wingdings" panose="05000000000000000000" pitchFamily="2" charset="2"/>
              </a:rPr>
              <a:t>Oprogramowanie tworzą małe zespoły (4-9 osób)</a:t>
            </a:r>
          </a:p>
          <a:p>
            <a:r>
              <a:rPr lang="pl-PL" sz="1400" dirty="0">
                <a:sym typeface="Wingdings" panose="05000000000000000000" pitchFamily="2" charset="2"/>
              </a:rPr>
              <a:t>W zespole każdy jest (w teorii) równy i może kontynuować pracę kolegi jeśli jest on zajęty lub chory</a:t>
            </a:r>
          </a:p>
          <a:p>
            <a:r>
              <a:rPr lang="pl-PL" sz="1400" dirty="0">
                <a:sym typeface="Wingdings" panose="05000000000000000000" pitchFamily="2" charset="2"/>
              </a:rPr>
              <a:t>Prace wykonuje się w sprintach (krótkich okresach) trwających od 1 do 4 tygodni</a:t>
            </a:r>
          </a:p>
          <a:p>
            <a:r>
              <a:rPr lang="pl-PL" sz="1400" dirty="0">
                <a:sym typeface="Wingdings" panose="05000000000000000000" pitchFamily="2" charset="2"/>
              </a:rPr>
              <a:t>Każdy sprint dostarcza nowy kawałek oprogramowania, który musi być przetestowany i zintegrowany (dołączony do całego rozwiązania)</a:t>
            </a:r>
          </a:p>
          <a:p>
            <a:r>
              <a:rPr lang="pl-PL" sz="1400" dirty="0">
                <a:sym typeface="Wingdings" panose="05000000000000000000" pitchFamily="2" charset="2"/>
              </a:rPr>
              <a:t>Zespół sam decyduje które zadania jest w stanie zrobić i które zadania będą wykonywane w danym sprincie</a:t>
            </a:r>
          </a:p>
          <a:p>
            <a:r>
              <a:rPr lang="pl-PL" sz="1400" dirty="0">
                <a:sym typeface="Wingdings" panose="05000000000000000000" pitchFamily="2" charset="2"/>
              </a:rPr>
              <a:t>Zespół jest wspierany przez 1 specjalną osobę zwaną SCRUM Masterem. Nie jest on przełożonym zespołu, jego zadaniem jest zapewnienie zespołowi jak najlepszej nieprzerwanej pracy</a:t>
            </a:r>
          </a:p>
          <a:p>
            <a:r>
              <a:rPr lang="pl-PL" sz="1400" dirty="0">
                <a:sym typeface="Wingdings" panose="05000000000000000000" pitchFamily="2" charset="2"/>
              </a:rPr>
              <a:t>Zespół odpowiada przed Project Managerem który reprezentuje klienta przed zespołem</a:t>
            </a:r>
          </a:p>
          <a:p>
            <a:pPr marL="0" indent="0">
              <a:buNone/>
            </a:pPr>
            <a:endParaRPr lang="pl-PL" sz="1100" dirty="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B4993ED4-23C1-4018-A186-6DC4A7A3E64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169" r="30047" b="-1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7BB3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26952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D2C98DA-635C-46EB-84EA-2846E6707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10704871" cy="737895"/>
          </a:xfrm>
        </p:spPr>
        <p:txBody>
          <a:bodyPr>
            <a:normAutofit/>
          </a:bodyPr>
          <a:lstStyle/>
          <a:p>
            <a:r>
              <a:rPr lang="pl-PL" sz="3600" dirty="0"/>
              <a:t>Cykle wytwarzania oprogramowania : Sprint</a:t>
            </a:r>
          </a:p>
        </p:txBody>
      </p:sp>
      <p:sp>
        <p:nvSpPr>
          <p:cNvPr id="5" name="Symbol zastępczy zawartości 4">
            <a:extLst>
              <a:ext uri="{FF2B5EF4-FFF2-40B4-BE49-F238E27FC236}">
                <a16:creationId xmlns:a16="http://schemas.microsoft.com/office/drawing/2014/main" id="{6979CCE5-3FB0-467E-AA9A-6E5BEEE4C3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  <a:p>
            <a:endParaRPr lang="pl-PL" dirty="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F52A0844-6234-4C6C-B731-BC7CBC2CC6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890" y="1528244"/>
            <a:ext cx="9479061" cy="4700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4548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D2C98DA-635C-46EB-84EA-2846E6707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10704871" cy="737895"/>
          </a:xfrm>
        </p:spPr>
        <p:txBody>
          <a:bodyPr>
            <a:normAutofit/>
          </a:bodyPr>
          <a:lstStyle/>
          <a:p>
            <a:r>
              <a:rPr lang="pl-PL" sz="3600" dirty="0"/>
              <a:t>Cykle wytwarzania oprogramowania : Sprint</a:t>
            </a:r>
          </a:p>
        </p:txBody>
      </p:sp>
      <p:sp>
        <p:nvSpPr>
          <p:cNvPr id="5" name="Symbol zastępczy zawartości 4">
            <a:extLst>
              <a:ext uri="{FF2B5EF4-FFF2-40B4-BE49-F238E27FC236}">
                <a16:creationId xmlns:a16="http://schemas.microsoft.com/office/drawing/2014/main" id="{6979CCE5-3FB0-467E-AA9A-6E5BEEE4C3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pl-PL" dirty="0"/>
          </a:p>
          <a:p>
            <a:r>
              <a:rPr lang="pl-PL" dirty="0"/>
              <a:t>Sprint zazwyczaj trwa 2tygodnie</a:t>
            </a:r>
          </a:p>
          <a:p>
            <a:r>
              <a:rPr lang="pl-PL" dirty="0"/>
              <a:t>Zespół zaczyna sprint całodniowym spotkaniem (Sprint </a:t>
            </a:r>
            <a:r>
              <a:rPr lang="pl-PL" dirty="0" err="1"/>
              <a:t>Review</a:t>
            </a:r>
            <a:r>
              <a:rPr lang="pl-PL" dirty="0"/>
              <a:t>)</a:t>
            </a:r>
          </a:p>
          <a:p>
            <a:r>
              <a:rPr lang="pl-PL" dirty="0"/>
              <a:t>Po </a:t>
            </a:r>
            <a:r>
              <a:rPr lang="pl-PL" dirty="0" err="1"/>
              <a:t>Review</a:t>
            </a:r>
            <a:r>
              <a:rPr lang="pl-PL" dirty="0"/>
              <a:t> zespół przystępuje do kolejnego spotkania (lub robi to tego samego dnia co </a:t>
            </a:r>
            <a:r>
              <a:rPr lang="pl-PL" dirty="0" err="1"/>
              <a:t>review</a:t>
            </a:r>
            <a:r>
              <a:rPr lang="pl-PL" dirty="0"/>
              <a:t> lub następnego w zależności od firmy) – Planowania</a:t>
            </a:r>
          </a:p>
          <a:p>
            <a:r>
              <a:rPr lang="pl-PL" dirty="0"/>
              <a:t>Planowanie kończy się przydzieleniem zadań (</a:t>
            </a:r>
            <a:r>
              <a:rPr lang="pl-PL" dirty="0" err="1"/>
              <a:t>Tasków</a:t>
            </a:r>
            <a:r>
              <a:rPr lang="pl-PL" dirty="0"/>
              <a:t>) poszczególnym pracownikom lub zespołowi</a:t>
            </a:r>
          </a:p>
          <a:p>
            <a:r>
              <a:rPr lang="pl-PL" dirty="0"/>
              <a:t>Czasami w trakcie planowania szacuje się </a:t>
            </a:r>
            <a:r>
              <a:rPr lang="pl-PL" dirty="0" err="1"/>
              <a:t>czasochłonnośc</a:t>
            </a:r>
            <a:r>
              <a:rPr lang="pl-PL" dirty="0"/>
              <a:t> zadania lub rozbija się je na mniejsze jeśli zajmą one za dużo czasu jako jedno duże zadanie</a:t>
            </a:r>
          </a:p>
          <a:p>
            <a:r>
              <a:rPr lang="pl-PL" dirty="0"/>
              <a:t>Czasami zespół robi również spotkanie oceniające współpracę w zespole i z managerami (Sprint </a:t>
            </a:r>
            <a:r>
              <a:rPr lang="pl-PL" dirty="0" err="1"/>
              <a:t>retrospective</a:t>
            </a:r>
            <a:r>
              <a:rPr lang="pl-PL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030059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7">
            <a:extLst>
              <a:ext uri="{FF2B5EF4-FFF2-40B4-BE49-F238E27FC236}">
                <a16:creationId xmlns:a16="http://schemas.microsoft.com/office/drawing/2014/main" id="{8E42673B-841C-45FC-893C-32489535CD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9">
            <a:extLst>
              <a:ext uri="{FF2B5EF4-FFF2-40B4-BE49-F238E27FC236}">
                <a16:creationId xmlns:a16="http://schemas.microsoft.com/office/drawing/2014/main" id="{FA3E478F-A6C3-4D70-BB8A-D51CC152E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21">
            <a:extLst>
              <a:ext uri="{FF2B5EF4-FFF2-40B4-BE49-F238E27FC236}">
                <a16:creationId xmlns:a16="http://schemas.microsoft.com/office/drawing/2014/main" id="{3173AFDF-9C0C-4D92-8433-F67CB8DB86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25" name="Freeform 5">
              <a:extLst>
                <a:ext uri="{FF2B5EF4-FFF2-40B4-BE49-F238E27FC236}">
                  <a16:creationId xmlns:a16="http://schemas.microsoft.com/office/drawing/2014/main" id="{75C3871A-A9A7-4AFC-9A06-977E9D449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5">
              <a:extLst>
                <a:ext uri="{FF2B5EF4-FFF2-40B4-BE49-F238E27FC236}">
                  <a16:creationId xmlns:a16="http://schemas.microsoft.com/office/drawing/2014/main" id="{582AEE05-BFCB-494F-9CA8-718A73344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8" name="Tytuł 4">
            <a:extLst>
              <a:ext uri="{FF2B5EF4-FFF2-40B4-BE49-F238E27FC236}">
                <a16:creationId xmlns:a16="http://schemas.microsoft.com/office/drawing/2014/main" id="{7AF6F232-9AE2-488B-BBDA-A52BC5CB9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555" y="1166932"/>
            <a:ext cx="4096139" cy="4279709"/>
          </a:xfrm>
        </p:spPr>
        <p:txBody>
          <a:bodyPr anchor="ctr">
            <a:normAutofit fontScale="90000"/>
          </a:bodyPr>
          <a:lstStyle/>
          <a:p>
            <a:r>
              <a:rPr lang="pl-PL" sz="3600" dirty="0">
                <a:solidFill>
                  <a:schemeClr val="bg1"/>
                </a:solidFill>
              </a:rPr>
              <a:t> „</a:t>
            </a:r>
            <a:r>
              <a:rPr lang="pl-PL" sz="1800" dirty="0">
                <a:solidFill>
                  <a:schemeClr val="bg1"/>
                </a:solidFill>
              </a:rPr>
              <a:t>Praca Zdalna i dzielenie się kodem - GIT”</a:t>
            </a:r>
            <a:br>
              <a:rPr lang="pl-PL" sz="1800" dirty="0">
                <a:solidFill>
                  <a:schemeClr val="bg1"/>
                </a:solidFill>
              </a:rPr>
            </a:br>
            <a:br>
              <a:rPr lang="pl-PL" sz="1800" dirty="0">
                <a:solidFill>
                  <a:schemeClr val="bg1"/>
                </a:solidFill>
              </a:rPr>
            </a:br>
            <a:br>
              <a:rPr lang="pl-PL" sz="1800" dirty="0">
                <a:solidFill>
                  <a:schemeClr val="bg1"/>
                </a:solidFill>
              </a:rPr>
            </a:br>
            <a:br>
              <a:rPr lang="pl-PL" sz="1800" dirty="0">
                <a:solidFill>
                  <a:schemeClr val="bg1"/>
                </a:solidFill>
              </a:rPr>
            </a:br>
            <a:r>
              <a:rPr lang="pl-PL" sz="1800" dirty="0">
                <a:solidFill>
                  <a:schemeClr val="bg1"/>
                </a:solidFill>
              </a:rPr>
              <a:t>Wiki:</a:t>
            </a:r>
            <a:br>
              <a:rPr lang="pl-PL" sz="1800" dirty="0">
                <a:solidFill>
                  <a:schemeClr val="bg1"/>
                </a:solidFill>
              </a:rPr>
            </a:br>
            <a:r>
              <a:rPr lang="pl-PL" sz="1800" dirty="0">
                <a:solidFill>
                  <a:schemeClr val="bg1"/>
                </a:solidFill>
                <a:hlinkClick r:id="rId2"/>
              </a:rPr>
              <a:t>https://pl.wikipedia.org/wiki/System_kontroli_wersji</a:t>
            </a:r>
            <a:br>
              <a:rPr lang="pl-PL" sz="1800" dirty="0">
                <a:solidFill>
                  <a:schemeClr val="bg1"/>
                </a:solidFill>
              </a:rPr>
            </a:br>
            <a:r>
              <a:rPr lang="pl-PL" sz="1800" dirty="0">
                <a:solidFill>
                  <a:schemeClr val="bg1"/>
                </a:solidFill>
              </a:rPr>
              <a:t>https://pl.wikipedia.org/wiki/Git_(oprogramowanie)</a:t>
            </a:r>
            <a:br>
              <a:rPr lang="pl-PL" sz="1800" dirty="0">
                <a:solidFill>
                  <a:schemeClr val="bg1"/>
                </a:solidFill>
              </a:rPr>
            </a:br>
            <a:r>
              <a:rPr lang="pl-PL" sz="1800" dirty="0">
                <a:solidFill>
                  <a:schemeClr val="bg1"/>
                </a:solidFill>
              </a:rPr>
              <a:t>Git:</a:t>
            </a:r>
            <a:br>
              <a:rPr lang="pl-PL" sz="1800" dirty="0">
                <a:solidFill>
                  <a:schemeClr val="bg1"/>
                </a:solidFill>
              </a:rPr>
            </a:br>
            <a:r>
              <a:rPr lang="pl-PL" sz="1800" dirty="0">
                <a:solidFill>
                  <a:schemeClr val="bg1"/>
                </a:solidFill>
                <a:hlinkClick r:id="rId3"/>
              </a:rPr>
              <a:t>https://git-scm.com/book/pl/v2/Pierwsze-kroki-Wprowadzenie-do-kontroli-wersji</a:t>
            </a:r>
            <a:br>
              <a:rPr lang="pl-PL" sz="1800" dirty="0">
                <a:solidFill>
                  <a:schemeClr val="bg1"/>
                </a:solidFill>
              </a:rPr>
            </a:br>
            <a:br>
              <a:rPr lang="pl-PL" sz="1800" dirty="0">
                <a:solidFill>
                  <a:schemeClr val="bg1"/>
                </a:solidFill>
              </a:rPr>
            </a:br>
            <a:br>
              <a:rPr lang="pl-PL" sz="1800" dirty="0">
                <a:solidFill>
                  <a:schemeClr val="bg1"/>
                </a:solidFill>
              </a:rPr>
            </a:br>
            <a:br>
              <a:rPr lang="pl-PL" sz="1800" dirty="0">
                <a:solidFill>
                  <a:schemeClr val="bg1"/>
                </a:solidFill>
              </a:rPr>
            </a:br>
            <a:br>
              <a:rPr lang="pl-PL" sz="1800" dirty="0">
                <a:solidFill>
                  <a:schemeClr val="bg1"/>
                </a:solidFill>
              </a:rPr>
            </a:br>
            <a:endParaRPr lang="pl-PL" sz="1800" dirty="0">
              <a:solidFill>
                <a:schemeClr val="bg1"/>
              </a:solidFill>
            </a:endParaRP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1D43E82B-388B-4D23-BD61-2FD2B8D4EF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8067" y="2709862"/>
            <a:ext cx="3286125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941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D2C98DA-635C-46EB-84EA-2846E6707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67039" cy="1676603"/>
          </a:xfrm>
        </p:spPr>
        <p:txBody>
          <a:bodyPr>
            <a:normAutofit/>
          </a:bodyPr>
          <a:lstStyle/>
          <a:p>
            <a:r>
              <a:rPr lang="pl-PL" sz="3600" dirty="0"/>
              <a:t>1) Architektura komputera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4615571-2766-4E23-BDC9-730C9CADC3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1"/>
            <a:ext cx="3667036" cy="3779520"/>
          </a:xfrm>
        </p:spPr>
        <p:txBody>
          <a:bodyPr>
            <a:normAutofit/>
          </a:bodyPr>
          <a:lstStyle/>
          <a:p>
            <a:r>
              <a:rPr lang="pl-PL" sz="1800" dirty="0"/>
              <a:t>Wiki: </a:t>
            </a:r>
            <a:r>
              <a:rPr lang="pl-PL" sz="1800" dirty="0">
                <a:hlinkClick r:id="rId2"/>
              </a:rPr>
              <a:t>https://pl.wikipedia.org/wiki/Architektura_von_Neumanna</a:t>
            </a:r>
            <a:endParaRPr lang="pl-PL" sz="1800" dirty="0"/>
          </a:p>
          <a:p>
            <a:r>
              <a:rPr lang="pl-PL" sz="1800" dirty="0"/>
              <a:t>Podstawowy opis: Komputer składa się z 3 logicznych części </a:t>
            </a:r>
          </a:p>
          <a:p>
            <a:pPr lvl="1"/>
            <a:r>
              <a:rPr lang="pl-PL" sz="1400" dirty="0"/>
              <a:t>Procesor</a:t>
            </a:r>
          </a:p>
          <a:p>
            <a:pPr lvl="1"/>
            <a:r>
              <a:rPr lang="pl-PL" sz="1400" dirty="0"/>
              <a:t>Pamięć</a:t>
            </a:r>
          </a:p>
          <a:p>
            <a:pPr lvl="1"/>
            <a:r>
              <a:rPr lang="pl-PL" sz="1400" dirty="0"/>
              <a:t>Narzędzie wejścia/wyjścia</a:t>
            </a:r>
          </a:p>
          <a:p>
            <a:pPr marL="457200" lvl="1" indent="0">
              <a:buNone/>
            </a:pPr>
            <a:endParaRPr lang="pl-PL" sz="1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2B38F72-8FC4-4001-8C67-FA6B86DEC7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2"/>
            <a:ext cx="7555992" cy="685799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907DFAB6-709D-42BA-AC3C-8BC043A6D9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9131" y="129365"/>
            <a:ext cx="2800350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9973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2D17DCD-E06E-45B9-91FB-3B8CC5451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Systemy kontroli wersji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029C39E-17A5-40D6-8D0B-201B70A78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Używane do śledzenia zmian i historii w projekcie</a:t>
            </a:r>
          </a:p>
          <a:p>
            <a:r>
              <a:rPr lang="pl-PL" dirty="0"/>
              <a:t>Umożliwiają zdalną pracę i łączenie pracy wielu programistów</a:t>
            </a:r>
          </a:p>
          <a:p>
            <a:r>
              <a:rPr lang="pl-PL" dirty="0"/>
              <a:t>Używane od dawna i doskonalone – najnowsze i najpopularniejsze narzędzie to Git (patrz </a:t>
            </a:r>
            <a:r>
              <a:rPr lang="pl-PL" dirty="0" err="1"/>
              <a:t>wiki</a:t>
            </a:r>
            <a:r>
              <a:rPr lang="pl-PL" dirty="0"/>
              <a:t>)</a:t>
            </a:r>
          </a:p>
          <a:p>
            <a:r>
              <a:rPr lang="pl-PL" dirty="0"/>
              <a:t>Linki do nauki:</a:t>
            </a:r>
          </a:p>
          <a:p>
            <a:pPr lvl="1"/>
            <a:r>
              <a:rPr lang="pl-PL" dirty="0">
                <a:hlinkClick r:id="rId2"/>
              </a:rPr>
              <a:t>https://learngitbranching.js.org/</a:t>
            </a:r>
            <a:endParaRPr lang="pl-PL" dirty="0"/>
          </a:p>
          <a:p>
            <a:pPr lvl="1"/>
            <a:r>
              <a:rPr lang="pl-PL" dirty="0">
                <a:hlinkClick r:id="rId3"/>
              </a:rPr>
              <a:t>https://www.katacoda.com/courses/git</a:t>
            </a:r>
            <a:endParaRPr lang="pl-PL" dirty="0"/>
          </a:p>
          <a:p>
            <a:pPr lvl="1"/>
            <a:endParaRPr lang="pl-PL" dirty="0"/>
          </a:p>
          <a:p>
            <a:pPr marL="457200" lvl="1" indent="0">
              <a:buNone/>
            </a:pPr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8606920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2D17DCD-E06E-45B9-91FB-3B8CC5451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Systemy kontroli wersji - GIT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029C39E-17A5-40D6-8D0B-201B70A78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Najważniejsze komendy GIT na start:</a:t>
            </a:r>
          </a:p>
          <a:p>
            <a:pPr lvl="1"/>
            <a:r>
              <a:rPr lang="pl-PL" dirty="0"/>
              <a:t>Git clone &lt;adres-repozytorium&gt;  - klonuje repozytorium z serwera na nasz komputer (np. „git clone </a:t>
            </a:r>
            <a:r>
              <a:rPr lang="pl-PL" dirty="0">
                <a:hlinkClick r:id="rId2"/>
              </a:rPr>
              <a:t>https://github.com/tokarz/kurs</a:t>
            </a:r>
            <a:r>
              <a:rPr lang="pl-PL" dirty="0"/>
              <a:t>”)</a:t>
            </a:r>
          </a:p>
          <a:p>
            <a:pPr lvl="1"/>
            <a:r>
              <a:rPr lang="pl-PL" dirty="0"/>
              <a:t>Git </a:t>
            </a:r>
            <a:r>
              <a:rPr lang="pl-PL" dirty="0" err="1"/>
              <a:t>add</a:t>
            </a:r>
            <a:r>
              <a:rPr lang="pl-PL" dirty="0"/>
              <a:t> . – zaznacza wszystkie pliki które mamy w repozytorium (katalogu) do listy tych które są gotowe do bycia zapisanym na serwerze</a:t>
            </a:r>
          </a:p>
          <a:p>
            <a:pPr lvl="1"/>
            <a:r>
              <a:rPr lang="pl-PL" dirty="0"/>
              <a:t>Git </a:t>
            </a:r>
            <a:r>
              <a:rPr lang="pl-PL" dirty="0" err="1"/>
              <a:t>commit</a:t>
            </a:r>
            <a:r>
              <a:rPr lang="pl-PL" dirty="0"/>
              <a:t> –m „wiadomość co i dlaczego wrzucam na serwer” – zapisanie lokalnych (na naszym komputerze) zmian i przygotowanie się do zapisania ich na serwerze</a:t>
            </a:r>
          </a:p>
          <a:p>
            <a:pPr lvl="1"/>
            <a:r>
              <a:rPr lang="pl-PL" dirty="0"/>
              <a:t>Git </a:t>
            </a:r>
            <a:r>
              <a:rPr lang="pl-PL" dirty="0" err="1"/>
              <a:t>push</a:t>
            </a:r>
            <a:r>
              <a:rPr lang="pl-PL" dirty="0"/>
              <a:t> – wrzuca wszystkie nasze lokalne zmiany na wspólny serwer</a:t>
            </a:r>
          </a:p>
          <a:p>
            <a:pPr lvl="1"/>
            <a:r>
              <a:rPr lang="pl-PL" dirty="0"/>
              <a:t>Git </a:t>
            </a:r>
            <a:r>
              <a:rPr lang="pl-PL" dirty="0" err="1"/>
              <a:t>pull</a:t>
            </a:r>
            <a:r>
              <a:rPr lang="pl-PL" dirty="0"/>
              <a:t> – ściąga zmiany z serwera (najlepiej wykonać go zawsze przed „git </a:t>
            </a:r>
            <a:r>
              <a:rPr lang="pl-PL" dirty="0" err="1"/>
              <a:t>push</a:t>
            </a:r>
            <a:r>
              <a:rPr lang="pl-PL" dirty="0"/>
              <a:t>”)</a:t>
            </a:r>
          </a:p>
          <a:p>
            <a:pPr marL="457200" lvl="1" indent="0">
              <a:buNone/>
            </a:pPr>
            <a:endParaRPr lang="pl-PL" dirty="0"/>
          </a:p>
          <a:p>
            <a:pPr lvl="1"/>
            <a:endParaRPr lang="pl-PL" dirty="0"/>
          </a:p>
          <a:p>
            <a:pPr marL="457200" lvl="1" indent="0">
              <a:buNone/>
            </a:pPr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4287559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7">
            <a:extLst>
              <a:ext uri="{FF2B5EF4-FFF2-40B4-BE49-F238E27FC236}">
                <a16:creationId xmlns:a16="http://schemas.microsoft.com/office/drawing/2014/main" id="{8E42673B-841C-45FC-893C-32489535CD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9">
            <a:extLst>
              <a:ext uri="{FF2B5EF4-FFF2-40B4-BE49-F238E27FC236}">
                <a16:creationId xmlns:a16="http://schemas.microsoft.com/office/drawing/2014/main" id="{FA3E478F-A6C3-4D70-BB8A-D51CC152E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21">
            <a:extLst>
              <a:ext uri="{FF2B5EF4-FFF2-40B4-BE49-F238E27FC236}">
                <a16:creationId xmlns:a16="http://schemas.microsoft.com/office/drawing/2014/main" id="{3173AFDF-9C0C-4D92-8433-F67CB8DB86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25" name="Freeform 5">
              <a:extLst>
                <a:ext uri="{FF2B5EF4-FFF2-40B4-BE49-F238E27FC236}">
                  <a16:creationId xmlns:a16="http://schemas.microsoft.com/office/drawing/2014/main" id="{75C3871A-A9A7-4AFC-9A06-977E9D449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5">
              <a:extLst>
                <a:ext uri="{FF2B5EF4-FFF2-40B4-BE49-F238E27FC236}">
                  <a16:creationId xmlns:a16="http://schemas.microsoft.com/office/drawing/2014/main" id="{582AEE05-BFCB-494F-9CA8-718A73344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8" name="Tytuł 4">
            <a:extLst>
              <a:ext uri="{FF2B5EF4-FFF2-40B4-BE49-F238E27FC236}">
                <a16:creationId xmlns:a16="http://schemas.microsoft.com/office/drawing/2014/main" id="{7AF6F232-9AE2-488B-BBDA-A52BC5CB9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555" y="1166932"/>
            <a:ext cx="4096139" cy="4279709"/>
          </a:xfrm>
        </p:spPr>
        <p:txBody>
          <a:bodyPr anchor="ctr">
            <a:normAutofit/>
          </a:bodyPr>
          <a:lstStyle/>
          <a:p>
            <a:r>
              <a:rPr lang="pl-PL" sz="3600" dirty="0">
                <a:solidFill>
                  <a:schemeClr val="bg1"/>
                </a:solidFill>
              </a:rPr>
              <a:t> „</a:t>
            </a:r>
            <a:r>
              <a:rPr lang="pl-PL" sz="1800" dirty="0">
                <a:solidFill>
                  <a:schemeClr val="bg1"/>
                </a:solidFill>
              </a:rPr>
              <a:t>Części składowe Programu komputerowego”</a:t>
            </a:r>
            <a:br>
              <a:rPr lang="pl-PL" sz="1800" dirty="0">
                <a:solidFill>
                  <a:schemeClr val="bg1"/>
                </a:solidFill>
              </a:rPr>
            </a:br>
            <a:br>
              <a:rPr lang="pl-PL" sz="1800" dirty="0">
                <a:solidFill>
                  <a:schemeClr val="bg1"/>
                </a:solidFill>
              </a:rPr>
            </a:br>
            <a:br>
              <a:rPr lang="pl-PL" sz="1800" dirty="0">
                <a:solidFill>
                  <a:schemeClr val="bg1"/>
                </a:solidFill>
              </a:rPr>
            </a:br>
            <a:br>
              <a:rPr lang="pl-PL" sz="1800" dirty="0">
                <a:solidFill>
                  <a:schemeClr val="bg1"/>
                </a:solidFill>
              </a:rPr>
            </a:br>
            <a:br>
              <a:rPr lang="pl-PL" sz="1800" dirty="0">
                <a:solidFill>
                  <a:schemeClr val="bg1"/>
                </a:solidFill>
              </a:rPr>
            </a:br>
            <a:br>
              <a:rPr lang="pl-PL" sz="1800" dirty="0">
                <a:solidFill>
                  <a:schemeClr val="bg1"/>
                </a:solidFill>
              </a:rPr>
            </a:br>
            <a:br>
              <a:rPr lang="pl-PL" sz="1800" dirty="0">
                <a:solidFill>
                  <a:schemeClr val="bg1"/>
                </a:solidFill>
              </a:rPr>
            </a:br>
            <a:br>
              <a:rPr lang="pl-PL" sz="1800" dirty="0">
                <a:solidFill>
                  <a:schemeClr val="bg1"/>
                </a:solidFill>
              </a:rPr>
            </a:br>
            <a:br>
              <a:rPr lang="pl-PL" sz="1800" dirty="0">
                <a:solidFill>
                  <a:schemeClr val="bg1"/>
                </a:solidFill>
              </a:rPr>
            </a:br>
            <a:endParaRPr lang="pl-PL" sz="1800" dirty="0">
              <a:solidFill>
                <a:schemeClr val="bg1"/>
              </a:solidFill>
            </a:endParaRP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328AD94E-6C22-4BED-B84E-8662DA5744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8639" y="2478111"/>
            <a:ext cx="2838450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7270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2D17DCD-E06E-45B9-91FB-3B8CC5451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Program komputerowy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029C39E-17A5-40D6-8D0B-201B70A78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pl-PL" dirty="0"/>
          </a:p>
          <a:p>
            <a:pPr lvl="1"/>
            <a:endParaRPr lang="pl-PL" dirty="0"/>
          </a:p>
          <a:p>
            <a:pPr lvl="1"/>
            <a:r>
              <a:rPr lang="pl-PL" dirty="0"/>
              <a:t>Jest uruchamiany przez system operacyjny lub jego część (np. przeglądarkę)</a:t>
            </a:r>
          </a:p>
          <a:p>
            <a:pPr lvl="1"/>
            <a:r>
              <a:rPr lang="pl-PL" dirty="0"/>
              <a:t>Jest napisany w jakimś języku programowania i zbudowany (skompilowany) do formy, którą możemy uruchomić (np. plik .exe na Windowsie lub plik uruchamialny bez rozszerzenia na </a:t>
            </a:r>
            <a:r>
              <a:rPr lang="pl-PL" dirty="0" err="1"/>
              <a:t>macOS</a:t>
            </a:r>
            <a:r>
              <a:rPr lang="pl-PL" dirty="0"/>
              <a:t>)</a:t>
            </a:r>
          </a:p>
          <a:p>
            <a:pPr lvl="1"/>
            <a:r>
              <a:rPr lang="pl-PL" dirty="0"/>
              <a:t>Program zazwyczaj operuje na danych wejściowych (np., r dla okręgu koła) </a:t>
            </a:r>
          </a:p>
          <a:p>
            <a:pPr lvl="1"/>
            <a:r>
              <a:rPr lang="pl-PL" dirty="0"/>
              <a:t>Program zwraca dane na wyjście (konsola, ekran, plik)</a:t>
            </a:r>
          </a:p>
          <a:p>
            <a:pPr lvl="1"/>
            <a:r>
              <a:rPr lang="pl-PL" dirty="0"/>
              <a:t>Wejście – wyjście programu są często narzędziem do testów dla Testera</a:t>
            </a:r>
          </a:p>
          <a:p>
            <a:pPr lvl="1"/>
            <a:r>
              <a:rPr lang="pl-PL" dirty="0"/>
              <a:t>Programista pisząc program może go </a:t>
            </a:r>
            <a:r>
              <a:rPr lang="pl-PL" dirty="0" err="1"/>
              <a:t>Debugować</a:t>
            </a:r>
            <a:r>
              <a:rPr lang="pl-PL" dirty="0"/>
              <a:t> (ustawiać pułapki (</a:t>
            </a:r>
            <a:r>
              <a:rPr lang="pl-PL" dirty="0" err="1"/>
              <a:t>breakpointy</a:t>
            </a:r>
            <a:r>
              <a:rPr lang="pl-PL" dirty="0"/>
              <a:t>) aby krok po kroku analizować jego działanie i poprawić błędy</a:t>
            </a:r>
          </a:p>
          <a:p>
            <a:endParaRPr lang="pl-PL" dirty="0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6ED7D131-0EB6-472C-82F8-061210F8D441}"/>
              </a:ext>
            </a:extLst>
          </p:cNvPr>
          <p:cNvSpPr txBox="1"/>
          <p:nvPr/>
        </p:nvSpPr>
        <p:spPr>
          <a:xfrm>
            <a:off x="3047260" y="3246553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effectLst/>
                <a:latin typeface="Roboto"/>
              </a:rPr>
              <a:t>花 </a:t>
            </a:r>
            <a:r>
              <a:rPr lang="en-US" altLang="zh-CN" b="0" i="0" dirty="0">
                <a:effectLst/>
                <a:latin typeface="Roboto"/>
              </a:rPr>
              <a:t>-&gt; </a:t>
            </a:r>
            <a:r>
              <a:rPr lang="zh-CN" altLang="en-US" b="0" i="0" dirty="0">
                <a:effectLst/>
                <a:latin typeface="Roboto"/>
              </a:rPr>
              <a:t>花开了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3366393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2D17DCD-E06E-45B9-91FB-3B8CC5451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Program komputerowy - algorytmy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029C39E-17A5-40D6-8D0B-201B70A78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pl-PL" dirty="0"/>
              <a:t>Program składa się z połączonych ze sobą algorytmów rozwiązujących dany problem</a:t>
            </a:r>
          </a:p>
          <a:p>
            <a:pPr lvl="1"/>
            <a:r>
              <a:rPr lang="pl-PL" dirty="0"/>
              <a:t>Przykłady prostych algorytmów</a:t>
            </a:r>
          </a:p>
          <a:p>
            <a:pPr lvl="2"/>
            <a:r>
              <a:rPr lang="pl-PL" dirty="0"/>
              <a:t>Sortowanie (np. buble sort, </a:t>
            </a:r>
            <a:r>
              <a:rPr lang="pl-PL" dirty="0" err="1"/>
              <a:t>quick</a:t>
            </a:r>
            <a:r>
              <a:rPr lang="pl-PL" dirty="0"/>
              <a:t> sort)</a:t>
            </a:r>
          </a:p>
          <a:p>
            <a:pPr lvl="2"/>
            <a:r>
              <a:rPr lang="pl-PL" dirty="0"/>
              <a:t>Odnajdywanie liczby w tablicy (np. </a:t>
            </a:r>
            <a:r>
              <a:rPr lang="pl-PL" dirty="0" err="1"/>
              <a:t>binary</a:t>
            </a:r>
            <a:r>
              <a:rPr lang="pl-PL" dirty="0"/>
              <a:t> </a:t>
            </a:r>
            <a:r>
              <a:rPr lang="pl-PL" dirty="0" err="1"/>
              <a:t>search</a:t>
            </a:r>
            <a:r>
              <a:rPr lang="pl-PL" dirty="0"/>
              <a:t>)</a:t>
            </a:r>
          </a:p>
          <a:p>
            <a:pPr lvl="2"/>
            <a:r>
              <a:rPr lang="pl-PL" dirty="0"/>
              <a:t>Wypisywanie danych w ciągu (np. ciąg Fibonacciego)</a:t>
            </a:r>
          </a:p>
          <a:p>
            <a:pPr lvl="2"/>
            <a:endParaRPr lang="pl-PL" dirty="0"/>
          </a:p>
          <a:p>
            <a:pPr lvl="1"/>
            <a:r>
              <a:rPr lang="pl-PL" dirty="0"/>
              <a:t>Każdy fragment programu który za pomocą decyzji logicznych (prawda – fałsz) rozwiązuje jakiś problem – można nazwać algorytmem </a:t>
            </a:r>
          </a:p>
          <a:p>
            <a:pPr lvl="1"/>
            <a:r>
              <a:rPr lang="pl-PL" dirty="0"/>
              <a:t>Przykładem algorytmu z życia wziętym może być przepis kucharski – krok po kroku opis przygotowania danego z decyzjami (np. jeśli nie masz cebuli możesz użyć czosnku)</a:t>
            </a:r>
          </a:p>
          <a:p>
            <a:pPr lvl="1"/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1513588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2D17DCD-E06E-45B9-91FB-3B8CC5451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Algorytmy– Schemat blokowy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029C39E-17A5-40D6-8D0B-201B70A78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pl-PL" dirty="0"/>
              <a:t>Blokowy zapis algorytmu (</a:t>
            </a:r>
            <a:r>
              <a:rPr lang="pl-PL" dirty="0">
                <a:hlinkClick r:id="rId2"/>
              </a:rPr>
              <a:t>https://pl.wikipedia.org/wiki/Schemat_blokowy</a:t>
            </a:r>
            <a:r>
              <a:rPr lang="pl-PL" dirty="0"/>
              <a:t>) służy do wizualnej reprezentacji naszego toku myślowego</a:t>
            </a:r>
          </a:p>
          <a:p>
            <a:pPr lvl="1"/>
            <a:r>
              <a:rPr lang="pl-PL" dirty="0"/>
              <a:t>Możemy graficznie przedstawić rozwiązanie i </a:t>
            </a:r>
            <a:r>
              <a:rPr lang="pl-PL" dirty="0" err="1"/>
              <a:t>dzięku</a:t>
            </a:r>
            <a:r>
              <a:rPr lang="pl-PL" dirty="0"/>
              <a:t> temu zanalizować złożoność algorytmu i ilość testów potrzebnych do przetestowania programu (pokrycia programu testami)</a:t>
            </a:r>
          </a:p>
          <a:p>
            <a:pPr lvl="1"/>
            <a:endParaRPr lang="pl-PL" dirty="0"/>
          </a:p>
          <a:p>
            <a:endParaRPr lang="pl-PL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E806FBC0-A188-41F6-94CE-93E3D1A597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1044" y="3596391"/>
            <a:ext cx="1824222" cy="2715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6609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2D17DCD-E06E-45B9-91FB-3B8CC5451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Algorytmy– </a:t>
            </a:r>
            <a:r>
              <a:rPr lang="pl-PL" dirty="0" err="1"/>
              <a:t>if</a:t>
            </a:r>
            <a:r>
              <a:rPr lang="pl-PL" dirty="0"/>
              <a:t> - </a:t>
            </a:r>
            <a:r>
              <a:rPr lang="pl-PL" dirty="0" err="1"/>
              <a:t>else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029C39E-17A5-40D6-8D0B-201B70A78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Aby zamodelować podejmowanie decyzji w algorytmie korzysta się z tzw. Instrukcji warunkowej (</a:t>
            </a:r>
            <a:r>
              <a:rPr lang="pl-PL" dirty="0" err="1"/>
              <a:t>if</a:t>
            </a:r>
            <a:r>
              <a:rPr lang="pl-PL" dirty="0"/>
              <a:t> – </a:t>
            </a:r>
            <a:r>
              <a:rPr lang="pl-PL" dirty="0" err="1"/>
              <a:t>else</a:t>
            </a:r>
            <a:r>
              <a:rPr lang="pl-PL" dirty="0"/>
              <a:t>, </a:t>
            </a:r>
            <a:r>
              <a:rPr lang="pl-PL" dirty="0" err="1"/>
              <a:t>when</a:t>
            </a:r>
            <a:r>
              <a:rPr lang="pl-PL" dirty="0"/>
              <a:t> – </a:t>
            </a:r>
            <a:r>
              <a:rPr lang="pl-PL" dirty="0" err="1"/>
              <a:t>then</a:t>
            </a:r>
            <a:r>
              <a:rPr lang="pl-PL" dirty="0"/>
              <a:t>)</a:t>
            </a:r>
          </a:p>
          <a:p>
            <a:r>
              <a:rPr lang="pl-PL" dirty="0"/>
              <a:t>Odpowiada ona rombowi w zapisie blokowym i pozwala na uzyskanie tylko 2 odpowiedzi – TAK - NIE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E806FBC0-A188-41F6-94CE-93E3D1A597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1044" y="3596391"/>
            <a:ext cx="1824222" cy="2715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9382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2D17DCD-E06E-45B9-91FB-3B8CC5451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Algorytmy– </a:t>
            </a:r>
            <a:r>
              <a:rPr lang="pl-PL" dirty="0" err="1"/>
              <a:t>petle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029C39E-17A5-40D6-8D0B-201B70A78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Służą do wielokrotnego wykonania tej samej operacji</a:t>
            </a:r>
          </a:p>
          <a:p>
            <a:r>
              <a:rPr lang="pl-PL" dirty="0"/>
              <a:t>Służą do tego, by zmniejszyć potrzebną ilość linii kodu do wykonania danego zbioru operacji </a:t>
            </a:r>
          </a:p>
          <a:p>
            <a:endParaRPr lang="pl-PL" dirty="0"/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2D3A690C-356D-42D8-9BEC-7B7FD5BE81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3976" y="2842661"/>
            <a:ext cx="4563141" cy="326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5415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2D17DCD-E06E-45B9-91FB-3B8CC5451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Podsumowanie i słowa kluczowe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029C39E-17A5-40D6-8D0B-201B70A78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l-PL" dirty="0"/>
              <a:t>Komputer – pamięć, procesor, wejście-wyjście</a:t>
            </a:r>
          </a:p>
          <a:p>
            <a:r>
              <a:rPr lang="pl-PL" dirty="0"/>
              <a:t>Software i Hardware są powiązane. Software jest uruchamiany na </a:t>
            </a:r>
            <a:r>
              <a:rPr lang="pl-PL" dirty="0" err="1"/>
              <a:t>hardwerze</a:t>
            </a:r>
            <a:r>
              <a:rPr lang="pl-PL" dirty="0"/>
              <a:t>, korzysta z jego fizycznych zasobów</a:t>
            </a:r>
          </a:p>
          <a:p>
            <a:r>
              <a:rPr lang="pl-PL" dirty="0"/>
              <a:t>System Operacyjny – program matka działający blisko sprzętu i uruchamiający nasze programy</a:t>
            </a:r>
          </a:p>
          <a:p>
            <a:r>
              <a:rPr lang="pl-PL" dirty="0"/>
              <a:t>Oprogramowanie tworzymy (dziś) cyklicznie (w tak zwanych sprintach lub iteracjach) korzystając z metodologii SCRUM</a:t>
            </a:r>
          </a:p>
          <a:p>
            <a:r>
              <a:rPr lang="pl-PL" dirty="0"/>
              <a:t>Kodem dzielimy się za pomocą systemów kontroli wersji. Konkretnie używamy programu git</a:t>
            </a:r>
          </a:p>
          <a:p>
            <a:r>
              <a:rPr lang="pl-PL" dirty="0"/>
              <a:t>Program składa się z algorytmów, struktur danych (wejście – wyjście). Do pisania algorytmów używamy instrukcji warunkowych i pętli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860866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D2C98DA-635C-46EB-84EA-2846E6707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10704871" cy="737895"/>
          </a:xfrm>
        </p:spPr>
        <p:txBody>
          <a:bodyPr>
            <a:normAutofit/>
          </a:bodyPr>
          <a:lstStyle/>
          <a:p>
            <a:r>
              <a:rPr lang="pl-PL" sz="3600" dirty="0"/>
              <a:t>Procesor</a:t>
            </a:r>
          </a:p>
        </p:txBody>
      </p:sp>
      <p:sp>
        <p:nvSpPr>
          <p:cNvPr id="5" name="Symbol zastępczy zawartości 4">
            <a:extLst>
              <a:ext uri="{FF2B5EF4-FFF2-40B4-BE49-F238E27FC236}">
                <a16:creationId xmlns:a16="http://schemas.microsoft.com/office/drawing/2014/main" id="{6979CCE5-3FB0-467E-AA9A-6E5BEEE4C3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Jednostka licząca, wykonująca operacje matematyczne na liczbach reprezentowanych binarnie</a:t>
            </a:r>
          </a:p>
          <a:p>
            <a:r>
              <a:rPr lang="pl-PL" dirty="0"/>
              <a:t>Posiada różne budowy (architektury)</a:t>
            </a:r>
          </a:p>
          <a:p>
            <a:r>
              <a:rPr lang="pl-PL" dirty="0"/>
              <a:t>Jego językiem jest tzw. Assembler</a:t>
            </a:r>
          </a:p>
          <a:p>
            <a:r>
              <a:rPr lang="pl-PL" dirty="0"/>
              <a:t>Różne procesory posiadają różne Assemblery (mówi się, że posiadają różne listy rozkazów)</a:t>
            </a:r>
          </a:p>
          <a:p>
            <a:r>
              <a:rPr lang="pl-PL" dirty="0"/>
              <a:t>Obecnie najpopularniejsze – Intel i AMD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265474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D2C98DA-635C-46EB-84EA-2846E6707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10704871" cy="737895"/>
          </a:xfrm>
        </p:spPr>
        <p:txBody>
          <a:bodyPr>
            <a:normAutofit/>
          </a:bodyPr>
          <a:lstStyle/>
          <a:p>
            <a:r>
              <a:rPr lang="pl-PL" sz="3600" dirty="0"/>
              <a:t>Pamięć</a:t>
            </a:r>
          </a:p>
        </p:txBody>
      </p:sp>
      <p:sp>
        <p:nvSpPr>
          <p:cNvPr id="5" name="Symbol zastępczy zawartości 4">
            <a:extLst>
              <a:ext uri="{FF2B5EF4-FFF2-40B4-BE49-F238E27FC236}">
                <a16:creationId xmlns:a16="http://schemas.microsoft.com/office/drawing/2014/main" id="{6979CCE5-3FB0-467E-AA9A-6E5BEEE4C3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Popularny „RAM” (</a:t>
            </a:r>
            <a:r>
              <a:rPr lang="pl-PL" dirty="0" err="1"/>
              <a:t>Random</a:t>
            </a:r>
            <a:r>
              <a:rPr lang="pl-PL" dirty="0"/>
              <a:t> Access Memory)</a:t>
            </a:r>
          </a:p>
          <a:p>
            <a:r>
              <a:rPr lang="pl-PL" dirty="0"/>
              <a:t>Służy komputerowi jako „zeszyt do obliczeń i zapamiętywania wyników” oraz do przechowywania tymczasowych danych</a:t>
            </a:r>
          </a:p>
          <a:p>
            <a:r>
              <a:rPr lang="pl-PL" dirty="0"/>
              <a:t>Jest czymś innym niż Twardy dysk – ponieważ jest to pamięć „Ulotna”</a:t>
            </a:r>
          </a:p>
          <a:p>
            <a:r>
              <a:rPr lang="pl-PL" dirty="0"/>
              <a:t>Ulotna – to znaczy, po każdym nowym uruchomieniu komputera pamięć jest tracona (natomiast Dane na dysku pozostają niezmienne)</a:t>
            </a:r>
          </a:p>
          <a:p>
            <a:r>
              <a:rPr lang="pl-PL" dirty="0"/>
              <a:t>Pisząc i testując programy należy zwracać uwagę na to, by używały one rozsądnie pamięci RAM (np. poprzez testy wydajnościowe)</a:t>
            </a:r>
          </a:p>
        </p:txBody>
      </p:sp>
    </p:spTree>
    <p:extLst>
      <p:ext uri="{BB962C8B-B14F-4D97-AF65-F5344CB8AC3E}">
        <p14:creationId xmlns:p14="http://schemas.microsoft.com/office/powerpoint/2010/main" val="2836017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D2C98DA-635C-46EB-84EA-2846E6707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10704871" cy="737895"/>
          </a:xfrm>
        </p:spPr>
        <p:txBody>
          <a:bodyPr>
            <a:normAutofit/>
          </a:bodyPr>
          <a:lstStyle/>
          <a:p>
            <a:r>
              <a:rPr lang="pl-PL" sz="3600" dirty="0"/>
              <a:t>Jednostka wejścia/wyjścia</a:t>
            </a:r>
          </a:p>
        </p:txBody>
      </p:sp>
      <p:sp>
        <p:nvSpPr>
          <p:cNvPr id="5" name="Symbol zastępczy zawartości 4">
            <a:extLst>
              <a:ext uri="{FF2B5EF4-FFF2-40B4-BE49-F238E27FC236}">
                <a16:creationId xmlns:a16="http://schemas.microsoft.com/office/drawing/2014/main" id="{6979CCE5-3FB0-467E-AA9A-6E5BEEE4C3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Wejście/Wyjście to ustalony opis sposobu komunikacji z komputerem</a:t>
            </a:r>
          </a:p>
          <a:p>
            <a:r>
              <a:rPr lang="pl-PL" dirty="0"/>
              <a:t>Wejście - sposób w jaki podajemy informację komputerowi</a:t>
            </a:r>
          </a:p>
          <a:p>
            <a:r>
              <a:rPr lang="pl-PL" dirty="0"/>
              <a:t>Wyjście – sposób w jaki komputer odpowiada nam i podaje informacje</a:t>
            </a:r>
          </a:p>
          <a:p>
            <a:r>
              <a:rPr lang="pl-PL" dirty="0"/>
              <a:t>Przykłady wejść – Klawiatura, myszka, </a:t>
            </a:r>
            <a:r>
              <a:rPr lang="pl-PL" dirty="0" err="1"/>
              <a:t>touchpad</a:t>
            </a:r>
            <a:r>
              <a:rPr lang="pl-PL" dirty="0"/>
              <a:t>, pad</a:t>
            </a:r>
          </a:p>
          <a:p>
            <a:r>
              <a:rPr lang="pl-PL" dirty="0"/>
              <a:t>Przykłady wyjść – Ekran, drukarka, konsola, system plików</a:t>
            </a:r>
          </a:p>
        </p:txBody>
      </p:sp>
    </p:spTree>
    <p:extLst>
      <p:ext uri="{BB962C8B-B14F-4D97-AF65-F5344CB8AC3E}">
        <p14:creationId xmlns:p14="http://schemas.microsoft.com/office/powerpoint/2010/main" val="562121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23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" name="Tytuł 4">
            <a:extLst>
              <a:ext uri="{FF2B5EF4-FFF2-40B4-BE49-F238E27FC236}">
                <a16:creationId xmlns:a16="http://schemas.microsoft.com/office/drawing/2014/main" id="{F76007E7-B309-440B-9CFD-CA9B738A3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555" y="1166932"/>
            <a:ext cx="4096139" cy="4279709"/>
          </a:xfrm>
        </p:spPr>
        <p:txBody>
          <a:bodyPr anchor="ctr">
            <a:normAutofit/>
          </a:bodyPr>
          <a:lstStyle/>
          <a:p>
            <a:r>
              <a:rPr lang="pl-PL" sz="3600" dirty="0">
                <a:solidFill>
                  <a:schemeClr val="bg1"/>
                </a:solidFill>
              </a:rPr>
              <a:t> „</a:t>
            </a:r>
            <a:r>
              <a:rPr lang="pl-PL" sz="1800" dirty="0">
                <a:solidFill>
                  <a:schemeClr val="bg1"/>
                </a:solidFill>
              </a:rPr>
              <a:t>Software Hardware</a:t>
            </a:r>
            <a:br>
              <a:rPr lang="pl-PL" sz="1800" dirty="0">
                <a:solidFill>
                  <a:schemeClr val="bg1"/>
                </a:solidFill>
              </a:rPr>
            </a:br>
            <a:r>
              <a:rPr lang="pl-PL" sz="1800" dirty="0">
                <a:solidFill>
                  <a:schemeClr val="bg1"/>
                </a:solidFill>
              </a:rPr>
              <a:t>łączenie i rozróżnianie”</a:t>
            </a:r>
            <a:br>
              <a:rPr lang="pl-PL" sz="1800" dirty="0">
                <a:solidFill>
                  <a:schemeClr val="bg1"/>
                </a:solidFill>
              </a:rPr>
            </a:br>
            <a:br>
              <a:rPr lang="pl-PL" sz="1800" dirty="0">
                <a:solidFill>
                  <a:schemeClr val="bg1"/>
                </a:solidFill>
              </a:rPr>
            </a:br>
            <a:br>
              <a:rPr lang="pl-PL" sz="1800" dirty="0">
                <a:solidFill>
                  <a:schemeClr val="bg1"/>
                </a:solidFill>
              </a:rPr>
            </a:br>
            <a:br>
              <a:rPr lang="pl-PL" sz="1800" dirty="0">
                <a:solidFill>
                  <a:schemeClr val="bg1"/>
                </a:solidFill>
              </a:rPr>
            </a:br>
            <a:br>
              <a:rPr lang="pl-PL" sz="1800" dirty="0">
                <a:solidFill>
                  <a:schemeClr val="bg1"/>
                </a:solidFill>
              </a:rPr>
            </a:br>
            <a:r>
              <a:rPr lang="pl-PL" sz="1800" dirty="0">
                <a:solidFill>
                  <a:schemeClr val="bg1"/>
                </a:solidFill>
              </a:rPr>
              <a:t>Software: </a:t>
            </a:r>
            <a:r>
              <a:rPr lang="pl-PL" sz="1800" dirty="0">
                <a:solidFill>
                  <a:schemeClr val="bg1"/>
                </a:solidFill>
                <a:hlinkClick r:id="rId2"/>
              </a:rPr>
              <a:t>https://pl.wikipedia.org/wiki/Oprogramowanie</a:t>
            </a:r>
            <a:br>
              <a:rPr lang="pl-PL" sz="1800" dirty="0">
                <a:solidFill>
                  <a:schemeClr val="bg1"/>
                </a:solidFill>
              </a:rPr>
            </a:br>
            <a:r>
              <a:rPr lang="pl-PL" sz="1800" dirty="0">
                <a:solidFill>
                  <a:schemeClr val="bg1"/>
                </a:solidFill>
              </a:rPr>
              <a:t>Hardware:</a:t>
            </a:r>
            <a:br>
              <a:rPr lang="pl-PL" sz="1800" dirty="0">
                <a:solidFill>
                  <a:schemeClr val="bg1"/>
                </a:solidFill>
              </a:rPr>
            </a:br>
            <a:r>
              <a:rPr lang="pl-PL" sz="1800" dirty="0">
                <a:solidFill>
                  <a:schemeClr val="bg1"/>
                </a:solidFill>
                <a:hlinkClick r:id="rId3"/>
              </a:rPr>
              <a:t>https://pl.wikipedia.org/wiki/Sprz%C4%99t_komputerowy</a:t>
            </a:r>
            <a:br>
              <a:rPr lang="pl-PL" sz="1800" dirty="0">
                <a:solidFill>
                  <a:schemeClr val="bg1"/>
                </a:solidFill>
              </a:rPr>
            </a:br>
            <a:endParaRPr lang="pl-PL" sz="1800" dirty="0">
              <a:solidFill>
                <a:schemeClr val="bg1"/>
              </a:solidFill>
            </a:endParaRPr>
          </a:p>
        </p:txBody>
      </p:sp>
      <p:pic>
        <p:nvPicPr>
          <p:cNvPr id="21" name="Obraz 20">
            <a:extLst>
              <a:ext uri="{FF2B5EF4-FFF2-40B4-BE49-F238E27FC236}">
                <a16:creationId xmlns:a16="http://schemas.microsoft.com/office/drawing/2014/main" id="{48B2F273-6B31-49B9-BB0C-0E9E24B235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1838" y="1166932"/>
            <a:ext cx="3000375" cy="1885950"/>
          </a:xfrm>
          <a:prstGeom prst="rect">
            <a:avLst/>
          </a:prstGeom>
        </p:spPr>
      </p:pic>
      <p:pic>
        <p:nvPicPr>
          <p:cNvPr id="26" name="Obraz 25">
            <a:extLst>
              <a:ext uri="{FF2B5EF4-FFF2-40B4-BE49-F238E27FC236}">
                <a16:creationId xmlns:a16="http://schemas.microsoft.com/office/drawing/2014/main" id="{566303CA-7A9C-441C-9A50-6F59A01E1F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29503" y="1166932"/>
            <a:ext cx="1724025" cy="24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156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D2C98DA-635C-46EB-84EA-2846E6707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10704871" cy="737895"/>
          </a:xfrm>
        </p:spPr>
        <p:txBody>
          <a:bodyPr>
            <a:normAutofit/>
          </a:bodyPr>
          <a:lstStyle/>
          <a:p>
            <a:r>
              <a:rPr lang="pl-PL" sz="3600" dirty="0"/>
              <a:t>Software</a:t>
            </a:r>
          </a:p>
        </p:txBody>
      </p:sp>
      <p:sp>
        <p:nvSpPr>
          <p:cNvPr id="5" name="Symbol zastępczy zawartości 4">
            <a:extLst>
              <a:ext uri="{FF2B5EF4-FFF2-40B4-BE49-F238E27FC236}">
                <a16:creationId xmlns:a16="http://schemas.microsoft.com/office/drawing/2014/main" id="{6979CCE5-3FB0-467E-AA9A-6E5BEEE4C3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Tworzy je programista</a:t>
            </a:r>
          </a:p>
          <a:p>
            <a:r>
              <a:rPr lang="pl-PL" dirty="0"/>
              <a:t>Służy do wykonania konkretnego zbioru zadań</a:t>
            </a:r>
          </a:p>
          <a:p>
            <a:r>
              <a:rPr lang="pl-PL" dirty="0"/>
              <a:t>Jest uruchamiany na sprzęcie (</a:t>
            </a:r>
            <a:r>
              <a:rPr lang="pl-PL" dirty="0" err="1"/>
              <a:t>hardwerze</a:t>
            </a:r>
            <a:r>
              <a:rPr lang="pl-PL" dirty="0"/>
              <a:t>)</a:t>
            </a:r>
          </a:p>
          <a:p>
            <a:r>
              <a:rPr lang="pl-PL" dirty="0"/>
              <a:t>Tworzą je zespoły (kiedyś mogły je stworzyć pojedyncze osoby ale dziś jest to nieosiągalne)</a:t>
            </a:r>
          </a:p>
          <a:p>
            <a:r>
              <a:rPr lang="pl-PL" dirty="0"/>
              <a:t>Podlegają cyklom wytworzenia oprogramowania</a:t>
            </a:r>
          </a:p>
          <a:p>
            <a:r>
              <a:rPr lang="pl-PL" dirty="0" err="1"/>
              <a:t>Przykłądy</a:t>
            </a:r>
            <a:r>
              <a:rPr lang="pl-PL" dirty="0"/>
              <a:t>: Excel, Visual Studio, Windows, Android, iOS itd.</a:t>
            </a:r>
          </a:p>
        </p:txBody>
      </p:sp>
    </p:spTree>
    <p:extLst>
      <p:ext uri="{BB962C8B-B14F-4D97-AF65-F5344CB8AC3E}">
        <p14:creationId xmlns:p14="http://schemas.microsoft.com/office/powerpoint/2010/main" val="4030181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D2C98DA-635C-46EB-84EA-2846E6707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10704871" cy="737895"/>
          </a:xfrm>
        </p:spPr>
        <p:txBody>
          <a:bodyPr>
            <a:normAutofit/>
          </a:bodyPr>
          <a:lstStyle/>
          <a:p>
            <a:r>
              <a:rPr lang="pl-PL" sz="3600" dirty="0"/>
              <a:t>Hardware</a:t>
            </a:r>
          </a:p>
        </p:txBody>
      </p:sp>
      <p:sp>
        <p:nvSpPr>
          <p:cNvPr id="5" name="Symbol zastępczy zawartości 4">
            <a:extLst>
              <a:ext uri="{FF2B5EF4-FFF2-40B4-BE49-F238E27FC236}">
                <a16:creationId xmlns:a16="http://schemas.microsoft.com/office/drawing/2014/main" id="{6979CCE5-3FB0-467E-AA9A-6E5BEEE4C3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Tzw. Sprzęt</a:t>
            </a:r>
          </a:p>
          <a:p>
            <a:r>
              <a:rPr lang="pl-PL" dirty="0"/>
              <a:t>Fizyczny komputer, serwer, telefon posiadający określoną moc obliczeniową (Pamięć, procesor, wejście-wyjście)</a:t>
            </a:r>
          </a:p>
          <a:p>
            <a:r>
              <a:rPr lang="pl-PL" dirty="0"/>
              <a:t>Najczęściej do komunikacji wykorzystuje się Zaawansowane programy zwane Systemami Operacyjnymi</a:t>
            </a:r>
          </a:p>
          <a:p>
            <a:r>
              <a:rPr lang="pl-PL" dirty="0"/>
              <a:t>Oprogramowanie tworzy się z myślą o uruchomieniu go na określonym sprzęcie</a:t>
            </a:r>
          </a:p>
          <a:p>
            <a:r>
              <a:rPr lang="pl-PL" dirty="0"/>
              <a:t>Sprzęt i jego możliwości muszą być brane pod uwagę przy tworzeniu oprogramowania</a:t>
            </a:r>
          </a:p>
        </p:txBody>
      </p:sp>
    </p:spTree>
    <p:extLst>
      <p:ext uri="{BB962C8B-B14F-4D97-AF65-F5344CB8AC3E}">
        <p14:creationId xmlns:p14="http://schemas.microsoft.com/office/powerpoint/2010/main" val="28759489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7">
            <a:extLst>
              <a:ext uri="{FF2B5EF4-FFF2-40B4-BE49-F238E27FC236}">
                <a16:creationId xmlns:a16="http://schemas.microsoft.com/office/drawing/2014/main" id="{8E42673B-841C-45FC-893C-32489535CD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9">
            <a:extLst>
              <a:ext uri="{FF2B5EF4-FFF2-40B4-BE49-F238E27FC236}">
                <a16:creationId xmlns:a16="http://schemas.microsoft.com/office/drawing/2014/main" id="{FA3E478F-A6C3-4D70-BB8A-D51CC152E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21">
            <a:extLst>
              <a:ext uri="{FF2B5EF4-FFF2-40B4-BE49-F238E27FC236}">
                <a16:creationId xmlns:a16="http://schemas.microsoft.com/office/drawing/2014/main" id="{3173AFDF-9C0C-4D92-8433-F67CB8DB86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25" name="Freeform 5">
              <a:extLst>
                <a:ext uri="{FF2B5EF4-FFF2-40B4-BE49-F238E27FC236}">
                  <a16:creationId xmlns:a16="http://schemas.microsoft.com/office/drawing/2014/main" id="{75C3871A-A9A7-4AFC-9A06-977E9D449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5">
              <a:extLst>
                <a:ext uri="{FF2B5EF4-FFF2-40B4-BE49-F238E27FC236}">
                  <a16:creationId xmlns:a16="http://schemas.microsoft.com/office/drawing/2014/main" id="{582AEE05-BFCB-494F-9CA8-718A73344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8" name="Tytuł 4">
            <a:extLst>
              <a:ext uri="{FF2B5EF4-FFF2-40B4-BE49-F238E27FC236}">
                <a16:creationId xmlns:a16="http://schemas.microsoft.com/office/drawing/2014/main" id="{7AF6F232-9AE2-488B-BBDA-A52BC5CB9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555" y="1166932"/>
            <a:ext cx="4096139" cy="4279709"/>
          </a:xfrm>
        </p:spPr>
        <p:txBody>
          <a:bodyPr anchor="ctr">
            <a:normAutofit/>
          </a:bodyPr>
          <a:lstStyle/>
          <a:p>
            <a:r>
              <a:rPr lang="pl-PL" sz="3600" dirty="0">
                <a:solidFill>
                  <a:schemeClr val="bg1"/>
                </a:solidFill>
              </a:rPr>
              <a:t> „</a:t>
            </a:r>
            <a:r>
              <a:rPr lang="pl-PL" sz="1800" dirty="0">
                <a:solidFill>
                  <a:schemeClr val="bg1"/>
                </a:solidFill>
              </a:rPr>
              <a:t>Systemy Operacyjne”</a:t>
            </a:r>
            <a:br>
              <a:rPr lang="pl-PL" sz="1800" dirty="0">
                <a:solidFill>
                  <a:schemeClr val="bg1"/>
                </a:solidFill>
              </a:rPr>
            </a:br>
            <a:br>
              <a:rPr lang="pl-PL" sz="1800" dirty="0">
                <a:solidFill>
                  <a:schemeClr val="bg1"/>
                </a:solidFill>
              </a:rPr>
            </a:br>
            <a:br>
              <a:rPr lang="pl-PL" sz="1800" dirty="0">
                <a:solidFill>
                  <a:schemeClr val="bg1"/>
                </a:solidFill>
              </a:rPr>
            </a:br>
            <a:br>
              <a:rPr lang="pl-PL" sz="1800" dirty="0">
                <a:solidFill>
                  <a:schemeClr val="bg1"/>
                </a:solidFill>
              </a:rPr>
            </a:br>
            <a:r>
              <a:rPr lang="pl-PL" sz="1800" dirty="0">
                <a:solidFill>
                  <a:schemeClr val="bg1"/>
                </a:solidFill>
              </a:rPr>
              <a:t>Wiki:</a:t>
            </a:r>
            <a:br>
              <a:rPr lang="pl-PL" sz="1800" dirty="0">
                <a:solidFill>
                  <a:schemeClr val="bg1"/>
                </a:solidFill>
              </a:rPr>
            </a:br>
            <a:r>
              <a:rPr lang="pl-PL" sz="1800" dirty="0">
                <a:solidFill>
                  <a:schemeClr val="bg1"/>
                </a:solidFill>
                <a:hlinkClick r:id="rId2"/>
              </a:rPr>
              <a:t>https://pl.wikipedia.org/wiki/System_operacyjny</a:t>
            </a:r>
            <a:br>
              <a:rPr lang="pl-PL" sz="1800" dirty="0">
                <a:solidFill>
                  <a:schemeClr val="bg1"/>
                </a:solidFill>
              </a:rPr>
            </a:br>
            <a:br>
              <a:rPr lang="pl-PL" sz="1800" dirty="0">
                <a:solidFill>
                  <a:schemeClr val="bg1"/>
                </a:solidFill>
              </a:rPr>
            </a:br>
            <a:br>
              <a:rPr lang="pl-PL" sz="1800" dirty="0">
                <a:solidFill>
                  <a:schemeClr val="bg1"/>
                </a:solidFill>
              </a:rPr>
            </a:br>
            <a:endParaRPr lang="pl-PL" sz="1800" dirty="0">
              <a:solidFill>
                <a:schemeClr val="bg1"/>
              </a:solidFill>
            </a:endParaRP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D02E2D52-47D8-4D48-B4C5-5D27D9405D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7287" y="347782"/>
            <a:ext cx="2257425" cy="1638300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F771FB22-DE02-4120-BE95-0916210B6A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7287" y="2333864"/>
            <a:ext cx="2257425" cy="1685925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D3603FC2-896A-4EEA-992F-D0B32D2468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95111" y="2333863"/>
            <a:ext cx="1724026" cy="1685925"/>
          </a:xfrm>
          <a:prstGeom prst="rect">
            <a:avLst/>
          </a:prstGeom>
        </p:spPr>
      </p:pic>
      <p:pic>
        <p:nvPicPr>
          <p:cNvPr id="31" name="Obraz 30">
            <a:extLst>
              <a:ext uri="{FF2B5EF4-FFF2-40B4-BE49-F238E27FC236}">
                <a16:creationId xmlns:a16="http://schemas.microsoft.com/office/drawing/2014/main" id="{70D15F39-7843-4DBC-A2B8-7F037C47C24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95111" y="347783"/>
            <a:ext cx="1724025" cy="1638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234984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1708</Words>
  <Application>Microsoft Office PowerPoint</Application>
  <PresentationFormat>Panoramiczny</PresentationFormat>
  <Paragraphs>146</Paragraphs>
  <Slides>28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28</vt:i4>
      </vt:variant>
    </vt:vector>
  </HeadingPairs>
  <TitlesOfParts>
    <vt:vector size="34" baseType="lpstr">
      <vt:lpstr>Linux Libertine</vt:lpstr>
      <vt:lpstr>Roboto</vt:lpstr>
      <vt:lpstr>Arial</vt:lpstr>
      <vt:lpstr>Calibri</vt:lpstr>
      <vt:lpstr>Calibri Light</vt:lpstr>
      <vt:lpstr>Motyw pakietu Office</vt:lpstr>
      <vt:lpstr>Agenda </vt:lpstr>
      <vt:lpstr>1) Architektura komputera</vt:lpstr>
      <vt:lpstr>Procesor</vt:lpstr>
      <vt:lpstr>Pamięć</vt:lpstr>
      <vt:lpstr>Jednostka wejścia/wyjścia</vt:lpstr>
      <vt:lpstr> „Software Hardware łączenie i rozróżnianie”     Software: https://pl.wikipedia.org/wiki/Oprogramowanie Hardware: https://pl.wikipedia.org/wiki/Sprz%C4%99t_komputerowy </vt:lpstr>
      <vt:lpstr>Software</vt:lpstr>
      <vt:lpstr>Hardware</vt:lpstr>
      <vt:lpstr> „Systemy Operacyjne”    Wiki: https://pl.wikipedia.org/wiki/System_operacyjny   </vt:lpstr>
      <vt:lpstr>System Operacyjny (OS – Operating System)</vt:lpstr>
      <vt:lpstr> „Cykle wytwarzania oprogramowania”    Wiki: https://pl.wikipedia.org/wiki/Proces_wytw%C3%B3rczy_oprogramowania    </vt:lpstr>
      <vt:lpstr>Cykle wytwarzania oprogramowania</vt:lpstr>
      <vt:lpstr>Cykle wytwarzania oprogramowania: Problem</vt:lpstr>
      <vt:lpstr>Cykle wytwarzania oprogramowania: Problem</vt:lpstr>
      <vt:lpstr>Cykle wytwarzania oprogramowania : Przykłady</vt:lpstr>
      <vt:lpstr>Cykle wytwarzania oprogramowania : SCRUM</vt:lpstr>
      <vt:lpstr>Cykle wytwarzania oprogramowania : Sprint</vt:lpstr>
      <vt:lpstr>Cykle wytwarzania oprogramowania : Sprint</vt:lpstr>
      <vt:lpstr> „Praca Zdalna i dzielenie się kodem - GIT”    Wiki: https://pl.wikipedia.org/wiki/System_kontroli_wersji https://pl.wikipedia.org/wiki/Git_(oprogramowanie) Git: https://git-scm.com/book/pl/v2/Pierwsze-kroki-Wprowadzenie-do-kontroli-wersji     </vt:lpstr>
      <vt:lpstr>Systemy kontroli wersji</vt:lpstr>
      <vt:lpstr>Systemy kontroli wersji - GIT</vt:lpstr>
      <vt:lpstr> „Części składowe Programu komputerowego”         </vt:lpstr>
      <vt:lpstr>Program komputerowy</vt:lpstr>
      <vt:lpstr>Program komputerowy - algorytmy</vt:lpstr>
      <vt:lpstr>Algorytmy– Schemat blokowy</vt:lpstr>
      <vt:lpstr>Algorytmy– if - else</vt:lpstr>
      <vt:lpstr>Algorytmy– petle</vt:lpstr>
      <vt:lpstr>Podsumowanie i słowa kluczowe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Agenda </dc:title>
  <dc:creator>toki toki</dc:creator>
  <cp:lastModifiedBy>toki toki</cp:lastModifiedBy>
  <cp:revision>7</cp:revision>
  <dcterms:created xsi:type="dcterms:W3CDTF">2020-10-20T18:06:39Z</dcterms:created>
  <dcterms:modified xsi:type="dcterms:W3CDTF">2020-10-20T18:09:33Z</dcterms:modified>
</cp:coreProperties>
</file>