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90C3-B4CD-4481-B472-7C2CA6AB73F3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C847E-AF95-452B-87AD-389AE73673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49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5A4B02-486E-49BC-885D-14373A59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2D075D-1A09-448A-9257-C25114E1B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0559E8-7CDE-4A6F-9FCC-7C6BCAA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797E8-5541-4212-A516-F864088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3B42A-5EDC-459B-B196-B3B69D8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8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478CC-DA14-4D64-802A-EAC27606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0C5962-0726-4F5B-959A-CA24F6E2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20FB4C-22E9-4EE7-A6AD-A54E28E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512B04-A7EC-458E-9902-D2FB0AD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DD8BEA-80C9-4898-A374-739F6C5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7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A90319-28A2-4E07-9FBD-A1B38F29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E285D5B-3F62-4736-9687-079C173C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9112E4-FA02-41C1-8019-99CCC4B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00B493-819D-4DE2-A889-BDC999E7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971743-7A6D-4AE6-9FCD-6CBA92B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48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4E4C05-7EAE-463B-BFAE-A125CE8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1677C5-C43A-4EFE-9222-C6FB1422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AF04B-4997-46E9-8A8C-849C1B5B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E49BA6-498D-478E-941E-8140154D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8C5975-FCB8-4CED-ADA4-0FD4D4E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8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095B5-7702-40A2-B083-1D6410C6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874B8-1FB3-417C-90B1-199EA3FB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9F7929-AA95-4190-9EC0-DFCB483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05475-C215-4D19-9DAA-EE27BBC8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18298-9A2E-47F1-AF2C-1D40D0A9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475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2ABD8-7BC4-437A-8363-6FA2973C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A8B120-E03C-4025-A45D-9BB0E7F2D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658387-9B1E-4D45-8426-3E9C7DC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7D5342-C627-4A7B-9866-31C9A060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F9A212-F7CA-4752-B3D3-B4AB6C8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01C79A-7A28-4541-9A01-2B41304C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53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8238A-4EC9-4107-8364-2599E00B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DA9311-C5C6-452A-B792-7C191A4C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6B6555-F316-4288-BB03-C573FEAE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9BAFD98-DB39-4A2D-B06A-A84D12F8A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BFA4E4D-07D3-44BF-8C61-0402EA5F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247B2D-EEB3-4BC3-B777-58C327B5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3A115CB-F600-4995-A9CB-CACB2A45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AAF999-421B-4FFA-95B5-C6A45F1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2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3A9C2-C1E6-485C-BDC8-81FAF73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F53AF0-83E8-4E3A-86CE-DC7CC5E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AC84AC-E1CB-4BA4-87CA-89AF0F4A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A4E65E0-69E3-4CAD-86DF-90E81D09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1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EFA2B5-223A-4BF5-AFDB-1A401DD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871CA5-DF0C-462B-9834-0AFDCBB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C96E95-105E-47D0-88B5-9DFFD6C1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7B904-948E-4DF7-9DCF-9284C80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BAC2E-9EB2-48FC-9433-40EBB3B7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8DF0D0-F88B-48EA-846E-5027F6D3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AF6C06-A25E-4C01-94F7-1B6EDB58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749214-D755-44E7-9D18-85465387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F38CF-B2FB-462E-B614-4A356F8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B58AF-BDEF-47D4-86E2-720DBBFE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9B4EBE-8F0A-438B-989D-D5B65E71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B77D4F-6AF8-4E9C-BFF7-A9E12C5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A616DD-1FE0-4A41-A020-F17BB2E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4A698F-1D4C-4892-9E29-83FE4EF0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BE644-44D3-44B0-96EA-6214C03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7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A3D215-F11E-481B-9E06-3FE2851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B60C99-9B3D-4ED3-B334-FB5777F9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191BE-FEEB-4360-B1D8-71E36DBDB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F866-72CD-4912-9730-42EFABCAD6F4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51583A-3571-49E1-8E2D-5AAF874AF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3C3EF2-2970-4137-AAC6-759CECE2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BC30-BA26-40F8-94B0-665E21DAE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2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is-difference-between-defect-bug-error-b477e76b5502" TargetMode="External"/><Relationship Id="rId2" Type="http://schemas.openxmlformats.org/officeDocument/2006/relationships/hyperlink" Target="https://artoftesting.com/difference-between-error-fault-failure-and-def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Ci%C4%85g%C5%82a_integracj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231D83-6B9A-4D1F-966D-37B5CA8C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pl-PL" sz="7200" dirty="0">
                <a:solidFill>
                  <a:schemeClr val="bg1"/>
                </a:solidFill>
              </a:rPr>
              <a:t>Agenda</a:t>
            </a:r>
            <a:br>
              <a:rPr lang="pl-PL" sz="7200" dirty="0">
                <a:solidFill>
                  <a:schemeClr val="bg1"/>
                </a:solidFill>
              </a:rPr>
            </a:br>
            <a:endParaRPr lang="pl-PL" sz="7200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030F7F-1E0A-4F92-A7FC-6CAC78DE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Autofit/>
          </a:bodyPr>
          <a:lstStyle/>
          <a:p>
            <a:pPr marL="228600" indent="-228600">
              <a:buAutoNum type="arabicParenR"/>
            </a:pPr>
            <a:r>
              <a:rPr lang="pl-PL" sz="900" dirty="0">
                <a:solidFill>
                  <a:schemeClr val="bg1"/>
                </a:solidFill>
                <a:latin typeface="Linux Libertine"/>
              </a:rPr>
              <a:t>Części składowe programu komputerowego  - Struktury Danych</a:t>
            </a:r>
          </a:p>
          <a:p>
            <a:pPr marL="228600" indent="-228600">
              <a:buAutoNum type="arabicParenR"/>
            </a:pPr>
            <a:r>
              <a:rPr lang="pl-PL" sz="900" dirty="0">
                <a:solidFill>
                  <a:schemeClr val="bg1"/>
                </a:solidFill>
                <a:latin typeface="Linux Libertine"/>
              </a:rPr>
              <a:t>Formy i poziomy Testowania</a:t>
            </a:r>
            <a:endParaRPr lang="pl-PL" sz="900" b="0" i="0" dirty="0">
              <a:solidFill>
                <a:schemeClr val="bg1"/>
              </a:solidFill>
              <a:effectLst/>
              <a:latin typeface="Linux Libertine"/>
            </a:endParaRP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3) Błędy i Bugi w Oprogramowaniu</a:t>
            </a:r>
          </a:p>
          <a:p>
            <a:r>
              <a:rPr lang="pl-PL" sz="900" dirty="0">
                <a:solidFill>
                  <a:schemeClr val="bg1"/>
                </a:solidFill>
                <a:latin typeface="Linux Libertine"/>
              </a:rPr>
              <a:t>4) Narzędzia Testowe</a:t>
            </a:r>
          </a:p>
          <a:p>
            <a:endParaRPr lang="pl-PL" sz="900" dirty="0">
              <a:solidFill>
                <a:schemeClr val="bg1"/>
              </a:solidFill>
              <a:latin typeface="Linux Libertine"/>
            </a:endParaRPr>
          </a:p>
          <a:p>
            <a:endParaRPr lang="pl-PL" sz="9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2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testowania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l-PL" dirty="0"/>
          </a:p>
          <a:p>
            <a:pPr lvl="1"/>
            <a:r>
              <a:rPr lang="pl-PL" dirty="0"/>
              <a:t>Kiedyś (1 Prezentacja Slajd 15) przy modelu wodospadowym (</a:t>
            </a:r>
            <a:r>
              <a:rPr lang="pl-PL" dirty="0" err="1"/>
              <a:t>Waterfall</a:t>
            </a:r>
            <a:r>
              <a:rPr lang="pl-PL" dirty="0"/>
              <a:t>) Testowanie odbywało się po zakończeniu każdego etapu </a:t>
            </a:r>
          </a:p>
          <a:p>
            <a:pPr lvl="2"/>
            <a:r>
              <a:rPr lang="pl-PL" dirty="0"/>
              <a:t>User </a:t>
            </a:r>
            <a:r>
              <a:rPr lang="pl-PL" dirty="0" err="1"/>
              <a:t>Stories</a:t>
            </a:r>
            <a:r>
              <a:rPr lang="pl-PL" dirty="0"/>
              <a:t> -&gt; (Rewizja) -&gt;Implementacja (Testy) -&gt; Testy -&gt; (Testy akceptacyjne)</a:t>
            </a:r>
          </a:p>
          <a:p>
            <a:pPr lvl="2"/>
            <a:r>
              <a:rPr lang="pl-PL" dirty="0"/>
              <a:t>Problem – późne wykrycie wad</a:t>
            </a:r>
          </a:p>
          <a:p>
            <a:pPr lvl="1"/>
            <a:r>
              <a:rPr lang="pl-PL" dirty="0"/>
              <a:t>Podstawowa zasada budżetu Projektu IT – </a:t>
            </a:r>
            <a:r>
              <a:rPr lang="pl-PL" b="1" u="sng" dirty="0"/>
              <a:t>„Późno wykryte błędy są najdroższe do naprawy”</a:t>
            </a:r>
          </a:p>
          <a:p>
            <a:pPr lvl="1"/>
            <a:r>
              <a:rPr lang="pl-PL" dirty="0"/>
              <a:t>Aby umożliwić podniesienie jakości i kontrolę budżetu potrzebne jest testowanie na wielu pomniejszych etapach tworzenia oprogramowania</a:t>
            </a:r>
          </a:p>
          <a:p>
            <a:pPr lvl="1"/>
            <a:r>
              <a:rPr lang="pl-PL" dirty="0"/>
              <a:t>Testowanie przez to stało się osobną techniką, sztuką, procesem przy tworzeniu Software’u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00967239</a:t>
            </a:r>
          </a:p>
        </p:txBody>
      </p:sp>
    </p:spTree>
    <p:extLst>
      <p:ext uri="{BB962C8B-B14F-4D97-AF65-F5344CB8AC3E}">
        <p14:creationId xmlns:p14="http://schemas.microsoft.com/office/powerpoint/2010/main" val="385652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Poziomy testowania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l-PL" dirty="0"/>
              <a:t>W metodologii SCRUM Testowanie dopasowane jest do czasu trwania Sprintu</a:t>
            </a:r>
          </a:p>
          <a:p>
            <a:pPr lvl="1"/>
            <a:r>
              <a:rPr lang="pl-PL" dirty="0"/>
              <a:t>Testerzy (w realnych projektach) często tworzą własne zespoły </a:t>
            </a:r>
          </a:p>
          <a:p>
            <a:pPr lvl="1"/>
            <a:r>
              <a:rPr lang="pl-PL" dirty="0"/>
              <a:t>Mają własne spotkania </a:t>
            </a:r>
            <a:r>
              <a:rPr lang="pl-PL" dirty="0" err="1"/>
              <a:t>Scrumowe</a:t>
            </a:r>
            <a:r>
              <a:rPr lang="pl-PL" dirty="0"/>
              <a:t> (</a:t>
            </a:r>
            <a:r>
              <a:rPr lang="pl-PL" dirty="0" err="1"/>
              <a:t>Planing</a:t>
            </a:r>
            <a:r>
              <a:rPr lang="pl-PL" dirty="0"/>
              <a:t>, Retro, </a:t>
            </a:r>
            <a:r>
              <a:rPr lang="pl-PL" dirty="0" err="1"/>
              <a:t>Review</a:t>
            </a:r>
            <a:r>
              <a:rPr lang="pl-PL" dirty="0"/>
              <a:t> – patrz </a:t>
            </a:r>
            <a:r>
              <a:rPr lang="pl-PL" dirty="0" err="1"/>
              <a:t>Scrum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Poziomy testowania często są dopasowywane do struktury przedsiębiorstwa (inaczej testuje się produkt dla szpitala inaczej dla klientów prywatnych itd.)</a:t>
            </a:r>
          </a:p>
          <a:p>
            <a:pPr lvl="1"/>
            <a:r>
              <a:rPr lang="pl-PL" dirty="0"/>
              <a:t>Jest wiele kryteriów testowania i potencjalnych etapów, zarządza tym Architekt Testów (lub zespół architektów) oraz osoby odpowiedzialne za jakość produktu</a:t>
            </a:r>
          </a:p>
          <a:p>
            <a:pPr lvl="1"/>
            <a:r>
              <a:rPr lang="pl-PL" dirty="0"/>
              <a:t>Dziś firmy projekty są podzielone na małe elementy tworzone przez zespoły często rozrzucone po całym świecie (w różnych strefach czasowych)</a:t>
            </a:r>
          </a:p>
          <a:p>
            <a:pPr lvl="1"/>
            <a:r>
              <a:rPr lang="pl-PL" dirty="0"/>
              <a:t>Osoby odpowiedzialne za całokształt projektu dzielą cały produkt na poszczególne części, z których (jak z lego) </a:t>
            </a:r>
            <a:r>
              <a:rPr lang="pl-PL" dirty="0" err="1"/>
              <a:t>tworzyny</a:t>
            </a:r>
            <a:r>
              <a:rPr lang="pl-PL" dirty="0"/>
              <a:t> jest cały produkt</a:t>
            </a:r>
          </a:p>
          <a:p>
            <a:pPr lvl="1"/>
            <a:r>
              <a:rPr lang="pl-PL" dirty="0"/>
              <a:t>Te części (często nazywane komponentami) mają własne cykle testowe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Poziomy Testowania Wewnątrz komponentu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pl-PL" dirty="0" err="1">
                <a:solidFill>
                  <a:schemeClr val="accent6">
                    <a:lumMod val="75000"/>
                  </a:schemeClr>
                </a:solidFill>
              </a:rPr>
              <a:t>Pair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Programming (formalnie nie jest to test, ale jest ważnym elementem procesu testowego)</a:t>
            </a:r>
          </a:p>
          <a:p>
            <a:pPr lvl="1"/>
            <a:r>
              <a:rPr lang="pl-PL" dirty="0" err="1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Unit </a:t>
            </a:r>
            <a:r>
              <a:rPr lang="pl-PL" dirty="0" err="1">
                <a:solidFill>
                  <a:schemeClr val="accent6">
                    <a:lumMod val="75000"/>
                  </a:schemeClr>
                </a:solidFill>
              </a:rPr>
              <a:t>Testing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 (Testy jednostkowe)</a:t>
            </a:r>
          </a:p>
          <a:p>
            <a:pPr lvl="1"/>
            <a:r>
              <a:rPr lang="pl-PL" dirty="0">
                <a:solidFill>
                  <a:schemeClr val="accent1"/>
                </a:solidFill>
              </a:rPr>
              <a:t>Testy Integracyjne</a:t>
            </a:r>
          </a:p>
          <a:p>
            <a:pPr lvl="1"/>
            <a:r>
              <a:rPr lang="pl-PL" dirty="0">
                <a:solidFill>
                  <a:schemeClr val="accent1"/>
                </a:solidFill>
              </a:rPr>
              <a:t>Testy Funkcjonalne i Systemowe</a:t>
            </a:r>
          </a:p>
          <a:p>
            <a:pPr lvl="1"/>
            <a:r>
              <a:rPr lang="pl-PL" dirty="0">
                <a:solidFill>
                  <a:schemeClr val="accent1"/>
                </a:solidFill>
              </a:rPr>
              <a:t>Testy akceptacyjne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39A7D0-5247-4F24-B864-FC480164B4F1}"/>
              </a:ext>
            </a:extLst>
          </p:cNvPr>
          <p:cNvSpPr/>
          <p:nvPr/>
        </p:nvSpPr>
        <p:spPr>
          <a:xfrm>
            <a:off x="1242874" y="1251751"/>
            <a:ext cx="1669002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Programista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E37AAC5-2367-4FBD-97DB-776645312405}"/>
              </a:ext>
            </a:extLst>
          </p:cNvPr>
          <p:cNvSpPr/>
          <p:nvPr/>
        </p:nvSpPr>
        <p:spPr>
          <a:xfrm>
            <a:off x="8700117" y="1251751"/>
            <a:ext cx="166900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24986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Poziomy Testowania Wewnątrz komponentu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pl-PL" dirty="0"/>
              <a:t>Po przetestowaniu tym cyklem testów Komponentu – Testy niebieskie z poprzedniego </a:t>
            </a:r>
            <a:r>
              <a:rPr lang="pl-PL" dirty="0" err="1"/>
              <a:t>sklaju</a:t>
            </a:r>
            <a:r>
              <a:rPr lang="pl-PL" dirty="0"/>
              <a:t> (Wykonywane przez testerów) Powtarza się na kolejnych etapach Integracji (Składania komponentów w większą całość)</a:t>
            </a:r>
          </a:p>
          <a:p>
            <a:pPr lvl="1"/>
            <a:r>
              <a:rPr lang="pl-PL" dirty="0"/>
              <a:t>W zależności od przemysłu i klienta końcowego tworzy się dodatkowe poziomy testów (np. Beta-testy gier komputerowych)</a:t>
            </a:r>
          </a:p>
          <a:p>
            <a:pPr lvl="1"/>
            <a:r>
              <a:rPr lang="pl-PL" dirty="0"/>
              <a:t>Z punktu widzenia biznesowego – najważniejsze dla firmy są testy akceptacyjne. W skrócie oznaczają, że jeżeli przejdą wszystkie – klient akceptuje nasz produkt i jest zobowiązany zapłacić za niego pieniądze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84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Podział testów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pl-PL" dirty="0"/>
              <a:t>Testy dodatkowo dzieli się też na 3 grupy opisujące poziom dostępnej wiedzy i struktury testowanego systemu</a:t>
            </a:r>
          </a:p>
          <a:p>
            <a:pPr lvl="1"/>
            <a:r>
              <a:rPr lang="pl-PL" dirty="0">
                <a:solidFill>
                  <a:schemeClr val="accent6"/>
                </a:solidFill>
              </a:rPr>
              <a:t>Testy białoskrzynkowe (White-Box)</a:t>
            </a:r>
          </a:p>
          <a:p>
            <a:pPr lvl="1"/>
            <a:r>
              <a:rPr lang="pl-PL" dirty="0">
                <a:solidFill>
                  <a:schemeClr val="accent6"/>
                </a:solidFill>
              </a:rPr>
              <a:t>Testy </a:t>
            </a:r>
            <a:r>
              <a:rPr lang="pl-PL" dirty="0" err="1">
                <a:solidFill>
                  <a:schemeClr val="accent6"/>
                </a:solidFill>
              </a:rPr>
              <a:t>szaroskrzynkowe</a:t>
            </a:r>
            <a:r>
              <a:rPr lang="pl-PL" dirty="0">
                <a:solidFill>
                  <a:schemeClr val="accent6"/>
                </a:solidFill>
              </a:rPr>
              <a:t> (Gray-Box)</a:t>
            </a:r>
          </a:p>
          <a:p>
            <a:pPr lvl="1"/>
            <a:r>
              <a:rPr lang="pl-PL" dirty="0">
                <a:solidFill>
                  <a:schemeClr val="accent1"/>
                </a:solidFill>
              </a:rPr>
              <a:t>Testy czarnoskrzynkowe (Black-Box)</a:t>
            </a:r>
          </a:p>
          <a:p>
            <a:pPr lvl="1"/>
            <a:endParaRPr lang="pl-PL" dirty="0">
              <a:solidFill>
                <a:schemeClr val="accent1"/>
              </a:solidFill>
            </a:endParaRPr>
          </a:p>
          <a:p>
            <a:pPr lvl="1"/>
            <a:r>
              <a:rPr lang="pl-PL" dirty="0"/>
              <a:t>Wiki: https://pl.wikipedia.org/wiki/Testowanie_oprogramowania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39A7D0-5247-4F24-B864-FC480164B4F1}"/>
              </a:ext>
            </a:extLst>
          </p:cNvPr>
          <p:cNvSpPr/>
          <p:nvPr/>
        </p:nvSpPr>
        <p:spPr>
          <a:xfrm>
            <a:off x="1242874" y="1251751"/>
            <a:ext cx="1669002" cy="22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Programista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E37AAC5-2367-4FBD-97DB-776645312405}"/>
              </a:ext>
            </a:extLst>
          </p:cNvPr>
          <p:cNvSpPr/>
          <p:nvPr/>
        </p:nvSpPr>
        <p:spPr>
          <a:xfrm>
            <a:off x="8700117" y="1251751"/>
            <a:ext cx="166900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343596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 fontScale="90000"/>
          </a:bodyPr>
          <a:lstStyle/>
          <a:p>
            <a:br>
              <a:rPr lang="pl-PL" sz="3600" dirty="0">
                <a:solidFill>
                  <a:schemeClr val="bg1"/>
                </a:solidFill>
              </a:rPr>
            </a:br>
            <a:br>
              <a:rPr lang="pl-PL" sz="36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pl-PL" sz="2000" dirty="0">
                <a:solidFill>
                  <a:schemeClr val="bg1"/>
                </a:solidFill>
                <a:latin typeface="Linux Libertine"/>
              </a:rPr>
              <a:t>Błędy i Bugi </a:t>
            </a:r>
            <a:br>
              <a:rPr lang="pl-PL" sz="2000" b="0" i="0" dirty="0">
                <a:solidFill>
                  <a:schemeClr val="bg1"/>
                </a:solidFill>
                <a:effectLst/>
                <a:latin typeface="Linux Libertine"/>
              </a:rPr>
            </a:br>
            <a:r>
              <a:rPr lang="pl-PL" sz="2000" dirty="0">
                <a:solidFill>
                  <a:schemeClr val="bg1"/>
                </a:solidFill>
              </a:rPr>
              <a:t>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Linki: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2"/>
              </a:rPr>
              <a:t>https://artoftesting.com/difference-between-error-fault-failure-and-defect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  <a:hlinkClick r:id="rId3"/>
              </a:rPr>
              <a:t>https://medium.com/swlh/what-is-difference-between-defect-bug-error-b477e76b5502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5EB7A16-8C80-4FD5-A654-B32110CA4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76" y="2894121"/>
            <a:ext cx="4377479" cy="8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Błędy i Bugi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 fontScale="92500"/>
          </a:bodyPr>
          <a:lstStyle/>
          <a:p>
            <a:pPr lvl="1"/>
            <a:r>
              <a:rPr lang="pl-PL" dirty="0"/>
              <a:t>Nie da się tworzyć oprogramowania (ani w zasadzie niczego na świecie) bez błędów</a:t>
            </a:r>
          </a:p>
          <a:p>
            <a:pPr lvl="1"/>
            <a:r>
              <a:rPr lang="pl-PL" dirty="0"/>
              <a:t>Testy i najdokładniejsze procedury nie uchronią nas przed 100% błędów</a:t>
            </a:r>
          </a:p>
          <a:p>
            <a:pPr lvl="1"/>
            <a:r>
              <a:rPr lang="pl-PL" dirty="0"/>
              <a:t>Ponieważ w świecie IT wszystko musi mieć swoją formalną nazwę i proces stworzono kategorie i poziomy błędów (czyt. Sylabus ISTQB)</a:t>
            </a:r>
          </a:p>
          <a:p>
            <a:pPr lvl="2"/>
            <a:r>
              <a:rPr lang="pl-PL" dirty="0"/>
              <a:t>Pomyłka (Error/</a:t>
            </a:r>
            <a:r>
              <a:rPr lang="pl-PL" dirty="0" err="1"/>
              <a:t>Mistake</a:t>
            </a:r>
            <a:r>
              <a:rPr lang="pl-PL" dirty="0"/>
              <a:t>) – błąd, niedopatrzenie programisty. Miał dobrze sprecyzowane zadanie, wszystko w dokumentacji się zgadza, ale przez niedopatrzenie coś źle zrobił i system nie działa</a:t>
            </a:r>
          </a:p>
          <a:p>
            <a:pPr lvl="2"/>
            <a:r>
              <a:rPr lang="pl-PL" dirty="0"/>
              <a:t>Defekt (</a:t>
            </a:r>
            <a:r>
              <a:rPr lang="pl-PL" dirty="0" err="1"/>
              <a:t>Defect</a:t>
            </a:r>
            <a:r>
              <a:rPr lang="pl-PL" dirty="0"/>
              <a:t>) – Problem odnaleziony w systemie przez testera. Może też dotyczyć tego, że system działa w zasadzie dobrze, ale jest sposób by go zawiesić (patrz – gwiazda Śmierci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r>
              <a:rPr lang="pl-PL" dirty="0"/>
              <a:t>)</a:t>
            </a:r>
          </a:p>
          <a:p>
            <a:pPr lvl="2"/>
            <a:r>
              <a:rPr lang="pl-PL" dirty="0"/>
              <a:t> Bug – Błąd w kodzie (wprowadzony poprzez Pomyłkę lub złą specyfikację) znajduje go i naprawia Programista</a:t>
            </a:r>
          </a:p>
          <a:p>
            <a:pPr lvl="2"/>
            <a:r>
              <a:rPr lang="pl-PL" dirty="0"/>
              <a:t>Awaria (</a:t>
            </a:r>
            <a:r>
              <a:rPr lang="pl-PL" dirty="0" err="1"/>
              <a:t>Failure</a:t>
            </a:r>
            <a:r>
              <a:rPr lang="pl-PL" dirty="0"/>
              <a:t>) – wywalenie się systemu, nie wykonanie pracy lub wykonanie jej błędnie.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999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Błędy i Bugi – narzędzia i proces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l-PL" dirty="0"/>
              <a:t>Do znalezienia </a:t>
            </a:r>
            <a:r>
              <a:rPr lang="pl-PL" dirty="0" err="1"/>
              <a:t>bugów</a:t>
            </a:r>
            <a:r>
              <a:rPr lang="pl-PL" dirty="0"/>
              <a:t> w kodzie można użyć wielu narzędzi i procesów</a:t>
            </a:r>
          </a:p>
          <a:p>
            <a:pPr lvl="2"/>
            <a:r>
              <a:rPr lang="pl-PL" dirty="0" err="1"/>
              <a:t>Pair</a:t>
            </a:r>
            <a:r>
              <a:rPr lang="pl-PL" dirty="0"/>
              <a:t> Programming</a:t>
            </a:r>
          </a:p>
          <a:p>
            <a:pPr lvl="2"/>
            <a:r>
              <a:rPr lang="pl-PL" dirty="0" err="1"/>
              <a:t>Review</a:t>
            </a:r>
            <a:endParaRPr lang="pl-PL" dirty="0"/>
          </a:p>
          <a:p>
            <a:pPr lvl="2"/>
            <a:r>
              <a:rPr lang="pl-PL" dirty="0"/>
              <a:t>Debugging</a:t>
            </a:r>
          </a:p>
          <a:p>
            <a:pPr lvl="1"/>
            <a:r>
              <a:rPr lang="pl-PL" dirty="0"/>
              <a:t>Debugowanie to proces odtwarzania kodu krok po kroku i analizę algorytmów lub przepływu danych w programie</a:t>
            </a:r>
          </a:p>
          <a:p>
            <a:pPr lvl="1"/>
            <a:r>
              <a:rPr lang="pl-PL" dirty="0"/>
              <a:t>Znaleziony przez Testera Defekt zostaje zapisany w systemie nazywanym </a:t>
            </a:r>
            <a:r>
              <a:rPr lang="pl-PL" dirty="0" err="1"/>
              <a:t>BugTrackerem</a:t>
            </a:r>
            <a:r>
              <a:rPr lang="pl-PL" dirty="0"/>
              <a:t> (Np. </a:t>
            </a:r>
            <a:r>
              <a:rPr lang="pl-PL" dirty="0" err="1"/>
              <a:t>Redmine</a:t>
            </a:r>
            <a:r>
              <a:rPr lang="pl-PL" dirty="0"/>
              <a:t>, </a:t>
            </a:r>
            <a:r>
              <a:rPr lang="pl-PL" dirty="0" err="1"/>
              <a:t>Mantis</a:t>
            </a:r>
            <a:r>
              <a:rPr lang="pl-PL" dirty="0"/>
              <a:t>, </a:t>
            </a:r>
            <a:r>
              <a:rPr lang="pl-PL" dirty="0" err="1"/>
              <a:t>Backlog</a:t>
            </a:r>
            <a:r>
              <a:rPr lang="pl-PL" dirty="0"/>
              <a:t>, </a:t>
            </a:r>
            <a:r>
              <a:rPr lang="pl-PL" dirty="0" err="1"/>
              <a:t>Bugzilla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Bug dostaje swój identyfikator, opis jak go odtworzyć, zakładane i aktualne zachowanie systemu oraz priorytet (proces ten może się różnić w zależności od firmy)</a:t>
            </a:r>
          </a:p>
          <a:p>
            <a:pPr lvl="1"/>
            <a:r>
              <a:rPr lang="pl-PL" dirty="0"/>
              <a:t>Programista zarządza Bugiem w </a:t>
            </a:r>
            <a:r>
              <a:rPr lang="pl-PL" dirty="0" err="1"/>
              <a:t>Bugtrackerze</a:t>
            </a:r>
            <a:r>
              <a:rPr lang="pl-PL" dirty="0"/>
              <a:t> i gdy rozwiąże problem, ustawia status Buga na „</a:t>
            </a:r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Testing</a:t>
            </a:r>
            <a:r>
              <a:rPr lang="pl-PL" dirty="0"/>
              <a:t>” i Tester ponownie wykonuje swoją pracę</a:t>
            </a:r>
          </a:p>
          <a:p>
            <a:pPr lvl="1"/>
            <a:r>
              <a:rPr lang="pl-PL" dirty="0"/>
              <a:t>Jeśli Bug jest naprawiony – otrzymuje status „</a:t>
            </a:r>
            <a:r>
              <a:rPr lang="pl-PL" dirty="0" err="1"/>
              <a:t>Closed</a:t>
            </a:r>
            <a:r>
              <a:rPr lang="pl-PL" dirty="0"/>
              <a:t>” i zapominamy o nim, jeśli nie – wraca do Programisty ze stanem „Test </a:t>
            </a:r>
            <a:r>
              <a:rPr lang="pl-PL" dirty="0" err="1"/>
              <a:t>Failed</a:t>
            </a:r>
            <a:r>
              <a:rPr lang="pl-PL" dirty="0"/>
              <a:t>”</a:t>
            </a:r>
          </a:p>
          <a:p>
            <a:pPr lvl="1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5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Błędy i Bugi – automatyzacja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/>
              <a:t>Bugi lubią wracać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Programiści i Testerzy pracują zdalnie, daleko od siebie, często wchodzą sobie w drogę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Każdy test który przeprowadziliśmy powinien być od tej pory zawsze uruchamiany aby upewnić się, że błąd nie powrócił</a:t>
            </a:r>
          </a:p>
          <a:p>
            <a:pPr lvl="1"/>
            <a:r>
              <a:rPr lang="pl-PL" dirty="0"/>
              <a:t>W tym celu testy Jednostkowe i Integracyjne </a:t>
            </a:r>
            <a:r>
              <a:rPr lang="pl-PL" b="1" u="sng" dirty="0"/>
              <a:t>automatyzuje się</a:t>
            </a:r>
          </a:p>
          <a:p>
            <a:pPr lvl="1"/>
            <a:r>
              <a:rPr lang="pl-PL" dirty="0"/>
              <a:t>Test jednostkowy  -łatwy do napisania (zazwyczaj) i łatwy do automatyzacji</a:t>
            </a:r>
          </a:p>
          <a:p>
            <a:pPr lvl="1"/>
            <a:r>
              <a:rPr lang="pl-PL" dirty="0"/>
              <a:t>Testy jednostkowe pisze się w języku programowania w jakim powstaje również nasz koda</a:t>
            </a:r>
          </a:p>
          <a:p>
            <a:pPr lvl="1"/>
            <a:r>
              <a:rPr lang="pl-PL" dirty="0"/>
              <a:t>Test </a:t>
            </a:r>
            <a:r>
              <a:rPr lang="pl-PL" dirty="0" err="1"/>
              <a:t>Intergacyjny</a:t>
            </a:r>
            <a:r>
              <a:rPr lang="pl-PL" dirty="0"/>
              <a:t> – trudny do napisania i trudny do automatyzacji</a:t>
            </a:r>
          </a:p>
          <a:p>
            <a:pPr lvl="1"/>
            <a:r>
              <a:rPr lang="pl-PL" dirty="0"/>
              <a:t>Test </a:t>
            </a:r>
            <a:r>
              <a:rPr lang="pl-PL" dirty="0" err="1"/>
              <a:t>intergacyjny</a:t>
            </a:r>
            <a:r>
              <a:rPr lang="pl-PL" dirty="0"/>
              <a:t> powstaje często w językach skryptowych (</a:t>
            </a:r>
            <a:r>
              <a:rPr lang="pl-PL" dirty="0" err="1"/>
              <a:t>Python</a:t>
            </a:r>
            <a:r>
              <a:rPr lang="pl-PL" dirty="0"/>
              <a:t>, </a:t>
            </a:r>
            <a:r>
              <a:rPr lang="pl-PL" dirty="0" err="1"/>
              <a:t>nodejs</a:t>
            </a:r>
            <a:r>
              <a:rPr lang="pl-PL" dirty="0"/>
              <a:t>) lub wykorzystuje narzędzia do automatyzacji testów (</a:t>
            </a:r>
            <a:r>
              <a:rPr lang="pl-PL" dirty="0" err="1"/>
              <a:t>Selenium</a:t>
            </a:r>
            <a:r>
              <a:rPr lang="pl-PL" dirty="0"/>
              <a:t>)</a:t>
            </a:r>
          </a:p>
          <a:p>
            <a:pPr lvl="1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536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 fontScale="90000"/>
          </a:bodyPr>
          <a:lstStyle/>
          <a:p>
            <a:br>
              <a:rPr lang="pl-PL" sz="3600" dirty="0">
                <a:solidFill>
                  <a:schemeClr val="bg1"/>
                </a:solidFill>
              </a:rPr>
            </a:br>
            <a:br>
              <a:rPr lang="pl-PL" sz="36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pl-PL" sz="2000" dirty="0">
                <a:solidFill>
                  <a:schemeClr val="bg1"/>
                </a:solidFill>
                <a:latin typeface="Linux Libertine"/>
              </a:rPr>
              <a:t> Narzędzia Testowe i Integracyjne</a:t>
            </a:r>
            <a:r>
              <a:rPr lang="pl-PL" sz="2000" dirty="0">
                <a:solidFill>
                  <a:schemeClr val="bg1"/>
                </a:solidFill>
              </a:rPr>
              <a:t>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Linki: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https://www.jenkins.io/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https://trello.com/pl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C7D2A6-E8FB-4636-9ED2-F1CA363A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84" y="1166932"/>
            <a:ext cx="3209925" cy="14287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542B6E0-8CB6-42A8-9300-4AFB1A01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0" y="1231144"/>
            <a:ext cx="1943100" cy="15906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03FA79A-4FA8-4ED2-B317-B612D7EA7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92" y="3145691"/>
            <a:ext cx="2533650" cy="1581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22AC19-18A0-402F-A12A-609703564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920" y="3145691"/>
            <a:ext cx="1790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 fontScale="90000"/>
          </a:bodyPr>
          <a:lstStyle/>
          <a:p>
            <a:br>
              <a:rPr lang="pl-PL" sz="3600" dirty="0">
                <a:solidFill>
                  <a:schemeClr val="bg1"/>
                </a:solidFill>
              </a:rPr>
            </a:br>
            <a:r>
              <a:rPr lang="pl-PL" sz="3600" dirty="0">
                <a:solidFill>
                  <a:schemeClr val="bg1"/>
                </a:solidFill>
              </a:rPr>
              <a:t> „</a:t>
            </a:r>
            <a:r>
              <a:rPr lang="pl-PL" sz="1800" dirty="0">
                <a:solidFill>
                  <a:schemeClr val="bg1"/>
                </a:solidFill>
                <a:latin typeface="Linux Libertine"/>
              </a:rPr>
              <a:t> Części składowe programu komputerowego  - Struktury Danych</a:t>
            </a:r>
            <a:r>
              <a:rPr lang="pl-PL" sz="1800" dirty="0">
                <a:solidFill>
                  <a:schemeClr val="bg1"/>
                </a:solidFill>
              </a:rPr>
              <a:t>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Wiki: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https://pl.wikipedia.org/wiki/Struktura_danych 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5B038F6-8388-4779-A98C-265A465A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5" y="2671762"/>
            <a:ext cx="2790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1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Testowanie automatyczne i regresja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l-PL" dirty="0"/>
              <a:t>Metodyka pracy przyjęta w większości korporacji i firm IT zakłada tzw. Ciągłą integrację (</a:t>
            </a:r>
            <a:r>
              <a:rPr lang="pl-PL" dirty="0" err="1"/>
              <a:t>Continous</a:t>
            </a:r>
            <a:r>
              <a:rPr lang="pl-PL" dirty="0"/>
              <a:t> Integration) (</a:t>
            </a:r>
            <a:r>
              <a:rPr lang="pl-PL" sz="1400" dirty="0">
                <a:hlinkClick r:id="rId2"/>
              </a:rPr>
              <a:t>https://pl.wikipedia.org/wiki/Ci%C4%85g%C5%82a_integracja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Aby móc kontrolować jej przebieg używa się narzędzia do jej wykonywania – najczęściej jest to Jenkins lub </a:t>
            </a:r>
            <a:r>
              <a:rPr lang="pl-PL" dirty="0" err="1"/>
              <a:t>Gitlab</a:t>
            </a:r>
            <a:endParaRPr lang="pl-PL" dirty="0"/>
          </a:p>
          <a:p>
            <a:pPr lvl="1"/>
            <a:r>
              <a:rPr lang="pl-PL" dirty="0"/>
              <a:t>Jenkins jest programem który „odpala” każdy etap tworzenia poprawki do kodu</a:t>
            </a:r>
          </a:p>
          <a:p>
            <a:pPr lvl="2"/>
            <a:r>
              <a:rPr lang="pl-PL" dirty="0"/>
              <a:t>Przykład takiego wykonania:</a:t>
            </a:r>
          </a:p>
          <a:p>
            <a:pPr lvl="3"/>
            <a:r>
              <a:rPr lang="pl-PL" dirty="0"/>
              <a:t>Git </a:t>
            </a:r>
            <a:r>
              <a:rPr lang="pl-PL" dirty="0" err="1"/>
              <a:t>pull</a:t>
            </a:r>
            <a:r>
              <a:rPr lang="pl-PL" dirty="0"/>
              <a:t> -&gt; Testy Jednostkowe -&gt;Testy Integracyjne -&gt; Testy systemowe -&gt; Poprawka zaakceptowana</a:t>
            </a:r>
          </a:p>
          <a:p>
            <a:pPr lvl="1"/>
            <a:r>
              <a:rPr lang="pl-PL" dirty="0"/>
              <a:t>Tester i programista używają CI (</a:t>
            </a:r>
            <a:r>
              <a:rPr lang="pl-PL" dirty="0" err="1"/>
              <a:t>Continous</a:t>
            </a:r>
            <a:r>
              <a:rPr lang="pl-PL" dirty="0"/>
              <a:t> Integration) na okrągło i kręcące się „kulki” w Jenkinsie śnią im się po nocach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Idea </a:t>
            </a:r>
            <a:r>
              <a:rPr lang="pl-PL" dirty="0" err="1">
                <a:sym typeface="Wingdings" panose="05000000000000000000" pitchFamily="2" charset="2"/>
              </a:rPr>
              <a:t>Continous</a:t>
            </a:r>
            <a:r>
              <a:rPr lang="pl-PL" dirty="0">
                <a:sym typeface="Wingdings" panose="05000000000000000000" pitchFamily="2" charset="2"/>
              </a:rPr>
              <a:t> Integration – każda zmiana (nawet najmniejsza) powoduje uruchomienie każdego etapu testowania i weryfikacji i wybudowania się całego produktu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Testy automatyczne które już napisaliśmy odpalają się każdorazowo dla każdej zmiana. Grupa tych testów nazywa się Regresją (Testami Regresji)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605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Testowanie – narzędzia i techniki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l-PL" dirty="0"/>
              <a:t>Analizując swój program musimy brać pod uwagę również czynniki spoza naszego systemu</a:t>
            </a:r>
          </a:p>
          <a:p>
            <a:pPr lvl="1"/>
            <a:r>
              <a:rPr lang="pl-PL" dirty="0"/>
              <a:t>Np. – jak wpływa na działanie całego komputera (czy nie zabiera 99% procesora)</a:t>
            </a:r>
          </a:p>
          <a:p>
            <a:pPr lvl="1"/>
            <a:r>
              <a:rPr lang="pl-PL" dirty="0"/>
              <a:t>Czy nie powoduje usunięcia plików do których nie powinien mieć dostępu</a:t>
            </a:r>
          </a:p>
          <a:p>
            <a:pPr lvl="1"/>
            <a:r>
              <a:rPr lang="pl-PL" dirty="0"/>
              <a:t>Czy działa bez praw administratora?</a:t>
            </a:r>
          </a:p>
          <a:p>
            <a:pPr lvl="1"/>
            <a:r>
              <a:rPr lang="pl-PL" dirty="0"/>
              <a:t>Każdy tester posiada bazę narzędzi którą lubi się posługiwać w swojej pracy. Musi on ją jednak zbudować sam na bazie doświadczenia (ulubione skrypty, skanery portów i inne cuda na kiju)</a:t>
            </a:r>
          </a:p>
          <a:p>
            <a:pPr lvl="1"/>
            <a:r>
              <a:rPr lang="pl-PL" dirty="0"/>
              <a:t>Najczęściej używane technologie (do </a:t>
            </a:r>
            <a:r>
              <a:rPr lang="pl-PL" dirty="0" err="1"/>
              <a:t>wygooglania</a:t>
            </a:r>
            <a:r>
              <a:rPr lang="pl-PL" dirty="0"/>
              <a:t> ale nie do nauczenia się, jest tego za dużo!) </a:t>
            </a:r>
          </a:p>
          <a:p>
            <a:pPr lvl="2"/>
            <a:r>
              <a:rPr lang="pl-PL" dirty="0" err="1"/>
              <a:t>Selenium</a:t>
            </a:r>
            <a:endParaRPr lang="pl-PL" dirty="0"/>
          </a:p>
          <a:p>
            <a:pPr lvl="2"/>
            <a:r>
              <a:rPr lang="pl-PL" dirty="0" err="1"/>
              <a:t>Wireshark</a:t>
            </a:r>
            <a:endParaRPr lang="pl-PL" dirty="0"/>
          </a:p>
          <a:p>
            <a:pPr lvl="2"/>
            <a:r>
              <a:rPr lang="pl-PL" dirty="0" err="1"/>
              <a:t>ProcessExplorer</a:t>
            </a:r>
            <a:endParaRPr lang="pl-PL" dirty="0"/>
          </a:p>
          <a:p>
            <a:pPr lvl="2"/>
            <a:r>
              <a:rPr lang="pl-PL" dirty="0"/>
              <a:t>Skrypty powłoki (Linux, </a:t>
            </a:r>
            <a:r>
              <a:rPr lang="pl-PL" dirty="0" err="1"/>
              <a:t>macOS</a:t>
            </a:r>
            <a:r>
              <a:rPr lang="pl-PL" dirty="0"/>
              <a:t>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891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Testowanie i programowanie - </a:t>
            </a:r>
            <a:r>
              <a:rPr lang="pl-PL" dirty="0" err="1"/>
              <a:t>Trello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pl-PL" dirty="0"/>
              <a:t>Będziemy używać darmowego portalu </a:t>
            </a:r>
            <a:r>
              <a:rPr lang="pl-PL" dirty="0" err="1"/>
              <a:t>trello</a:t>
            </a:r>
            <a:r>
              <a:rPr lang="pl-PL" dirty="0"/>
              <a:t> służącego do tworzenia Zadań programistycznych i testowych</a:t>
            </a:r>
          </a:p>
          <a:p>
            <a:pPr lvl="1"/>
            <a:r>
              <a:rPr lang="pl-PL" dirty="0"/>
              <a:t>Zadania w zależności od postępu będziemy oznaczać jako </a:t>
            </a:r>
          </a:p>
          <a:p>
            <a:pPr lvl="2"/>
            <a:r>
              <a:rPr lang="pl-PL" dirty="0"/>
              <a:t>Nowe</a:t>
            </a:r>
          </a:p>
          <a:p>
            <a:pPr lvl="2"/>
            <a:r>
              <a:rPr lang="pl-PL" dirty="0"/>
              <a:t>W trakcie</a:t>
            </a:r>
          </a:p>
          <a:p>
            <a:pPr lvl="2"/>
            <a:r>
              <a:rPr lang="pl-PL" dirty="0"/>
              <a:t>Gotowe Do testów</a:t>
            </a:r>
          </a:p>
          <a:p>
            <a:pPr lvl="2"/>
            <a:r>
              <a:rPr lang="pl-PL" dirty="0"/>
              <a:t>Przetestowane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FF851-F589-4121-A029-1D59BB0D4880}"/>
              </a:ext>
            </a:extLst>
          </p:cNvPr>
          <p:cNvSpPr txBox="1"/>
          <p:nvPr/>
        </p:nvSpPr>
        <p:spPr>
          <a:xfrm>
            <a:off x="3144914" y="32292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78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Struktury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Dane wyświetlane w komputerze muszą być w jakiś sposób zapisane w pamięci lub na dysku </a:t>
            </a:r>
          </a:p>
          <a:p>
            <a:r>
              <a:rPr lang="pl-PL" dirty="0"/>
              <a:t>Struktura w jakiej Dane są zapisywane ma kluczowe znaczenie dla szybkości Oprogramowania jak i dla jego zużycia pamięci </a:t>
            </a:r>
          </a:p>
          <a:p>
            <a:r>
              <a:rPr lang="pl-PL" dirty="0"/>
              <a:t>Dobry wybór struktury danych potrafi uprościć pracę programisty oraz testera</a:t>
            </a:r>
          </a:p>
          <a:p>
            <a:r>
              <a:rPr lang="pl-PL" dirty="0"/>
              <a:t>Dziś praca programisty to w 80% praca ze strukturami danych i ich obróbka</a:t>
            </a:r>
          </a:p>
          <a:p>
            <a:r>
              <a:rPr lang="pl-PL" dirty="0"/>
              <a:t>Tester korzysta z nich tworząc m.in. Skrypty testowe</a:t>
            </a:r>
          </a:p>
          <a:p>
            <a:r>
              <a:rPr lang="pl-PL" dirty="0"/>
              <a:t>Są blisko powiązane z algorytmami </a:t>
            </a:r>
          </a:p>
        </p:txBody>
      </p:sp>
    </p:spTree>
    <p:extLst>
      <p:ext uri="{BB962C8B-B14F-4D97-AF65-F5344CB8AC3E}">
        <p14:creationId xmlns:p14="http://schemas.microsoft.com/office/powerpoint/2010/main" val="102914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Struktury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Jak wszystko w IT i świecie dzielimy struktury danych na różne grupy (takich podziałów można doszukać się kilka)</a:t>
            </a:r>
          </a:p>
          <a:p>
            <a:r>
              <a:rPr lang="pl-PL" dirty="0"/>
              <a:t>Najważniejsze </a:t>
            </a:r>
            <a:r>
              <a:rPr lang="pl-PL" dirty="0" err="1"/>
              <a:t>stuktury</a:t>
            </a:r>
            <a:r>
              <a:rPr lang="pl-PL" dirty="0"/>
              <a:t> danych </a:t>
            </a:r>
          </a:p>
          <a:p>
            <a:pPr lvl="1"/>
            <a:r>
              <a:rPr lang="pl-PL" dirty="0"/>
              <a:t>Tablica (Wektor)</a:t>
            </a:r>
          </a:p>
          <a:p>
            <a:pPr lvl="1"/>
            <a:r>
              <a:rPr lang="pl-PL" dirty="0"/>
              <a:t>Lista (Jedno- i Dwukierunkowa)</a:t>
            </a:r>
          </a:p>
          <a:p>
            <a:pPr lvl="1"/>
            <a:r>
              <a:rPr lang="pl-PL" dirty="0"/>
              <a:t>Mapa (Słownik)</a:t>
            </a:r>
          </a:p>
          <a:p>
            <a:pPr lvl="1"/>
            <a:r>
              <a:rPr lang="pl-PL" dirty="0"/>
              <a:t>Drzewo (i Las</a:t>
            </a:r>
            <a:r>
              <a:rPr lang="pl-PL" dirty="0">
                <a:sym typeface="Wingdings" panose="05000000000000000000" pitchFamily="2" charset="2"/>
              </a:rPr>
              <a:t>)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35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Tablica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Prosta reprezentacja danych (intuicyjna) w formie kolejnych elementów znajdujących się koło siebie</a:t>
            </a:r>
          </a:p>
          <a:p>
            <a:r>
              <a:rPr lang="pl-PL" dirty="0"/>
              <a:t>W pamięci często elementy znajdują się koło siebie (mogą być zapisane jako adres 1 elementu i offset )</a:t>
            </a:r>
          </a:p>
          <a:p>
            <a:r>
              <a:rPr lang="pl-PL" dirty="0"/>
              <a:t>Zalety: </a:t>
            </a:r>
          </a:p>
          <a:p>
            <a:pPr lvl="1"/>
            <a:r>
              <a:rPr lang="pl-PL" dirty="0"/>
              <a:t>Szybkie odnajdowanie danych</a:t>
            </a:r>
          </a:p>
          <a:p>
            <a:pPr lvl="1"/>
            <a:r>
              <a:rPr lang="pl-PL" dirty="0"/>
              <a:t>Szybkie dodawanie i usuwanie danych na końcu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Potrzebują wolnych bloków pamięci </a:t>
            </a:r>
          </a:p>
          <a:p>
            <a:pPr lvl="1"/>
            <a:r>
              <a:rPr lang="pl-PL" dirty="0"/>
              <a:t>Ciężko dodać element do środka tabeli</a:t>
            </a:r>
          </a:p>
          <a:p>
            <a:pPr lvl="1"/>
            <a:r>
              <a:rPr lang="pl-PL" dirty="0"/>
              <a:t>Ciężko usunąć element z tabeli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E337A2-DFE0-48A9-9D58-D0E7C30A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79" y="565992"/>
            <a:ext cx="3274851" cy="9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Lista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Bardziej złożona od tablicy </a:t>
            </a:r>
          </a:p>
          <a:p>
            <a:r>
              <a:rPr lang="pl-PL" dirty="0"/>
              <a:t>Dane są rozrzucone w pamięci</a:t>
            </a:r>
          </a:p>
          <a:p>
            <a:r>
              <a:rPr lang="pl-PL" dirty="0"/>
              <a:t>Każdy element poza swoimi danymi zna lokalizację następnego elementu (jednokierunkowa) lub następnego i poprzedniego (dwukierunkowa)</a:t>
            </a:r>
          </a:p>
          <a:p>
            <a:r>
              <a:rPr lang="pl-PL" dirty="0"/>
              <a:t>Zalety:</a:t>
            </a:r>
          </a:p>
          <a:p>
            <a:pPr lvl="1"/>
            <a:r>
              <a:rPr lang="pl-PL" dirty="0"/>
              <a:t>Może się fajnie „dopasować” do pamięci</a:t>
            </a:r>
          </a:p>
          <a:p>
            <a:pPr lvl="1"/>
            <a:r>
              <a:rPr lang="pl-PL" dirty="0"/>
              <a:t>Szybkie dodawanie i usuwanie elementów w dowolnym miejscu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Ciężkie wyszukiwanie elementu</a:t>
            </a:r>
          </a:p>
          <a:p>
            <a:pPr lvl="1"/>
            <a:r>
              <a:rPr lang="pl-PL" dirty="0"/>
              <a:t>Ciężkie sortowanie</a:t>
            </a:r>
          </a:p>
          <a:p>
            <a:pPr lvl="1"/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7A44F50-BEF7-4B88-992C-671F3179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06" y="452345"/>
            <a:ext cx="3124200" cy="12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Mapa (Słownik)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Inna forma przechowywania danych</a:t>
            </a:r>
          </a:p>
          <a:p>
            <a:r>
              <a:rPr lang="pl-PL" dirty="0"/>
              <a:t>Należy do grupy pojemników asocjacyjnych (często nazywanych klucz-wartość)</a:t>
            </a:r>
          </a:p>
          <a:p>
            <a:r>
              <a:rPr lang="pl-PL" dirty="0"/>
              <a:t>Przykład – książka telefoniczna („Jan Kowalski” – „0700 123 456”)</a:t>
            </a:r>
          </a:p>
          <a:p>
            <a:r>
              <a:rPr lang="pl-PL" dirty="0"/>
              <a:t>Zalety: </a:t>
            </a:r>
          </a:p>
          <a:p>
            <a:pPr lvl="1"/>
            <a:r>
              <a:rPr lang="pl-PL" dirty="0"/>
              <a:t>Inna forma intuicyjnej prezentacji danych (dla człowieka)</a:t>
            </a:r>
          </a:p>
          <a:p>
            <a:pPr lvl="1"/>
            <a:r>
              <a:rPr lang="pl-PL" dirty="0"/>
              <a:t>Natychmiastowe wyszukiwanie (po kluczu)</a:t>
            </a:r>
          </a:p>
          <a:p>
            <a:pPr lvl="1"/>
            <a:r>
              <a:rPr lang="pl-PL" dirty="0"/>
              <a:t>Szybkie dodawanie i usuwanie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Sortowanie</a:t>
            </a:r>
          </a:p>
          <a:p>
            <a:pPr lvl="1"/>
            <a:r>
              <a:rPr lang="pl-PL" dirty="0"/>
              <a:t>Dodawanie elementu wymaga dodatkowej pracy 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95C90E3-4E5D-45CA-A097-808D8D59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063" y="598880"/>
            <a:ext cx="1837631" cy="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2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10BF3-1ACD-4E7B-9857-5C20006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Linux Libertine"/>
              </a:rPr>
              <a:t>Części składowe programu komputerowego  - Drzewo (I Las</a:t>
            </a:r>
            <a:r>
              <a:rPr lang="pl-PL" sz="4400" dirty="0">
                <a:latin typeface="Linux Libertine"/>
                <a:sym typeface="Wingdings" panose="05000000000000000000" pitchFamily="2" charset="2"/>
              </a:rPr>
              <a:t></a:t>
            </a:r>
            <a:r>
              <a:rPr lang="pl-PL" sz="4400" dirty="0">
                <a:latin typeface="Linux Libertine"/>
              </a:rPr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E7312-4013-4D67-88C5-3FC49328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Inna forma przechowywania danych</a:t>
            </a:r>
          </a:p>
          <a:p>
            <a:r>
              <a:rPr lang="pl-PL" dirty="0"/>
              <a:t>Należy do grupy pojemników hierarchicznych</a:t>
            </a:r>
          </a:p>
          <a:p>
            <a:r>
              <a:rPr lang="pl-PL" dirty="0"/>
              <a:t>Każdy element drzewa nazywa się węzłem (</a:t>
            </a:r>
            <a:r>
              <a:rPr lang="pl-PL" dirty="0" err="1"/>
              <a:t>node</a:t>
            </a:r>
            <a:r>
              <a:rPr lang="pl-PL" dirty="0"/>
              <a:t>)</a:t>
            </a:r>
          </a:p>
          <a:p>
            <a:r>
              <a:rPr lang="pl-PL" dirty="0"/>
              <a:t>Każdy węzeł (poza 1 na samej górze) ma rodzica</a:t>
            </a:r>
          </a:p>
          <a:p>
            <a:r>
              <a:rPr lang="pl-PL" dirty="0"/>
              <a:t>Każdy węzeł może mieć dziecko (lub dzieci) – czyli inne węzły</a:t>
            </a:r>
          </a:p>
          <a:p>
            <a:r>
              <a:rPr lang="pl-PL" dirty="0"/>
              <a:t>Zalety: </a:t>
            </a:r>
          </a:p>
          <a:p>
            <a:pPr lvl="1"/>
            <a:r>
              <a:rPr lang="pl-PL" dirty="0"/>
              <a:t>Dobrze przedstawia struktury hierarchiczne</a:t>
            </a:r>
          </a:p>
          <a:p>
            <a:pPr lvl="1"/>
            <a:r>
              <a:rPr lang="pl-PL" dirty="0"/>
              <a:t>Szybkie dodawanie i usuwanie elementów (i czasami całych grup elementów)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Trudna implementacja</a:t>
            </a:r>
          </a:p>
          <a:p>
            <a:pPr lvl="1"/>
            <a:r>
              <a:rPr lang="pl-PL" dirty="0"/>
              <a:t>Trudne przeglądanie, wyszukiwanie i sortowanie</a:t>
            </a:r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686D42-5F4A-4617-9B78-AC35E160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50" y="608271"/>
            <a:ext cx="1201074" cy="8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8E42673B-841C-45FC-893C-32489535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A3E478F-A6C3-4D70-BB8A-D51CC152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173AFDF-9C0C-4D92-8433-F67CB8DB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5C3871A-A9A7-4AFC-9A06-977E9D449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82AEE05-BFCB-494F-9CA8-718A73344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ytuł 4">
            <a:extLst>
              <a:ext uri="{FF2B5EF4-FFF2-40B4-BE49-F238E27FC236}">
                <a16:creationId xmlns:a16="http://schemas.microsoft.com/office/drawing/2014/main" id="{7AF6F232-9AE2-488B-BBDA-A52BC5CB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166932"/>
            <a:ext cx="4096139" cy="4279709"/>
          </a:xfrm>
        </p:spPr>
        <p:txBody>
          <a:bodyPr anchor="ctr">
            <a:normAutofit/>
          </a:bodyPr>
          <a:lstStyle/>
          <a:p>
            <a:br>
              <a:rPr lang="pl-PL" sz="36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pl-PL" sz="2000" dirty="0">
                <a:solidFill>
                  <a:schemeClr val="bg1"/>
                </a:solidFill>
                <a:latin typeface="Linux Libertine"/>
              </a:rPr>
              <a:t>Formy i poziomy Testowania</a:t>
            </a:r>
            <a:br>
              <a:rPr lang="pl-PL" sz="2000" b="0" i="0" dirty="0">
                <a:solidFill>
                  <a:schemeClr val="bg1"/>
                </a:solidFill>
                <a:effectLst/>
                <a:latin typeface="Linux Libertine"/>
              </a:rPr>
            </a:br>
            <a:r>
              <a:rPr lang="pl-PL" sz="2000" dirty="0">
                <a:solidFill>
                  <a:schemeClr val="bg1"/>
                </a:solidFill>
              </a:rPr>
              <a:t>”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Link: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https://testerzy.pl/artykuly/poziomy-testowania</a:t>
            </a: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3DD9A9-1F1E-4CB5-9745-47628A73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21" y="2329022"/>
            <a:ext cx="3462431" cy="21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0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1709</Words>
  <Application>Microsoft Office PowerPoint</Application>
  <PresentationFormat>Panoramiczny</PresentationFormat>
  <Paragraphs>160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Linux Libertine</vt:lpstr>
      <vt:lpstr>Arial</vt:lpstr>
      <vt:lpstr>Calibri</vt:lpstr>
      <vt:lpstr>Calibri Light</vt:lpstr>
      <vt:lpstr>Motyw pakietu Office</vt:lpstr>
      <vt:lpstr>Agenda </vt:lpstr>
      <vt:lpstr>  „ Części składowe programu komputerowego  - Struktury Danych”    Wiki: https://pl.wikipedia.org/wiki/Struktura_danych        </vt:lpstr>
      <vt:lpstr>Części składowe programu komputerowego  - Struktury Danych</vt:lpstr>
      <vt:lpstr>Części składowe programu komputerowego  - Struktury Danych</vt:lpstr>
      <vt:lpstr>Części składowe programu komputerowego  - Tablica</vt:lpstr>
      <vt:lpstr>Części składowe programu komputerowego  - Lista</vt:lpstr>
      <vt:lpstr>Części składowe programu komputerowego  - Mapa (Słownik)</vt:lpstr>
      <vt:lpstr>Części składowe programu komputerowego  - Drzewo (I Las)</vt:lpstr>
      <vt:lpstr>  „Formy i poziomy Testowania ”    Link: https://testerzy.pl/artykuly/poziomy-testowania      </vt:lpstr>
      <vt:lpstr>Poziomy testowania </vt:lpstr>
      <vt:lpstr> Poziomy testowania </vt:lpstr>
      <vt:lpstr> Poziomy Testowania Wewnątrz komponentu </vt:lpstr>
      <vt:lpstr> Poziomy Testowania Wewnątrz komponentu </vt:lpstr>
      <vt:lpstr> Podział testów </vt:lpstr>
      <vt:lpstr>   „Błędy i Bugi  ”    Linki: https://artoftesting.com/difference-between-error-fault-failure-and-defect  https://medium.com/swlh/what-is-difference-between-defect-bug-error-b477e76b5502        </vt:lpstr>
      <vt:lpstr> Błędy i Bugi </vt:lpstr>
      <vt:lpstr> Błędy i Bugi – narzędzia i proces </vt:lpstr>
      <vt:lpstr> Błędy i Bugi – automatyzacja </vt:lpstr>
      <vt:lpstr>   „ Narzędzia Testowe i Integracyjne”    Linki:  https://www.jenkins.io/ https://trello.com/pl         </vt:lpstr>
      <vt:lpstr> Testowanie automatyczne i regresja </vt:lpstr>
      <vt:lpstr> Testowanie – narzędzia i techniki </vt:lpstr>
      <vt:lpstr> Testowanie i programowanie - 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toki toki</dc:creator>
  <cp:lastModifiedBy>toki toki</cp:lastModifiedBy>
  <cp:revision>74</cp:revision>
  <dcterms:created xsi:type="dcterms:W3CDTF">2020-10-20T18:06:39Z</dcterms:created>
  <dcterms:modified xsi:type="dcterms:W3CDTF">2020-10-27T10:28:05Z</dcterms:modified>
</cp:coreProperties>
</file>