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190C3-B4CD-4481-B472-7C2CA6AB73F3}" type="datetimeFigureOut">
              <a:rPr lang="pl-PL" smtClean="0"/>
              <a:t>15.01.2021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C847E-AF95-452B-87AD-389AE73673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0490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5A4B02-486E-49BC-885D-14373A594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12D075D-1A09-448A-9257-C25114E1B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10559E8-7CDE-4A6F-9FCC-7C6BCAAC8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F866-72CD-4912-9730-42EFABCAD6F4}" type="datetimeFigureOut">
              <a:rPr lang="pl-PL" smtClean="0"/>
              <a:t>15.01.2021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BD797E8-5541-4212-A516-F8640880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913B42A-5EDC-459B-B196-B3B69D8DB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BC30-BA26-40F8-94B0-665E21DAE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188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C478CC-DA14-4D64-802A-EAC276067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C0C5962-0726-4F5B-959A-CA24F6E20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E20FB4C-22E9-4EE7-A6AD-A54E28E9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F866-72CD-4912-9730-42EFABCAD6F4}" type="datetimeFigureOut">
              <a:rPr lang="pl-PL" smtClean="0"/>
              <a:t>15.01.2021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E512B04-A7EC-458E-9902-D2FB0AD2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8DD8BEA-80C9-4898-A374-739F6C54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BC30-BA26-40F8-94B0-665E21DAE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279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07A90319-28A2-4E07-9FBD-A1B38F297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E285D5B-3F62-4736-9687-079C173C3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E9112E4-FA02-41C1-8019-99CCC4BE4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F866-72CD-4912-9730-42EFABCAD6F4}" type="datetimeFigureOut">
              <a:rPr lang="pl-PL" smtClean="0"/>
              <a:t>15.01.2021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00B493-819D-4DE2-A889-BDC999E7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A971743-7A6D-4AE6-9FCD-6CBA92B5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BC30-BA26-40F8-94B0-665E21DAE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8488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4E4C05-7EAE-463B-BFAE-A125CE8A5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F1677C5-C43A-4EFE-9222-C6FB14223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0AAF04B-4997-46E9-8A8C-849C1B5B1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F866-72CD-4912-9730-42EFABCAD6F4}" type="datetimeFigureOut">
              <a:rPr lang="pl-PL" smtClean="0"/>
              <a:t>15.01.2021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2E49BA6-498D-478E-941E-8140154D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A8C5975-FCB8-4CED-ADA4-0FD4D4EE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BC30-BA26-40F8-94B0-665E21DAE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582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4095B5-7702-40A2-B083-1D6410C61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EB874B8-1FB3-417C-90B1-199EA3FBE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C9F7929-AA95-4190-9EC0-DFCB4835B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F866-72CD-4912-9730-42EFABCAD6F4}" type="datetimeFigureOut">
              <a:rPr lang="pl-PL" smtClean="0"/>
              <a:t>15.01.2021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DE05475-C215-4D19-9DAA-EE27BBC85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E718298-9A2E-47F1-AF2C-1D40D0A9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BC30-BA26-40F8-94B0-665E21DAE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475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42ABD8-7BC4-437A-8363-6FA2973C9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A8B120-E03C-4025-A45D-9BB0E7F2D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4658387-9B1E-4D45-8426-3E9C7DCDB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27D5342-C627-4A7B-9866-31C9A060B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F866-72CD-4912-9730-42EFABCAD6F4}" type="datetimeFigureOut">
              <a:rPr lang="pl-PL" smtClean="0"/>
              <a:t>15.01.2021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EF9A212-F7CA-4752-B3D3-B4AB6C89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001C79A-7A28-4541-9A01-2B41304CD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BC30-BA26-40F8-94B0-665E21DAE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053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E8238A-4EC9-4107-8364-2599E00B6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5DA9311-C5C6-452A-B792-7C191A4C4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96B6555-F316-4288-BB03-C573FEAE5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9BAFD98-DB39-4A2D-B06A-A84D12F8A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1BFA4E4D-07D3-44BF-8C61-0402EA5FD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4247B2D-EEB3-4BC3-B777-58C327B5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F866-72CD-4912-9730-42EFABCAD6F4}" type="datetimeFigureOut">
              <a:rPr lang="pl-PL" smtClean="0"/>
              <a:t>15.01.2021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93A115CB-F600-4995-A9CB-CACB2A45B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DAAF999-421B-4FFA-95B5-C6A45F1D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BC30-BA26-40F8-94B0-665E21DAE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322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23A9C2-C1E6-485C-BDC8-81FAF73F4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93F53AF0-83E8-4E3A-86CE-DC7CC5E2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F866-72CD-4912-9730-42EFABCAD6F4}" type="datetimeFigureOut">
              <a:rPr lang="pl-PL" smtClean="0"/>
              <a:t>15.01.2021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9AC84AC-E1CB-4BA4-87CA-89AF0F4A8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EA4E65E0-69E3-4CAD-86DF-90E81D093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BC30-BA26-40F8-94B0-665E21DAE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211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37EFA2B5-223A-4BF5-AFDB-1A401DDB0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F866-72CD-4912-9730-42EFABCAD6F4}" type="datetimeFigureOut">
              <a:rPr lang="pl-PL" smtClean="0"/>
              <a:t>15.01.2021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62871CA5-DF0C-462B-9834-0AFDCBB2C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1C96E95-105E-47D0-88B5-9DFFD6C1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BC30-BA26-40F8-94B0-665E21DAE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377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77B904-948E-4DF7-9DCF-9284C8083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04BAC2E-9EB2-48FC-9433-40EBB3B77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B8DF0D0-F88B-48EA-846E-5027F6D31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EAF6C06-A25E-4C01-94F7-1B6EDB58E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F866-72CD-4912-9730-42EFABCAD6F4}" type="datetimeFigureOut">
              <a:rPr lang="pl-PL" smtClean="0"/>
              <a:t>15.01.2021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B749214-D755-44E7-9D18-85465387B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94F38CF-B2FB-462E-B614-4A356F8C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BC30-BA26-40F8-94B0-665E21DAE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42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9B58AF-BDEF-47D4-86E2-720DBBFE6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19B4EBE-8F0A-438B-989D-D5B65E713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BB77D4F-6AF8-4E9C-BFF7-A9E12C53D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CA616DD-1FE0-4A41-A020-F17BB2ECC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F866-72CD-4912-9730-42EFABCAD6F4}" type="datetimeFigureOut">
              <a:rPr lang="pl-PL" smtClean="0"/>
              <a:t>15.01.2021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34A698F-1D4C-4892-9E29-83FE4EF02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F2BE644-44D3-44B0-96EA-6214C035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BC30-BA26-40F8-94B0-665E21DAE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76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51A3D215-F11E-481B-9E06-3FE2851C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FB60C99-9B3D-4ED3-B334-FB5777F92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F6191BE-FEEB-4360-B1D8-71E36DBDB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7F866-72CD-4912-9730-42EFABCAD6F4}" type="datetimeFigureOut">
              <a:rPr lang="pl-PL" smtClean="0"/>
              <a:t>15.01.2021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251583A-3571-49E1-8E2D-5AAF874AF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F3C3EF2-2970-4137-AAC6-759CECE28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4BC30-BA26-40F8-94B0-665E21DAE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925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wlh/what-is-difference-between-defect-bug-error-b477e76b5502" TargetMode="External"/><Relationship Id="rId2" Type="http://schemas.openxmlformats.org/officeDocument/2006/relationships/hyperlink" Target="https://artoftesting.com/difference-between-error-fault-failure-and-defec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pl.wikipedia.org/wiki/Ci%C4%85g%C5%82a_integracja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1231D83-6B9A-4D1F-966D-37B5CA8CE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124734" cy="3268639"/>
          </a:xfrm>
        </p:spPr>
        <p:txBody>
          <a:bodyPr anchor="ctr">
            <a:normAutofit/>
          </a:bodyPr>
          <a:lstStyle/>
          <a:p>
            <a:br>
              <a:rPr lang="pl-PL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br>
              <a:rPr lang="pl-PL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l-PL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F030F7F-1E0A-4F92-A7FC-6CAC78DED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4333" y="951345"/>
            <a:ext cx="2223009" cy="2286472"/>
          </a:xfrm>
        </p:spPr>
        <p:txBody>
          <a:bodyPr anchor="ctr">
            <a:no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endParaRPr 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pl-PL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Części składowe programu komputerowego </a:t>
            </a:r>
            <a:b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Struktury Danych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pl-PL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Formy i poziomy Testowania</a:t>
            </a:r>
            <a:endParaRPr lang="pl-PL" sz="105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l-PL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 Błędy i Bugi w Oprogramowaniu</a:t>
            </a:r>
          </a:p>
          <a:p>
            <a:pPr>
              <a:lnSpc>
                <a:spcPct val="150000"/>
              </a:lnSpc>
            </a:pPr>
            <a:r>
              <a:rPr lang="pl-PL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4) Narzędzia Testowe</a:t>
            </a:r>
          </a:p>
          <a:p>
            <a:endParaRPr lang="pl-PL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l-PL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4237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610BF3-1ACD-4E7B-9857-5C200060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pl-PL" sz="4000" dirty="0">
                <a:latin typeface="Arial" panose="020B0604020202020204" pitchFamily="34" charset="0"/>
                <a:cs typeface="Arial" panose="020B0604020202020204" pitchFamily="34" charset="0"/>
              </a:rPr>
              <a:t>Poziomy testowania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6E7312-4013-4D67-88C5-3FC493286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8655"/>
            <a:ext cx="10515600" cy="4588308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Wcześniej (1 prezentacja Slajd 15) przy modelu wodospadowym (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Waterfall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) Testowanie odbywało się po zakończeniu każdego etapu </a:t>
            </a:r>
          </a:p>
          <a:p>
            <a:pPr lvl="2">
              <a:lnSpc>
                <a:spcPct val="100000"/>
              </a:lnSpc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Stories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-&gt; (Rewizja) -&gt; Implementacja (Testy) -&gt; Testy -&gt; (Testy akceptacyjne)</a:t>
            </a:r>
          </a:p>
          <a:p>
            <a:pPr lvl="2">
              <a:lnSpc>
                <a:spcPct val="100000"/>
              </a:lnSpc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Problem – późne wykrycie wad</a:t>
            </a:r>
          </a:p>
          <a:p>
            <a:pPr lvl="1">
              <a:lnSpc>
                <a:spcPct val="100000"/>
              </a:lnSpc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Podstawowa zasada budżetu Projektu IT – </a:t>
            </a:r>
            <a:r>
              <a:rPr lang="pl-PL" b="1" u="sng" dirty="0">
                <a:latin typeface="Arial" panose="020B0604020202020204" pitchFamily="34" charset="0"/>
                <a:cs typeface="Arial" panose="020B0604020202020204" pitchFamily="34" charset="0"/>
              </a:rPr>
              <a:t>„Późno wykryte błędy są najdroższe do naprawy”</a:t>
            </a:r>
          </a:p>
          <a:p>
            <a:pPr lvl="1">
              <a:lnSpc>
                <a:spcPct val="100000"/>
              </a:lnSpc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Aby umożliwić podniesienie jakości i kontrolę budżetu potrzebne jest testowanie na wielu pomniejszych etapach tworzenia oprogramowania</a:t>
            </a:r>
          </a:p>
          <a:p>
            <a:pPr lvl="1">
              <a:lnSpc>
                <a:spcPct val="100000"/>
              </a:lnSpc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Testowanie przez to stało się osobną techniką, sztuką, procesem przy tworzeniu Software’u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92FF851-F589-4121-A029-1D59BB0D4880}"/>
              </a:ext>
            </a:extLst>
          </p:cNvPr>
          <p:cNvSpPr txBox="1"/>
          <p:nvPr/>
        </p:nvSpPr>
        <p:spPr>
          <a:xfrm>
            <a:off x="3047260" y="324655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524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610BF3-1ACD-4E7B-9857-5C2000600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1165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000" dirty="0">
                <a:latin typeface="Arial" panose="020B0604020202020204" pitchFamily="34" charset="0"/>
                <a:cs typeface="Arial" panose="020B0604020202020204" pitchFamily="34" charset="0"/>
              </a:rPr>
              <a:t>Poziomy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testowania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6E7312-4013-4D67-88C5-3FC493286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182"/>
            <a:ext cx="10515600" cy="4710545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W metodologii SCRUM Testowanie dopasowane jest do czasu trwania Sprintu</a:t>
            </a:r>
          </a:p>
          <a:p>
            <a:pPr lvl="1">
              <a:lnSpc>
                <a:spcPct val="100000"/>
              </a:lnSpc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Testerzy (w realnych projektach) często tworzą własne zespoły </a:t>
            </a:r>
          </a:p>
          <a:p>
            <a:pPr lvl="1">
              <a:lnSpc>
                <a:spcPct val="100000"/>
              </a:lnSpc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Mają własne spotkania </a:t>
            </a:r>
            <a:r>
              <a:rPr lang="pl-PL" sz="2000" dirty="0" err="1">
                <a:latin typeface="Arial" panose="020B0604020202020204" pitchFamily="34" charset="0"/>
                <a:cs typeface="Arial" panose="020B0604020202020204" pitchFamily="34" charset="0"/>
              </a:rPr>
              <a:t>Scrumowe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l-PL" sz="2000" dirty="0" err="1">
                <a:latin typeface="Arial" panose="020B0604020202020204" pitchFamily="34" charset="0"/>
                <a:cs typeface="Arial" panose="020B0604020202020204" pitchFamily="34" charset="0"/>
              </a:rPr>
              <a:t>Planing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, Retro, </a:t>
            </a:r>
            <a:r>
              <a:rPr lang="pl-PL" sz="2000" dirty="0" err="1"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 – patrz </a:t>
            </a:r>
            <a:r>
              <a:rPr lang="pl-PL" sz="2000" dirty="0" err="1"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Poziomy testowania często są dopasowywane do struktury przedsiębiorstwa (inaczej testuje się produkt dla szpitala, inaczej dla klientów prywatnych itd.)</a:t>
            </a:r>
          </a:p>
          <a:p>
            <a:pPr lvl="1">
              <a:lnSpc>
                <a:spcPct val="100000"/>
              </a:lnSpc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Jest wiele kryteriów testowania i potencjalnych etapów, zarządza tym Architekt Testów (lub zespół architektów) oraz osoby odpowiedzialne za jakość produktu</a:t>
            </a:r>
          </a:p>
          <a:p>
            <a:pPr lvl="1">
              <a:lnSpc>
                <a:spcPct val="100000"/>
              </a:lnSpc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Dziś firmowe projekty są podzielone na małe elementy tworzone przez zespoły często rozrzucone po całym świecie (w różnych strefach czasowych)</a:t>
            </a:r>
          </a:p>
          <a:p>
            <a:pPr lvl="1">
              <a:lnSpc>
                <a:spcPct val="100000"/>
              </a:lnSpc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Osoby odpowiedzialne za całokształt projektu dzielą cały produkt na poszczególne części, z których (jak z lego) tworzony jest cały produkt</a:t>
            </a:r>
          </a:p>
          <a:p>
            <a:pPr lvl="1">
              <a:lnSpc>
                <a:spcPct val="100000"/>
              </a:lnSpc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Te części (często nazywane komponentami) mają własne cykle testowe</a:t>
            </a:r>
          </a:p>
        </p:txBody>
      </p:sp>
    </p:spTree>
    <p:extLst>
      <p:ext uri="{BB962C8B-B14F-4D97-AF65-F5344CB8AC3E}">
        <p14:creationId xmlns:p14="http://schemas.microsoft.com/office/powerpoint/2010/main" val="106677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610BF3-1ACD-4E7B-9857-5C200060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Poziomy Testowania Wewnątrz komponentu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6E7312-4013-4D67-88C5-3FC493286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3481"/>
            <a:ext cx="10515600" cy="4351338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pl-PL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Pair</a:t>
            </a:r>
            <a:r>
              <a:rPr lang="pl-PL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Programming (formalnie nie jest to test, ale jest ważnym elementem procesu testowego)</a:t>
            </a:r>
          </a:p>
          <a:p>
            <a:pPr lvl="1">
              <a:lnSpc>
                <a:spcPct val="100000"/>
              </a:lnSpc>
            </a:pPr>
            <a:r>
              <a:rPr lang="pl-PL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l-PL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endParaRPr lang="pl-PL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pl-PL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</a:t>
            </a:r>
            <a:r>
              <a:rPr lang="pl-PL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pl-PL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(Testy jednostkowe)</a:t>
            </a:r>
          </a:p>
          <a:p>
            <a:pPr lvl="1">
              <a:lnSpc>
                <a:spcPct val="100000"/>
              </a:lnSpc>
            </a:pPr>
            <a:r>
              <a:rPr lang="pl-P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Testy Integracyjne</a:t>
            </a:r>
          </a:p>
          <a:p>
            <a:pPr lvl="1">
              <a:lnSpc>
                <a:spcPct val="100000"/>
              </a:lnSpc>
            </a:pPr>
            <a:r>
              <a:rPr lang="pl-P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Testy Funkcjonalne i Systemowe</a:t>
            </a:r>
          </a:p>
          <a:p>
            <a:pPr lvl="1">
              <a:lnSpc>
                <a:spcPct val="100000"/>
              </a:lnSpc>
            </a:pPr>
            <a:r>
              <a:rPr lang="pl-P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Testy akceptacyjne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EB39A7D0-5247-4F24-B864-FC480164B4F1}"/>
              </a:ext>
            </a:extLst>
          </p:cNvPr>
          <p:cNvSpPr/>
          <p:nvPr/>
        </p:nvSpPr>
        <p:spPr>
          <a:xfrm>
            <a:off x="1242874" y="1251751"/>
            <a:ext cx="1669002" cy="2219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Programista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9E37AAC5-2367-4FBD-97DB-776645312405}"/>
              </a:ext>
            </a:extLst>
          </p:cNvPr>
          <p:cNvSpPr/>
          <p:nvPr/>
        </p:nvSpPr>
        <p:spPr>
          <a:xfrm>
            <a:off x="8700117" y="1251751"/>
            <a:ext cx="1669002" cy="221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Tester</a:t>
            </a:r>
          </a:p>
        </p:txBody>
      </p:sp>
    </p:spTree>
    <p:extLst>
      <p:ext uri="{BB962C8B-B14F-4D97-AF65-F5344CB8AC3E}">
        <p14:creationId xmlns:p14="http://schemas.microsoft.com/office/powerpoint/2010/main" val="1249860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610BF3-1ACD-4E7B-9857-5C2000600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42002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Poziomy Testowania Wewnątrz komponentu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6E7312-4013-4D67-88C5-3FC493286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8727"/>
            <a:ext cx="10515600" cy="4406091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Po przetestowaniu tym cyklem testów Komponentu – Testy niebieskie z poprzedniego slajdu (Wykonywane przez testerów) Powtarza się na kolejnych etapach Integracji (Składania komponentów w większą całość)</a:t>
            </a:r>
          </a:p>
          <a:p>
            <a:pPr lvl="1">
              <a:lnSpc>
                <a:spcPct val="100000"/>
              </a:lnSpc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 zależności od przemysłu i klienta końcowego tworzy się dodatkowe poziomy testów (np. Beta-testy gier komputerowych)</a:t>
            </a:r>
          </a:p>
          <a:p>
            <a:pPr lvl="1">
              <a:lnSpc>
                <a:spcPct val="100000"/>
              </a:lnSpc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Z punktu widzenia biznesowego – najważniejsze dla firmy są testy akceptacyjne. W skrócie oznaczają, że jeżeli przejdą wszystkie – klient akceptuje nasz produkt i jest zobowiązany zapłacić za niego pieniądze</a:t>
            </a:r>
          </a:p>
        </p:txBody>
      </p:sp>
    </p:spTree>
    <p:extLst>
      <p:ext uri="{BB962C8B-B14F-4D97-AF65-F5344CB8AC3E}">
        <p14:creationId xmlns:p14="http://schemas.microsoft.com/office/powerpoint/2010/main" val="418848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610BF3-1ACD-4E7B-9857-5C200060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000" dirty="0">
                <a:latin typeface="Arial" panose="020B0604020202020204" pitchFamily="34" charset="0"/>
                <a:cs typeface="Arial" panose="020B0604020202020204" pitchFamily="34" charset="0"/>
              </a:rPr>
              <a:t>Podział testów</a:t>
            </a:r>
            <a:br>
              <a:rPr lang="pl-PL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l-PL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6E7312-4013-4D67-88C5-3FC493286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3481"/>
            <a:ext cx="10515600" cy="4351338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Testy dodatkowo dzieli się też na 3 grupy opisujące poziom dostępnej wiedzy i struktury testowanego systemu</a:t>
            </a:r>
          </a:p>
          <a:p>
            <a:pPr lvl="1">
              <a:lnSpc>
                <a:spcPct val="100000"/>
              </a:lnSpc>
            </a:pPr>
            <a:r>
              <a:rPr lang="pl-PL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Testy białoskrzynkowe (White-Box)</a:t>
            </a:r>
          </a:p>
          <a:p>
            <a:pPr lvl="1">
              <a:lnSpc>
                <a:spcPct val="100000"/>
              </a:lnSpc>
            </a:pPr>
            <a:r>
              <a:rPr lang="pl-PL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Testy </a:t>
            </a:r>
            <a:r>
              <a:rPr lang="pl-PL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szaroskrzynkowe</a:t>
            </a:r>
            <a:r>
              <a:rPr lang="pl-PL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(Gray-Box)</a:t>
            </a:r>
          </a:p>
          <a:p>
            <a:pPr lvl="1">
              <a:lnSpc>
                <a:spcPct val="100000"/>
              </a:lnSpc>
            </a:pPr>
            <a:r>
              <a:rPr lang="pl-P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Testy czarnoskrzynkowe (Black-Box)</a:t>
            </a:r>
          </a:p>
          <a:p>
            <a:pPr lvl="1">
              <a:lnSpc>
                <a:spcPct val="100000"/>
              </a:lnSpc>
            </a:pPr>
            <a:endParaRPr lang="pl-PL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Wiki: https://pl.wikipedia.org/wiki/Testowanie_oprogramowania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92FF851-F589-4121-A029-1D59BB0D4880}"/>
              </a:ext>
            </a:extLst>
          </p:cNvPr>
          <p:cNvSpPr txBox="1"/>
          <p:nvPr/>
        </p:nvSpPr>
        <p:spPr>
          <a:xfrm>
            <a:off x="3144914" y="322924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EB39A7D0-5247-4F24-B864-FC480164B4F1}"/>
              </a:ext>
            </a:extLst>
          </p:cNvPr>
          <p:cNvSpPr/>
          <p:nvPr/>
        </p:nvSpPr>
        <p:spPr>
          <a:xfrm>
            <a:off x="1242874" y="1251751"/>
            <a:ext cx="1669002" cy="2219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Programista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9E37AAC5-2367-4FBD-97DB-776645312405}"/>
              </a:ext>
            </a:extLst>
          </p:cNvPr>
          <p:cNvSpPr/>
          <p:nvPr/>
        </p:nvSpPr>
        <p:spPr>
          <a:xfrm>
            <a:off x="8700117" y="1251751"/>
            <a:ext cx="1669002" cy="221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Tester</a:t>
            </a:r>
          </a:p>
        </p:txBody>
      </p:sp>
    </p:spTree>
    <p:extLst>
      <p:ext uri="{BB962C8B-B14F-4D97-AF65-F5344CB8AC3E}">
        <p14:creationId xmlns:p14="http://schemas.microsoft.com/office/powerpoint/2010/main" val="3435969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7">
            <a:extLst>
              <a:ext uri="{FF2B5EF4-FFF2-40B4-BE49-F238E27FC236}">
                <a16:creationId xmlns:a16="http://schemas.microsoft.com/office/drawing/2014/main" id="{8E42673B-841C-45FC-893C-32489535C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FA3E478F-A6C3-4D70-BB8A-D51CC152E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21">
            <a:extLst>
              <a:ext uri="{FF2B5EF4-FFF2-40B4-BE49-F238E27FC236}">
                <a16:creationId xmlns:a16="http://schemas.microsoft.com/office/drawing/2014/main" id="{3173AFDF-9C0C-4D92-8433-F67CB8DB8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75C3871A-A9A7-4AFC-9A06-977E9D449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582AEE05-BFCB-494F-9CA8-718A73344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Tytuł 4">
            <a:extLst>
              <a:ext uri="{FF2B5EF4-FFF2-40B4-BE49-F238E27FC236}">
                <a16:creationId xmlns:a16="http://schemas.microsoft.com/office/drawing/2014/main" id="{7AF6F232-9AE2-488B-BBDA-A52BC5CB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5" y="1166932"/>
            <a:ext cx="4096139" cy="4279709"/>
          </a:xfrm>
        </p:spPr>
        <p:txBody>
          <a:bodyPr anchor="ctr">
            <a:noAutofit/>
          </a:bodyPr>
          <a:lstStyle/>
          <a:p>
            <a:br>
              <a:rPr lang="pl-PL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„Błędy i Bugi”</a:t>
            </a:r>
            <a:br>
              <a:rPr lang="pl-PL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Linki:</a:t>
            </a:r>
            <a:br>
              <a:rPr lang="pl-PL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https://artoftesting.com/difference-between-error-fault-failure-and-defect</a:t>
            </a:r>
            <a:br>
              <a:rPr lang="pl-PL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https://medium.com/swlh/what-is-difference-between-defect-bug-error-b477e76b5502</a:t>
            </a:r>
            <a:br>
              <a:rPr lang="pl-PL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l-PL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55EB7A16-8C80-4FD5-A654-B32110CA4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180" y="2613891"/>
            <a:ext cx="5822876" cy="11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75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610BF3-1ACD-4E7B-9857-5C2000600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3384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l-PL" sz="4000" dirty="0">
                <a:latin typeface="Arial" panose="020B0604020202020204" pitchFamily="34" charset="0"/>
                <a:cs typeface="Arial" panose="020B0604020202020204" pitchFamily="34" charset="0"/>
              </a:rPr>
              <a:t>Błędy i Bugi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6E7312-4013-4D67-88C5-3FC493286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455" y="1348510"/>
            <a:ext cx="10515600" cy="4766310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Nie da się tworzyć oprogramowania (ani w zasadzie niczego na świecie) bez błędów</a:t>
            </a:r>
          </a:p>
          <a:p>
            <a:pPr lvl="1">
              <a:lnSpc>
                <a:spcPct val="100000"/>
              </a:lnSpc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Testy i najdokładniejsze procedury nie uchronią nas przed 100% błędów</a:t>
            </a:r>
          </a:p>
          <a:p>
            <a:pPr lvl="1">
              <a:lnSpc>
                <a:spcPct val="100000"/>
              </a:lnSpc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Ponieważ w świecie IT wszystko musi mieć swoją formalną nazwę i proces stworzono kategorie i poziomy błędów (czyt. Sylabus ISTQB)</a:t>
            </a:r>
          </a:p>
          <a:p>
            <a:pPr lvl="2">
              <a:lnSpc>
                <a:spcPct val="100000"/>
              </a:lnSpc>
            </a:pPr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Pomyłka (Error/</a:t>
            </a:r>
            <a:r>
              <a:rPr lang="pl-PL" b="1" dirty="0" err="1">
                <a:latin typeface="Arial" panose="020B0604020202020204" pitchFamily="34" charset="0"/>
                <a:cs typeface="Arial" panose="020B0604020202020204" pitchFamily="34" charset="0"/>
              </a:rPr>
              <a:t>Mistake</a:t>
            </a:r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– błąd, niedopatrzenie programisty. Miał dobrze sprecyzowane zadanie, wszystko w dokumentacji się zgadza, ale przez niedopatrzenie coś źle zrobił i system nie działa</a:t>
            </a:r>
          </a:p>
          <a:p>
            <a:pPr lvl="2">
              <a:lnSpc>
                <a:spcPct val="100000"/>
              </a:lnSpc>
            </a:pPr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Defekt (</a:t>
            </a:r>
            <a:r>
              <a:rPr lang="pl-PL" b="1" dirty="0" err="1">
                <a:latin typeface="Arial" panose="020B0604020202020204" pitchFamily="34" charset="0"/>
                <a:cs typeface="Arial" panose="020B0604020202020204" pitchFamily="34" charset="0"/>
              </a:rPr>
              <a:t>Defect</a:t>
            </a:r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– Problem odnaleziony w systemie przez testera. Może też dotyczyć tego, że system działa w zasadzie dobrze, ale jest sposób by go zawiesić (patrz – gwiazda Śmierci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2">
              <a:lnSpc>
                <a:spcPct val="100000"/>
              </a:lnSpc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Bug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– Błąd w kodzie (wprowadzony poprzez Pomyłkę lub złą specyfikację) znajduje go i naprawia Programista</a:t>
            </a:r>
          </a:p>
          <a:p>
            <a:pPr lvl="2">
              <a:lnSpc>
                <a:spcPct val="100000"/>
              </a:lnSpc>
            </a:pPr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Awaria (</a:t>
            </a:r>
            <a:r>
              <a:rPr lang="pl-PL" b="1" dirty="0" err="1">
                <a:latin typeface="Arial" panose="020B0604020202020204" pitchFamily="34" charset="0"/>
                <a:cs typeface="Arial" panose="020B0604020202020204" pitchFamily="34" charset="0"/>
              </a:rPr>
              <a:t>Failure</a:t>
            </a:r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– wywalenie się systemu, nie wykonanie pracy lub wykonanie jej błędnie.</a:t>
            </a:r>
          </a:p>
        </p:txBody>
      </p:sp>
    </p:spTree>
    <p:extLst>
      <p:ext uri="{BB962C8B-B14F-4D97-AF65-F5344CB8AC3E}">
        <p14:creationId xmlns:p14="http://schemas.microsoft.com/office/powerpoint/2010/main" val="1619990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610BF3-1ACD-4E7B-9857-5C2000600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747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Błędy i Bugi – narzędzia i proces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6E7312-4013-4D67-88C5-3FC493286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8364"/>
            <a:ext cx="10515600" cy="5006455"/>
          </a:xfrm>
        </p:spPr>
        <p:txBody>
          <a:bodyPr>
            <a:normAutofit fontScale="77500" lnSpcReduction="20000"/>
          </a:bodyPr>
          <a:lstStyle/>
          <a:p>
            <a:pPr lvl="1">
              <a:lnSpc>
                <a:spcPct val="120000"/>
              </a:lnSpc>
            </a:pPr>
            <a:r>
              <a:rPr lang="pl-PL" sz="2600" dirty="0">
                <a:latin typeface="Arial" panose="020B0604020202020204" pitchFamily="34" charset="0"/>
                <a:cs typeface="Arial" panose="020B0604020202020204" pitchFamily="34" charset="0"/>
              </a:rPr>
              <a:t>Do znalezienia </a:t>
            </a:r>
            <a:r>
              <a:rPr lang="pl-PL" sz="2600" dirty="0" err="1">
                <a:latin typeface="Arial" panose="020B0604020202020204" pitchFamily="34" charset="0"/>
                <a:cs typeface="Arial" panose="020B0604020202020204" pitchFamily="34" charset="0"/>
              </a:rPr>
              <a:t>bugów</a:t>
            </a:r>
            <a:r>
              <a:rPr lang="pl-PL" sz="2600" dirty="0">
                <a:latin typeface="Arial" panose="020B0604020202020204" pitchFamily="34" charset="0"/>
                <a:cs typeface="Arial" panose="020B0604020202020204" pitchFamily="34" charset="0"/>
              </a:rPr>
              <a:t> w kodzie można użyć wielu narzędzi i procesów:</a:t>
            </a:r>
          </a:p>
          <a:p>
            <a:pPr lvl="2">
              <a:lnSpc>
                <a:spcPct val="120000"/>
              </a:lnSpc>
            </a:pPr>
            <a:r>
              <a:rPr lang="pl-PL" sz="2500" dirty="0" err="1">
                <a:latin typeface="Arial" panose="020B0604020202020204" pitchFamily="34" charset="0"/>
                <a:cs typeface="Arial" panose="020B0604020202020204" pitchFamily="34" charset="0"/>
              </a:rPr>
              <a:t>Pair</a:t>
            </a:r>
            <a:r>
              <a:rPr lang="pl-PL" sz="2500" dirty="0">
                <a:latin typeface="Arial" panose="020B0604020202020204" pitchFamily="34" charset="0"/>
                <a:cs typeface="Arial" panose="020B0604020202020204" pitchFamily="34" charset="0"/>
              </a:rPr>
              <a:t> Programming</a:t>
            </a:r>
          </a:p>
          <a:p>
            <a:pPr lvl="2">
              <a:lnSpc>
                <a:spcPct val="120000"/>
              </a:lnSpc>
            </a:pPr>
            <a:r>
              <a:rPr lang="pl-PL" sz="2500" dirty="0" err="1"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endParaRPr lang="pl-PL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20000"/>
              </a:lnSpc>
            </a:pPr>
            <a:r>
              <a:rPr lang="pl-PL" sz="2500" dirty="0">
                <a:latin typeface="Arial" panose="020B0604020202020204" pitchFamily="34" charset="0"/>
                <a:cs typeface="Arial" panose="020B0604020202020204" pitchFamily="34" charset="0"/>
              </a:rPr>
              <a:t>Debugging</a:t>
            </a:r>
          </a:p>
          <a:p>
            <a:pPr lvl="1">
              <a:lnSpc>
                <a:spcPct val="120000"/>
              </a:lnSpc>
            </a:pPr>
            <a:r>
              <a:rPr lang="pl-PL" sz="2600" dirty="0">
                <a:latin typeface="Arial" panose="020B0604020202020204" pitchFamily="34" charset="0"/>
                <a:cs typeface="Arial" panose="020B0604020202020204" pitchFamily="34" charset="0"/>
              </a:rPr>
              <a:t>Debugowanie to proces odtwarzania kodu krok po kroku i analizę algorytmów lub przepływu danych w programie</a:t>
            </a:r>
          </a:p>
          <a:p>
            <a:pPr lvl="1">
              <a:lnSpc>
                <a:spcPct val="120000"/>
              </a:lnSpc>
            </a:pPr>
            <a:r>
              <a:rPr lang="pl-PL" sz="2600" dirty="0">
                <a:latin typeface="Arial" panose="020B0604020202020204" pitchFamily="34" charset="0"/>
                <a:cs typeface="Arial" panose="020B0604020202020204" pitchFamily="34" charset="0"/>
              </a:rPr>
              <a:t>Znaleziony przez Testera Defekt zostaje zapisany w systemie nazywanym </a:t>
            </a:r>
            <a:r>
              <a:rPr lang="pl-PL" sz="2600" dirty="0" err="1">
                <a:latin typeface="Arial" panose="020B0604020202020204" pitchFamily="34" charset="0"/>
                <a:cs typeface="Arial" panose="020B0604020202020204" pitchFamily="34" charset="0"/>
              </a:rPr>
              <a:t>BugTrackerem</a:t>
            </a:r>
            <a:r>
              <a:rPr lang="pl-PL" sz="2600" dirty="0">
                <a:latin typeface="Arial" panose="020B0604020202020204" pitchFamily="34" charset="0"/>
                <a:cs typeface="Arial" panose="020B0604020202020204" pitchFamily="34" charset="0"/>
              </a:rPr>
              <a:t> (Np. </a:t>
            </a:r>
            <a:r>
              <a:rPr lang="pl-PL" sz="2600" dirty="0" err="1">
                <a:latin typeface="Arial" panose="020B0604020202020204" pitchFamily="34" charset="0"/>
                <a:cs typeface="Arial" panose="020B0604020202020204" pitchFamily="34" charset="0"/>
              </a:rPr>
              <a:t>Redmine</a:t>
            </a:r>
            <a:r>
              <a:rPr lang="pl-PL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l-PL" sz="2600" dirty="0" err="1">
                <a:latin typeface="Arial" panose="020B0604020202020204" pitchFamily="34" charset="0"/>
                <a:cs typeface="Arial" panose="020B0604020202020204" pitchFamily="34" charset="0"/>
              </a:rPr>
              <a:t>Mantis</a:t>
            </a:r>
            <a:r>
              <a:rPr lang="pl-PL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l-PL" sz="2600" dirty="0" err="1">
                <a:latin typeface="Arial" panose="020B0604020202020204" pitchFamily="34" charset="0"/>
                <a:cs typeface="Arial" panose="020B0604020202020204" pitchFamily="34" charset="0"/>
              </a:rPr>
              <a:t>Backlog</a:t>
            </a:r>
            <a:r>
              <a:rPr lang="pl-PL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l-PL" sz="2600" dirty="0" err="1">
                <a:latin typeface="Arial" panose="020B0604020202020204" pitchFamily="34" charset="0"/>
                <a:cs typeface="Arial" panose="020B0604020202020204" pitchFamily="34" charset="0"/>
              </a:rPr>
              <a:t>Bugzilla</a:t>
            </a:r>
            <a:r>
              <a:rPr lang="pl-PL" sz="2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pl-PL" sz="2600" dirty="0">
                <a:latin typeface="Arial" panose="020B0604020202020204" pitchFamily="34" charset="0"/>
                <a:cs typeface="Arial" panose="020B0604020202020204" pitchFamily="34" charset="0"/>
              </a:rPr>
              <a:t>Bug dostaje swój identyfikator, opis jak go odtworzyć, zakładane i aktualne zachowanie systemu oraz priorytet (proces ten może się różnić w zależności od firmy)</a:t>
            </a:r>
          </a:p>
          <a:p>
            <a:pPr lvl="1">
              <a:lnSpc>
                <a:spcPct val="120000"/>
              </a:lnSpc>
            </a:pPr>
            <a:r>
              <a:rPr lang="pl-PL" sz="2600" dirty="0">
                <a:latin typeface="Arial" panose="020B0604020202020204" pitchFamily="34" charset="0"/>
                <a:cs typeface="Arial" panose="020B0604020202020204" pitchFamily="34" charset="0"/>
              </a:rPr>
              <a:t>Programista zarządza Bugiem w </a:t>
            </a:r>
            <a:r>
              <a:rPr lang="pl-PL" sz="2600" dirty="0" err="1">
                <a:latin typeface="Arial" panose="020B0604020202020204" pitchFamily="34" charset="0"/>
                <a:cs typeface="Arial" panose="020B0604020202020204" pitchFamily="34" charset="0"/>
              </a:rPr>
              <a:t>Bugtrackerze</a:t>
            </a:r>
            <a:r>
              <a:rPr lang="pl-PL" sz="2600" dirty="0">
                <a:latin typeface="Arial" panose="020B0604020202020204" pitchFamily="34" charset="0"/>
                <a:cs typeface="Arial" panose="020B0604020202020204" pitchFamily="34" charset="0"/>
              </a:rPr>
              <a:t> i gdy rozwiąże problem, ustawia status Buga na „</a:t>
            </a:r>
            <a:r>
              <a:rPr lang="pl-PL" sz="2600" dirty="0" err="1">
                <a:latin typeface="Arial" panose="020B0604020202020204" pitchFamily="34" charset="0"/>
                <a:cs typeface="Arial" panose="020B0604020202020204" pitchFamily="34" charset="0"/>
              </a:rPr>
              <a:t>Ready</a:t>
            </a:r>
            <a:r>
              <a:rPr lang="pl-PL" sz="26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l-PL" sz="26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pl-PL" sz="2600" dirty="0">
                <a:latin typeface="Arial" panose="020B0604020202020204" pitchFamily="34" charset="0"/>
                <a:cs typeface="Arial" panose="020B0604020202020204" pitchFamily="34" charset="0"/>
              </a:rPr>
              <a:t>” i Tester ponownie wykonuje swoją pracę</a:t>
            </a:r>
          </a:p>
          <a:p>
            <a:pPr lvl="1">
              <a:lnSpc>
                <a:spcPct val="120000"/>
              </a:lnSpc>
            </a:pPr>
            <a:r>
              <a:rPr lang="pl-PL" sz="2600" dirty="0">
                <a:latin typeface="Arial" panose="020B0604020202020204" pitchFamily="34" charset="0"/>
                <a:cs typeface="Arial" panose="020B0604020202020204" pitchFamily="34" charset="0"/>
              </a:rPr>
              <a:t>Jeśli Bug jest naprawiony – otrzymuje status „</a:t>
            </a:r>
            <a:r>
              <a:rPr lang="pl-PL" sz="2600" dirty="0" err="1">
                <a:latin typeface="Arial" panose="020B0604020202020204" pitchFamily="34" charset="0"/>
                <a:cs typeface="Arial" panose="020B0604020202020204" pitchFamily="34" charset="0"/>
              </a:rPr>
              <a:t>Closed</a:t>
            </a:r>
            <a:r>
              <a:rPr lang="pl-PL" sz="2600" dirty="0">
                <a:latin typeface="Arial" panose="020B0604020202020204" pitchFamily="34" charset="0"/>
                <a:cs typeface="Arial" panose="020B0604020202020204" pitchFamily="34" charset="0"/>
              </a:rPr>
              <a:t>” i zapominamy o nim, jeśli nie – wraca do Programisty ze stanem „Test </a:t>
            </a:r>
            <a:r>
              <a:rPr lang="pl-PL" sz="2600" dirty="0" err="1">
                <a:latin typeface="Arial" panose="020B0604020202020204" pitchFamily="34" charset="0"/>
                <a:cs typeface="Arial" panose="020B0604020202020204" pitchFamily="34" charset="0"/>
              </a:rPr>
              <a:t>Failed</a:t>
            </a:r>
            <a:r>
              <a:rPr lang="pl-PL" sz="26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lvl="1"/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92FF851-F589-4121-A029-1D59BB0D4880}"/>
              </a:ext>
            </a:extLst>
          </p:cNvPr>
          <p:cNvSpPr txBox="1"/>
          <p:nvPr/>
        </p:nvSpPr>
        <p:spPr>
          <a:xfrm>
            <a:off x="3144914" y="322924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585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610BF3-1ACD-4E7B-9857-5C2000600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2693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Błędy i Bugi – automatyzacja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6E7312-4013-4D67-88C5-3FC493286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946"/>
            <a:ext cx="10515600" cy="4553874"/>
          </a:xfrm>
        </p:spPr>
        <p:txBody>
          <a:bodyPr>
            <a:normAutofit fontScale="85000" lnSpcReduction="20000"/>
          </a:bodyPr>
          <a:lstStyle/>
          <a:p>
            <a:pPr lvl="1">
              <a:lnSpc>
                <a:spcPct val="120000"/>
              </a:lnSpc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Bugi lubią wracać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</a:p>
          <a:p>
            <a:pPr lvl="1">
              <a:lnSpc>
                <a:spcPct val="120000"/>
              </a:lnSpc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Programiści i Testerzy pracują zdalnie, daleko od siebie, często wchodzą sobie w drogę</a:t>
            </a:r>
          </a:p>
          <a:p>
            <a:pPr lvl="1">
              <a:lnSpc>
                <a:spcPct val="120000"/>
              </a:lnSpc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Każdy test, który przeprowadziliśmy powinien być od tej pory zawsze uruchamiany aby upewnić się, że błąd nie powrócił (regresja)</a:t>
            </a:r>
          </a:p>
          <a:p>
            <a:pPr lvl="1">
              <a:lnSpc>
                <a:spcPct val="120000"/>
              </a:lnSpc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 tym celu testy Jednostkowe i Integracyjne </a:t>
            </a:r>
            <a:r>
              <a:rPr lang="pl-PL" b="1" u="sng" dirty="0">
                <a:latin typeface="Arial" panose="020B0604020202020204" pitchFamily="34" charset="0"/>
                <a:cs typeface="Arial" panose="020B0604020202020204" pitchFamily="34" charset="0"/>
              </a:rPr>
              <a:t>automatyzuje się</a:t>
            </a:r>
          </a:p>
          <a:p>
            <a:pPr lvl="1">
              <a:lnSpc>
                <a:spcPct val="120000"/>
              </a:lnSpc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Test jednostkowy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łatwy do napisania (zazwyczaj) i łatwy do automatyzacji</a:t>
            </a:r>
          </a:p>
          <a:p>
            <a:pPr lvl="1">
              <a:lnSpc>
                <a:spcPct val="120000"/>
              </a:lnSpc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Testy jednostkowe pisze się w języku programowania w jakim powstaje również nasz kod</a:t>
            </a:r>
          </a:p>
          <a:p>
            <a:pPr lvl="1">
              <a:lnSpc>
                <a:spcPct val="120000"/>
              </a:lnSpc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Test Integracyjny – trudny do napisania i trudny do automatyzacji</a:t>
            </a:r>
          </a:p>
          <a:p>
            <a:pPr lvl="1">
              <a:lnSpc>
                <a:spcPct val="120000"/>
              </a:lnSpc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Test integracyjny powstaje często w językach skryptowych (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, node.js) lub wykorzystuje narzędzia do automatyzacji testów (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Selenium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20000"/>
              </a:lnSpc>
            </a:pP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361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7">
            <a:extLst>
              <a:ext uri="{FF2B5EF4-FFF2-40B4-BE49-F238E27FC236}">
                <a16:creationId xmlns:a16="http://schemas.microsoft.com/office/drawing/2014/main" id="{8E42673B-841C-45FC-893C-32489535C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FA3E478F-A6C3-4D70-BB8A-D51CC152E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21">
            <a:extLst>
              <a:ext uri="{FF2B5EF4-FFF2-40B4-BE49-F238E27FC236}">
                <a16:creationId xmlns:a16="http://schemas.microsoft.com/office/drawing/2014/main" id="{3173AFDF-9C0C-4D92-8433-F67CB8DB8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75C3871A-A9A7-4AFC-9A06-977E9D449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582AEE05-BFCB-494F-9CA8-718A73344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Tytuł 4">
            <a:extLst>
              <a:ext uri="{FF2B5EF4-FFF2-40B4-BE49-F238E27FC236}">
                <a16:creationId xmlns:a16="http://schemas.microsoft.com/office/drawing/2014/main" id="{7AF6F232-9AE2-488B-BBDA-A52BC5CB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5" y="1166932"/>
            <a:ext cx="4096139" cy="4279709"/>
          </a:xfrm>
        </p:spPr>
        <p:txBody>
          <a:bodyPr anchor="ctr">
            <a:noAutofit/>
          </a:bodyPr>
          <a:lstStyle/>
          <a:p>
            <a:br>
              <a:rPr lang="pl-PL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pl-PL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 Narzędzia Testowe i Integracyjne”</a:t>
            </a:r>
            <a:br>
              <a:rPr lang="pl-PL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Linki:</a:t>
            </a:r>
            <a:br>
              <a:rPr lang="pl-PL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https://www.jenkins.io/</a:t>
            </a:r>
            <a:br>
              <a:rPr lang="pl-PL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https://trello.com/pl</a:t>
            </a:r>
            <a:br>
              <a:rPr lang="pl-PL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l-PL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6C7D2A6-E8FB-4636-9ED2-F1CA363A4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584" y="1166932"/>
            <a:ext cx="3209925" cy="142875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2542B6E0-8CB6-42A8-9300-4AFB1A018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3720" y="1231144"/>
            <a:ext cx="1943100" cy="1590675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703FA79A-4FA8-4ED2-B317-B612D7EA7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392" y="3145691"/>
            <a:ext cx="2533650" cy="158115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DC22AC19-18A0-402F-A12A-6097035646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9920" y="3145691"/>
            <a:ext cx="17907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32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7">
            <a:extLst>
              <a:ext uri="{FF2B5EF4-FFF2-40B4-BE49-F238E27FC236}">
                <a16:creationId xmlns:a16="http://schemas.microsoft.com/office/drawing/2014/main" id="{8E42673B-841C-45FC-893C-32489535C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FA3E478F-A6C3-4D70-BB8A-D51CC152E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21">
            <a:extLst>
              <a:ext uri="{FF2B5EF4-FFF2-40B4-BE49-F238E27FC236}">
                <a16:creationId xmlns:a16="http://schemas.microsoft.com/office/drawing/2014/main" id="{3173AFDF-9C0C-4D92-8433-F67CB8DB8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75C3871A-A9A7-4AFC-9A06-977E9D449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582AEE05-BFCB-494F-9CA8-718A73344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Tytuł 4">
            <a:extLst>
              <a:ext uri="{FF2B5EF4-FFF2-40B4-BE49-F238E27FC236}">
                <a16:creationId xmlns:a16="http://schemas.microsoft.com/office/drawing/2014/main" id="{7AF6F232-9AE2-488B-BBDA-A52BC5CB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5" y="1166932"/>
            <a:ext cx="4096139" cy="4279709"/>
          </a:xfrm>
        </p:spPr>
        <p:txBody>
          <a:bodyPr anchor="ctr">
            <a:normAutofit fontScale="90000"/>
          </a:bodyPr>
          <a:lstStyle/>
          <a:p>
            <a:br>
              <a:rPr lang="pl-PL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pl-PL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 Części składowe programu komputerowego  - Struktury Danych”</a:t>
            </a:r>
            <a:br>
              <a:rPr lang="pl-PL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Wiki:</a:t>
            </a:r>
            <a:br>
              <a:rPr lang="pl-PL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https://pl.wikipedia.org/wiki/Struktura_danych </a:t>
            </a:r>
            <a:br>
              <a:rPr lang="pl-PL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l-PL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65B038F6-8388-4779-A98C-265A465A8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332" y="2078182"/>
            <a:ext cx="4238096" cy="229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41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610BF3-1ACD-4E7B-9857-5C2000600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Testowanie automatyczne i regresja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6E7312-4013-4D67-88C5-3FC493286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036"/>
            <a:ext cx="10515600" cy="4784783"/>
          </a:xfrm>
        </p:spPr>
        <p:txBody>
          <a:bodyPr>
            <a:normAutofit fontScale="77500" lnSpcReduction="20000"/>
          </a:bodyPr>
          <a:lstStyle/>
          <a:p>
            <a:pPr lvl="1">
              <a:lnSpc>
                <a:spcPct val="120000"/>
              </a:lnSpc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Metodyka pracy przyjęta w większości korporacji i firm IT zakłada tzw. Ciągłą integrację (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Continous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Integration) </a:t>
            </a:r>
            <a:r>
              <a:rPr lang="pl-PL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l-PL" sz="1400" i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https://pl.wikipedia.org/wiki/Ci%C4%85g%C5%82a_integracja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Aby móc kontrolować jej przebieg używa się narzędzi do jej wykonywania – najczęściej jest to Jenkins lub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Gitlab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Jenkins jest programem który „odpala” każdy etap tworzenia poprawki do kodu</a:t>
            </a:r>
          </a:p>
          <a:p>
            <a:pPr lvl="2">
              <a:lnSpc>
                <a:spcPct val="120000"/>
              </a:lnSpc>
            </a:pPr>
            <a:r>
              <a:rPr lang="pl-PL" sz="1900" dirty="0">
                <a:latin typeface="Arial" panose="020B0604020202020204" pitchFamily="34" charset="0"/>
                <a:cs typeface="Arial" panose="020B0604020202020204" pitchFamily="34" charset="0"/>
              </a:rPr>
              <a:t>Przykład takiego wykonania:</a:t>
            </a:r>
          </a:p>
          <a:p>
            <a:pPr lvl="3">
              <a:lnSpc>
                <a:spcPct val="120000"/>
              </a:lnSpc>
            </a:pPr>
            <a:r>
              <a:rPr lang="pl-PL" sz="1900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pl-PL" sz="1900" dirty="0" err="1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pl-PL" sz="1900" dirty="0">
                <a:latin typeface="Arial" panose="020B0604020202020204" pitchFamily="34" charset="0"/>
                <a:cs typeface="Arial" panose="020B0604020202020204" pitchFamily="34" charset="0"/>
              </a:rPr>
              <a:t> -&gt; Testy Jednostkowe -&gt;Testy Integracyjne -&gt; Testy systemowe -&gt; Poprawka zaakceptowana</a:t>
            </a:r>
          </a:p>
          <a:p>
            <a:pPr lvl="1">
              <a:lnSpc>
                <a:spcPct val="120000"/>
              </a:lnSpc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Tester i programista używają CI (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Continous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Integration) na okrągło i kręcące się „kulki” w Jenkinsie śnią im się po nocach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</a:p>
          <a:p>
            <a:pPr lvl="1">
              <a:lnSpc>
                <a:spcPct val="120000"/>
              </a:lnSpc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Idea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Continous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Integration – każda zmiana (nawet najmniejsza) powoduje uruchomienie każdego etapu testowania i weryfikacji i wybudowania się całego produktu</a:t>
            </a:r>
          </a:p>
          <a:p>
            <a:pPr lvl="1">
              <a:lnSpc>
                <a:spcPct val="120000"/>
              </a:lnSpc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Testy automatyczne, które już napisaliśmy odpalają się każdorazowo dla każdej zmiany. Grupa tych testów nazywa się Regresją (Testami Regresji)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92FF851-F589-4121-A029-1D59BB0D4880}"/>
              </a:ext>
            </a:extLst>
          </p:cNvPr>
          <p:cNvSpPr txBox="1"/>
          <p:nvPr/>
        </p:nvSpPr>
        <p:spPr>
          <a:xfrm>
            <a:off x="3144914" y="322924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053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610BF3-1ACD-4E7B-9857-5C2000600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839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Testowanie – narzędzia i techniki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6E7312-4013-4D67-88C5-3FC493286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7053"/>
            <a:ext cx="10515600" cy="4849091"/>
          </a:xfrm>
        </p:spPr>
        <p:txBody>
          <a:bodyPr>
            <a:normAutofit fontScale="62500" lnSpcReduction="20000"/>
          </a:bodyPr>
          <a:lstStyle/>
          <a:p>
            <a:pPr lvl="1">
              <a:lnSpc>
                <a:spcPct val="120000"/>
              </a:lnSpc>
            </a:pPr>
            <a:r>
              <a:rPr lang="pl-PL" sz="3200" dirty="0">
                <a:latin typeface="Arial" panose="020B0604020202020204" pitchFamily="34" charset="0"/>
                <a:cs typeface="Arial" panose="020B0604020202020204" pitchFamily="34" charset="0"/>
              </a:rPr>
              <a:t>Analizując swój program musimy brać pod uwagę również czynniki spoza naszego systemu</a:t>
            </a:r>
          </a:p>
          <a:p>
            <a:pPr lvl="1">
              <a:lnSpc>
                <a:spcPct val="120000"/>
              </a:lnSpc>
            </a:pPr>
            <a:r>
              <a:rPr lang="pl-PL" sz="3200" dirty="0">
                <a:latin typeface="Arial" panose="020B0604020202020204" pitchFamily="34" charset="0"/>
                <a:cs typeface="Arial" panose="020B0604020202020204" pitchFamily="34" charset="0"/>
              </a:rPr>
              <a:t>Np. – jak wpływa na działanie całego komputera (czy nie zabiera 99% procesora)</a:t>
            </a:r>
          </a:p>
          <a:p>
            <a:pPr lvl="1">
              <a:lnSpc>
                <a:spcPct val="120000"/>
              </a:lnSpc>
            </a:pPr>
            <a:r>
              <a:rPr lang="pl-PL" sz="3200" dirty="0">
                <a:latin typeface="Arial" panose="020B0604020202020204" pitchFamily="34" charset="0"/>
                <a:cs typeface="Arial" panose="020B0604020202020204" pitchFamily="34" charset="0"/>
              </a:rPr>
              <a:t>Czy nie powoduje usunięcia plików do których nie powinien mieć dostępu</a:t>
            </a:r>
          </a:p>
          <a:p>
            <a:pPr lvl="1">
              <a:lnSpc>
                <a:spcPct val="120000"/>
              </a:lnSpc>
            </a:pPr>
            <a:r>
              <a:rPr lang="pl-PL" sz="3200" dirty="0">
                <a:latin typeface="Arial" panose="020B0604020202020204" pitchFamily="34" charset="0"/>
                <a:cs typeface="Arial" panose="020B0604020202020204" pitchFamily="34" charset="0"/>
              </a:rPr>
              <a:t>Czy działa bez praw administratora?</a:t>
            </a:r>
          </a:p>
          <a:p>
            <a:pPr lvl="1">
              <a:lnSpc>
                <a:spcPct val="120000"/>
              </a:lnSpc>
            </a:pPr>
            <a:r>
              <a:rPr lang="pl-PL" sz="3200" dirty="0">
                <a:latin typeface="Arial" panose="020B0604020202020204" pitchFamily="34" charset="0"/>
                <a:cs typeface="Arial" panose="020B0604020202020204" pitchFamily="34" charset="0"/>
              </a:rPr>
              <a:t>Każdy tester posiada bazę narzędzi którą lubi się posługiwać w swojej pracy. Musi on ją jednak zbudować sam na bazie doświadczenia (ulubione skrypty, skanery portów i inne cuda na kiju)</a:t>
            </a:r>
          </a:p>
          <a:p>
            <a:pPr lvl="1">
              <a:lnSpc>
                <a:spcPct val="120000"/>
              </a:lnSpc>
            </a:pPr>
            <a:r>
              <a:rPr lang="pl-PL" sz="3200" dirty="0">
                <a:latin typeface="Arial" panose="020B0604020202020204" pitchFamily="34" charset="0"/>
                <a:cs typeface="Arial" panose="020B0604020202020204" pitchFamily="34" charset="0"/>
              </a:rPr>
              <a:t>Najczęściej używane technologie (do </a:t>
            </a:r>
            <a:r>
              <a:rPr lang="pl-PL" sz="3200" dirty="0" err="1">
                <a:latin typeface="Arial" panose="020B0604020202020204" pitchFamily="34" charset="0"/>
                <a:cs typeface="Arial" panose="020B0604020202020204" pitchFamily="34" charset="0"/>
              </a:rPr>
              <a:t>wyguglania</a:t>
            </a:r>
            <a:r>
              <a:rPr lang="pl-PL" sz="3200" dirty="0">
                <a:latin typeface="Arial" panose="020B0604020202020204" pitchFamily="34" charset="0"/>
                <a:cs typeface="Arial" panose="020B0604020202020204" pitchFamily="34" charset="0"/>
              </a:rPr>
              <a:t> ale nie do nauczenia się, jest tego za dużo!) </a:t>
            </a:r>
          </a:p>
          <a:p>
            <a:pPr lvl="2">
              <a:lnSpc>
                <a:spcPct val="120000"/>
              </a:lnSpc>
            </a:pPr>
            <a:r>
              <a:rPr lang="pl-PL" sz="2600" dirty="0" err="1">
                <a:latin typeface="Arial" panose="020B0604020202020204" pitchFamily="34" charset="0"/>
                <a:cs typeface="Arial" panose="020B0604020202020204" pitchFamily="34" charset="0"/>
              </a:rPr>
              <a:t>Selenium</a:t>
            </a:r>
            <a:endParaRPr lang="pl-PL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20000"/>
              </a:lnSpc>
            </a:pPr>
            <a:r>
              <a:rPr lang="pl-PL" sz="2600" dirty="0" err="1">
                <a:latin typeface="Arial" panose="020B0604020202020204" pitchFamily="34" charset="0"/>
                <a:cs typeface="Arial" panose="020B0604020202020204" pitchFamily="34" charset="0"/>
              </a:rPr>
              <a:t>Wireshark</a:t>
            </a:r>
            <a:endParaRPr lang="pl-PL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20000"/>
              </a:lnSpc>
            </a:pPr>
            <a:r>
              <a:rPr lang="pl-PL" sz="2600" dirty="0" err="1">
                <a:latin typeface="Arial" panose="020B0604020202020204" pitchFamily="34" charset="0"/>
                <a:cs typeface="Arial" panose="020B0604020202020204" pitchFamily="34" charset="0"/>
              </a:rPr>
              <a:t>ProcessExplorer</a:t>
            </a:r>
            <a:endParaRPr lang="pl-PL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20000"/>
              </a:lnSpc>
            </a:pPr>
            <a:r>
              <a:rPr lang="pl-PL" sz="2600" dirty="0">
                <a:latin typeface="Arial" panose="020B0604020202020204" pitchFamily="34" charset="0"/>
                <a:cs typeface="Arial" panose="020B0604020202020204" pitchFamily="34" charset="0"/>
              </a:rPr>
              <a:t>Skrypty powłoki (Linux, </a:t>
            </a:r>
            <a:r>
              <a:rPr lang="pl-PL" sz="2600" dirty="0" err="1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pl-PL" sz="2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8912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610BF3-1ACD-4E7B-9857-5C2000600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8802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Testowanie i programowanie -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Trello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6E7312-4013-4D67-88C5-3FC493286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527"/>
            <a:ext cx="10515600" cy="460929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Będziemy używać darmowego portalu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trello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służącego do tworzenia Zadań programistycznych i testowych</a:t>
            </a:r>
          </a:p>
          <a:p>
            <a:pPr lvl="1">
              <a:lnSpc>
                <a:spcPct val="100000"/>
              </a:lnSpc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Zadania w zależności od postępu będziemy oznaczać jako </a:t>
            </a:r>
          </a:p>
          <a:p>
            <a:pPr lvl="2">
              <a:lnSpc>
                <a:spcPct val="100000"/>
              </a:lnSpc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Nowe</a:t>
            </a:r>
          </a:p>
          <a:p>
            <a:pPr lvl="2">
              <a:lnSpc>
                <a:spcPct val="100000"/>
              </a:lnSpc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 trakcie</a:t>
            </a:r>
          </a:p>
          <a:p>
            <a:pPr lvl="2">
              <a:lnSpc>
                <a:spcPct val="100000"/>
              </a:lnSpc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Gotowe Do testów</a:t>
            </a:r>
          </a:p>
          <a:p>
            <a:pPr lvl="2">
              <a:lnSpc>
                <a:spcPct val="100000"/>
              </a:lnSpc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Przetestowane</a:t>
            </a:r>
          </a:p>
        </p:txBody>
      </p:sp>
    </p:spTree>
    <p:extLst>
      <p:ext uri="{BB962C8B-B14F-4D97-AF65-F5344CB8AC3E}">
        <p14:creationId xmlns:p14="http://schemas.microsoft.com/office/powerpoint/2010/main" val="2927893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610BF3-1ACD-4E7B-9857-5C200060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pl-PL" sz="4000" dirty="0">
                <a:latin typeface="Arial" panose="020B0604020202020204" pitchFamily="34" charset="0"/>
                <a:cs typeface="Arial" panose="020B0604020202020204" pitchFamily="34" charset="0"/>
              </a:rPr>
              <a:t>Części składowe programu komputerowego  - Struktury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6E7312-4013-4D67-88C5-3FC493286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Dane wyświetlane w komputerze muszą być w jakiś sposób zapisane w pamięci lub na dysku </a:t>
            </a:r>
          </a:p>
          <a:p>
            <a:pPr>
              <a:lnSpc>
                <a:spcPct val="150000"/>
              </a:lnSpc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Struktura w jakiej Dane są zapisywane ma kluczowe znaczenie dla szybkości Oprogramowania jak i dla jego zużycia pamięci </a:t>
            </a:r>
          </a:p>
          <a:p>
            <a:pPr>
              <a:lnSpc>
                <a:spcPct val="150000"/>
              </a:lnSpc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Dobry wybór struktury danych potrafi uprościć pracę programisty oraz testera</a:t>
            </a:r>
          </a:p>
          <a:p>
            <a:pPr>
              <a:lnSpc>
                <a:spcPct val="150000"/>
              </a:lnSpc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Dziś praca programisty to w 80% praca ze strukturami danych i ich obróbka</a:t>
            </a:r>
          </a:p>
          <a:p>
            <a:pPr>
              <a:lnSpc>
                <a:spcPct val="150000"/>
              </a:lnSpc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Tester korzysta z nich tworząc m.in. Skrypty testowe</a:t>
            </a:r>
          </a:p>
          <a:p>
            <a:pPr>
              <a:lnSpc>
                <a:spcPct val="150000"/>
              </a:lnSpc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Są blisko powiązane z algorytmami </a:t>
            </a:r>
          </a:p>
        </p:txBody>
      </p:sp>
    </p:spTree>
    <p:extLst>
      <p:ext uri="{BB962C8B-B14F-4D97-AF65-F5344CB8AC3E}">
        <p14:creationId xmlns:p14="http://schemas.microsoft.com/office/powerpoint/2010/main" val="1029142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610BF3-1ACD-4E7B-9857-5C200060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pl-PL" sz="4000" dirty="0">
                <a:latin typeface="Arial" panose="020B0604020202020204" pitchFamily="34" charset="0"/>
                <a:cs typeface="Arial" panose="020B0604020202020204" pitchFamily="34" charset="0"/>
              </a:rPr>
              <a:t>Części składowe programu komputerowego  - Struktury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6E7312-4013-4D67-88C5-3FC493286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Jak wszystko w IT i świecie struktury danych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dzielimy na różne grupy (takich podziałów można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znale</a:t>
            </a:r>
            <a:r>
              <a:rPr lang="pl-PL" sz="2400" dirty="0" err="1">
                <a:latin typeface="Arial" panose="020B0604020202020204" pitchFamily="34" charset="0"/>
                <a:cs typeface="Arial" panose="020B0604020202020204" pitchFamily="34" charset="0"/>
              </a:rPr>
              <a:t>źć</a:t>
            </a: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 kilka)</a:t>
            </a:r>
          </a:p>
          <a:p>
            <a:pPr>
              <a:lnSpc>
                <a:spcPct val="100000"/>
              </a:lnSpc>
            </a:pP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Najważniejsze struktury danych:</a:t>
            </a:r>
          </a:p>
          <a:p>
            <a:pPr lvl="1">
              <a:lnSpc>
                <a:spcPct val="100000"/>
              </a:lnSpc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Tablica (Wektor)</a:t>
            </a:r>
          </a:p>
          <a:p>
            <a:pPr lvl="1">
              <a:lnSpc>
                <a:spcPct val="100000"/>
              </a:lnSpc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Lista (Jedno- i Dwukierunkowa)</a:t>
            </a:r>
          </a:p>
          <a:p>
            <a:pPr lvl="1">
              <a:lnSpc>
                <a:spcPct val="100000"/>
              </a:lnSpc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Mapa (Słownik)</a:t>
            </a:r>
          </a:p>
          <a:p>
            <a:pPr lvl="1">
              <a:lnSpc>
                <a:spcPct val="100000"/>
              </a:lnSpc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Drzewo (i Las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)</a:t>
            </a:r>
          </a:p>
          <a:p>
            <a:pPr lvl="1">
              <a:lnSpc>
                <a:spcPct val="100000"/>
              </a:lnSpc>
            </a:pP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58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610BF3-1ACD-4E7B-9857-5C200060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4000" dirty="0">
                <a:latin typeface="Arial" panose="020B0604020202020204" pitchFamily="34" charset="0"/>
                <a:cs typeface="Arial" panose="020B0604020202020204" pitchFamily="34" charset="0"/>
              </a:rPr>
              <a:t>Części składowe programu </a:t>
            </a:r>
            <a:br>
              <a:rPr lang="pl-PL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4000" dirty="0">
                <a:latin typeface="Arial" panose="020B0604020202020204" pitchFamily="34" charset="0"/>
                <a:cs typeface="Arial" panose="020B0604020202020204" pitchFamily="34" charset="0"/>
              </a:rPr>
              <a:t>komputerowego  - Tablica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6E7312-4013-4D67-88C5-3FC493286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pl-PL" sz="2400" dirty="0"/>
              <a:t>Prosta reprezentacja danych (intuicyjna) w formie kolejnych elementów znajdujących się koło siebie</a:t>
            </a:r>
          </a:p>
          <a:p>
            <a:pPr>
              <a:lnSpc>
                <a:spcPct val="100000"/>
              </a:lnSpc>
            </a:pPr>
            <a:r>
              <a:rPr lang="pl-PL" sz="2400" dirty="0"/>
              <a:t>W pamięci często elementy znajdują się koło siebie (mogą być zapisane jako adres 1 elementu i offset )</a:t>
            </a:r>
          </a:p>
          <a:p>
            <a:pPr>
              <a:lnSpc>
                <a:spcPct val="100000"/>
              </a:lnSpc>
            </a:pPr>
            <a:r>
              <a:rPr lang="pl-PL" sz="2400" dirty="0"/>
              <a:t>Zalety: </a:t>
            </a:r>
          </a:p>
          <a:p>
            <a:pPr lvl="1">
              <a:lnSpc>
                <a:spcPct val="100000"/>
              </a:lnSpc>
            </a:pPr>
            <a:r>
              <a:rPr lang="pl-PL" sz="2000" dirty="0"/>
              <a:t>Szybkie odnajdowanie danych</a:t>
            </a:r>
          </a:p>
          <a:p>
            <a:pPr lvl="1">
              <a:lnSpc>
                <a:spcPct val="100000"/>
              </a:lnSpc>
            </a:pPr>
            <a:r>
              <a:rPr lang="pl-PL" sz="2000" dirty="0"/>
              <a:t>Szybkie dodawanie i usuwanie danych na końcu</a:t>
            </a:r>
          </a:p>
          <a:p>
            <a:pPr>
              <a:lnSpc>
                <a:spcPct val="100000"/>
              </a:lnSpc>
            </a:pPr>
            <a:r>
              <a:rPr lang="pl-PL" sz="2400" dirty="0"/>
              <a:t>Wady:</a:t>
            </a:r>
          </a:p>
          <a:p>
            <a:pPr lvl="1">
              <a:lnSpc>
                <a:spcPct val="100000"/>
              </a:lnSpc>
            </a:pPr>
            <a:r>
              <a:rPr lang="pl-PL" sz="2000" dirty="0"/>
              <a:t>Potrzebują wolnych bloków pamięci </a:t>
            </a:r>
          </a:p>
          <a:p>
            <a:pPr lvl="1">
              <a:lnSpc>
                <a:spcPct val="100000"/>
              </a:lnSpc>
            </a:pPr>
            <a:r>
              <a:rPr lang="pl-PL" sz="2000" dirty="0"/>
              <a:t>Ciężko dodać element do środka tabeli</a:t>
            </a:r>
          </a:p>
          <a:p>
            <a:pPr lvl="1">
              <a:lnSpc>
                <a:spcPct val="100000"/>
              </a:lnSpc>
            </a:pPr>
            <a:r>
              <a:rPr lang="pl-PL" sz="2000" dirty="0"/>
              <a:t>Ciężko usunąć element z tabeli</a:t>
            </a:r>
          </a:p>
          <a:p>
            <a:pPr>
              <a:lnSpc>
                <a:spcPct val="100000"/>
              </a:lnSpc>
            </a:pP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5E337A2-DFE0-48A9-9D58-D0E7C30A7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279" y="565992"/>
            <a:ext cx="3274851" cy="92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61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610BF3-1ACD-4E7B-9857-5C200060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4000" dirty="0">
                <a:latin typeface="Arial" panose="020B0604020202020204" pitchFamily="34" charset="0"/>
                <a:cs typeface="Arial" panose="020B0604020202020204" pitchFamily="34" charset="0"/>
              </a:rPr>
              <a:t>Części składowe programu </a:t>
            </a:r>
            <a:br>
              <a:rPr lang="pl-PL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4000" dirty="0">
                <a:latin typeface="Arial" panose="020B0604020202020204" pitchFamily="34" charset="0"/>
                <a:cs typeface="Arial" panose="020B0604020202020204" pitchFamily="34" charset="0"/>
              </a:rPr>
              <a:t>komputerowego  - Lista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6E7312-4013-4D67-88C5-3FC493286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Bardziej złożona od tablicy </a:t>
            </a:r>
          </a:p>
          <a:p>
            <a:pPr>
              <a:lnSpc>
                <a:spcPct val="100000"/>
              </a:lnSpc>
            </a:pP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Dane są rozrzucone w pamięci</a:t>
            </a:r>
          </a:p>
          <a:p>
            <a:pPr>
              <a:lnSpc>
                <a:spcPct val="100000"/>
              </a:lnSpc>
            </a:pP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Każdy element poza swoimi danymi zna lokalizację następnego elementu (jednokierunkowa) lub następnego i poprzedniego (dwukierunkowa)</a:t>
            </a:r>
          </a:p>
          <a:p>
            <a:pPr>
              <a:lnSpc>
                <a:spcPct val="100000"/>
              </a:lnSpc>
            </a:pP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Zalety:</a:t>
            </a:r>
          </a:p>
          <a:p>
            <a:pPr lvl="1">
              <a:lnSpc>
                <a:spcPct val="100000"/>
              </a:lnSpc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Może się fajnie „dopasować” do pamięci</a:t>
            </a:r>
          </a:p>
          <a:p>
            <a:pPr lvl="1">
              <a:lnSpc>
                <a:spcPct val="100000"/>
              </a:lnSpc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Szybkie dodawanie i usuwanie elementów w dowolnym miejscu</a:t>
            </a:r>
          </a:p>
          <a:p>
            <a:pPr>
              <a:lnSpc>
                <a:spcPct val="100000"/>
              </a:lnSpc>
            </a:pP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Wady:</a:t>
            </a:r>
          </a:p>
          <a:p>
            <a:pPr lvl="1">
              <a:lnSpc>
                <a:spcPct val="100000"/>
              </a:lnSpc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Ciężkie wyszukiwanie elementu</a:t>
            </a:r>
          </a:p>
          <a:p>
            <a:pPr lvl="1">
              <a:lnSpc>
                <a:spcPct val="100000"/>
              </a:lnSpc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Ciężkie sortowanie</a:t>
            </a:r>
          </a:p>
          <a:p>
            <a:pPr lvl="1">
              <a:lnSpc>
                <a:spcPct val="100000"/>
              </a:lnSpc>
            </a:pP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27A44F50-BEF7-4B88-992C-671F31792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327" y="452345"/>
            <a:ext cx="3437979" cy="123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610BF3-1ACD-4E7B-9857-5C200060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4000" dirty="0">
                <a:latin typeface="Arial" panose="020B0604020202020204" pitchFamily="34" charset="0"/>
                <a:cs typeface="Arial" panose="020B0604020202020204" pitchFamily="34" charset="0"/>
              </a:rPr>
              <a:t>Części składowe programu </a:t>
            </a:r>
            <a:br>
              <a:rPr lang="pl-PL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4000" dirty="0">
                <a:latin typeface="Arial" panose="020B0604020202020204" pitchFamily="34" charset="0"/>
                <a:cs typeface="Arial" panose="020B0604020202020204" pitchFamily="34" charset="0"/>
              </a:rPr>
              <a:t>komputerowego  - Mapa(Słownik)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6E7312-4013-4D67-88C5-3FC493286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pl-PL" sz="2600" dirty="0">
                <a:latin typeface="Arial" panose="020B0604020202020204" pitchFamily="34" charset="0"/>
                <a:cs typeface="Arial" panose="020B0604020202020204" pitchFamily="34" charset="0"/>
              </a:rPr>
              <a:t>Inna forma przechowywania danych</a:t>
            </a:r>
          </a:p>
          <a:p>
            <a:pPr>
              <a:lnSpc>
                <a:spcPct val="120000"/>
              </a:lnSpc>
            </a:pPr>
            <a:r>
              <a:rPr lang="pl-PL" sz="2600" dirty="0">
                <a:latin typeface="Arial" panose="020B0604020202020204" pitchFamily="34" charset="0"/>
                <a:cs typeface="Arial" panose="020B0604020202020204" pitchFamily="34" charset="0"/>
              </a:rPr>
              <a:t>Należy do grupy pojemników asocjacyjnych (często nazywanych klucz-wartość)</a:t>
            </a:r>
          </a:p>
          <a:p>
            <a:pPr>
              <a:lnSpc>
                <a:spcPct val="120000"/>
              </a:lnSpc>
            </a:pPr>
            <a:r>
              <a:rPr lang="pl-PL" sz="2600" dirty="0">
                <a:latin typeface="Arial" panose="020B0604020202020204" pitchFamily="34" charset="0"/>
                <a:cs typeface="Arial" panose="020B0604020202020204" pitchFamily="34" charset="0"/>
              </a:rPr>
              <a:t>Przykład: książka telefoniczna („Jan Kowalski”: „0700 123 456”)</a:t>
            </a:r>
          </a:p>
          <a:p>
            <a:pPr>
              <a:lnSpc>
                <a:spcPct val="120000"/>
              </a:lnSpc>
            </a:pPr>
            <a:r>
              <a:rPr lang="pl-PL" sz="2600" dirty="0">
                <a:latin typeface="Arial" panose="020B0604020202020204" pitchFamily="34" charset="0"/>
                <a:cs typeface="Arial" panose="020B0604020202020204" pitchFamily="34" charset="0"/>
              </a:rPr>
              <a:t>Zalety: </a:t>
            </a:r>
          </a:p>
          <a:p>
            <a:pPr lvl="1">
              <a:lnSpc>
                <a:spcPct val="120000"/>
              </a:lnSpc>
            </a:pPr>
            <a:r>
              <a:rPr lang="pl-PL" sz="2200" dirty="0">
                <a:latin typeface="Arial" panose="020B0604020202020204" pitchFamily="34" charset="0"/>
                <a:cs typeface="Arial" panose="020B0604020202020204" pitchFamily="34" charset="0"/>
              </a:rPr>
              <a:t>Inna forma intuicyjnej prezentacji danych (dla człowieka)</a:t>
            </a:r>
          </a:p>
          <a:p>
            <a:pPr lvl="1">
              <a:lnSpc>
                <a:spcPct val="120000"/>
              </a:lnSpc>
            </a:pPr>
            <a:r>
              <a:rPr lang="pl-PL" sz="2200" dirty="0">
                <a:latin typeface="Arial" panose="020B0604020202020204" pitchFamily="34" charset="0"/>
                <a:cs typeface="Arial" panose="020B0604020202020204" pitchFamily="34" charset="0"/>
              </a:rPr>
              <a:t>Natychmiastowe wyszukiwanie (po kluczu)</a:t>
            </a:r>
          </a:p>
          <a:p>
            <a:pPr lvl="1">
              <a:lnSpc>
                <a:spcPct val="120000"/>
              </a:lnSpc>
            </a:pPr>
            <a:r>
              <a:rPr lang="pl-PL" sz="2200" dirty="0">
                <a:latin typeface="Arial" panose="020B0604020202020204" pitchFamily="34" charset="0"/>
                <a:cs typeface="Arial" panose="020B0604020202020204" pitchFamily="34" charset="0"/>
              </a:rPr>
              <a:t>Szybkie dodawanie i usuwanie</a:t>
            </a:r>
          </a:p>
          <a:p>
            <a:pPr>
              <a:lnSpc>
                <a:spcPct val="120000"/>
              </a:lnSpc>
            </a:pP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Wady:</a:t>
            </a:r>
          </a:p>
          <a:p>
            <a:pPr lvl="1">
              <a:lnSpc>
                <a:spcPct val="120000"/>
              </a:lnSpc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Sortowanie</a:t>
            </a:r>
          </a:p>
          <a:p>
            <a:pPr lvl="1">
              <a:lnSpc>
                <a:spcPct val="120000"/>
              </a:lnSpc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Dodawanie elementu wymaga dodatkowej pracy 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95C90E3-4E5D-45CA-A097-808D8D591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654" y="477477"/>
            <a:ext cx="2653145" cy="128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24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610BF3-1ACD-4E7B-9857-5C200060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4000" dirty="0">
                <a:latin typeface="Arial" panose="020B0604020202020204" pitchFamily="34" charset="0"/>
                <a:cs typeface="Arial" panose="020B0604020202020204" pitchFamily="34" charset="0"/>
              </a:rPr>
              <a:t>Części składowe programu </a:t>
            </a:r>
            <a:br>
              <a:rPr lang="pl-PL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4000" dirty="0">
                <a:latin typeface="Arial" panose="020B0604020202020204" pitchFamily="34" charset="0"/>
                <a:cs typeface="Arial" panose="020B0604020202020204" pitchFamily="34" charset="0"/>
              </a:rPr>
              <a:t>komputerowego  - Drzewo (I Las</a:t>
            </a:r>
            <a:r>
              <a:rPr lang="pl-PL" sz="4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r>
              <a:rPr lang="pl-PL" sz="4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6E7312-4013-4D67-88C5-3FC493286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pl-PL" sz="2600" dirty="0">
                <a:latin typeface="Arial" panose="020B0604020202020204" pitchFamily="34" charset="0"/>
                <a:cs typeface="Arial" panose="020B0604020202020204" pitchFamily="34" charset="0"/>
              </a:rPr>
              <a:t>Inna forma przechowywania danych</a:t>
            </a:r>
          </a:p>
          <a:p>
            <a:pPr>
              <a:lnSpc>
                <a:spcPct val="120000"/>
              </a:lnSpc>
            </a:pPr>
            <a:r>
              <a:rPr lang="pl-PL" sz="2600" dirty="0">
                <a:latin typeface="Arial" panose="020B0604020202020204" pitchFamily="34" charset="0"/>
                <a:cs typeface="Arial" panose="020B0604020202020204" pitchFamily="34" charset="0"/>
              </a:rPr>
              <a:t>Należy do grupy pojemników hierarchicznych</a:t>
            </a:r>
          </a:p>
          <a:p>
            <a:pPr>
              <a:lnSpc>
                <a:spcPct val="120000"/>
              </a:lnSpc>
            </a:pPr>
            <a:r>
              <a:rPr lang="pl-PL" sz="2600" dirty="0">
                <a:latin typeface="Arial" panose="020B0604020202020204" pitchFamily="34" charset="0"/>
                <a:cs typeface="Arial" panose="020B0604020202020204" pitchFamily="34" charset="0"/>
              </a:rPr>
              <a:t>Każdy element drzewa nazywa się węzłem (</a:t>
            </a:r>
            <a:r>
              <a:rPr lang="pl-PL" sz="2600" dirty="0" err="1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r>
              <a:rPr lang="pl-PL" sz="2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pl-PL" sz="2600" dirty="0">
                <a:latin typeface="Arial" panose="020B0604020202020204" pitchFamily="34" charset="0"/>
                <a:cs typeface="Arial" panose="020B0604020202020204" pitchFamily="34" charset="0"/>
              </a:rPr>
              <a:t>Każdy węzeł (poza 1 na samej górze) ma rodzica</a:t>
            </a:r>
          </a:p>
          <a:p>
            <a:pPr>
              <a:lnSpc>
                <a:spcPct val="120000"/>
              </a:lnSpc>
            </a:pPr>
            <a:r>
              <a:rPr lang="pl-PL" sz="2600" dirty="0">
                <a:latin typeface="Arial" panose="020B0604020202020204" pitchFamily="34" charset="0"/>
                <a:cs typeface="Arial" panose="020B0604020202020204" pitchFamily="34" charset="0"/>
              </a:rPr>
              <a:t>Każdy węzeł może mieć dziecko (lub dzieci) – czyli inne węzły</a:t>
            </a:r>
          </a:p>
          <a:p>
            <a:pPr>
              <a:lnSpc>
                <a:spcPct val="120000"/>
              </a:lnSpc>
            </a:pPr>
            <a:r>
              <a:rPr lang="pl-PL" sz="2600" dirty="0">
                <a:latin typeface="Arial" panose="020B0604020202020204" pitchFamily="34" charset="0"/>
                <a:cs typeface="Arial" panose="020B0604020202020204" pitchFamily="34" charset="0"/>
              </a:rPr>
              <a:t>Zalety: </a:t>
            </a:r>
          </a:p>
          <a:p>
            <a:pPr lvl="1">
              <a:lnSpc>
                <a:spcPct val="120000"/>
              </a:lnSpc>
            </a:pPr>
            <a:r>
              <a:rPr lang="pl-PL" sz="2200" dirty="0">
                <a:latin typeface="Arial" panose="020B0604020202020204" pitchFamily="34" charset="0"/>
                <a:cs typeface="Arial" panose="020B0604020202020204" pitchFamily="34" charset="0"/>
              </a:rPr>
              <a:t>Dobrze przedstawia struktury hierarchiczne</a:t>
            </a:r>
          </a:p>
          <a:p>
            <a:pPr lvl="1">
              <a:lnSpc>
                <a:spcPct val="120000"/>
              </a:lnSpc>
            </a:pPr>
            <a:r>
              <a:rPr lang="pl-PL" sz="2200" dirty="0">
                <a:latin typeface="Arial" panose="020B0604020202020204" pitchFamily="34" charset="0"/>
                <a:cs typeface="Arial" panose="020B0604020202020204" pitchFamily="34" charset="0"/>
              </a:rPr>
              <a:t>Szybkie dodawanie i usuwanie elementów (i czasami całych grup elementów)</a:t>
            </a:r>
          </a:p>
          <a:p>
            <a:pPr>
              <a:lnSpc>
                <a:spcPct val="120000"/>
              </a:lnSpc>
            </a:pPr>
            <a:r>
              <a:rPr lang="pl-PL" sz="2600" dirty="0">
                <a:latin typeface="Arial" panose="020B0604020202020204" pitchFamily="34" charset="0"/>
                <a:cs typeface="Arial" panose="020B0604020202020204" pitchFamily="34" charset="0"/>
              </a:rPr>
              <a:t>Wady:</a:t>
            </a:r>
          </a:p>
          <a:p>
            <a:pPr lvl="1">
              <a:lnSpc>
                <a:spcPct val="120000"/>
              </a:lnSpc>
            </a:pPr>
            <a:r>
              <a:rPr lang="pl-PL" sz="2200" dirty="0">
                <a:latin typeface="Arial" panose="020B0604020202020204" pitchFamily="34" charset="0"/>
                <a:cs typeface="Arial" panose="020B0604020202020204" pitchFamily="34" charset="0"/>
              </a:rPr>
              <a:t>Trudna implementacja</a:t>
            </a:r>
          </a:p>
          <a:p>
            <a:pPr lvl="1">
              <a:lnSpc>
                <a:spcPct val="120000"/>
              </a:lnSpc>
            </a:pPr>
            <a:r>
              <a:rPr lang="pl-PL" sz="2200" dirty="0">
                <a:latin typeface="Arial" panose="020B0604020202020204" pitchFamily="34" charset="0"/>
                <a:cs typeface="Arial" panose="020B0604020202020204" pitchFamily="34" charset="0"/>
              </a:rPr>
              <a:t>Trudne przeglądanie, wyszukiwanie i sortowanie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23686D42-5F4A-4617-9B78-AC35E1608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4762" y="365125"/>
            <a:ext cx="1897005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95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7">
            <a:extLst>
              <a:ext uri="{FF2B5EF4-FFF2-40B4-BE49-F238E27FC236}">
                <a16:creationId xmlns:a16="http://schemas.microsoft.com/office/drawing/2014/main" id="{8E42673B-841C-45FC-893C-32489535C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FA3E478F-A6C3-4D70-BB8A-D51CC152E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21">
            <a:extLst>
              <a:ext uri="{FF2B5EF4-FFF2-40B4-BE49-F238E27FC236}">
                <a16:creationId xmlns:a16="http://schemas.microsoft.com/office/drawing/2014/main" id="{3173AFDF-9C0C-4D92-8433-F67CB8DB8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75C3871A-A9A7-4AFC-9A06-977E9D449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582AEE05-BFCB-494F-9CA8-718A73344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Tytuł 4">
            <a:extLst>
              <a:ext uri="{FF2B5EF4-FFF2-40B4-BE49-F238E27FC236}">
                <a16:creationId xmlns:a16="http://schemas.microsoft.com/office/drawing/2014/main" id="{7AF6F232-9AE2-488B-BBDA-A52BC5CB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5" y="1166932"/>
            <a:ext cx="4096139" cy="4279709"/>
          </a:xfrm>
        </p:spPr>
        <p:txBody>
          <a:bodyPr anchor="ctr">
            <a:noAutofit/>
          </a:bodyPr>
          <a:lstStyle/>
          <a:p>
            <a:br>
              <a:rPr lang="pl-PL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pl-PL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„Formy i poziomy Testowania”</a:t>
            </a:r>
            <a:br>
              <a:rPr lang="pl-PL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Link:</a:t>
            </a:r>
            <a:br>
              <a:rPr lang="pl-PL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https://testerzy.pl/artykuly/poziomy-testowania</a:t>
            </a:r>
            <a:br>
              <a:rPr lang="pl-PL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l-PL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03DD9A9-1F1E-4CB5-9745-47628A73E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807" y="1959712"/>
            <a:ext cx="4624919" cy="293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02078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1742</Words>
  <Application>Microsoft Office PowerPoint</Application>
  <PresentationFormat>Widescreen</PresentationFormat>
  <Paragraphs>162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Motyw pakietu Office</vt:lpstr>
      <vt:lpstr> Agenda </vt:lpstr>
      <vt:lpstr>    „ Części składowe programu komputerowego  - Struktury Danych”   Wiki: https://pl.wikipedia.org/wiki/Struktura_danych        </vt:lpstr>
      <vt:lpstr>Części składowe programu komputerowego  - Struktury Danych</vt:lpstr>
      <vt:lpstr>Części składowe programu komputerowego  - Struktury Danych</vt:lpstr>
      <vt:lpstr>Części składowe programu  komputerowego  - Tablica</vt:lpstr>
      <vt:lpstr>Części składowe programu  komputerowego  - Lista</vt:lpstr>
      <vt:lpstr>Części składowe programu  komputerowego  - Mapa(Słownik)</vt:lpstr>
      <vt:lpstr>Części składowe programu  komputerowego  - Drzewo (I Las)</vt:lpstr>
      <vt:lpstr>      „Formy i poziomy Testowania”    Link: https://testerzy.pl/artykuly/poziomy-testowania      </vt:lpstr>
      <vt:lpstr>Poziomy testowania </vt:lpstr>
      <vt:lpstr> Poziomy testowania </vt:lpstr>
      <vt:lpstr> Poziomy Testowania Wewnątrz komponentu </vt:lpstr>
      <vt:lpstr>  Poziomy Testowania Wewnątrz komponentu </vt:lpstr>
      <vt:lpstr> Podział testów </vt:lpstr>
      <vt:lpstr>          „Błędy i Bugi”   Linki: https://artoftesting.com/difference-between-error-fault-failure-and-defect  https://medium.com/swlh/what-is-difference-between-defect-bug-error-b477e76b5502        </vt:lpstr>
      <vt:lpstr>Błędy i Bugi</vt:lpstr>
      <vt:lpstr>  Błędy i Bugi – narzędzia i proces </vt:lpstr>
      <vt:lpstr>  Błędy i Bugi – automatyzacja </vt:lpstr>
      <vt:lpstr>          „ Narzędzia Testowe i Integracyjne”    Linki: https://www.jenkins.io/ https://trello.com/pl         </vt:lpstr>
      <vt:lpstr>  Testowanie automatyczne i regresja </vt:lpstr>
      <vt:lpstr>  Testowanie – narzędzia i techniki </vt:lpstr>
      <vt:lpstr>  Testowanie i programowanie - Trello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toki toki</dc:creator>
  <cp:lastModifiedBy>DW</cp:lastModifiedBy>
  <cp:revision>101</cp:revision>
  <dcterms:created xsi:type="dcterms:W3CDTF">2020-10-20T18:06:39Z</dcterms:created>
  <dcterms:modified xsi:type="dcterms:W3CDTF">2021-01-15T01:49:02Z</dcterms:modified>
</cp:coreProperties>
</file>