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59" r:id="rId9"/>
    <p:sldId id="260" r:id="rId10"/>
    <p:sldId id="283" r:id="rId11"/>
    <p:sldId id="284" r:id="rId12"/>
    <p:sldId id="285" r:id="rId13"/>
    <p:sldId id="286" r:id="rId14"/>
    <p:sldId id="261" r:id="rId15"/>
    <p:sldId id="273" r:id="rId16"/>
    <p:sldId id="270" r:id="rId17"/>
    <p:sldId id="269" r:id="rId18"/>
    <p:sldId id="277" r:id="rId19"/>
    <p:sldId id="278" r:id="rId20"/>
    <p:sldId id="272" r:id="rId21"/>
    <p:sldId id="271" r:id="rId22"/>
    <p:sldId id="279" r:id="rId23"/>
    <p:sldId id="280" r:id="rId24"/>
    <p:sldId id="281" r:id="rId25"/>
    <p:sldId id="274" r:id="rId26"/>
    <p:sldId id="282" r:id="rId27"/>
    <p:sldId id="287" r:id="rId28"/>
    <p:sldId id="262" r:id="rId2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006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2" autoAdjust="0"/>
    <p:restoredTop sz="79895" autoAdjust="0"/>
  </p:normalViewPr>
  <p:slideViewPr>
    <p:cSldViewPr>
      <p:cViewPr varScale="1">
        <p:scale>
          <a:sx n="80" d="100"/>
          <a:sy n="80" d="100"/>
        </p:scale>
        <p:origin x="-18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5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B083F-09BF-2249-A576-FD88D29AF165}" type="datetimeFigureOut">
              <a:rPr lang="en-US" smtClean="0"/>
              <a:t>19.01.15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E4CB0-9792-D74D-9E49-F892F9A51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2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81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smtClean="0"/>
              <a:t>Layer 2: Data Link Layer</a:t>
            </a:r>
          </a:p>
          <a:p>
            <a:r>
              <a:rPr lang="de-CH" dirty="0" smtClean="0"/>
              <a:t>Fehlererkennung</a:t>
            </a:r>
          </a:p>
          <a:p>
            <a:r>
              <a:rPr lang="de-CH" dirty="0" smtClean="0"/>
              <a:t>Kollisions-Erkennung und –Auflösung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91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smtClean="0"/>
              <a:t>Transport Layer: (4)</a:t>
            </a:r>
          </a:p>
          <a:p>
            <a:r>
              <a:rPr lang="de-CH" dirty="0" smtClean="0"/>
              <a:t>Mehrere</a:t>
            </a:r>
            <a:r>
              <a:rPr lang="de-CH" baseline="0" dirty="0" smtClean="0"/>
              <a:t> CAN-Frames zu einer grösseren Nachricht zusammenfügen</a:t>
            </a:r>
          </a:p>
          <a:p>
            <a:r>
              <a:rPr lang="de-CH" baseline="0" dirty="0" smtClean="0"/>
              <a:t>Vollständigkeit der Daten</a:t>
            </a:r>
          </a:p>
          <a:p>
            <a:r>
              <a:rPr lang="de-CH" baseline="0" dirty="0" smtClean="0"/>
              <a:t>Korrekte Reihenfolge der Daten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73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79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smtClean="0"/>
              <a:t>Hilbert-Transformation</a:t>
            </a:r>
          </a:p>
          <a:p>
            <a:r>
              <a:rPr lang="de-CH" b="0" dirty="0" smtClean="0"/>
              <a:t>Aufwand:</a:t>
            </a:r>
            <a:r>
              <a:rPr lang="de-CH" b="0" baseline="0" dirty="0" smtClean="0"/>
              <a:t> FFT 128 Blockgrösse, dann IFFT, je 7 komplexe MADs, Multiplikation mit H = [1 2 2 2 2 2… 1 0 0 0 0 0…] danach Betrag bilden</a:t>
            </a:r>
          </a:p>
          <a:p>
            <a:endParaRPr lang="de-CH" b="0" baseline="0" dirty="0" smtClean="0"/>
          </a:p>
          <a:p>
            <a:endParaRPr lang="de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5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Rohdaten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Hilbert-</a:t>
            </a:r>
            <a:r>
              <a:rPr lang="en-US" baseline="0" dirty="0" err="1" smtClean="0"/>
              <a:t>Hüllkurve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fett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Die </a:t>
            </a:r>
            <a:r>
              <a:rPr lang="en-US" baseline="0" dirty="0" err="1" smtClean="0"/>
              <a:t>Datenmenge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reduziert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Minute </a:t>
            </a:r>
            <a:r>
              <a:rPr lang="en-US" baseline="0" dirty="0" err="1" smtClean="0"/>
              <a:t>gezählt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Peakspitzen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Spalte</a:t>
            </a:r>
            <a:r>
              <a:rPr lang="en-US" baseline="0" dirty="0" smtClean="0"/>
              <a:t> I) und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Einschlags</a:t>
            </a:r>
            <a:r>
              <a:rPr lang="en-US" baseline="0" dirty="0" smtClean="0"/>
              <a:t>-Maxima (</a:t>
            </a:r>
            <a:r>
              <a:rPr lang="en-US" baseline="0" dirty="0" err="1" smtClean="0"/>
              <a:t>Spalte</a:t>
            </a:r>
            <a:r>
              <a:rPr lang="en-US" baseline="0" dirty="0" smtClean="0"/>
              <a:t> P) </a:t>
            </a:r>
            <a:r>
              <a:rPr lang="en-US" baseline="0" dirty="0" err="1" smtClean="0"/>
              <a:t>innerhalb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Intensitätsklasse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liegen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So fallen </a:t>
            </a:r>
            <a:r>
              <a:rPr lang="en-US" baseline="0" dirty="0" err="1" smtClean="0"/>
              <a:t>geringe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Datenmengen</a:t>
            </a:r>
            <a:r>
              <a:rPr lang="en-US" baseline="0" dirty="0" smtClean="0"/>
              <a:t> an,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einzelne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Einschläge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Detail </a:t>
            </a:r>
            <a:r>
              <a:rPr lang="en-US" baseline="0" dirty="0" err="1" smtClean="0"/>
              <a:t>ausgewertet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89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smtClean="0"/>
              <a:t>Konstanter Aufwand</a:t>
            </a:r>
            <a:r>
              <a:rPr lang="de-CH" b="1" baseline="0" dirty="0" smtClean="0"/>
              <a:t> von 2 Vergleichsoperationen pro Sample:</a:t>
            </a:r>
          </a:p>
          <a:p>
            <a:r>
              <a:rPr lang="de-CH" baseline="0" dirty="0" err="1" smtClean="0"/>
              <a:t>Threshold</a:t>
            </a:r>
            <a:r>
              <a:rPr lang="de-CH" baseline="0" dirty="0" smtClean="0"/>
              <a:t> überschritten?</a:t>
            </a:r>
          </a:p>
          <a:p>
            <a:r>
              <a:rPr lang="de-CH" dirty="0" smtClean="0"/>
              <a:t>Neues Maximum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90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Start-Zeitpunkt</a:t>
            </a:r>
          </a:p>
          <a:p>
            <a:endParaRPr lang="de-CH" dirty="0" smtClean="0"/>
          </a:p>
          <a:p>
            <a:r>
              <a:rPr lang="de-CH" dirty="0" err="1" smtClean="0"/>
              <a:t>Threshold</a:t>
            </a:r>
            <a:r>
              <a:rPr lang="de-CH" dirty="0" smtClean="0"/>
              <a:t>: Schwellenwert</a:t>
            </a:r>
          </a:p>
          <a:p>
            <a:endParaRPr lang="de-CH" dirty="0" smtClean="0"/>
          </a:p>
          <a:p>
            <a:r>
              <a:rPr lang="de-CH" dirty="0" smtClean="0"/>
              <a:t>Nullpegel:</a:t>
            </a:r>
            <a:r>
              <a:rPr lang="de-CH" baseline="0" dirty="0" smtClean="0"/>
              <a:t> zur Justierung auf individuellen Sensor und Orientierung (Erdanziehung)</a:t>
            </a:r>
          </a:p>
          <a:p>
            <a:endParaRPr lang="de-CH" baseline="0" dirty="0" smtClean="0"/>
          </a:p>
          <a:p>
            <a:r>
              <a:rPr lang="de-CH" baseline="0" dirty="0" smtClean="0"/>
              <a:t>Timeout: Wartezeit auf Beginn eines neuen Peaks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99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Startzeit,</a:t>
            </a:r>
            <a:r>
              <a:rPr lang="de-CH" baseline="0" dirty="0" smtClean="0"/>
              <a:t> danach j</a:t>
            </a:r>
            <a:r>
              <a:rPr lang="de-CH" dirty="0" smtClean="0"/>
              <a:t>eder Messwert wird aufgezeichnet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90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Startzeit, Dauer,</a:t>
            </a:r>
            <a:r>
              <a:rPr lang="de-CH" baseline="0" dirty="0" smtClean="0"/>
              <a:t> j</a:t>
            </a:r>
            <a:r>
              <a:rPr lang="de-CH" dirty="0" smtClean="0"/>
              <a:t>eder</a:t>
            </a:r>
            <a:r>
              <a:rPr lang="de-CH" baseline="0" dirty="0" smtClean="0"/>
              <a:t> Messwert während einem Ereignis wird aufgezeichnet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2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Startzeit, Dauer, Anzahl Peaks,</a:t>
            </a:r>
            <a:r>
              <a:rPr lang="de-CH" baseline="0" dirty="0" smtClean="0"/>
              <a:t> Alle Peaks mit Intensität und Zeitpunkt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76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Bei der Berichterstellung mussten wir einige</a:t>
            </a:r>
            <a:r>
              <a:rPr lang="de-CH" baseline="0" dirty="0" smtClean="0"/>
              <a:t> Testfälle schuldig bleiben, um den Abgabetermin einhalten zu können. Die Tests wurden in der Zwischenzeit nachgeholt und erfolgreich abgeschlossen.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222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Startzeit, Dauer, Anzahl Peaks,</a:t>
            </a:r>
            <a:r>
              <a:rPr lang="de-CH" baseline="0" dirty="0" smtClean="0"/>
              <a:t> Maximalpeak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33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Ereigniszeit:</a:t>
            </a:r>
            <a:r>
              <a:rPr lang="de-CH" baseline="0" dirty="0" smtClean="0"/>
              <a:t> Zu wie viel Prozent der </a:t>
            </a:r>
            <a:r>
              <a:rPr lang="de-CH" baseline="0" dirty="0" err="1" smtClean="0"/>
              <a:t>Messzeit</a:t>
            </a:r>
            <a:r>
              <a:rPr lang="de-CH" baseline="0" dirty="0" smtClean="0"/>
              <a:t> wird ein Ereignis registriert. 10% sind bereits ein hohes Aufkommen, das nicht jeden Tag auftritt.</a:t>
            </a:r>
          </a:p>
          <a:p>
            <a:endParaRPr lang="de-CH" baseline="0" dirty="0" smtClean="0"/>
          </a:p>
          <a:p>
            <a:r>
              <a:rPr lang="de-CH" baseline="0" dirty="0" smtClean="0"/>
              <a:t>Je nach Ereigniszeit variiert die Datenrate für die Modi </a:t>
            </a:r>
            <a:r>
              <a:rPr lang="de-CH" baseline="0" dirty="0" err="1" smtClean="0"/>
              <a:t>detailed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peaks</a:t>
            </a:r>
            <a:r>
              <a:rPr lang="de-CH" baseline="0" dirty="0" smtClean="0"/>
              <a:t> und </a:t>
            </a:r>
            <a:r>
              <a:rPr lang="de-CH" baseline="0" dirty="0" err="1" smtClean="0"/>
              <a:t>sparse</a:t>
            </a:r>
            <a:r>
              <a:rPr lang="de-CH" baseline="0" dirty="0" smtClean="0"/>
              <a:t> sehr stark.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43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Nicht alle Testfälle konnten geprüft werden aus Zeitmangel.</a:t>
            </a:r>
          </a:p>
          <a:p>
            <a:r>
              <a:rPr lang="de-CH" dirty="0" smtClean="0"/>
              <a:t>E</a:t>
            </a:r>
            <a:r>
              <a:rPr lang="de-CH" baseline="0" dirty="0" smtClean="0"/>
              <a:t>s gab Verzögerungen beim 3. MS (Software abgeschlossen), deshalb für 4. MS zu wenig Zeit</a:t>
            </a:r>
          </a:p>
          <a:p>
            <a:endParaRPr lang="de-CH" baseline="0" dirty="0" smtClean="0"/>
          </a:p>
          <a:p>
            <a:r>
              <a:rPr lang="de-CH" baseline="0" dirty="0" smtClean="0"/>
              <a:t>Die Tests wurden nachträglich abgeschlossen, alle Testfälle konnten erfüllt werden.</a:t>
            </a:r>
          </a:p>
          <a:p>
            <a:endParaRPr lang="de-CH" dirty="0" smtClean="0"/>
          </a:p>
          <a:p>
            <a:r>
              <a:rPr lang="de-CH" dirty="0" smtClean="0"/>
              <a:t>T140: </a:t>
            </a:r>
            <a:r>
              <a:rPr lang="de-CH" dirty="0" err="1" smtClean="0"/>
              <a:t>Timestamp</a:t>
            </a:r>
            <a:r>
              <a:rPr lang="de-CH" dirty="0" smtClean="0"/>
              <a:t> erlaubt bei 10‘000 Hz</a:t>
            </a:r>
            <a:r>
              <a:rPr lang="de-CH" baseline="0" dirty="0" smtClean="0"/>
              <a:t> eine eindeutige </a:t>
            </a:r>
            <a:r>
              <a:rPr lang="de-CH" baseline="0" dirty="0" err="1" smtClean="0"/>
              <a:t>Zuordung</a:t>
            </a:r>
            <a:r>
              <a:rPr lang="de-CH" baseline="0" dirty="0" smtClean="0"/>
              <a:t> jedes Messwerts zur Uhrzeit während 119 Tagen. Um Gangunterschieden zwischen Sensoreinheiten und Datenlogger vorzubeugen wird der </a:t>
            </a:r>
            <a:r>
              <a:rPr lang="de-CH" baseline="0" dirty="0" err="1" smtClean="0"/>
              <a:t>Timestamp</a:t>
            </a:r>
            <a:r>
              <a:rPr lang="de-CH" baseline="0" dirty="0" smtClean="0"/>
              <a:t> in regelmässigen Abständen synchronisiert und dabei zurückgesetzt.</a:t>
            </a:r>
          </a:p>
          <a:p>
            <a:endParaRPr lang="de-CH" baseline="0" dirty="0" smtClean="0"/>
          </a:p>
          <a:p>
            <a:r>
              <a:rPr lang="de-CH" baseline="0" dirty="0" smtClean="0"/>
              <a:t>T170: Sensoreinheiten senden ab Wahl des neues Detail-Levels die Messdaten in der gewünschten Detailstufe.</a:t>
            </a:r>
          </a:p>
          <a:p>
            <a:endParaRPr lang="de-CH" baseline="0" dirty="0" smtClean="0"/>
          </a:p>
          <a:p>
            <a:r>
              <a:rPr lang="de-CH" baseline="0" dirty="0" smtClean="0"/>
              <a:t>T180: Für jede Sensoreinheit wird eine eigene Datei angelegt und die Messdaten darin abgelegt.</a:t>
            </a:r>
          </a:p>
          <a:p>
            <a:endParaRPr lang="de-CH" baseline="0" dirty="0" smtClean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213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smtClean="0"/>
              <a:t>Tests an VAW:</a:t>
            </a:r>
          </a:p>
          <a:p>
            <a:r>
              <a:rPr lang="de-CH" dirty="0" smtClean="0"/>
              <a:t>Sensoren an Stahlplatte montieren für Vergleichsmessungen</a:t>
            </a:r>
          </a:p>
          <a:p>
            <a:r>
              <a:rPr lang="de-CH" dirty="0" smtClean="0"/>
              <a:t>Test</a:t>
            </a:r>
            <a:r>
              <a:rPr lang="de-CH" baseline="0" dirty="0" smtClean="0"/>
              <a:t> der Nutzbarkeit</a:t>
            </a:r>
            <a:endParaRPr lang="de-CH" dirty="0" smtClean="0"/>
          </a:p>
          <a:p>
            <a:endParaRPr lang="de-CH" dirty="0" smtClean="0"/>
          </a:p>
          <a:p>
            <a:r>
              <a:rPr lang="de-CH" b="1" dirty="0" smtClean="0"/>
              <a:t>Effizienz:</a:t>
            </a:r>
          </a:p>
          <a:p>
            <a:r>
              <a:rPr lang="de-CH" dirty="0" err="1" smtClean="0"/>
              <a:t>Sleep</a:t>
            </a:r>
            <a:r>
              <a:rPr lang="de-CH" dirty="0" smtClean="0"/>
              <a:t> nutzen, A/D-Wandler</a:t>
            </a:r>
            <a:r>
              <a:rPr lang="de-CH" baseline="0" dirty="0" smtClean="0"/>
              <a:t> weckt CPU möglich?</a:t>
            </a:r>
          </a:p>
          <a:p>
            <a:endParaRPr lang="de-CH" dirty="0" smtClean="0"/>
          </a:p>
          <a:p>
            <a:r>
              <a:rPr lang="de-CH" b="1" dirty="0" smtClean="0"/>
              <a:t>Bedienungskomfort:</a:t>
            </a:r>
          </a:p>
          <a:p>
            <a:r>
              <a:rPr lang="de-CH" dirty="0" smtClean="0"/>
              <a:t>Zur Zeit nur textbasiertes</a:t>
            </a:r>
            <a:r>
              <a:rPr lang="de-CH" baseline="0" dirty="0" smtClean="0"/>
              <a:t> Menü und Konfigurationsdatei.</a:t>
            </a:r>
          </a:p>
          <a:p>
            <a:r>
              <a:rPr lang="de-CH" baseline="0" dirty="0" smtClean="0"/>
              <a:t>Zukunft: Grafisches Steuerungstool mit Anzeige von Messdaten</a:t>
            </a:r>
          </a:p>
          <a:p>
            <a:endParaRPr lang="de-CH" baseline="0" dirty="0" smtClean="0"/>
          </a:p>
          <a:p>
            <a:r>
              <a:rPr lang="de-CH" b="1" baseline="0" dirty="0" smtClean="0"/>
              <a:t>Mehrere Sensoren an einer Sensoreinheit</a:t>
            </a:r>
          </a:p>
          <a:p>
            <a:r>
              <a:rPr lang="de-CH" dirty="0" smtClean="0"/>
              <a:t>Rechenleistung</a:t>
            </a:r>
            <a:r>
              <a:rPr lang="de-CH" baseline="0" dirty="0" smtClean="0"/>
              <a:t> genügt für mehrere Sensoren</a:t>
            </a:r>
          </a:p>
          <a:p>
            <a:endParaRPr lang="de-CH" baseline="0" dirty="0" smtClean="0"/>
          </a:p>
          <a:p>
            <a:r>
              <a:rPr lang="de-CH" b="1" baseline="0" dirty="0" smtClean="0"/>
              <a:t>Miniaturisierung</a:t>
            </a:r>
          </a:p>
          <a:p>
            <a:r>
              <a:rPr lang="de-CH" dirty="0" smtClean="0"/>
              <a:t>Zur Zeit zu</a:t>
            </a:r>
            <a:r>
              <a:rPr lang="de-CH" baseline="0" dirty="0" smtClean="0"/>
              <a:t> viel Hardware dran, QSB für </a:t>
            </a:r>
            <a:r>
              <a:rPr lang="de-CH" baseline="0" dirty="0" err="1" smtClean="0"/>
              <a:t>Proof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Concept</a:t>
            </a:r>
            <a:endParaRPr lang="de-CH" baseline="0" dirty="0" smtClean="0"/>
          </a:p>
          <a:p>
            <a:r>
              <a:rPr lang="de-CH" baseline="0" dirty="0" smtClean="0"/>
              <a:t>Reduktion auf Minimum sollte Verkleinerung auf 50 x 35 x 25 mm erlauben.</a:t>
            </a:r>
          </a:p>
          <a:p>
            <a:endParaRPr lang="de-CH" baseline="0" dirty="0" smtClean="0"/>
          </a:p>
          <a:p>
            <a:r>
              <a:rPr lang="de-CH" b="1" dirty="0" smtClean="0"/>
              <a:t>Automatisierte Anpassung der Detail-Level</a:t>
            </a:r>
          </a:p>
          <a:p>
            <a:r>
              <a:rPr lang="de-CH" b="0" dirty="0" smtClean="0"/>
              <a:t>Geringe</a:t>
            </a:r>
            <a:r>
              <a:rPr lang="de-CH" b="0" baseline="0" dirty="0" smtClean="0"/>
              <a:t> Details aufzeichnen bei niedrigem Ereignisaufkommen, bei hohem Aufkommen hochstufen, um mehr Informationen zu gewinnen. Abhängig vom verbleibenden Speicherplatz und verbleibender geplanter Messdauer.</a:t>
            </a:r>
            <a:endParaRPr lang="de-CH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92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Gebirgshydrologie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braucht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Daten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über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Geschiebetransport</a:t>
            </a:r>
            <a:r>
              <a:rPr lang="en-US" b="1" baseline="0" dirty="0" smtClean="0"/>
              <a:t>.</a:t>
            </a:r>
          </a:p>
          <a:p>
            <a:r>
              <a:rPr lang="en-US" baseline="0" dirty="0" err="1" smtClean="0"/>
              <a:t>Korngrösse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Anzahl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evtl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Geschwindigkeit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Transportmodus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Rollen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Springen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Gleiten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allenfalls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Aussagen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</a:t>
            </a:r>
            <a:r>
              <a:rPr lang="en-US" baseline="0" dirty="0" smtClean="0"/>
              <a:t> Form </a:t>
            </a:r>
            <a:r>
              <a:rPr lang="en-US" baseline="0" dirty="0" err="1" smtClean="0"/>
              <a:t>möglich</a:t>
            </a:r>
            <a:r>
              <a:rPr lang="en-US" baseline="0" dirty="0" smtClean="0"/>
              <a:t>?</a:t>
            </a:r>
          </a:p>
          <a:p>
            <a:endParaRPr lang="en-US" b="1" baseline="0" dirty="0" smtClean="0"/>
          </a:p>
          <a:p>
            <a:r>
              <a:rPr lang="en-US" b="1" baseline="0" dirty="0" err="1" smtClean="0"/>
              <a:t>Ereignisse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mit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viel</a:t>
            </a:r>
            <a:r>
              <a:rPr lang="en-US" b="1" baseline="0" dirty="0" smtClean="0"/>
              <a:t> Transport </a:t>
            </a:r>
            <a:r>
              <a:rPr lang="en-US" baseline="0" dirty="0" err="1" smtClean="0"/>
              <a:t>treten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selten</a:t>
            </a:r>
            <a:r>
              <a:rPr lang="en-US" baseline="0" dirty="0" smtClean="0"/>
              <a:t> auf und </a:t>
            </a:r>
            <a:r>
              <a:rPr lang="en-US" baseline="0" dirty="0" err="1" smtClean="0"/>
              <a:t>dauern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einigen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zehn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Stunden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Messzeiten</a:t>
            </a:r>
            <a:r>
              <a:rPr lang="en-US" b="1" baseline="0" dirty="0" smtClean="0"/>
              <a:t> von </a:t>
            </a:r>
            <a:r>
              <a:rPr lang="en-US" baseline="0" dirty="0" err="1" smtClean="0"/>
              <a:t>einigen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gefordert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Messstation</a:t>
            </a:r>
            <a:r>
              <a:rPr lang="en-US" baseline="0" dirty="0" smtClean="0"/>
              <a:t> muss </a:t>
            </a:r>
            <a:r>
              <a:rPr lang="en-US" baseline="0" dirty="0" err="1" smtClean="0"/>
              <a:t>über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autark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betrieben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möglichst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interessante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aufzeichnen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intensiven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Ereignissen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Speicherplatz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vorhanden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21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Geophone </a:t>
            </a:r>
            <a:r>
              <a:rPr lang="en-US" dirty="0" err="1" smtClean="0"/>
              <a:t>recht</a:t>
            </a:r>
            <a:r>
              <a:rPr lang="en-US" baseline="0" dirty="0" smtClean="0"/>
              <a:t> gross, </a:t>
            </a:r>
            <a:r>
              <a:rPr lang="en-US" baseline="0" dirty="0" err="1" smtClean="0"/>
              <a:t>brauchen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aufwändige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Konstruktion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Jedes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Geophon</a:t>
            </a:r>
            <a:r>
              <a:rPr lang="en-US" baseline="0" dirty="0" smtClean="0"/>
              <a:t> hat </a:t>
            </a:r>
            <a:r>
              <a:rPr lang="en-US" baseline="0" dirty="0" err="1" smtClean="0"/>
              <a:t>eigenes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Kabel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Rechner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Rechner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braucht</a:t>
            </a:r>
            <a:r>
              <a:rPr lang="en-US" baseline="0" dirty="0" smtClean="0"/>
              <a:t> pro </a:t>
            </a:r>
            <a:r>
              <a:rPr lang="en-US" baseline="0" dirty="0" err="1" smtClean="0"/>
              <a:t>Geophon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Eingang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Hilbert Transformation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aufwändig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mehrere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komplexe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Multiplikationen</a:t>
            </a:r>
            <a:r>
              <a:rPr lang="en-US" baseline="0" dirty="0" smtClean="0"/>
              <a:t> </a:t>
            </a:r>
            <a:r>
              <a:rPr lang="en-US" baseline="0" dirty="0" smtClean="0"/>
              <a:t>pro </a:t>
            </a:r>
            <a:r>
              <a:rPr lang="en-US" baseline="0" dirty="0" err="1" smtClean="0"/>
              <a:t>Messwert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nötig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Datenmenge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extrem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reduziert</a:t>
            </a:r>
            <a:r>
              <a:rPr lang="en-US" baseline="0" dirty="0" smtClean="0"/>
              <a:t>, um </a:t>
            </a:r>
            <a:r>
              <a:rPr lang="en-US" baseline="0" dirty="0" err="1" smtClean="0"/>
              <a:t>lange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Laufzeiten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ermöglichen</a:t>
            </a:r>
            <a:r>
              <a:rPr lang="en-US" b="1" baseline="0" dirty="0" smtClean="0"/>
              <a:t>: </a:t>
            </a:r>
            <a:r>
              <a:rPr lang="en-US" b="1" baseline="0" dirty="0" err="1" smtClean="0"/>
              <a:t>darauf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wird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später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eingegangen</a:t>
            </a:r>
            <a:r>
              <a:rPr lang="en-US" b="1" baseline="0" dirty="0" smtClean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88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Betonkonstruktion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Stahlplatten</a:t>
            </a:r>
            <a:r>
              <a:rPr lang="en-US" baseline="0" dirty="0" smtClean="0"/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492 x 358 x 15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Elastomer, 20mm dick  c.a. shore 60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gelagert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25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Geophone in der </a:t>
            </a:r>
            <a:r>
              <a:rPr lang="en-US" dirty="0" err="1" smtClean="0"/>
              <a:t>bestehenden</a:t>
            </a:r>
            <a:r>
              <a:rPr lang="en-US" dirty="0" smtClean="0"/>
              <a:t> </a:t>
            </a:r>
            <a:r>
              <a:rPr lang="en-US" dirty="0" err="1" smtClean="0"/>
              <a:t>Konstruktion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23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Embedded PC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03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Jeder</a:t>
            </a:r>
            <a:r>
              <a:rPr lang="en-US" baseline="0" dirty="0" smtClean="0"/>
              <a:t> Sensor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Mikroprozessor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bestückt</a:t>
            </a:r>
            <a:r>
              <a:rPr lang="en-US" baseline="0" dirty="0" smtClean="0"/>
              <a:t>, der die </a:t>
            </a:r>
            <a:r>
              <a:rPr lang="en-US" baseline="0" dirty="0" err="1" smtClean="0"/>
              <a:t>Auswertung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vornimmt</a:t>
            </a:r>
            <a:r>
              <a:rPr lang="en-US" baseline="0" dirty="0" smtClean="0"/>
              <a:t>. Der </a:t>
            </a:r>
            <a:r>
              <a:rPr lang="en-US" baseline="0" dirty="0" err="1" smtClean="0"/>
              <a:t>Rechner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Datensammlung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erhält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die per </a:t>
            </a:r>
            <a:r>
              <a:rPr lang="en-US" baseline="0" dirty="0" err="1" smtClean="0"/>
              <a:t>Detailstufen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gewählten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Informationen</a:t>
            </a:r>
            <a:r>
              <a:rPr lang="en-US" baseline="0" dirty="0" smtClean="0"/>
              <a:t> und muss </a:t>
            </a:r>
            <a:r>
              <a:rPr lang="en-US" baseline="0" dirty="0" err="1" smtClean="0"/>
              <a:t>diese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speichern</a:t>
            </a:r>
            <a:r>
              <a:rPr lang="en-US" baseline="0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Datentransfer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erfolgt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speichernde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/>
              </a:rPr>
              <a:t> </a:t>
            </a:r>
            <a:r>
              <a:rPr lang="en-US" baseline="0" dirty="0" err="1" smtClean="0">
                <a:sym typeface="Wingdings"/>
              </a:rPr>
              <a:t>Bussystem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möglich</a:t>
            </a:r>
            <a:r>
              <a:rPr lang="en-US" baseline="0" dirty="0" smtClean="0">
                <a:sym typeface="Wingdings"/>
              </a:rPr>
              <a:t>, </a:t>
            </a:r>
            <a:r>
              <a:rPr lang="en-US" baseline="0" dirty="0" err="1" smtClean="0">
                <a:sym typeface="Wingdings"/>
              </a:rPr>
              <a:t>weniger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Kabel</a:t>
            </a:r>
            <a:endParaRPr lang="en-US" baseline="0" dirty="0" smtClean="0"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Detailstufen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kann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Menge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anfallenden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damit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Reichweite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Speichers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beeinflusst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Wahl </a:t>
            </a:r>
            <a:r>
              <a:rPr lang="en-US" baseline="0" dirty="0" err="1" smtClean="0"/>
              <a:t>eines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kleineren</a:t>
            </a:r>
            <a:r>
              <a:rPr lang="en-US" baseline="0" dirty="0" smtClean="0"/>
              <a:t> Sensors </a:t>
            </a:r>
            <a:r>
              <a:rPr lang="en-US" baseline="0" dirty="0" err="1" smtClean="0"/>
              <a:t>ermöglich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Verkleinerung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Messinstallation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34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ARM Cortex M4 </a:t>
            </a:r>
            <a:r>
              <a:rPr lang="en-US" b="1" baseline="0" dirty="0" err="1" smtClean="0"/>
              <a:t>Prozessor</a:t>
            </a:r>
            <a:r>
              <a:rPr lang="en-US" b="1" baseline="0" dirty="0" smtClean="0"/>
              <a:t> </a:t>
            </a:r>
            <a:r>
              <a:rPr lang="en-US" baseline="0" dirty="0" smtClean="0"/>
              <a:t>von NXP auf </a:t>
            </a:r>
            <a:r>
              <a:rPr lang="en-US" baseline="0" dirty="0" err="1" smtClean="0"/>
              <a:t>einem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QuickStart</a:t>
            </a:r>
            <a:r>
              <a:rPr lang="en-US" baseline="0" dirty="0" smtClean="0"/>
              <a:t> Board von Embedded Artists. </a:t>
            </a:r>
          </a:p>
          <a:p>
            <a:r>
              <a:rPr lang="en-US" baseline="0" dirty="0" smtClean="0"/>
              <a:t>120 MHz, </a:t>
            </a:r>
          </a:p>
          <a:p>
            <a:r>
              <a:rPr lang="en-US" baseline="0" dirty="0" smtClean="0"/>
              <a:t>A/D-</a:t>
            </a:r>
            <a:r>
              <a:rPr lang="en-US" baseline="0" dirty="0" err="1" smtClean="0"/>
              <a:t>Wandler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400 kHz, </a:t>
            </a:r>
          </a:p>
          <a:p>
            <a:r>
              <a:rPr lang="en-US" baseline="0" dirty="0" smtClean="0"/>
              <a:t>32 MB SDRAM auf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Board. </a:t>
            </a:r>
          </a:p>
          <a:p>
            <a:r>
              <a:rPr lang="en-US" baseline="0" dirty="0" smtClean="0"/>
              <a:t>DSP: Single-cycle </a:t>
            </a:r>
            <a:r>
              <a:rPr lang="en-US" baseline="0" dirty="0" err="1" smtClean="0"/>
              <a:t>Multiplikation</a:t>
            </a:r>
            <a:r>
              <a:rPr lang="en-US" baseline="0" dirty="0" smtClean="0"/>
              <a:t>, FPU, </a:t>
            </a:r>
          </a:p>
          <a:p>
            <a:endParaRPr lang="en-US" b="1" dirty="0" smtClean="0"/>
          </a:p>
          <a:p>
            <a:r>
              <a:rPr lang="en-US" b="1" dirty="0" smtClean="0"/>
              <a:t>MEMS</a:t>
            </a:r>
            <a:r>
              <a:rPr lang="en-US" b="1" dirty="0" smtClean="0"/>
              <a:t>: </a:t>
            </a:r>
            <a:r>
              <a:rPr lang="en-US" b="1" dirty="0" err="1" smtClean="0"/>
              <a:t>Microelectromechanical</a:t>
            </a:r>
            <a:r>
              <a:rPr lang="en-US" b="1" baseline="0" dirty="0" smtClean="0"/>
              <a:t> System</a:t>
            </a:r>
          </a:p>
          <a:p>
            <a:r>
              <a:rPr lang="en-US" baseline="0" dirty="0" smtClean="0"/>
              <a:t>5 x 5 x 2.4 mm grosser </a:t>
            </a:r>
            <a:r>
              <a:rPr lang="en-US" baseline="0" dirty="0" err="1" smtClean="0"/>
              <a:t>Beschleunigungssensor</a:t>
            </a:r>
            <a:r>
              <a:rPr lang="en-US" baseline="0" dirty="0" smtClean="0"/>
              <a:t>, </a:t>
            </a:r>
          </a:p>
          <a:p>
            <a:r>
              <a:rPr lang="en-US" baseline="0" dirty="0" err="1" smtClean="0"/>
              <a:t>Messbereich</a:t>
            </a:r>
            <a:r>
              <a:rPr lang="en-US" baseline="0" dirty="0" smtClean="0"/>
              <a:t> +/- 70 g,</a:t>
            </a:r>
          </a:p>
          <a:p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Achse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Ausgabe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Messwerts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analoge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Spannung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zwischen</a:t>
            </a:r>
            <a:r>
              <a:rPr lang="en-US" baseline="0" dirty="0" smtClean="0"/>
              <a:t> 0..3.3 V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CAN-Bus: </a:t>
            </a:r>
          </a:p>
          <a:p>
            <a:r>
              <a:rPr lang="en-US" baseline="0" dirty="0" smtClean="0"/>
              <a:t>1 Mbit/s, 40 m, </a:t>
            </a:r>
          </a:p>
          <a:p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Bedarf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länger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langsamer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Fehlererkennung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integriert</a:t>
            </a:r>
            <a:r>
              <a:rPr lang="en-US" baseline="0" dirty="0" smtClean="0"/>
              <a:t>. Robust, </a:t>
            </a:r>
          </a:p>
          <a:p>
            <a:r>
              <a:rPr lang="en-US" baseline="0" dirty="0" err="1" smtClean="0"/>
              <a:t>differenzielle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Leitungen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störungsunempfindlich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Filterung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Meldungen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CAN-Controller, CPU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Bedarf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beansprucht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Versorgungsspannung</a:t>
            </a:r>
            <a:endParaRPr lang="en-US" b="1" baseline="0" dirty="0" smtClean="0"/>
          </a:p>
          <a:p>
            <a:r>
              <a:rPr lang="en-US" b="0" baseline="0" dirty="0" smtClean="0"/>
              <a:t>In CAN-</a:t>
            </a:r>
            <a:r>
              <a:rPr lang="en-US" b="0" baseline="0" dirty="0" err="1" smtClean="0"/>
              <a:t>Buskabel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integriert</a:t>
            </a:r>
            <a:r>
              <a:rPr lang="en-US" b="0" baseline="0" dirty="0" smtClean="0"/>
              <a:t>, 12 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0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210" y="1617363"/>
            <a:ext cx="6956120" cy="16687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7950" y="5357826"/>
            <a:ext cx="6985000" cy="80802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788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433322" y="1628775"/>
            <a:ext cx="1593850" cy="4528197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9072" y="1619896"/>
            <a:ext cx="6985000" cy="4545953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F818D-2527-4A4C-A1D1-977FA9A064C1}" type="datetimeFigureOut">
              <a:rPr lang="de-DE"/>
              <a:pPr>
                <a:defRPr/>
              </a:pPr>
              <a:t>19.01.15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094E7-4EFE-4BEB-B395-2BBD1687B256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447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DD363-64DB-4CB5-A19F-F32A96D39EF6}" type="datetimeFigureOut">
              <a:rPr lang="de-DE"/>
              <a:pPr>
                <a:defRPr/>
              </a:pPr>
              <a:t>19.01.15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AD70A-5DCA-4B0F-8AE3-53F0922972D4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562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210" y="1617363"/>
            <a:ext cx="6956120" cy="1668761"/>
          </a:xfrm>
        </p:spPr>
        <p:txBody>
          <a:bodyPr/>
          <a:lstStyle>
            <a:lvl1pPr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de-DE" dirty="0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49975-EC4C-4BA2-818B-8A0E41ED9604}" type="datetimeFigureOut">
              <a:rPr lang="de-DE"/>
              <a:pPr>
                <a:defRPr/>
              </a:pPr>
              <a:t>19.01.15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25AB5-587D-40A2-8B02-738B53D5E289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301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4772" y="1617956"/>
            <a:ext cx="4324352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3"/>
          </p:nvPr>
        </p:nvSpPr>
        <p:spPr>
          <a:xfrm>
            <a:off x="4714876" y="1617681"/>
            <a:ext cx="4312914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2859B-DAB0-4ECF-A3E6-1400F90869CB}" type="datetimeFigureOut">
              <a:rPr lang="de-DE"/>
              <a:pPr>
                <a:defRPr/>
              </a:pPr>
              <a:t>19.01.15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5C92B-2157-484B-B9A9-6B815C8CDC88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858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9DAC1-D552-436E-85B1-9285521DF0C1}" type="datetimeFigureOut">
              <a:rPr lang="de-DE"/>
              <a:pPr>
                <a:defRPr/>
              </a:pPr>
              <a:t>19.01.15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E72C-9388-499B-9A76-77E162680462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689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29513-A973-4901-8357-43676D7929D8}" type="datetimeFigureOut">
              <a:rPr lang="de-DE"/>
              <a:pPr>
                <a:defRPr/>
              </a:pPr>
              <a:t>19.01.15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FB71D-E3D3-4352-9B1A-88465C38B392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424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14876" y="1628775"/>
            <a:ext cx="4312296" cy="45151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7950" y="1619896"/>
            <a:ext cx="4321174" cy="453707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07950" y="188912"/>
            <a:ext cx="6946624" cy="936626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43C48-E062-44C2-A39C-609355519BDD}" type="datetimeFigureOut">
              <a:rPr lang="de-DE"/>
              <a:pPr>
                <a:defRPr/>
              </a:pPr>
              <a:t>19.01.15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B8460-DAC9-4B0F-9E44-6D2859BBB169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661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7950" y="1618386"/>
            <a:ext cx="8928100" cy="373944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CH" noProof="0" smtClean="0"/>
              <a:t>Drag picture to placeholder or click icon to add</a:t>
            </a:r>
            <a:endParaRPr lang="de-DE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3"/>
          </p:nvPr>
        </p:nvSpPr>
        <p:spPr>
          <a:xfrm>
            <a:off x="107950" y="5572140"/>
            <a:ext cx="6985000" cy="584832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07950" y="188912"/>
            <a:ext cx="6946624" cy="936626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74336-2A9C-4257-A9D3-BC4EB40F5F2A}" type="datetimeFigureOut">
              <a:rPr lang="de-DE"/>
              <a:pPr>
                <a:defRPr/>
              </a:pPr>
              <a:t>19.01.15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9CE8C-7AF8-4A43-A8D2-A31E1ABFC0C4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022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7950" y="1628774"/>
            <a:ext cx="6985000" cy="453707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58F85-6D99-4CDF-B0CE-B6F7E15B6D1B}" type="datetimeFigureOut">
              <a:rPr lang="de-DE"/>
              <a:pPr>
                <a:defRPr/>
              </a:pPr>
              <a:t>19.01.15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38908-A23B-4272-A7C0-7DE6DBFAAE50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571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0"/>
            <a:ext cx="9144000" cy="1214438"/>
          </a:xfrm>
          <a:prstGeom prst="rect">
            <a:avLst/>
          </a:prstGeom>
          <a:solidFill>
            <a:srgbClr val="006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CH" noProof="0"/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107950" y="188913"/>
            <a:ext cx="69469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Titelmasterformat durch Klicken bearbeiten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07950" y="1628775"/>
            <a:ext cx="89281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Textmasterformate durch Klicken bearbeiten</a:t>
            </a:r>
          </a:p>
          <a:p>
            <a:pPr lvl="1"/>
            <a:r>
              <a:rPr lang="de-CH" noProof="0" smtClean="0"/>
              <a:t>Zweite Ebene</a:t>
            </a:r>
          </a:p>
          <a:p>
            <a:pPr lvl="2"/>
            <a:r>
              <a:rPr lang="de-CH" noProof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7950" y="6278563"/>
            <a:ext cx="963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325B7C1-EC57-4911-97E9-97E5071F88E1}" type="datetimeFigureOut">
              <a:rPr lang="de-CH" noProof="0" smtClean="0"/>
              <a:pPr>
                <a:defRPr/>
              </a:pPr>
              <a:t>19.01.15</a:t>
            </a:fld>
            <a:endParaRPr lang="de-CH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14438" y="6278563"/>
            <a:ext cx="6715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CH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58188" y="6278563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63EF94A-A10F-4D60-991E-A7DA23E71374}" type="slidenum">
              <a:rPr lang="de-CH" noProof="0" smtClean="0"/>
              <a:pPr>
                <a:defRPr/>
              </a:pPr>
              <a:t>‹#›</a:t>
            </a:fld>
            <a:endParaRPr lang="de-CH" noProof="0"/>
          </a:p>
        </p:txBody>
      </p:sp>
      <p:sp>
        <p:nvSpPr>
          <p:cNvPr id="9" name="Textfeld 8"/>
          <p:cNvSpPr txBox="1"/>
          <p:nvPr/>
        </p:nvSpPr>
        <p:spPr>
          <a:xfrm>
            <a:off x="98425" y="6657975"/>
            <a:ext cx="1571625" cy="20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CH" sz="700" noProof="0" smtClean="0"/>
              <a:t>Zürcher Fachhochschule</a:t>
            </a:r>
            <a:endParaRPr lang="de-CH" sz="700" noProof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386" y="115200"/>
            <a:ext cx="1707110" cy="9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SzPct val="105000"/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6"/>
          <p:cNvSpPr>
            <a:spLocks noGrp="1"/>
          </p:cNvSpPr>
          <p:nvPr>
            <p:ph type="ctrTitle"/>
          </p:nvPr>
        </p:nvSpPr>
        <p:spPr>
          <a:xfrm>
            <a:off x="115888" y="1617663"/>
            <a:ext cx="6956425" cy="1668462"/>
          </a:xfrm>
        </p:spPr>
        <p:txBody>
          <a:bodyPr/>
          <a:lstStyle/>
          <a:p>
            <a:r>
              <a:rPr lang="en-US" dirty="0" err="1"/>
              <a:t>Messstation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Registrierung</a:t>
            </a:r>
            <a:r>
              <a:rPr lang="en-US" dirty="0"/>
              <a:t> von </a:t>
            </a:r>
            <a:r>
              <a:rPr lang="en-US" dirty="0" err="1"/>
              <a:t>Geschiebe</a:t>
            </a:r>
            <a:r>
              <a:rPr lang="en-US" dirty="0" err="1" smtClean="0"/>
              <a:t>-Bewegungen</a:t>
            </a:r>
            <a:r>
              <a:rPr lang="en-US" dirty="0" smtClean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Fluss</a:t>
            </a:r>
            <a:r>
              <a:rPr lang="en-US" dirty="0"/>
              <a:t> </a:t>
            </a:r>
            <a:endParaRPr lang="de-DE" dirty="0" smtClean="0"/>
          </a:p>
        </p:txBody>
      </p:sp>
      <p:sp>
        <p:nvSpPr>
          <p:cNvPr id="3075" name="Untertitel 7"/>
          <p:cNvSpPr>
            <a:spLocks noGrp="1"/>
          </p:cNvSpPr>
          <p:nvPr>
            <p:ph type="subTitle" idx="1"/>
          </p:nvPr>
        </p:nvSpPr>
        <p:spPr>
          <a:xfrm>
            <a:off x="107950" y="5357813"/>
            <a:ext cx="6985000" cy="808037"/>
          </a:xfrm>
        </p:spPr>
        <p:txBody>
          <a:bodyPr/>
          <a:lstStyle/>
          <a:p>
            <a:r>
              <a:rPr lang="de-DE" dirty="0" smtClean="0"/>
              <a:t>Tobias Keller</a:t>
            </a:r>
          </a:p>
          <a:p>
            <a:r>
              <a:rPr lang="de-DE" dirty="0" smtClean="0"/>
              <a:t>Tobias Welti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NXP LPC4088 Quick Start Board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ARM Cortex M4 Prozessor</a:t>
            </a:r>
          </a:p>
          <a:p>
            <a:r>
              <a:rPr lang="de-CH" dirty="0" smtClean="0"/>
              <a:t>120 MHz</a:t>
            </a:r>
          </a:p>
          <a:p>
            <a:r>
              <a:rPr lang="de-CH" dirty="0" smtClean="0"/>
              <a:t>USB-Anschluss</a:t>
            </a:r>
          </a:p>
          <a:p>
            <a:r>
              <a:rPr lang="de-CH" dirty="0" smtClean="0"/>
              <a:t>SD-Card unterst</a:t>
            </a:r>
            <a:r>
              <a:rPr lang="de-CH" dirty="0" smtClean="0"/>
              <a:t>ützt</a:t>
            </a:r>
          </a:p>
          <a:p>
            <a:r>
              <a:rPr lang="de-CH" dirty="0" smtClean="0"/>
              <a:t>CAN-Bus unterstützt</a:t>
            </a:r>
          </a:p>
          <a:p>
            <a:r>
              <a:rPr lang="de-CH" dirty="0" smtClean="0"/>
              <a:t>4 A/D-Wandler-Eingänge</a:t>
            </a:r>
            <a:endParaRPr lang="de-CH" dirty="0"/>
          </a:p>
        </p:txBody>
      </p:sp>
      <p:pic>
        <p:nvPicPr>
          <p:cNvPr id="4" name="Picture 3" descr="OM13063_mbed_lpc4088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653136"/>
            <a:ext cx="6241777" cy="18179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12360" y="6453336"/>
            <a:ext cx="840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Bild</a:t>
            </a:r>
            <a:r>
              <a:rPr lang="en-US" sz="1200" dirty="0" smtClean="0"/>
              <a:t>: NXP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72506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Beschleunigungssensor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Analog Devices ADXL001</a:t>
            </a:r>
          </a:p>
          <a:p>
            <a:r>
              <a:rPr lang="de-CH" dirty="0" smtClean="0"/>
              <a:t>MEMS-Beschleunigungssensor</a:t>
            </a:r>
          </a:p>
          <a:p>
            <a:r>
              <a:rPr lang="de-CH" dirty="0" smtClean="0"/>
              <a:t>5 x 5 x 2.4 mm</a:t>
            </a:r>
          </a:p>
          <a:p>
            <a:r>
              <a:rPr lang="de-CH" dirty="0" smtClean="0"/>
              <a:t>Ausgabe der Beschleunigung als </a:t>
            </a:r>
            <a:br>
              <a:rPr lang="de-CH" dirty="0" smtClean="0"/>
            </a:br>
            <a:r>
              <a:rPr lang="de-CH" dirty="0" smtClean="0"/>
              <a:t>analoge Spannung (0 – 3.3 V)</a:t>
            </a:r>
          </a:p>
          <a:p>
            <a:r>
              <a:rPr lang="de-CH" dirty="0" smtClean="0"/>
              <a:t>Messbereich ± 70 </a:t>
            </a:r>
            <a:r>
              <a:rPr lang="de-CH" dirty="0" err="1" smtClean="0"/>
              <a:t>g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erhältlich bis ± 500 </a:t>
            </a:r>
            <a:r>
              <a:rPr lang="de-CH" dirty="0" err="1" smtClean="0"/>
              <a:t>g</a:t>
            </a:r>
            <a:r>
              <a:rPr lang="de-CH" dirty="0" smtClean="0"/>
              <a:t> bei gleichen</a:t>
            </a:r>
            <a:br>
              <a:rPr lang="de-CH" dirty="0" smtClean="0"/>
            </a:br>
            <a:r>
              <a:rPr lang="de-CH" dirty="0" smtClean="0"/>
              <a:t>Spannungswerten</a:t>
            </a:r>
            <a:endParaRPr lang="de-CH" dirty="0"/>
          </a:p>
        </p:txBody>
      </p:sp>
      <p:pic>
        <p:nvPicPr>
          <p:cNvPr id="4" name="Picture 3" descr="EVAL-ADXL0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797152"/>
            <a:ext cx="1524000" cy="15341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92280" y="6381328"/>
            <a:ext cx="1587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Bild</a:t>
            </a:r>
            <a:r>
              <a:rPr lang="en-US" sz="1200" dirty="0" smtClean="0"/>
              <a:t>: Analog </a:t>
            </a:r>
            <a:r>
              <a:rPr lang="en-US" sz="1200" dirty="0" smtClean="0"/>
              <a:t>Devices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3254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CAN-Bus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Differentieller Bus</a:t>
            </a:r>
          </a:p>
          <a:p>
            <a:r>
              <a:rPr lang="de-CH" dirty="0" smtClean="0"/>
              <a:t>1 </a:t>
            </a:r>
            <a:r>
              <a:rPr lang="de-CH" dirty="0" err="1" smtClean="0"/>
              <a:t>Mbit</a:t>
            </a:r>
            <a:r>
              <a:rPr lang="de-CH" dirty="0" smtClean="0"/>
              <a:t>/s bis zu 40 m</a:t>
            </a:r>
          </a:p>
          <a:p>
            <a:r>
              <a:rPr lang="de-CH" dirty="0" smtClean="0"/>
              <a:t>125 </a:t>
            </a:r>
            <a:r>
              <a:rPr lang="de-CH" dirty="0" err="1" smtClean="0"/>
              <a:t>kbit</a:t>
            </a:r>
            <a:r>
              <a:rPr lang="de-CH" dirty="0" smtClean="0"/>
              <a:t>/s bis zu 500 m</a:t>
            </a:r>
          </a:p>
          <a:p>
            <a:r>
              <a:rPr lang="de-CH" dirty="0" smtClean="0"/>
              <a:t>8 Byte Payload</a:t>
            </a:r>
          </a:p>
          <a:p>
            <a:r>
              <a:rPr lang="de-CH" dirty="0" smtClean="0"/>
              <a:t>Vom Prozessor direkt unterstützt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b="1" dirty="0" smtClean="0"/>
              <a:t>Bietet:</a:t>
            </a:r>
          </a:p>
          <a:p>
            <a:r>
              <a:rPr lang="de-CH" dirty="0" smtClean="0"/>
              <a:t>Data Link Layer</a:t>
            </a:r>
          </a:p>
          <a:p>
            <a:r>
              <a:rPr lang="de-CH" dirty="0" smtClean="0"/>
              <a:t>Adressaten-Filterung</a:t>
            </a:r>
          </a:p>
        </p:txBody>
      </p:sp>
    </p:spTree>
    <p:extLst>
      <p:ext uri="{BB962C8B-B14F-4D97-AF65-F5344CB8AC3E}">
        <p14:creationId xmlns:p14="http://schemas.microsoft.com/office/powerpoint/2010/main" val="3404621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CAN-Bus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 smtClean="0"/>
              <a:t>Zu </a:t>
            </a:r>
            <a:r>
              <a:rPr lang="de-CH" b="1" dirty="0"/>
              <a:t>entwickeln</a:t>
            </a:r>
            <a:r>
              <a:rPr lang="de-CH" b="1" dirty="0" smtClean="0"/>
              <a:t>:</a:t>
            </a:r>
            <a:endParaRPr lang="de-CH" dirty="0"/>
          </a:p>
          <a:p>
            <a:r>
              <a:rPr lang="de-CH" dirty="0" smtClean="0"/>
              <a:t>Transport Layer</a:t>
            </a:r>
            <a:endParaRPr lang="de-CH" dirty="0"/>
          </a:p>
          <a:p>
            <a:r>
              <a:rPr lang="de-CH" dirty="0" smtClean="0"/>
              <a:t>Absender</a:t>
            </a:r>
            <a:r>
              <a:rPr lang="de-CH" dirty="0"/>
              <a:t>-</a:t>
            </a:r>
            <a:r>
              <a:rPr lang="de-CH" dirty="0" smtClean="0"/>
              <a:t>Filterung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11875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– </a:t>
            </a:r>
            <a:r>
              <a:rPr lang="de-CH" dirty="0" smtClean="0"/>
              <a:t>Prozesse ??? TK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02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– CAN-</a:t>
            </a:r>
            <a:r>
              <a:rPr lang="de-CH" dirty="0" smtClean="0"/>
              <a:t>Protokoll TK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434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– </a:t>
            </a:r>
            <a:r>
              <a:rPr lang="de-CH" dirty="0" smtClean="0"/>
              <a:t>Ereigniserkennung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smtClean="0"/>
              <a:t>Bisher: Hilbert-Transformation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Aufwand je nach Blockgrösse</a:t>
            </a:r>
            <a:br>
              <a:rPr lang="de-CH" dirty="0" smtClean="0"/>
            </a:br>
            <a:r>
              <a:rPr lang="de-CH" dirty="0" smtClean="0"/>
              <a:t>Bei 128 Samples: 14 komplexe Multiplikationen/Additionen pro Sample</a:t>
            </a:r>
          </a:p>
          <a:p>
            <a:r>
              <a:rPr lang="de-CH" b="1" dirty="0" smtClean="0"/>
              <a:t>Neu: State </a:t>
            </a:r>
            <a:r>
              <a:rPr lang="de-CH" b="1" dirty="0" err="1" smtClean="0"/>
              <a:t>Machine</a:t>
            </a:r>
            <a:r>
              <a:rPr lang="de-CH" b="1" dirty="0"/>
              <a:t/>
            </a:r>
            <a:br>
              <a:rPr lang="de-CH" b="1" dirty="0"/>
            </a:br>
            <a:r>
              <a:rPr lang="de-CH" dirty="0" smtClean="0"/>
              <a:t>Aufwand konstant</a:t>
            </a:r>
            <a:br>
              <a:rPr lang="de-CH" dirty="0" smtClean="0"/>
            </a:br>
            <a:r>
              <a:rPr lang="de-CH" dirty="0" smtClean="0"/>
              <a:t>2 Vergleichsoperationen pro Sample</a:t>
            </a:r>
            <a:endParaRPr lang="de-CH" b="1" dirty="0" smtClean="0"/>
          </a:p>
        </p:txBody>
      </p:sp>
    </p:spTree>
    <p:extLst>
      <p:ext uri="{BB962C8B-B14F-4D97-AF65-F5344CB8AC3E}">
        <p14:creationId xmlns:p14="http://schemas.microsoft.com/office/powerpoint/2010/main" val="92434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Hilbert-Transformation</a:t>
            </a:r>
            <a:endParaRPr lang="en-US" dirty="0"/>
          </a:p>
        </p:txBody>
      </p:sp>
      <p:pic>
        <p:nvPicPr>
          <p:cNvPr id="4" name="Content Placeholder 3" descr="GSDExtracGBR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494" b="-11494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6156176" y="5229200"/>
            <a:ext cx="2685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Carlos Wyss, WSL, work in progress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16018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reigniserkennun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84" y="103932"/>
            <a:ext cx="7951332" cy="663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99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Ereigniserkennung – Parameter</a:t>
            </a:r>
            <a:endParaRPr lang="de-CH" dirty="0"/>
          </a:p>
        </p:txBody>
      </p:sp>
      <p:pic>
        <p:nvPicPr>
          <p:cNvPr id="3" name="Picture 2" descr="impact_params_m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54968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8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 dirty="0" smtClean="0"/>
              <a:t>Problemstellung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Lösungsidee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Hardware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Software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Testfälle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Demonstration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8796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Detailstufe </a:t>
            </a:r>
            <a:r>
              <a:rPr lang="de-CH" dirty="0" smtClean="0"/>
              <a:t>‚</a:t>
            </a:r>
            <a:r>
              <a:rPr lang="de-CH" dirty="0" err="1" smtClean="0"/>
              <a:t>raw</a:t>
            </a:r>
            <a:r>
              <a:rPr lang="de-CH" dirty="0" smtClean="0"/>
              <a:t>‘</a:t>
            </a:r>
            <a:endParaRPr lang="de-CH" dirty="0"/>
          </a:p>
        </p:txBody>
      </p:sp>
      <p:pic>
        <p:nvPicPr>
          <p:cNvPr id="5" name="Picture 4" descr="ra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54968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4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Detailstufe </a:t>
            </a:r>
            <a:r>
              <a:rPr lang="de-CH" dirty="0" smtClean="0"/>
              <a:t>‚</a:t>
            </a:r>
            <a:r>
              <a:rPr lang="de-CH" dirty="0" err="1" smtClean="0"/>
              <a:t>detailed</a:t>
            </a:r>
            <a:r>
              <a:rPr lang="de-CH" dirty="0" smtClean="0"/>
              <a:t>‘</a:t>
            </a:r>
            <a:endParaRPr lang="de-CH" dirty="0"/>
          </a:p>
        </p:txBody>
      </p:sp>
      <p:pic>
        <p:nvPicPr>
          <p:cNvPr id="4" name="Picture 3" descr="detai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54968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4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Detailstufe </a:t>
            </a:r>
            <a:r>
              <a:rPr lang="de-CH" dirty="0" smtClean="0"/>
              <a:t>‚</a:t>
            </a:r>
            <a:r>
              <a:rPr lang="de-CH" dirty="0" err="1" smtClean="0"/>
              <a:t>peaks</a:t>
            </a:r>
            <a:r>
              <a:rPr lang="de-CH" dirty="0" smtClean="0"/>
              <a:t>‘</a:t>
            </a:r>
            <a:endParaRPr lang="de-CH" dirty="0"/>
          </a:p>
        </p:txBody>
      </p:sp>
      <p:pic>
        <p:nvPicPr>
          <p:cNvPr id="4" name="Picture 3" descr="peak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54968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8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Detailstufe </a:t>
            </a:r>
            <a:r>
              <a:rPr lang="de-CH" dirty="0" smtClean="0"/>
              <a:t>‚</a:t>
            </a:r>
            <a:r>
              <a:rPr lang="de-CH" dirty="0" err="1" smtClean="0"/>
              <a:t>sparse</a:t>
            </a:r>
            <a:r>
              <a:rPr lang="de-CH" dirty="0" smtClean="0"/>
              <a:t>‘</a:t>
            </a:r>
            <a:endParaRPr lang="de-CH" dirty="0"/>
          </a:p>
        </p:txBody>
      </p:sp>
      <p:pic>
        <p:nvPicPr>
          <p:cNvPr id="4" name="Picture 3" descr="spar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54968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39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Detailstufen – Datenraten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 smtClean="0"/>
              <a:t>Bsp</a:t>
            </a:r>
            <a:r>
              <a:rPr lang="de-CH" dirty="0" smtClean="0"/>
              <a:t>: 10‘000 Hz, 10% Ereigniszeit</a:t>
            </a:r>
          </a:p>
          <a:p>
            <a:pPr marL="0" indent="0">
              <a:buNone/>
            </a:pPr>
            <a:endParaRPr lang="de-C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961861"/>
              </p:ext>
            </p:extLst>
          </p:nvPr>
        </p:nvGraphicFramePr>
        <p:xfrm>
          <a:off x="611558" y="2636912"/>
          <a:ext cx="804911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038"/>
                <a:gridCol w="2683038"/>
                <a:gridCol w="2683038"/>
              </a:tblGrid>
              <a:tr h="489654"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Detail-Level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Byte/s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In %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</a:tr>
              <a:tr h="489654">
                <a:tc>
                  <a:txBody>
                    <a:bodyPr/>
                    <a:lstStyle/>
                    <a:p>
                      <a:r>
                        <a:rPr lang="de-CH" sz="2400" dirty="0" err="1" smtClean="0"/>
                        <a:t>raw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10‘000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100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</a:tr>
              <a:tr h="489654">
                <a:tc>
                  <a:txBody>
                    <a:bodyPr/>
                    <a:lstStyle/>
                    <a:p>
                      <a:r>
                        <a:rPr lang="de-CH" sz="2400" dirty="0" err="1" smtClean="0"/>
                        <a:t>detailed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1‘000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10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</a:tr>
              <a:tr h="489654">
                <a:tc>
                  <a:txBody>
                    <a:bodyPr/>
                    <a:lstStyle/>
                    <a:p>
                      <a:r>
                        <a:rPr lang="de-CH" sz="2400" dirty="0" err="1" smtClean="0"/>
                        <a:t>peaks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250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2.5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</a:tr>
              <a:tr h="489654">
                <a:tc>
                  <a:txBody>
                    <a:bodyPr/>
                    <a:lstStyle/>
                    <a:p>
                      <a:r>
                        <a:rPr lang="de-CH" sz="2400" dirty="0" err="1" smtClean="0"/>
                        <a:t>sparse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40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0.41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627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Testfälle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de-CH" dirty="0">
                <a:sym typeface="Zapf Dingbats"/>
              </a:rPr>
              <a:t> </a:t>
            </a:r>
            <a:r>
              <a:rPr lang="de-CH" dirty="0" smtClean="0"/>
              <a:t>T130 interne Uhr</a:t>
            </a:r>
            <a:br>
              <a:rPr lang="de-CH" dirty="0" smtClean="0"/>
            </a:br>
            <a:r>
              <a:rPr lang="de-CH" dirty="0" smtClean="0"/>
              <a:t>Fehlgang innert 12 h: &lt; 1 s</a:t>
            </a:r>
            <a:endParaRPr lang="de-CH" dirty="0"/>
          </a:p>
          <a:p>
            <a:r>
              <a:rPr lang="de-CH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de-CH" dirty="0">
                <a:sym typeface="Zapf Dingbats"/>
              </a:rPr>
              <a:t> </a:t>
            </a:r>
            <a:r>
              <a:rPr lang="de-CH" dirty="0" smtClean="0"/>
              <a:t>T140 </a:t>
            </a:r>
            <a:r>
              <a:rPr lang="de-CH" dirty="0" err="1"/>
              <a:t>Timestamp</a:t>
            </a:r>
            <a:r>
              <a:rPr lang="de-CH" dirty="0"/>
              <a:t> </a:t>
            </a:r>
            <a:r>
              <a:rPr lang="de-CH" dirty="0" err="1" smtClean="0"/>
              <a:t>zurücksetzen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Wird korrekt zurückgesetzt</a:t>
            </a:r>
            <a:endParaRPr lang="de-CH" dirty="0"/>
          </a:p>
          <a:p>
            <a:r>
              <a:rPr lang="de-CH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de-CH" dirty="0">
                <a:sym typeface="Zapf Dingbats"/>
              </a:rPr>
              <a:t> </a:t>
            </a:r>
            <a:r>
              <a:rPr lang="de-CH" dirty="0" smtClean="0"/>
              <a:t>T170 </a:t>
            </a:r>
            <a:r>
              <a:rPr lang="de-CH" dirty="0"/>
              <a:t>Steuerung Detail-</a:t>
            </a:r>
            <a:r>
              <a:rPr lang="de-CH" dirty="0" smtClean="0"/>
              <a:t>Level</a:t>
            </a:r>
            <a:br>
              <a:rPr lang="de-CH" dirty="0" smtClean="0"/>
            </a:br>
            <a:r>
              <a:rPr lang="de-CH" dirty="0" smtClean="0"/>
              <a:t>Detail-Level wird übernommen.</a:t>
            </a:r>
            <a:endParaRPr lang="de-CH" dirty="0"/>
          </a:p>
          <a:p>
            <a:r>
              <a:rPr lang="de-CH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de-CH" dirty="0">
                <a:sym typeface="Zapf Dingbats"/>
              </a:rPr>
              <a:t> </a:t>
            </a:r>
            <a:r>
              <a:rPr lang="de-CH" dirty="0" smtClean="0"/>
              <a:t>T180 </a:t>
            </a:r>
            <a:r>
              <a:rPr lang="de-CH" dirty="0"/>
              <a:t>Daten sammeln und </a:t>
            </a:r>
            <a:r>
              <a:rPr lang="de-CH" dirty="0" smtClean="0"/>
              <a:t>speichern</a:t>
            </a:r>
            <a:br>
              <a:rPr lang="de-CH" dirty="0" smtClean="0"/>
            </a:br>
            <a:r>
              <a:rPr lang="de-CH" dirty="0" smtClean="0"/>
              <a:t>Dateien erstellt, Daten gespeichert</a:t>
            </a:r>
            <a:r>
              <a:rPr lang="de-CH" dirty="0" smtClean="0"/>
              <a:t>.</a:t>
            </a:r>
          </a:p>
          <a:p>
            <a:r>
              <a:rPr lang="de-CH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de-CH" dirty="0">
                <a:sym typeface="Zapf Dingbats"/>
              </a:rPr>
              <a:t> </a:t>
            </a:r>
            <a:r>
              <a:rPr lang="de-CH" dirty="0"/>
              <a:t>T430 </a:t>
            </a:r>
            <a:r>
              <a:rPr lang="de-CH" dirty="0" err="1"/>
              <a:t>Datenübertragung</a:t>
            </a:r>
            <a:r>
              <a:rPr lang="de-CH" dirty="0"/>
              <a:t/>
            </a:r>
            <a:br>
              <a:rPr lang="de-CH" dirty="0"/>
            </a:br>
            <a:r>
              <a:rPr lang="de-CH" dirty="0"/>
              <a:t>Ereignisse entsprechend Detail-Level gespeichert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8049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Ausblick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Tests an VAW</a:t>
            </a:r>
          </a:p>
          <a:p>
            <a:r>
              <a:rPr lang="de-CH" dirty="0" smtClean="0"/>
              <a:t>Energie-Effizienz verbessern</a:t>
            </a:r>
          </a:p>
          <a:p>
            <a:r>
              <a:rPr lang="de-CH" dirty="0" smtClean="0"/>
              <a:t>Mehr Bedienungskomfort</a:t>
            </a:r>
          </a:p>
          <a:p>
            <a:r>
              <a:rPr lang="de-CH" dirty="0" smtClean="0"/>
              <a:t>Mehrere Sensoren an einer Sensoreinheit</a:t>
            </a:r>
          </a:p>
          <a:p>
            <a:r>
              <a:rPr lang="de-CH" dirty="0" smtClean="0"/>
              <a:t>Miniaturisierung, Serienreife</a:t>
            </a:r>
          </a:p>
          <a:p>
            <a:r>
              <a:rPr lang="de-CH" dirty="0" smtClean="0"/>
              <a:t>Automatisierte Anpassung der Detail-Level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0861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4380" b="143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96616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Vorführung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994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Problemstellung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Gebirgshydrologie braucht Daten über Geschiebetransport.</a:t>
            </a:r>
          </a:p>
          <a:p>
            <a:r>
              <a:rPr lang="de-CH" dirty="0" smtClean="0"/>
              <a:t>Ereignisse mit viel Transport relativ selten und kurz</a:t>
            </a:r>
          </a:p>
          <a:p>
            <a:r>
              <a:rPr lang="de-CH" dirty="0" smtClean="0"/>
              <a:t>Lange Messzeiten</a:t>
            </a:r>
          </a:p>
          <a:p>
            <a:r>
              <a:rPr lang="de-CH" dirty="0" smtClean="0"/>
              <a:t>Autarker </a:t>
            </a:r>
            <a:r>
              <a:rPr lang="de-CH" dirty="0" smtClean="0"/>
              <a:t>Betrieb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b="1" dirty="0" smtClean="0"/>
              <a:t>Aufgabe:</a:t>
            </a:r>
          </a:p>
          <a:p>
            <a:pPr marL="0" indent="0">
              <a:buNone/>
            </a:pPr>
            <a:r>
              <a:rPr lang="de-CH" dirty="0" smtClean="0"/>
              <a:t>Entwicklung einer Messstation zur Registrierung von Geschiebebewegungen im Fluss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367823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Aktuelle Messstation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Geophone unter Stahlplatten</a:t>
            </a:r>
          </a:p>
          <a:p>
            <a:r>
              <a:rPr lang="de-CH" dirty="0" smtClean="0"/>
              <a:t>Auswertung auf Embedded PC für alle Geophone</a:t>
            </a:r>
          </a:p>
          <a:p>
            <a:r>
              <a:rPr lang="de-CH" dirty="0" smtClean="0"/>
              <a:t>Hilbert-Transformation</a:t>
            </a:r>
          </a:p>
          <a:p>
            <a:r>
              <a:rPr lang="de-CH" dirty="0" smtClean="0"/>
              <a:t>Hoher </a:t>
            </a:r>
            <a:r>
              <a:rPr lang="de-CH" dirty="0" smtClean="0"/>
              <a:t>Rechenaufwand</a:t>
            </a:r>
            <a:endParaRPr lang="de-CH" dirty="0"/>
          </a:p>
          <a:p>
            <a:r>
              <a:rPr lang="de-CH" dirty="0" smtClean="0"/>
              <a:t>Datenmenge stark </a:t>
            </a:r>
            <a:r>
              <a:rPr lang="de-CH" dirty="0" smtClean="0"/>
              <a:t>reduziert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50525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Erlenbach</a:t>
            </a:r>
            <a:r>
              <a:rPr lang="en-US" dirty="0" smtClean="0"/>
              <a:t> (SZ)</a:t>
            </a:r>
            <a:endParaRPr lang="en-US" dirty="0"/>
          </a:p>
        </p:txBody>
      </p:sp>
      <p:pic>
        <p:nvPicPr>
          <p:cNvPr id="10" name="Content Placeholder 9" descr="Tube_mikro 008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93" r="-23793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6012160" y="6237312"/>
            <a:ext cx="155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Bruno </a:t>
            </a:r>
            <a:r>
              <a:rPr lang="en-US" sz="1200" dirty="0" err="1" smtClean="0"/>
              <a:t>Fritschi</a:t>
            </a:r>
            <a:r>
              <a:rPr lang="en-US" sz="1200" dirty="0" smtClean="0"/>
              <a:t>, WSL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3705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Geophone</a:t>
            </a:r>
            <a:endParaRPr lang="de-CH"/>
          </a:p>
        </p:txBody>
      </p:sp>
      <p:pic>
        <p:nvPicPr>
          <p:cNvPr id="4" name="Content Placeholder 3" descr="Plate_mikro 062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1" b="16121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7452320" y="6237312"/>
            <a:ext cx="155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Bruno </a:t>
            </a:r>
            <a:r>
              <a:rPr lang="en-US" sz="1200" dirty="0" err="1" smtClean="0"/>
              <a:t>Fritschi</a:t>
            </a:r>
            <a:r>
              <a:rPr lang="en-US" sz="1200" dirty="0" smtClean="0"/>
              <a:t>, WSL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30030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PC</a:t>
            </a:r>
            <a:endParaRPr lang="en-US" dirty="0"/>
          </a:p>
        </p:txBody>
      </p:sp>
      <p:pic>
        <p:nvPicPr>
          <p:cNvPr id="4" name="Content Placeholder 3" descr="Tube_mikro 017.jp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550" t="16032" r="-38865" b="16348"/>
          <a:stretch/>
        </p:blipFill>
        <p:spPr/>
      </p:pic>
      <p:sp>
        <p:nvSpPr>
          <p:cNvPr id="5" name="TextBox 4"/>
          <p:cNvSpPr txBox="1"/>
          <p:nvPr/>
        </p:nvSpPr>
        <p:spPr>
          <a:xfrm>
            <a:off x="5508104" y="6237312"/>
            <a:ext cx="155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Bruno </a:t>
            </a:r>
            <a:r>
              <a:rPr lang="en-US" sz="1200" dirty="0" err="1" smtClean="0"/>
              <a:t>Fritschi</a:t>
            </a:r>
            <a:r>
              <a:rPr lang="en-US" sz="1200" dirty="0" smtClean="0"/>
              <a:t>, WSL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56680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Lösungsidee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Selektion/Reduktion </a:t>
            </a:r>
            <a:r>
              <a:rPr lang="de-CH" dirty="0" smtClean="0"/>
              <a:t>der Daten direkt am Sensor</a:t>
            </a:r>
            <a:br>
              <a:rPr lang="de-CH" dirty="0" smtClean="0"/>
            </a:br>
            <a:r>
              <a:rPr lang="de-CH" dirty="0" smtClean="0">
                <a:sym typeface="Wingdings"/>
              </a:rPr>
              <a:t> kleinerer Rechner für die Datensammlung</a:t>
            </a:r>
            <a:endParaRPr lang="de-CH" dirty="0" smtClean="0"/>
          </a:p>
          <a:p>
            <a:r>
              <a:rPr lang="de-CH" dirty="0" smtClean="0"/>
              <a:t>Reduktion des Rechenaufwands</a:t>
            </a:r>
          </a:p>
          <a:p>
            <a:r>
              <a:rPr lang="de-CH" dirty="0" smtClean="0"/>
              <a:t>Reduktion der Datentransfers</a:t>
            </a:r>
            <a:br>
              <a:rPr lang="de-CH" dirty="0" smtClean="0"/>
            </a:br>
            <a:r>
              <a:rPr lang="de-CH" dirty="0" smtClean="0">
                <a:sym typeface="Wingdings"/>
              </a:rPr>
              <a:t></a:t>
            </a:r>
            <a:r>
              <a:rPr lang="de-CH" dirty="0" smtClean="0"/>
              <a:t> Bussystem möglich</a:t>
            </a:r>
          </a:p>
          <a:p>
            <a:r>
              <a:rPr lang="de-CH" dirty="0" smtClean="0"/>
              <a:t>Verschiedene Detailstufen</a:t>
            </a:r>
            <a:br>
              <a:rPr lang="de-CH" dirty="0" smtClean="0"/>
            </a:br>
            <a:r>
              <a:rPr lang="de-CH" dirty="0" smtClean="0">
                <a:sym typeface="Wingdings"/>
              </a:rPr>
              <a:t> Betriebsdauer und Datenqualität wählbar</a:t>
            </a:r>
          </a:p>
          <a:p>
            <a:r>
              <a:rPr lang="de-CH" dirty="0" smtClean="0">
                <a:sym typeface="Wingdings"/>
              </a:rPr>
              <a:t>Miniaturisierung</a:t>
            </a:r>
            <a:br>
              <a:rPr lang="de-CH" dirty="0" smtClean="0">
                <a:sym typeface="Wingdings"/>
              </a:rPr>
            </a:br>
            <a:r>
              <a:rPr lang="de-CH" dirty="0" smtClean="0">
                <a:sym typeface="Wingdings"/>
              </a:rPr>
              <a:t> einfachere Installation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810091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Hardware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QuickStartBoard</a:t>
            </a:r>
            <a:r>
              <a:rPr lang="de-CH" dirty="0"/>
              <a:t> NXP LPC4088 (ARM Cortex M4)</a:t>
            </a:r>
          </a:p>
          <a:p>
            <a:r>
              <a:rPr lang="de-CH" dirty="0" smtClean="0"/>
              <a:t>MEMS </a:t>
            </a:r>
            <a:r>
              <a:rPr lang="de-CH" dirty="0" smtClean="0"/>
              <a:t>Beschleunigungs-Sensor</a:t>
            </a:r>
          </a:p>
          <a:p>
            <a:r>
              <a:rPr lang="de-CH" dirty="0" smtClean="0"/>
              <a:t>CAN</a:t>
            </a:r>
            <a:r>
              <a:rPr lang="de-CH" dirty="0" smtClean="0"/>
              <a:t>-Bus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30831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olienvorlage_InES-dt">
  <a:themeElements>
    <a:clrScheme name="SoE Farben">
      <a:dk1>
        <a:sysClr val="windowText" lastClr="000000"/>
      </a:dk1>
      <a:lt1>
        <a:sysClr val="window" lastClr="FFFFFF"/>
      </a:lt1>
      <a:dk2>
        <a:srgbClr val="2266AB"/>
      </a:dk2>
      <a:lt2>
        <a:srgbClr val="78786E"/>
      </a:lt2>
      <a:accent1>
        <a:srgbClr val="2266AB"/>
      </a:accent1>
      <a:accent2>
        <a:srgbClr val="CE003C"/>
      </a:accent2>
      <a:accent3>
        <a:srgbClr val="78786E"/>
      </a:accent3>
      <a:accent4>
        <a:srgbClr val="000000"/>
      </a:accent4>
      <a:accent5>
        <a:srgbClr val="FFFFFF"/>
      </a:accent5>
      <a:accent6>
        <a:srgbClr val="FFFFFF"/>
      </a:accent6>
      <a:hlink>
        <a:srgbClr val="0000FF"/>
      </a:hlink>
      <a:folHlink>
        <a:srgbClr val="0000FF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Folienvorlage_InES-dt.potx</Template>
  <TotalTime>624</TotalTime>
  <Words>1214</Words>
  <Application>Microsoft Macintosh PowerPoint</Application>
  <PresentationFormat>On-screen Show (4:3)</PresentationFormat>
  <Paragraphs>245</Paragraphs>
  <Slides>28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Folienvorlage_InES-dt</vt:lpstr>
      <vt:lpstr>Messstation zur Registrierung von Geschiebe-Bewegungen im Fluss </vt:lpstr>
      <vt:lpstr>Inhalt</vt:lpstr>
      <vt:lpstr>Problemstellung</vt:lpstr>
      <vt:lpstr>Aktuelle Messstation</vt:lpstr>
      <vt:lpstr>Erlenbach (SZ)</vt:lpstr>
      <vt:lpstr>Geophone</vt:lpstr>
      <vt:lpstr>Embedded PC</vt:lpstr>
      <vt:lpstr>Lösungsidee</vt:lpstr>
      <vt:lpstr>Hardware</vt:lpstr>
      <vt:lpstr>NXP LPC4088 Quick Start Board</vt:lpstr>
      <vt:lpstr>Beschleunigungssensor</vt:lpstr>
      <vt:lpstr>CAN-Bus</vt:lpstr>
      <vt:lpstr>CAN-Bus</vt:lpstr>
      <vt:lpstr>Software – Prozesse ??? TK</vt:lpstr>
      <vt:lpstr>Software – CAN-Protokoll TK</vt:lpstr>
      <vt:lpstr>Software – Ereigniserkennung</vt:lpstr>
      <vt:lpstr>Hilbert-Transformation</vt:lpstr>
      <vt:lpstr>PowerPoint Presentation</vt:lpstr>
      <vt:lpstr>Ereigniserkennung – Parameter</vt:lpstr>
      <vt:lpstr>Detailstufe ‚raw‘</vt:lpstr>
      <vt:lpstr>Detailstufe ‚detailed‘</vt:lpstr>
      <vt:lpstr>Detailstufe ‚peaks‘</vt:lpstr>
      <vt:lpstr>Detailstufe ‚sparse‘</vt:lpstr>
      <vt:lpstr>Detailstufen – Datenraten</vt:lpstr>
      <vt:lpstr>Testfälle</vt:lpstr>
      <vt:lpstr>Ausblick</vt:lpstr>
      <vt:lpstr>Fragen</vt:lpstr>
      <vt:lpstr>Vorführung</vt:lpstr>
    </vt:vector>
  </TitlesOfParts>
  <Company>ZHAW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Gastaldo Stephanie (gasl)</dc:creator>
  <cp:lastModifiedBy>Tobias Welti</cp:lastModifiedBy>
  <cp:revision>56</cp:revision>
  <dcterms:created xsi:type="dcterms:W3CDTF">2013-04-15T09:21:39Z</dcterms:created>
  <dcterms:modified xsi:type="dcterms:W3CDTF">2015-01-19T21:29:08Z</dcterms:modified>
</cp:coreProperties>
</file>