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Blockchain Hackathon Code Gladiators 2018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93144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FF0000"/>
                </a:solidFill>
              </a:rPr>
              <a:t>Storm Breakers Team</a:t>
            </a:r>
          </a:p>
          <a:p>
            <a:pPr marL="342900" indent="-342900" algn="l">
              <a:buClr>
                <a:srgbClr val="FF0000"/>
              </a:buClr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Nilay</a:t>
            </a:r>
          </a:p>
          <a:p>
            <a:pPr marL="342900" indent="-342900" algn="l">
              <a:buClr>
                <a:srgbClr val="FF0000"/>
              </a:buClr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Honish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13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 of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0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blockchain based microlending platform will have several potential benefits in terms of usage. Some of them include, but are not limited to the following</a:t>
            </a:r>
          </a:p>
          <a:p>
            <a:r>
              <a:rPr lang="en-IN" dirty="0" smtClean="0"/>
              <a:t>Borrowers can access a large no of lenders for their loan requirements instead of depending only a few of them.</a:t>
            </a:r>
          </a:p>
          <a:p>
            <a:r>
              <a:rPr lang="en-IN" dirty="0" smtClean="0"/>
              <a:t>Reduced interest rates based on good credit history and repayments on time.</a:t>
            </a:r>
          </a:p>
          <a:p>
            <a:r>
              <a:rPr lang="en-IN" dirty="0" smtClean="0"/>
              <a:t>Lenders get an opportunity to lend to a large no </a:t>
            </a:r>
            <a:r>
              <a:rPr lang="en-IN" dirty="0"/>
              <a:t> </a:t>
            </a:r>
            <a:r>
              <a:rPr lang="en-IN" dirty="0" smtClean="0"/>
              <a:t>of borrowers and thereby spread their risks across multiple borrowers.</a:t>
            </a:r>
          </a:p>
          <a:p>
            <a:r>
              <a:rPr lang="en-IN" dirty="0" smtClean="0"/>
              <a:t>In future, this platform can be scaled up beyond just microlending to include other financial services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15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21" y="2786130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67119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Nilay: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Honish: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6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Summary and Unique  Value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1800"/>
            <a:ext cx="9265156" cy="388077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Our solution is built on Hyperledger Composer tool and is a permissioned blockchain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Our solution consists of 3 main  Components 1) Participants 2) Assets ( Loans) and 3) Transactions. </a:t>
            </a:r>
          </a:p>
          <a:p>
            <a:r>
              <a:rPr lang="en-IN" dirty="0" smtClean="0"/>
              <a:t>Every lender and borrower needs to register themselves on the network with their name and Aadhaar numbers to do transactions on the network.</a:t>
            </a:r>
          </a:p>
          <a:p>
            <a:r>
              <a:rPr lang="en-IN" dirty="0" smtClean="0"/>
              <a:t>The borrower can enter his/her amount required, duration and purpose of loan.</a:t>
            </a:r>
          </a:p>
          <a:p>
            <a:r>
              <a:rPr lang="en-IN" dirty="0" smtClean="0"/>
              <a:t>Each  borrower request  has a unique id and a unique loan no associated with it</a:t>
            </a:r>
          </a:p>
          <a:p>
            <a:r>
              <a:rPr lang="en-IN" dirty="0" smtClean="0"/>
              <a:t>The loan request  is open till the borrower gets the entire amount.</a:t>
            </a:r>
          </a:p>
          <a:p>
            <a:r>
              <a:rPr lang="en-IN" dirty="0" smtClean="0"/>
              <a:t>Multiple lenders can fulfil a borrower request. There is no upper limit.</a:t>
            </a:r>
          </a:p>
          <a:p>
            <a:r>
              <a:rPr lang="en-IN" dirty="0" smtClean="0"/>
              <a:t>The application allows 3 types of transactions 1) Request Loan  </a:t>
            </a:r>
            <a:r>
              <a:rPr lang="en-IN" dirty="0" smtClean="0"/>
              <a:t>2</a:t>
            </a:r>
            <a:r>
              <a:rPr lang="en-IN" dirty="0" smtClean="0"/>
              <a:t>) Credit Loan </a:t>
            </a:r>
            <a:r>
              <a:rPr lang="en-IN" dirty="0"/>
              <a:t>&amp;</a:t>
            </a:r>
            <a:r>
              <a:rPr lang="en-IN" dirty="0" smtClean="0"/>
              <a:t> </a:t>
            </a:r>
            <a:r>
              <a:rPr lang="en-IN" dirty="0" smtClean="0"/>
              <a:t>3 ) Repay </a:t>
            </a:r>
            <a:r>
              <a:rPr lang="en-IN" dirty="0" smtClean="0"/>
              <a:t>Loan.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4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 Summary 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Minimum Interest Rate is set to 8%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Interest rate charged to the borrower is directly proportional to the loan duration and inversely proportional to the reputation of the borrower.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Reputation of the borrower </a:t>
            </a:r>
            <a:r>
              <a:rPr lang="en-IN" dirty="0"/>
              <a:t> </a:t>
            </a:r>
            <a:r>
              <a:rPr lang="en-IN" dirty="0" smtClean="0"/>
              <a:t>= Loans successfully paid within duration/Total loans requested on the platform. So higher the reputation of the borrower , lower is the interest rate charged.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Based on reputation, borrowers are classified in 4 categories 1) Good 2) Medium 3) Below Average and 4 ) Risky.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borrower can also win reward points for repaying the loan with interest before the stipulated duration of the loan.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For every day that he repays the loan early, his next loan interest rate is reduced by  1 basis points. E.g. If he repays his loan 100 days earlier, his interest rate is reduced by 1% (i.e</a:t>
            </a:r>
            <a:r>
              <a:rPr lang="en-IN" dirty="0"/>
              <a:t>.</a:t>
            </a:r>
            <a:r>
              <a:rPr lang="en-IN" dirty="0" smtClean="0"/>
              <a:t> 100 basis points) for the next loan.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47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Being 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24021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Currently microlending  to small borrowers is characterized by high lending rates amongst an atmosphere of distrust between borrowers and lenders.</a:t>
            </a:r>
          </a:p>
          <a:p>
            <a:r>
              <a:rPr lang="en-IN" dirty="0" smtClean="0"/>
              <a:t>The problem is that there is no  linkage between the interest rates charged and the credit history of the borrower.</a:t>
            </a:r>
          </a:p>
          <a:p>
            <a:r>
              <a:rPr lang="en-IN" dirty="0" smtClean="0"/>
              <a:t>Also, the borrower is at the mercy of 1 or 2 lenders that he/she knows and there is no competition amongst lenders which can  put downward pressure on interest rates.</a:t>
            </a:r>
          </a:p>
          <a:p>
            <a:r>
              <a:rPr lang="en-IN" dirty="0" smtClean="0"/>
              <a:t>Our solution is envisaged  as a platform for multiple lenders and borrowers where one lender can lend to multiple borrowers and  vice versa.</a:t>
            </a:r>
          </a:p>
          <a:p>
            <a:r>
              <a:rPr lang="en-IN" dirty="0" smtClean="0"/>
              <a:t>Also  there is a record of credit history being created every time a borrower borrows money  and repays it on time. A better reputation helps the borrower to get his next loans at lower interest rates.</a:t>
            </a:r>
          </a:p>
          <a:p>
            <a:r>
              <a:rPr lang="en-IN" dirty="0" smtClean="0"/>
              <a:t>Borrower has an incentive to repay the loan early to get a proportional reduction  in interest rate for his next loan based on the reward points won.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58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Our solution is based on Hyperledger Composer  which  is a component of Hyperledger Fabric Framework. It consists of a web interface where the borrower and lender can enter their details and get verified.  Each participant in the system is given a unique id and a loan request raised by a borrower has a unique request id and an associated loan id. </a:t>
            </a:r>
          </a:p>
          <a:p>
            <a:pPr marL="0" indent="0">
              <a:buNone/>
            </a:pPr>
            <a:r>
              <a:rPr lang="en-IN" dirty="0" smtClean="0"/>
              <a:t>All lenders can view the  loan request details and credit money. The loan is open till the loan amount requested is fully received.</a:t>
            </a:r>
          </a:p>
          <a:p>
            <a:pPr marL="0" indent="0">
              <a:buNone/>
            </a:pPr>
            <a:r>
              <a:rPr lang="en-IN" dirty="0" smtClean="0"/>
              <a:t>When the borrowers repay the entire loan amount with interest to all his/her lenders  the‘ Is Repaid’ flag is set to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81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Reputation Management and Interest Rate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500" dirty="0"/>
              <a:t>Interest rate calculation based on loan duration is based on the following parameters.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/>
              <a:t>Loan duration &lt;=3 months, interest on Months =  8% </a:t>
            </a:r>
            <a:r>
              <a:rPr lang="en-IN" sz="4500" dirty="0" smtClean="0"/>
              <a:t>+ 2</a:t>
            </a:r>
            <a:endParaRPr lang="en-IN" sz="4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/>
              <a:t>Loan duration &gt;3 and &lt;=6 months, interest on Months =  8% </a:t>
            </a:r>
            <a:r>
              <a:rPr lang="en-IN" sz="4500" dirty="0" smtClean="0"/>
              <a:t>+ 3</a:t>
            </a:r>
            <a:endParaRPr lang="en-IN" sz="4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/>
              <a:t>Loan duration &gt;6 months, and &lt;=12 months interest on Months =  8% </a:t>
            </a:r>
            <a:r>
              <a:rPr lang="en-IN" sz="4500" dirty="0" smtClean="0"/>
              <a:t>+ 5</a:t>
            </a:r>
            <a:endParaRPr lang="en-IN" sz="4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4500" dirty="0"/>
              <a:t>Loan duration </a:t>
            </a:r>
            <a:r>
              <a:rPr lang="en-IN" sz="4500" dirty="0" smtClean="0"/>
              <a:t>&gt;12 </a:t>
            </a:r>
            <a:r>
              <a:rPr lang="en-IN" sz="4500" dirty="0"/>
              <a:t>months, interest on Months =  8% </a:t>
            </a:r>
            <a:r>
              <a:rPr lang="en-IN" sz="4500" dirty="0" smtClean="0"/>
              <a:t>+  6</a:t>
            </a:r>
            <a:endParaRPr lang="en-IN" sz="4500" dirty="0"/>
          </a:p>
          <a:p>
            <a:r>
              <a:rPr lang="en-IN" sz="4400" dirty="0" smtClean="0"/>
              <a:t>As </a:t>
            </a:r>
            <a:r>
              <a:rPr lang="en-IN" sz="4400" dirty="0"/>
              <a:t>per our Borrowers schema, we  will have 3 variables that counts the reputation of the borrower namely 1)total  2) success and 3) fail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4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403538"/>
            <a:ext cx="8596668" cy="1180563"/>
          </a:xfrm>
        </p:spPr>
        <p:txBody>
          <a:bodyPr>
            <a:normAutofit fontScale="90000"/>
          </a:bodyPr>
          <a:lstStyle/>
          <a:p>
            <a:r>
              <a:rPr lang="en-IN" dirty="0"/>
              <a:t>Reputation Management and Interest Rate </a:t>
            </a:r>
            <a:r>
              <a:rPr lang="en-IN" dirty="0" smtClean="0"/>
              <a:t>Calculation continued 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1890132"/>
            <a:ext cx="9561371" cy="4291727"/>
          </a:xfrm>
        </p:spPr>
        <p:txBody>
          <a:bodyPr>
            <a:normAutofit/>
          </a:bodyPr>
          <a:lstStyle/>
          <a:p>
            <a:r>
              <a:rPr lang="en-IN" dirty="0"/>
              <a:t>By using the below formula, we can calculate the borrower's success rate or failure rate:</a:t>
            </a:r>
          </a:p>
          <a:p>
            <a:r>
              <a:rPr lang="en-IN" dirty="0"/>
              <a:t> </a:t>
            </a:r>
            <a:r>
              <a:rPr lang="en-IN" dirty="0" smtClean="0"/>
              <a:t>Reputation Success </a:t>
            </a:r>
            <a:r>
              <a:rPr lang="en-IN" dirty="0"/>
              <a:t>= (</a:t>
            </a:r>
            <a:r>
              <a:rPr lang="en-IN" dirty="0" smtClean="0"/>
              <a:t>success </a:t>
            </a:r>
            <a:r>
              <a:rPr lang="en-IN" dirty="0"/>
              <a:t>/ </a:t>
            </a:r>
            <a:r>
              <a:rPr lang="en-IN" dirty="0" smtClean="0"/>
              <a:t>total) </a:t>
            </a:r>
            <a:r>
              <a:rPr lang="en-IN" dirty="0"/>
              <a:t>* 100</a:t>
            </a:r>
          </a:p>
          <a:p>
            <a:r>
              <a:rPr lang="en-IN" dirty="0"/>
              <a:t> </a:t>
            </a:r>
            <a:r>
              <a:rPr lang="en-IN" dirty="0" smtClean="0"/>
              <a:t>Interest </a:t>
            </a:r>
            <a:r>
              <a:rPr lang="en-IN" dirty="0"/>
              <a:t>rate can be calculated as below:</a:t>
            </a:r>
          </a:p>
          <a:p>
            <a:r>
              <a:rPr lang="en-IN" dirty="0" smtClean="0"/>
              <a:t>If the Reputation is good </a:t>
            </a:r>
            <a:r>
              <a:rPr lang="en-IN" dirty="0"/>
              <a:t>i.e. greater than 70% </a:t>
            </a:r>
            <a:r>
              <a:rPr lang="en-IN" dirty="0" smtClean="0"/>
              <a:t>=&gt;Interest= InterestOnMonths+2%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Reputation </a:t>
            </a:r>
            <a:r>
              <a:rPr lang="en-IN" dirty="0"/>
              <a:t>is mediocre i.e. between 50% to 70% =&gt; </a:t>
            </a:r>
            <a:r>
              <a:rPr lang="en-IN" dirty="0" smtClean="0"/>
              <a:t>Interest =      InterestOnMonths+5%</a:t>
            </a: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Reputation </a:t>
            </a:r>
            <a:r>
              <a:rPr lang="en-IN" dirty="0"/>
              <a:t>is below average i.e. between 25% to 50% =&gt; </a:t>
            </a:r>
            <a:r>
              <a:rPr lang="en-IN" dirty="0" smtClean="0"/>
              <a:t>Interest= InterestOnMonths +9%</a:t>
            </a:r>
            <a:endParaRPr lang="en-IN" dirty="0"/>
          </a:p>
          <a:p>
            <a:r>
              <a:rPr lang="en-IN" dirty="0"/>
              <a:t>If the Reputation is </a:t>
            </a:r>
            <a:r>
              <a:rPr lang="en-IN" dirty="0" smtClean="0"/>
              <a:t>risky i.e</a:t>
            </a:r>
            <a:r>
              <a:rPr lang="en-IN" dirty="0"/>
              <a:t>. </a:t>
            </a:r>
            <a:r>
              <a:rPr lang="en-IN" dirty="0" smtClean="0"/>
              <a:t>between 0  to 25%=&gt; </a:t>
            </a:r>
            <a:r>
              <a:rPr lang="en-IN" dirty="0"/>
              <a:t>Interest= InterestOnMonths </a:t>
            </a:r>
            <a:r>
              <a:rPr lang="en-IN" dirty="0" smtClean="0"/>
              <a:t>+14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8"/>
            <a:ext cx="8596668" cy="388077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Participant registration and  the validation process for each user can be improved if we  validate the Aadhaar no </a:t>
            </a:r>
            <a:r>
              <a:rPr lang="en-IN" dirty="0"/>
              <a:t> </a:t>
            </a:r>
            <a:r>
              <a:rPr lang="en-IN" dirty="0" smtClean="0"/>
              <a:t>of each participant.</a:t>
            </a:r>
          </a:p>
          <a:p>
            <a:r>
              <a:rPr lang="en-IN" dirty="0" smtClean="0"/>
              <a:t>There is  lot  of scope of improvement  for  dynamic interest rate calculation for borrowers based on their borrowing history  and other factors.</a:t>
            </a:r>
          </a:p>
          <a:p>
            <a:r>
              <a:rPr lang="en-IN" dirty="0" smtClean="0"/>
              <a:t>Another area of improvement would be how to make this application scalable to  handle multiple transactions between borrowers and lenders.</a:t>
            </a:r>
          </a:p>
          <a:p>
            <a:r>
              <a:rPr lang="en-IN" dirty="0" smtClean="0"/>
              <a:t>Another potential improvement could be a  front end UI where all  lenders can see all borrowers and their loan details so  they decide whom they want to lend.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51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946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Blockchain Hackathon Code Gladiators 2018</vt:lpstr>
      <vt:lpstr>Our Introduction</vt:lpstr>
      <vt:lpstr>Solution Summary and Unique  Value Proposition</vt:lpstr>
      <vt:lpstr>Solution  Summary Continued…</vt:lpstr>
      <vt:lpstr>Problem Being Solved</vt:lpstr>
      <vt:lpstr>Technical Architecture</vt:lpstr>
      <vt:lpstr>Reputation Management and Interest Rate Calculation</vt:lpstr>
      <vt:lpstr>Reputation Management and Interest Rate Calculation continued ….</vt:lpstr>
      <vt:lpstr>Possible Improvements</vt:lpstr>
      <vt:lpstr>Impact of Usage</vt:lpstr>
      <vt:lpstr>                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Hackathon Code Gladiators 2018</dc:title>
  <dc:creator>Honish</dc:creator>
  <cp:lastModifiedBy>Honish</cp:lastModifiedBy>
  <cp:revision>26</cp:revision>
  <dcterms:created xsi:type="dcterms:W3CDTF">2018-05-07T13:28:57Z</dcterms:created>
  <dcterms:modified xsi:type="dcterms:W3CDTF">2018-06-08T04:23:29Z</dcterms:modified>
</cp:coreProperties>
</file>