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60" r:id="rId3"/>
    <p:sldId id="418" r:id="rId4"/>
    <p:sldId id="403" r:id="rId5"/>
    <p:sldId id="419" r:id="rId6"/>
    <p:sldId id="405" r:id="rId7"/>
    <p:sldId id="400" r:id="rId8"/>
    <p:sldId id="401" r:id="rId9"/>
    <p:sldId id="402" r:id="rId10"/>
    <p:sldId id="410" r:id="rId11"/>
    <p:sldId id="426" r:id="rId12"/>
    <p:sldId id="404" r:id="rId13"/>
    <p:sldId id="407" r:id="rId14"/>
    <p:sldId id="406" r:id="rId15"/>
    <p:sldId id="384" r:id="rId16"/>
    <p:sldId id="409" r:id="rId17"/>
    <p:sldId id="411" r:id="rId18"/>
    <p:sldId id="421" r:id="rId19"/>
    <p:sldId id="425" r:id="rId20"/>
    <p:sldId id="413" r:id="rId21"/>
    <p:sldId id="423" r:id="rId22"/>
    <p:sldId id="422" r:id="rId23"/>
    <p:sldId id="412" r:id="rId24"/>
    <p:sldId id="417" r:id="rId25"/>
    <p:sldId id="279" r:id="rId26"/>
    <p:sldId id="323" r:id="rId27"/>
    <p:sldId id="414" r:id="rId28"/>
    <p:sldId id="424" r:id="rId29"/>
    <p:sldId id="416" r:id="rId30"/>
    <p:sldId id="415" r:id="rId31"/>
    <p:sldId id="427" r:id="rId32"/>
    <p:sldId id="398" r:id="rId33"/>
    <p:sldId id="361" r:id="rId34"/>
    <p:sldId id="282" r:id="rId35"/>
    <p:sldId id="391" r:id="rId36"/>
    <p:sldId id="392" r:id="rId37"/>
    <p:sldId id="375" r:id="rId38"/>
    <p:sldId id="363" r:id="rId39"/>
    <p:sldId id="390" r:id="rId40"/>
    <p:sldId id="338" r:id="rId41"/>
    <p:sldId id="399" r:id="rId42"/>
    <p:sldId id="313" r:id="rId43"/>
    <p:sldId id="397" r:id="rId44"/>
    <p:sldId id="31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6374" autoAdjust="0"/>
  </p:normalViewPr>
  <p:slideViewPr>
    <p:cSldViewPr snapToGrid="0">
      <p:cViewPr varScale="1">
        <p:scale>
          <a:sx n="110" d="100"/>
          <a:sy n="110" d="100"/>
        </p:scale>
        <p:origin x="354" y="108"/>
      </p:cViewPr>
      <p:guideLst/>
    </p:cSldViewPr>
  </p:slideViewPr>
  <p:notesTextViewPr>
    <p:cViewPr>
      <p:scale>
        <a:sx n="3" d="2"/>
        <a:sy n="3" d="2"/>
      </p:scale>
      <p:origin x="0" y="0"/>
    </p:cViewPr>
  </p:notesTextViewPr>
  <p:sorterViewPr>
    <p:cViewPr varScale="1">
      <p:scale>
        <a:sx n="1" d="1"/>
        <a:sy n="1" d="1"/>
      </p:scale>
      <p:origin x="0" y="-47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3-4CCD-4C6B-858C-C56C18029C77}"/>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Pt>
            <c:idx val="6"/>
            <c:invertIfNegative val="0"/>
            <c:bubble3D val="0"/>
            <c:spPr>
              <a:solidFill>
                <a:schemeClr val="tx1">
                  <a:lumMod val="75000"/>
                </a:schemeClr>
              </a:solidFill>
              <a:ln>
                <a:noFill/>
              </a:ln>
              <a:effectLst/>
            </c:spPr>
            <c:extLst>
              <c:ext xmlns:c16="http://schemas.microsoft.com/office/drawing/2014/chart" uri="{C3380CC4-5D6E-409C-BE32-E72D297353CC}">
                <c16:uniqueId val="{00000009-4CCD-4C6B-858C-C56C18029C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EOS (utimately)</c:v>
                </c:pt>
                <c:pt idx="1">
                  <c:v>EOS (initially)</c:v>
                </c:pt>
                <c:pt idx="2">
                  <c:v>Ethereum</c:v>
                </c:pt>
                <c:pt idx="3">
                  <c:v>Bitcoin</c:v>
                </c:pt>
                <c:pt idx="4">
                  <c:v>Debit cards</c:v>
                </c:pt>
                <c:pt idx="5">
                  <c:v>Social media</c:v>
                </c:pt>
                <c:pt idx="6">
                  <c:v>Exchanges</c:v>
                </c:pt>
              </c:strCache>
            </c:strRef>
          </c:cat>
          <c:val>
            <c:numRef>
              <c:f>Sheet1!$B$2:$B$8</c:f>
              <c:numCache>
                <c:formatCode>#,##0</c:formatCode>
                <c:ptCount val="7"/>
                <c:pt idx="0">
                  <c:v>50000</c:v>
                </c:pt>
                <c:pt idx="1">
                  <c:v>5000</c:v>
                </c:pt>
                <c:pt idx="2" formatCode="General">
                  <c:v>30</c:v>
                </c:pt>
                <c:pt idx="3" formatCode="General">
                  <c:v>4</c:v>
                </c:pt>
                <c:pt idx="4">
                  <c:v>20000</c:v>
                </c:pt>
                <c:pt idx="5">
                  <c:v>50000</c:v>
                </c:pt>
                <c:pt idx="6">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pl-PL"/>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8CD602-B028-45C0-BD2F-712A671C1AA5}"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pl-PL"/>
        </a:p>
      </dgm:t>
    </dgm:pt>
    <dgm:pt modelId="{3C881DE9-577B-45F5-A0A8-7B6E3DEA131C}">
      <dgm:prSet phldrT="[Text]"/>
      <dgm:spPr>
        <a:solidFill>
          <a:schemeClr val="bg1">
            <a:alpha val="34000"/>
          </a:schemeClr>
        </a:solidFill>
        <a:ln>
          <a:solidFill>
            <a:schemeClr val="tx2">
              <a:lumMod val="50000"/>
            </a:schemeClr>
          </a:solidFill>
        </a:ln>
      </dgm:spPr>
      <dgm:t>
        <a:bodyPr/>
        <a:lstStyle/>
        <a:p>
          <a:r>
            <a:rPr lang="pl-PL" dirty="0">
              <a:solidFill>
                <a:schemeClr val="tx2">
                  <a:lumMod val="75000"/>
                </a:schemeClr>
              </a:solidFill>
            </a:rPr>
            <a:t>Un</a:t>
          </a:r>
          <a:r>
            <a:rPr lang="pl-PL" dirty="0"/>
            <a:t>permissioned</a:t>
          </a:r>
          <a:br>
            <a:rPr lang="pl-PL" dirty="0"/>
          </a:br>
          <a:r>
            <a:rPr lang="pl-PL" dirty="0"/>
            <a:t>Blockchain</a:t>
          </a:r>
        </a:p>
      </dgm:t>
    </dgm:pt>
    <dgm:pt modelId="{EEE5EB16-8F6C-41B1-B622-0A0028DE9D2F}" type="parTrans" cxnId="{1C9DAD0A-2B27-4B61-A8DD-2BDEA9598ED0}">
      <dgm:prSet/>
      <dgm:spPr/>
      <dgm:t>
        <a:bodyPr/>
        <a:lstStyle/>
        <a:p>
          <a:endParaRPr lang="pl-PL"/>
        </a:p>
      </dgm:t>
    </dgm:pt>
    <dgm:pt modelId="{03C2FC2B-B823-420C-9D9A-815C65A3D18D}" type="sibTrans" cxnId="{1C9DAD0A-2B27-4B61-A8DD-2BDEA9598ED0}">
      <dgm:prSet/>
      <dgm:spPr/>
      <dgm:t>
        <a:bodyPr/>
        <a:lstStyle/>
        <a:p>
          <a:endParaRPr lang="pl-PL"/>
        </a:p>
      </dgm:t>
    </dgm:pt>
    <dgm:pt modelId="{5E0EA39C-C455-4E53-B78D-64116CD7BC5D}">
      <dgm:prSet phldrT="[Text]"/>
      <dgm:spPr>
        <a:solidFill>
          <a:schemeClr val="bg1">
            <a:alpha val="34000"/>
          </a:schemeClr>
        </a:solidFill>
        <a:ln>
          <a:solidFill>
            <a:schemeClr val="tx2">
              <a:lumMod val="50000"/>
            </a:schemeClr>
          </a:solidFill>
        </a:ln>
      </dgm:spPr>
      <dgm:t>
        <a:bodyPr/>
        <a:lstStyle/>
        <a:p>
          <a:r>
            <a:rPr lang="pl-PL" dirty="0" err="1"/>
            <a:t>Permissioned</a:t>
          </a:r>
          <a:br>
            <a:rPr lang="pl-PL" dirty="0"/>
          </a:br>
          <a:r>
            <a:rPr lang="pl-PL" dirty="0"/>
            <a:t>Blockchain</a:t>
          </a:r>
        </a:p>
      </dgm:t>
    </dgm:pt>
    <dgm:pt modelId="{1744BC4B-7E35-4F6C-BE21-3AA52CCB0834}" type="parTrans" cxnId="{54918564-7C5F-4765-96A6-3DF3BCE2199D}">
      <dgm:prSet/>
      <dgm:spPr/>
      <dgm:t>
        <a:bodyPr/>
        <a:lstStyle/>
        <a:p>
          <a:endParaRPr lang="pl-PL"/>
        </a:p>
      </dgm:t>
    </dgm:pt>
    <dgm:pt modelId="{2D95F5A6-64A0-40D2-B5B0-7D6ECBCA89C8}" type="sibTrans" cxnId="{54918564-7C5F-4765-96A6-3DF3BCE2199D}">
      <dgm:prSet/>
      <dgm:spPr/>
      <dgm:t>
        <a:bodyPr/>
        <a:lstStyle/>
        <a:p>
          <a:endParaRPr lang="pl-PL"/>
        </a:p>
      </dgm:t>
    </dgm:pt>
    <dgm:pt modelId="{62F5B6C0-5C6F-42E9-B831-B172BB630F90}" type="pres">
      <dgm:prSet presAssocID="{C18CD602-B028-45C0-BD2F-712A671C1AA5}" presName="diagram" presStyleCnt="0">
        <dgm:presLayoutVars>
          <dgm:dir/>
          <dgm:resizeHandles val="exact"/>
        </dgm:presLayoutVars>
      </dgm:prSet>
      <dgm:spPr/>
    </dgm:pt>
    <dgm:pt modelId="{B3902B03-2627-4957-8187-3E66946BCF92}" type="pres">
      <dgm:prSet presAssocID="{3C881DE9-577B-45F5-A0A8-7B6E3DEA131C}" presName="arrow" presStyleLbl="node1" presStyleIdx="0" presStyleCnt="2">
        <dgm:presLayoutVars>
          <dgm:bulletEnabled val="1"/>
        </dgm:presLayoutVars>
      </dgm:prSet>
      <dgm:spPr/>
    </dgm:pt>
    <dgm:pt modelId="{6425D257-0C03-421A-8747-944C63D173A7}" type="pres">
      <dgm:prSet presAssocID="{5E0EA39C-C455-4E53-B78D-64116CD7BC5D}" presName="arrow" presStyleLbl="node1" presStyleIdx="1" presStyleCnt="2">
        <dgm:presLayoutVars>
          <dgm:bulletEnabled val="1"/>
        </dgm:presLayoutVars>
      </dgm:prSet>
      <dgm:spPr/>
    </dgm:pt>
  </dgm:ptLst>
  <dgm:cxnLst>
    <dgm:cxn modelId="{1C9DAD0A-2B27-4B61-A8DD-2BDEA9598ED0}" srcId="{C18CD602-B028-45C0-BD2F-712A671C1AA5}" destId="{3C881DE9-577B-45F5-A0A8-7B6E3DEA131C}" srcOrd="0" destOrd="0" parTransId="{EEE5EB16-8F6C-41B1-B622-0A0028DE9D2F}" sibTransId="{03C2FC2B-B823-420C-9D9A-815C65A3D18D}"/>
    <dgm:cxn modelId="{69392613-F5DD-42F3-AC0D-46536A1AF090}" type="presOf" srcId="{3C881DE9-577B-45F5-A0A8-7B6E3DEA131C}" destId="{B3902B03-2627-4957-8187-3E66946BCF92}" srcOrd="0" destOrd="0" presId="urn:microsoft.com/office/officeart/2005/8/layout/arrow5"/>
    <dgm:cxn modelId="{6D493927-01F9-483D-B4EC-8C7ADFC6F049}" type="presOf" srcId="{5E0EA39C-C455-4E53-B78D-64116CD7BC5D}" destId="{6425D257-0C03-421A-8747-944C63D173A7}" srcOrd="0" destOrd="0" presId="urn:microsoft.com/office/officeart/2005/8/layout/arrow5"/>
    <dgm:cxn modelId="{54918564-7C5F-4765-96A6-3DF3BCE2199D}" srcId="{C18CD602-B028-45C0-BD2F-712A671C1AA5}" destId="{5E0EA39C-C455-4E53-B78D-64116CD7BC5D}" srcOrd="1" destOrd="0" parTransId="{1744BC4B-7E35-4F6C-BE21-3AA52CCB0834}" sibTransId="{2D95F5A6-64A0-40D2-B5B0-7D6ECBCA89C8}"/>
    <dgm:cxn modelId="{70CF1AD5-1855-4D8C-9EB8-C557CC3EC3E5}" type="presOf" srcId="{C18CD602-B028-45C0-BD2F-712A671C1AA5}" destId="{62F5B6C0-5C6F-42E9-B831-B172BB630F90}" srcOrd="0" destOrd="0" presId="urn:microsoft.com/office/officeart/2005/8/layout/arrow5"/>
    <dgm:cxn modelId="{34225033-C2F3-4BB5-A138-09685783226D}" type="presParOf" srcId="{62F5B6C0-5C6F-42E9-B831-B172BB630F90}" destId="{B3902B03-2627-4957-8187-3E66946BCF92}" srcOrd="0" destOrd="0" presId="urn:microsoft.com/office/officeart/2005/8/layout/arrow5"/>
    <dgm:cxn modelId="{009FF6DB-E657-42A8-A82D-A744A8F7BE63}" type="presParOf" srcId="{62F5B6C0-5C6F-42E9-B831-B172BB630F90}" destId="{6425D257-0C03-421A-8747-944C63D173A7}"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F4E2F-7C34-4978-916E-32C11039CC2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pl-PL"/>
        </a:p>
      </dgm:t>
    </dgm:pt>
    <dgm:pt modelId="{A7973166-8891-45DA-8A18-433CFF054A01}">
      <dgm:prSet phldrT="[Text]"/>
      <dgm:spPr>
        <a:solidFill>
          <a:schemeClr val="tx1">
            <a:lumMod val="50000"/>
          </a:schemeClr>
        </a:solidFill>
      </dgm:spPr>
      <dgm:t>
        <a:bodyPr/>
        <a:lstStyle/>
        <a:p>
          <a:r>
            <a:rPr lang="pl-PL" dirty="0" err="1"/>
            <a:t>Community</a:t>
          </a:r>
          <a:endParaRPr lang="pl-PL" dirty="0"/>
        </a:p>
      </dgm:t>
    </dgm:pt>
    <dgm:pt modelId="{ACBCCB42-1631-4F3F-B2D6-4B14FB86BB73}" type="parTrans" cxnId="{10D41FF0-28B4-49F4-AE0C-EBC7F2A83546}">
      <dgm:prSet/>
      <dgm:spPr/>
      <dgm:t>
        <a:bodyPr/>
        <a:lstStyle/>
        <a:p>
          <a:endParaRPr lang="pl-PL"/>
        </a:p>
      </dgm:t>
    </dgm:pt>
    <dgm:pt modelId="{C7C3D23A-C9F6-4C03-AAF3-27202D98A6EE}" type="sibTrans" cxnId="{10D41FF0-28B4-49F4-AE0C-EBC7F2A83546}">
      <dgm:prSet/>
      <dgm:spPr/>
      <dgm:t>
        <a:bodyPr/>
        <a:lstStyle/>
        <a:p>
          <a:endParaRPr lang="pl-PL"/>
        </a:p>
      </dgm:t>
    </dgm:pt>
    <dgm:pt modelId="{77F425F6-6887-49D1-A60A-5BBD9F53B6B5}">
      <dgm:prSet phldrT="[Text]"/>
      <dgm:spPr>
        <a:pattFill prst="ltDnDiag">
          <a:fgClr>
            <a:schemeClr val="tx2">
              <a:lumMod val="50000"/>
            </a:schemeClr>
          </a:fgClr>
          <a:bgClr>
            <a:schemeClr val="bg1"/>
          </a:bgClr>
        </a:pattFill>
      </dgm:spPr>
      <dgm:t>
        <a:bodyPr/>
        <a:lstStyle/>
        <a:p>
          <a:r>
            <a:rPr lang="pl-PL" dirty="0" err="1"/>
            <a:t>Constitution</a:t>
          </a:r>
          <a:endParaRPr lang="pl-PL" dirty="0"/>
        </a:p>
      </dgm:t>
    </dgm:pt>
    <dgm:pt modelId="{9C792D3C-B88A-4A9D-8993-306BE4D36E37}" type="parTrans" cxnId="{5953639A-76AF-44E7-9D48-44A727B9957C}">
      <dgm:prSet/>
      <dgm:spPr/>
      <dgm:t>
        <a:bodyPr/>
        <a:lstStyle/>
        <a:p>
          <a:endParaRPr lang="pl-PL"/>
        </a:p>
      </dgm:t>
    </dgm:pt>
    <dgm:pt modelId="{9299A2E9-8CB0-45DC-A5EF-F5EC6A3F13D5}" type="sibTrans" cxnId="{5953639A-76AF-44E7-9D48-44A727B9957C}">
      <dgm:prSet/>
      <dgm:spPr/>
      <dgm:t>
        <a:bodyPr/>
        <a:lstStyle/>
        <a:p>
          <a:endParaRPr lang="pl-PL"/>
        </a:p>
      </dgm:t>
    </dgm:pt>
    <dgm:pt modelId="{87E37CFC-A9A3-430D-92BF-E02F5B733EFA}">
      <dgm:prSet phldrT="[Text]"/>
      <dgm:spPr>
        <a:solidFill>
          <a:schemeClr val="bg1">
            <a:lumMod val="65000"/>
            <a:lumOff val="35000"/>
          </a:schemeClr>
        </a:solidFill>
      </dgm:spPr>
      <dgm:t>
        <a:bodyPr/>
        <a:lstStyle/>
        <a:p>
          <a:r>
            <a:rPr lang="pl-PL" dirty="0" err="1"/>
            <a:t>Computer</a:t>
          </a:r>
          <a:r>
            <a:rPr lang="pl-PL" dirty="0"/>
            <a:t> </a:t>
          </a:r>
          <a:r>
            <a:rPr lang="pl-PL" dirty="0" err="1"/>
            <a:t>Code</a:t>
          </a:r>
          <a:endParaRPr lang="pl-PL" dirty="0"/>
        </a:p>
      </dgm:t>
    </dgm:pt>
    <dgm:pt modelId="{7BBF6A41-401B-421B-870B-1301F59F4126}" type="parTrans" cxnId="{85E8D2D6-7E16-4DA3-AD62-2942727267BA}">
      <dgm:prSet/>
      <dgm:spPr/>
      <dgm:t>
        <a:bodyPr/>
        <a:lstStyle/>
        <a:p>
          <a:endParaRPr lang="pl-PL"/>
        </a:p>
      </dgm:t>
    </dgm:pt>
    <dgm:pt modelId="{DBC1051B-0FE1-4A56-A444-A8E772E901B1}" type="sibTrans" cxnId="{85E8D2D6-7E16-4DA3-AD62-2942727267BA}">
      <dgm:prSet/>
      <dgm:spPr/>
      <dgm:t>
        <a:bodyPr/>
        <a:lstStyle/>
        <a:p>
          <a:endParaRPr lang="pl-PL"/>
        </a:p>
      </dgm:t>
    </dgm:pt>
    <dgm:pt modelId="{7BA172DA-C71A-41ED-857E-D41DBABDFB74}" type="pres">
      <dgm:prSet presAssocID="{1C5F4E2F-7C34-4978-916E-32C11039CC24}" presName="Name0" presStyleCnt="0">
        <dgm:presLayoutVars>
          <dgm:chMax val="7"/>
          <dgm:resizeHandles val="exact"/>
        </dgm:presLayoutVars>
      </dgm:prSet>
      <dgm:spPr/>
    </dgm:pt>
    <dgm:pt modelId="{D93E2755-D887-4949-B161-93CD10156470}" type="pres">
      <dgm:prSet presAssocID="{1C5F4E2F-7C34-4978-916E-32C11039CC24}" presName="comp1" presStyleCnt="0"/>
      <dgm:spPr/>
    </dgm:pt>
    <dgm:pt modelId="{7CE41F52-32D1-49EA-AAF6-25735D7CB9E3}" type="pres">
      <dgm:prSet presAssocID="{1C5F4E2F-7C34-4978-916E-32C11039CC24}" presName="circle1" presStyleLbl="node1" presStyleIdx="0" presStyleCnt="3"/>
      <dgm:spPr/>
    </dgm:pt>
    <dgm:pt modelId="{E655EA8B-F1B9-499C-93CF-F6125DC60ACC}" type="pres">
      <dgm:prSet presAssocID="{1C5F4E2F-7C34-4978-916E-32C11039CC24}" presName="c1text" presStyleLbl="node1" presStyleIdx="0" presStyleCnt="3">
        <dgm:presLayoutVars>
          <dgm:bulletEnabled val="1"/>
        </dgm:presLayoutVars>
      </dgm:prSet>
      <dgm:spPr/>
    </dgm:pt>
    <dgm:pt modelId="{6D4B5E29-F350-4E53-B4B8-55F9C6585D09}" type="pres">
      <dgm:prSet presAssocID="{1C5F4E2F-7C34-4978-916E-32C11039CC24}" presName="comp2" presStyleCnt="0"/>
      <dgm:spPr/>
    </dgm:pt>
    <dgm:pt modelId="{519DC799-4136-41A6-B4E8-711F7895D3BA}" type="pres">
      <dgm:prSet presAssocID="{1C5F4E2F-7C34-4978-916E-32C11039CC24}" presName="circle2" presStyleLbl="node1" presStyleIdx="1" presStyleCnt="3"/>
      <dgm:spPr/>
    </dgm:pt>
    <dgm:pt modelId="{E07BFD89-0AEB-468A-B95A-21021A8CB266}" type="pres">
      <dgm:prSet presAssocID="{1C5F4E2F-7C34-4978-916E-32C11039CC24}" presName="c2text" presStyleLbl="node1" presStyleIdx="1" presStyleCnt="3">
        <dgm:presLayoutVars>
          <dgm:bulletEnabled val="1"/>
        </dgm:presLayoutVars>
      </dgm:prSet>
      <dgm:spPr/>
    </dgm:pt>
    <dgm:pt modelId="{80A2E42A-64EB-4D1D-B766-AE7E67798F43}" type="pres">
      <dgm:prSet presAssocID="{1C5F4E2F-7C34-4978-916E-32C11039CC24}" presName="comp3" presStyleCnt="0"/>
      <dgm:spPr/>
    </dgm:pt>
    <dgm:pt modelId="{ABDCE85F-68D7-4B35-993B-2E1767B6C0B2}" type="pres">
      <dgm:prSet presAssocID="{1C5F4E2F-7C34-4978-916E-32C11039CC24}" presName="circle3" presStyleLbl="node1" presStyleIdx="2" presStyleCnt="3"/>
      <dgm:spPr/>
    </dgm:pt>
    <dgm:pt modelId="{F127E7B2-361A-4763-9DA4-4754EC0D8C94}" type="pres">
      <dgm:prSet presAssocID="{1C5F4E2F-7C34-4978-916E-32C11039CC24}" presName="c3text" presStyleLbl="node1" presStyleIdx="2" presStyleCnt="3">
        <dgm:presLayoutVars>
          <dgm:bulletEnabled val="1"/>
        </dgm:presLayoutVars>
      </dgm:prSet>
      <dgm:spPr/>
    </dgm:pt>
  </dgm:ptLst>
  <dgm:cxnLst>
    <dgm:cxn modelId="{942DD70D-EDA2-4358-9274-820E860BAB5E}" type="presOf" srcId="{87E37CFC-A9A3-430D-92BF-E02F5B733EFA}" destId="{ABDCE85F-68D7-4B35-993B-2E1767B6C0B2}" srcOrd="0" destOrd="0" presId="urn:microsoft.com/office/officeart/2005/8/layout/venn2"/>
    <dgm:cxn modelId="{00B5D01F-A428-44AE-8C6B-11534E8585B8}" type="presOf" srcId="{77F425F6-6887-49D1-A60A-5BBD9F53B6B5}" destId="{E07BFD89-0AEB-468A-B95A-21021A8CB266}" srcOrd="1" destOrd="0" presId="urn:microsoft.com/office/officeart/2005/8/layout/venn2"/>
    <dgm:cxn modelId="{9235A644-6C30-4247-B999-8C4CED917289}" type="presOf" srcId="{87E37CFC-A9A3-430D-92BF-E02F5B733EFA}" destId="{F127E7B2-361A-4763-9DA4-4754EC0D8C94}" srcOrd="1" destOrd="0" presId="urn:microsoft.com/office/officeart/2005/8/layout/venn2"/>
    <dgm:cxn modelId="{29220C6C-236C-465D-A54F-0D3D29C7BB0D}" type="presOf" srcId="{1C5F4E2F-7C34-4978-916E-32C11039CC24}" destId="{7BA172DA-C71A-41ED-857E-D41DBABDFB74}" srcOrd="0" destOrd="0" presId="urn:microsoft.com/office/officeart/2005/8/layout/venn2"/>
    <dgm:cxn modelId="{5953639A-76AF-44E7-9D48-44A727B9957C}" srcId="{1C5F4E2F-7C34-4978-916E-32C11039CC24}" destId="{77F425F6-6887-49D1-A60A-5BBD9F53B6B5}" srcOrd="1" destOrd="0" parTransId="{9C792D3C-B88A-4A9D-8993-306BE4D36E37}" sibTransId="{9299A2E9-8CB0-45DC-A5EF-F5EC6A3F13D5}"/>
    <dgm:cxn modelId="{EC3727B5-B6BB-4643-9377-A9763470490B}" type="presOf" srcId="{A7973166-8891-45DA-8A18-433CFF054A01}" destId="{7CE41F52-32D1-49EA-AAF6-25735D7CB9E3}" srcOrd="0" destOrd="0" presId="urn:microsoft.com/office/officeart/2005/8/layout/venn2"/>
    <dgm:cxn modelId="{AE3A0ABE-90B8-42A1-A5D7-A8756B61D613}" type="presOf" srcId="{77F425F6-6887-49D1-A60A-5BBD9F53B6B5}" destId="{519DC799-4136-41A6-B4E8-711F7895D3BA}" srcOrd="0" destOrd="0" presId="urn:microsoft.com/office/officeart/2005/8/layout/venn2"/>
    <dgm:cxn modelId="{85E8D2D6-7E16-4DA3-AD62-2942727267BA}" srcId="{1C5F4E2F-7C34-4978-916E-32C11039CC24}" destId="{87E37CFC-A9A3-430D-92BF-E02F5B733EFA}" srcOrd="2" destOrd="0" parTransId="{7BBF6A41-401B-421B-870B-1301F59F4126}" sibTransId="{DBC1051B-0FE1-4A56-A444-A8E772E901B1}"/>
    <dgm:cxn modelId="{2D32B3E7-D7B9-43C9-9987-5986D53EEB15}" type="presOf" srcId="{A7973166-8891-45DA-8A18-433CFF054A01}" destId="{E655EA8B-F1B9-499C-93CF-F6125DC60ACC}" srcOrd="1" destOrd="0" presId="urn:microsoft.com/office/officeart/2005/8/layout/venn2"/>
    <dgm:cxn modelId="{10D41FF0-28B4-49F4-AE0C-EBC7F2A83546}" srcId="{1C5F4E2F-7C34-4978-916E-32C11039CC24}" destId="{A7973166-8891-45DA-8A18-433CFF054A01}" srcOrd="0" destOrd="0" parTransId="{ACBCCB42-1631-4F3F-B2D6-4B14FB86BB73}" sibTransId="{C7C3D23A-C9F6-4C03-AAF3-27202D98A6EE}"/>
    <dgm:cxn modelId="{7623E707-328F-47E8-AAD7-FCBE2D108E2F}" type="presParOf" srcId="{7BA172DA-C71A-41ED-857E-D41DBABDFB74}" destId="{D93E2755-D887-4949-B161-93CD10156470}" srcOrd="0" destOrd="0" presId="urn:microsoft.com/office/officeart/2005/8/layout/venn2"/>
    <dgm:cxn modelId="{EF8F9D88-42A4-4C18-ADC0-8D7C2DE0C9BD}" type="presParOf" srcId="{D93E2755-D887-4949-B161-93CD10156470}" destId="{7CE41F52-32D1-49EA-AAF6-25735D7CB9E3}" srcOrd="0" destOrd="0" presId="urn:microsoft.com/office/officeart/2005/8/layout/venn2"/>
    <dgm:cxn modelId="{6ABC11A7-8FF0-4156-92A6-9B7B7F518360}" type="presParOf" srcId="{D93E2755-D887-4949-B161-93CD10156470}" destId="{E655EA8B-F1B9-499C-93CF-F6125DC60ACC}" srcOrd="1" destOrd="0" presId="urn:microsoft.com/office/officeart/2005/8/layout/venn2"/>
    <dgm:cxn modelId="{40203618-E31E-48E3-B849-31F602BFD7FD}" type="presParOf" srcId="{7BA172DA-C71A-41ED-857E-D41DBABDFB74}" destId="{6D4B5E29-F350-4E53-B4B8-55F9C6585D09}" srcOrd="1" destOrd="0" presId="urn:microsoft.com/office/officeart/2005/8/layout/venn2"/>
    <dgm:cxn modelId="{44159942-6999-4BE2-9A8D-8E867BA3E73C}" type="presParOf" srcId="{6D4B5E29-F350-4E53-B4B8-55F9C6585D09}" destId="{519DC799-4136-41A6-B4E8-711F7895D3BA}" srcOrd="0" destOrd="0" presId="urn:microsoft.com/office/officeart/2005/8/layout/venn2"/>
    <dgm:cxn modelId="{D4FB0089-BFB7-4DB8-AD02-DBD6573452C0}" type="presParOf" srcId="{6D4B5E29-F350-4E53-B4B8-55F9C6585D09}" destId="{E07BFD89-0AEB-468A-B95A-21021A8CB266}" srcOrd="1" destOrd="0" presId="urn:microsoft.com/office/officeart/2005/8/layout/venn2"/>
    <dgm:cxn modelId="{CDCCE0BD-101B-4238-9B3C-74DD7D84C2C3}" type="presParOf" srcId="{7BA172DA-C71A-41ED-857E-D41DBABDFB74}" destId="{80A2E42A-64EB-4D1D-B766-AE7E67798F43}" srcOrd="2" destOrd="0" presId="urn:microsoft.com/office/officeart/2005/8/layout/venn2"/>
    <dgm:cxn modelId="{393D2B02-C2DA-497A-A36A-1C9380FFF634}" type="presParOf" srcId="{80A2E42A-64EB-4D1D-B766-AE7E67798F43}" destId="{ABDCE85F-68D7-4B35-993B-2E1767B6C0B2}" srcOrd="0" destOrd="0" presId="urn:microsoft.com/office/officeart/2005/8/layout/venn2"/>
    <dgm:cxn modelId="{E4B81409-36B0-4A03-9CE1-4BC6CE3AA241}" type="presParOf" srcId="{80A2E42A-64EB-4D1D-B766-AE7E67798F43}" destId="{F127E7B2-361A-4763-9DA4-4754EC0D8C94}"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CFB4D3-F2EE-4267-88DA-649F96E9E2C6}"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2ADB620A-B2C4-435E-8C62-0296BDB70699}">
      <dgm:prSet phldrT="[Text]"/>
      <dgm:spPr>
        <a:solidFill>
          <a:schemeClr val="bg1">
            <a:lumMod val="95000"/>
            <a:lumOff val="5000"/>
            <a:alpha val="50000"/>
          </a:schemeClr>
        </a:solidFill>
      </dgm:spPr>
      <dgm:t>
        <a:bodyPr/>
        <a:lstStyle/>
        <a:p>
          <a:r>
            <a:rPr lang="pl-PL" dirty="0" err="1"/>
            <a:t>Constitution</a:t>
          </a:r>
          <a:endParaRPr lang="en-US" dirty="0"/>
        </a:p>
      </dgm:t>
    </dgm:pt>
    <dgm:pt modelId="{219A09E5-6648-4A5F-B221-BA81176017F2}" type="parTrans" cxnId="{25D8A1F1-10AB-4AE7-AC83-4D39F5F15DF2}">
      <dgm:prSet/>
      <dgm:spPr/>
      <dgm:t>
        <a:bodyPr/>
        <a:lstStyle/>
        <a:p>
          <a:endParaRPr lang="en-US"/>
        </a:p>
      </dgm:t>
    </dgm:pt>
    <dgm:pt modelId="{6ED40184-DCD2-477F-8530-F73E59576AB3}" type="sibTrans" cxnId="{25D8A1F1-10AB-4AE7-AC83-4D39F5F15DF2}">
      <dgm:prSet/>
      <dgm:spPr/>
      <dgm:t>
        <a:bodyPr/>
        <a:lstStyle/>
        <a:p>
          <a:endParaRPr lang="en-US"/>
        </a:p>
      </dgm:t>
    </dgm:pt>
    <dgm:pt modelId="{661F25B5-C1A2-4C3C-80FC-A524F0F0B96F}">
      <dgm:prSet phldrT="[Text]"/>
      <dgm:spPr>
        <a:solidFill>
          <a:schemeClr val="tx2">
            <a:lumMod val="50000"/>
            <a:alpha val="50000"/>
          </a:schemeClr>
        </a:solidFill>
      </dgm:spPr>
      <dgm:t>
        <a:bodyPr/>
        <a:lstStyle/>
        <a:p>
          <a:r>
            <a:rPr lang="pl-PL" dirty="0"/>
            <a:t>Referenda</a:t>
          </a:r>
          <a:endParaRPr lang="en-US" dirty="0"/>
        </a:p>
      </dgm:t>
    </dgm:pt>
    <dgm:pt modelId="{FD62E72E-66E1-465E-90FD-0D19D7CB03B8}" type="parTrans" cxnId="{D77045E0-5A5E-4E6A-A6B5-23A4FEDDBBAC}">
      <dgm:prSet/>
      <dgm:spPr/>
      <dgm:t>
        <a:bodyPr/>
        <a:lstStyle/>
        <a:p>
          <a:endParaRPr lang="en-US"/>
        </a:p>
      </dgm:t>
    </dgm:pt>
    <dgm:pt modelId="{2D7D7990-701C-4CEE-8B9C-153F4335BD8A}" type="sibTrans" cxnId="{D77045E0-5A5E-4E6A-A6B5-23A4FEDDBBAC}">
      <dgm:prSet/>
      <dgm:spPr/>
      <dgm:t>
        <a:bodyPr/>
        <a:lstStyle/>
        <a:p>
          <a:endParaRPr lang="en-US"/>
        </a:p>
      </dgm:t>
    </dgm:pt>
    <dgm:pt modelId="{142AF6DC-9E71-4BE5-84E5-F1324775C3D8}">
      <dgm:prSet phldrT="[Text]"/>
      <dgm:spPr>
        <a:solidFill>
          <a:schemeClr val="tx2">
            <a:lumMod val="50000"/>
            <a:alpha val="50000"/>
          </a:schemeClr>
        </a:solidFill>
      </dgm:spPr>
      <dgm:t>
        <a:bodyPr/>
        <a:lstStyle/>
        <a:p>
          <a:r>
            <a:rPr lang="pl-PL" dirty="0" err="1"/>
            <a:t>Arbitration</a:t>
          </a:r>
          <a:endParaRPr lang="en-US" dirty="0"/>
        </a:p>
      </dgm:t>
    </dgm:pt>
    <dgm:pt modelId="{D5A674EC-C469-4996-8310-C7211D746C55}" type="parTrans" cxnId="{9A1234CC-BEC5-4627-813C-C27EDB4A33C5}">
      <dgm:prSet/>
      <dgm:spPr/>
      <dgm:t>
        <a:bodyPr/>
        <a:lstStyle/>
        <a:p>
          <a:endParaRPr lang="en-US"/>
        </a:p>
      </dgm:t>
    </dgm:pt>
    <dgm:pt modelId="{A3241910-D794-4651-8705-742403037D0C}" type="sibTrans" cxnId="{9A1234CC-BEC5-4627-813C-C27EDB4A33C5}">
      <dgm:prSet/>
      <dgm:spPr/>
      <dgm:t>
        <a:bodyPr/>
        <a:lstStyle/>
        <a:p>
          <a:endParaRPr lang="en-US"/>
        </a:p>
      </dgm:t>
    </dgm:pt>
    <dgm:pt modelId="{780605BC-24AC-4626-86D7-A85124EEB3B2}">
      <dgm:prSet phldrT="[Text]"/>
      <dgm:spPr>
        <a:solidFill>
          <a:schemeClr val="tx2">
            <a:lumMod val="50000"/>
            <a:alpha val="50000"/>
          </a:schemeClr>
        </a:solidFill>
      </dgm:spPr>
      <dgm:t>
        <a:bodyPr/>
        <a:lstStyle/>
        <a:p>
          <a:r>
            <a:rPr lang="pl-PL" dirty="0" err="1"/>
            <a:t>Execution</a:t>
          </a:r>
          <a:endParaRPr lang="en-US" dirty="0"/>
        </a:p>
      </dgm:t>
    </dgm:pt>
    <dgm:pt modelId="{46DC59DE-F137-4069-B1AB-F1517D63B0BC}" type="parTrans" cxnId="{DDDDDB2F-B2A3-4706-BA3A-7FB605FE496B}">
      <dgm:prSet/>
      <dgm:spPr/>
      <dgm:t>
        <a:bodyPr/>
        <a:lstStyle/>
        <a:p>
          <a:endParaRPr lang="en-US"/>
        </a:p>
      </dgm:t>
    </dgm:pt>
    <dgm:pt modelId="{57E74081-CAC8-45CE-9027-55E9962C21AA}" type="sibTrans" cxnId="{DDDDDB2F-B2A3-4706-BA3A-7FB605FE496B}">
      <dgm:prSet/>
      <dgm:spPr/>
      <dgm:t>
        <a:bodyPr/>
        <a:lstStyle/>
        <a:p>
          <a:endParaRPr lang="en-US"/>
        </a:p>
      </dgm:t>
    </dgm:pt>
    <dgm:pt modelId="{5A284D6D-3364-41B3-8AEA-C41A9B3719EA}" type="pres">
      <dgm:prSet presAssocID="{C1CFB4D3-F2EE-4267-88DA-649F96E9E2C6}" presName="composite" presStyleCnt="0">
        <dgm:presLayoutVars>
          <dgm:chMax val="1"/>
          <dgm:dir/>
          <dgm:resizeHandles val="exact"/>
        </dgm:presLayoutVars>
      </dgm:prSet>
      <dgm:spPr/>
    </dgm:pt>
    <dgm:pt modelId="{F7FC555D-DD33-4ACB-ACD5-9C74C3EC0759}" type="pres">
      <dgm:prSet presAssocID="{C1CFB4D3-F2EE-4267-88DA-649F96E9E2C6}" presName="radial" presStyleCnt="0">
        <dgm:presLayoutVars>
          <dgm:animLvl val="ctr"/>
        </dgm:presLayoutVars>
      </dgm:prSet>
      <dgm:spPr/>
    </dgm:pt>
    <dgm:pt modelId="{C729026E-2DBF-4D4B-8743-33B409FF382C}" type="pres">
      <dgm:prSet presAssocID="{2ADB620A-B2C4-435E-8C62-0296BDB70699}" presName="centerShape" presStyleLbl="vennNode1" presStyleIdx="0" presStyleCnt="4" custLinFactNeighborX="0" custLinFactNeighborY="-1005"/>
      <dgm:spPr/>
    </dgm:pt>
    <dgm:pt modelId="{9476466E-5F09-47C8-97B0-21774C5CB80E}" type="pres">
      <dgm:prSet presAssocID="{661F25B5-C1A2-4C3C-80FC-A524F0F0B96F}" presName="node" presStyleLbl="vennNode1" presStyleIdx="1" presStyleCnt="4">
        <dgm:presLayoutVars>
          <dgm:bulletEnabled val="1"/>
        </dgm:presLayoutVars>
      </dgm:prSet>
      <dgm:spPr/>
    </dgm:pt>
    <dgm:pt modelId="{18ACF8B1-0713-40F2-835E-D871208235A0}" type="pres">
      <dgm:prSet presAssocID="{142AF6DC-9E71-4BE5-84E5-F1324775C3D8}" presName="node" presStyleLbl="vennNode1" presStyleIdx="2" presStyleCnt="4">
        <dgm:presLayoutVars>
          <dgm:bulletEnabled val="1"/>
        </dgm:presLayoutVars>
      </dgm:prSet>
      <dgm:spPr/>
    </dgm:pt>
    <dgm:pt modelId="{C45DD9F4-FAA7-415C-A008-FC1DD0B52724}" type="pres">
      <dgm:prSet presAssocID="{780605BC-24AC-4626-86D7-A85124EEB3B2}" presName="node" presStyleLbl="vennNode1" presStyleIdx="3" presStyleCnt="4">
        <dgm:presLayoutVars>
          <dgm:bulletEnabled val="1"/>
        </dgm:presLayoutVars>
      </dgm:prSet>
      <dgm:spPr/>
    </dgm:pt>
  </dgm:ptLst>
  <dgm:cxnLst>
    <dgm:cxn modelId="{98B24820-DE4B-4A0F-98E0-AAAAA4C8AD5E}" type="presOf" srcId="{780605BC-24AC-4626-86D7-A85124EEB3B2}" destId="{C45DD9F4-FAA7-415C-A008-FC1DD0B52724}" srcOrd="0" destOrd="0" presId="urn:microsoft.com/office/officeart/2005/8/layout/radial3"/>
    <dgm:cxn modelId="{DDDDDB2F-B2A3-4706-BA3A-7FB605FE496B}" srcId="{2ADB620A-B2C4-435E-8C62-0296BDB70699}" destId="{780605BC-24AC-4626-86D7-A85124EEB3B2}" srcOrd="2" destOrd="0" parTransId="{46DC59DE-F137-4069-B1AB-F1517D63B0BC}" sibTransId="{57E74081-CAC8-45CE-9027-55E9962C21AA}"/>
    <dgm:cxn modelId="{FABF435D-C4DE-4A26-897F-F7A5DE423907}" type="presOf" srcId="{2ADB620A-B2C4-435E-8C62-0296BDB70699}" destId="{C729026E-2DBF-4D4B-8743-33B409FF382C}" srcOrd="0" destOrd="0" presId="urn:microsoft.com/office/officeart/2005/8/layout/radial3"/>
    <dgm:cxn modelId="{886B22B1-3B16-49CC-B07B-88E77F755176}" type="presOf" srcId="{661F25B5-C1A2-4C3C-80FC-A524F0F0B96F}" destId="{9476466E-5F09-47C8-97B0-21774C5CB80E}" srcOrd="0" destOrd="0" presId="urn:microsoft.com/office/officeart/2005/8/layout/radial3"/>
    <dgm:cxn modelId="{DF5FCBB1-8602-47B0-A9E1-947CFE390E7D}" type="presOf" srcId="{142AF6DC-9E71-4BE5-84E5-F1324775C3D8}" destId="{18ACF8B1-0713-40F2-835E-D871208235A0}" srcOrd="0" destOrd="0" presId="urn:microsoft.com/office/officeart/2005/8/layout/radial3"/>
    <dgm:cxn modelId="{E51194B3-CDA2-4824-8945-14ECC249EDDC}" type="presOf" srcId="{C1CFB4D3-F2EE-4267-88DA-649F96E9E2C6}" destId="{5A284D6D-3364-41B3-8AEA-C41A9B3719EA}" srcOrd="0" destOrd="0" presId="urn:microsoft.com/office/officeart/2005/8/layout/radial3"/>
    <dgm:cxn modelId="{9A1234CC-BEC5-4627-813C-C27EDB4A33C5}" srcId="{2ADB620A-B2C4-435E-8C62-0296BDB70699}" destId="{142AF6DC-9E71-4BE5-84E5-F1324775C3D8}" srcOrd="1" destOrd="0" parTransId="{D5A674EC-C469-4996-8310-C7211D746C55}" sibTransId="{A3241910-D794-4651-8705-742403037D0C}"/>
    <dgm:cxn modelId="{D77045E0-5A5E-4E6A-A6B5-23A4FEDDBBAC}" srcId="{2ADB620A-B2C4-435E-8C62-0296BDB70699}" destId="{661F25B5-C1A2-4C3C-80FC-A524F0F0B96F}" srcOrd="0" destOrd="0" parTransId="{FD62E72E-66E1-465E-90FD-0D19D7CB03B8}" sibTransId="{2D7D7990-701C-4CEE-8B9C-153F4335BD8A}"/>
    <dgm:cxn modelId="{25D8A1F1-10AB-4AE7-AC83-4D39F5F15DF2}" srcId="{C1CFB4D3-F2EE-4267-88DA-649F96E9E2C6}" destId="{2ADB620A-B2C4-435E-8C62-0296BDB70699}" srcOrd="0" destOrd="0" parTransId="{219A09E5-6648-4A5F-B221-BA81176017F2}" sibTransId="{6ED40184-DCD2-477F-8530-F73E59576AB3}"/>
    <dgm:cxn modelId="{FED06F5D-F342-4BD6-A107-6A85E4E45431}" type="presParOf" srcId="{5A284D6D-3364-41B3-8AEA-C41A9B3719EA}" destId="{F7FC555D-DD33-4ACB-ACD5-9C74C3EC0759}" srcOrd="0" destOrd="0" presId="urn:microsoft.com/office/officeart/2005/8/layout/radial3"/>
    <dgm:cxn modelId="{2998FA14-615D-45FC-8811-B56C0C5A5CD2}" type="presParOf" srcId="{F7FC555D-DD33-4ACB-ACD5-9C74C3EC0759}" destId="{C729026E-2DBF-4D4B-8743-33B409FF382C}" srcOrd="0" destOrd="0" presId="urn:microsoft.com/office/officeart/2005/8/layout/radial3"/>
    <dgm:cxn modelId="{57703CC3-2A63-47A6-AE99-C56584A5A26A}" type="presParOf" srcId="{F7FC555D-DD33-4ACB-ACD5-9C74C3EC0759}" destId="{9476466E-5F09-47C8-97B0-21774C5CB80E}" srcOrd="1" destOrd="0" presId="urn:microsoft.com/office/officeart/2005/8/layout/radial3"/>
    <dgm:cxn modelId="{4EDCD80A-F8C7-436B-96F0-7AB57B2C020C}" type="presParOf" srcId="{F7FC555D-DD33-4ACB-ACD5-9C74C3EC0759}" destId="{18ACF8B1-0713-40F2-835E-D871208235A0}" srcOrd="2" destOrd="0" presId="urn:microsoft.com/office/officeart/2005/8/layout/radial3"/>
    <dgm:cxn modelId="{83F75CBE-4879-4A7F-BDAC-B7B8E96BB622}" type="presParOf" srcId="{F7FC555D-DD33-4ACB-ACD5-9C74C3EC0759}" destId="{C45DD9F4-FAA7-415C-A008-FC1DD0B52724}"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33CACE-0D31-4C84-B714-15662A3F88B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A16AC7F3-8783-4357-B6A9-596057B997B9}">
      <dgm:prSet/>
      <dgm:spPr/>
      <dgm:t>
        <a:bodyPr/>
        <a:lstStyle/>
        <a:p>
          <a:r>
            <a:rPr lang="pl-PL" dirty="0" err="1"/>
            <a:t>Infrastructure</a:t>
          </a:r>
          <a:r>
            <a:rPr lang="pl-PL" dirty="0"/>
            <a:t> for </a:t>
          </a:r>
          <a:r>
            <a:rPr lang="pl-PL" dirty="0" err="1"/>
            <a:t>apps</a:t>
          </a:r>
          <a:endParaRPr lang="en-US"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dgm:t>
        <a:bodyPr/>
        <a:lstStyle/>
        <a:p>
          <a:r>
            <a:rPr lang="en-US" dirty="0"/>
            <a:t>Upgradeable apps</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dgm:t>
        <a:bodyPr/>
        <a:lstStyle/>
        <a:p>
          <a:r>
            <a:rPr lang="pl-PL" dirty="0"/>
            <a:t>Inter-blockchain</a:t>
          </a:r>
          <a:r>
            <a:rPr lang="en-US" dirty="0"/>
            <a:t> communication</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dgm:t>
        <a:bodyPr/>
        <a:lstStyle/>
        <a:p>
          <a:r>
            <a:rPr lang="pl-PL" dirty="0"/>
            <a:t>No </a:t>
          </a:r>
          <a:r>
            <a:rPr lang="pl-PL" dirty="0" err="1"/>
            <a:t>transaction</a:t>
          </a:r>
          <a:r>
            <a:rPr lang="pl-PL" dirty="0"/>
            <a:t> </a:t>
          </a:r>
          <a:r>
            <a:rPr lang="pl-PL" dirty="0" err="1"/>
            <a:t>fees</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dgm:spPr/>
      <dgm:t>
        <a:bodyPr/>
        <a:lstStyle/>
        <a:p>
          <a:r>
            <a:rPr lang="pl-PL" dirty="0"/>
            <a:t>Processing </a:t>
          </a:r>
          <a:r>
            <a:rPr lang="pl-PL" dirty="0" err="1"/>
            <a:t>power</a:t>
          </a:r>
          <a:endParaRPr lang="en-US"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F5F6C20-C038-400E-86E0-4DFFD0287A32}">
      <dgm:prSet/>
      <dgm:spPr/>
      <dgm:t>
        <a:bodyPr/>
        <a:lstStyle/>
        <a:p>
          <a:r>
            <a:rPr lang="pl-PL" dirty="0" err="1"/>
            <a:t>Built</a:t>
          </a:r>
          <a:r>
            <a:rPr lang="pl-PL" dirty="0"/>
            <a:t>-in </a:t>
          </a:r>
          <a:r>
            <a:rPr lang="pl-PL" dirty="0" err="1"/>
            <a:t>governance</a:t>
          </a:r>
          <a:endParaRPr lang="en-US" dirty="0"/>
        </a:p>
      </dgm:t>
    </dgm:pt>
    <dgm:pt modelId="{BFD83FF4-412F-40E2-9674-ED386B0073E4}" type="sibTrans" cxnId="{566B7CB1-F7EC-492A-B972-C4A677C71845}">
      <dgm:prSet/>
      <dgm:spPr/>
      <dgm:t>
        <a:bodyPr/>
        <a:lstStyle/>
        <a:p>
          <a:endParaRPr lang="en-US"/>
        </a:p>
      </dgm:t>
    </dgm:pt>
    <dgm:pt modelId="{1C6C3434-7E60-4425-B02B-FD9B7F6AE40E}" type="parTrans" cxnId="{566B7CB1-F7EC-492A-B972-C4A677C71845}">
      <dgm:prSet/>
      <dgm:spPr/>
      <dgm:t>
        <a:bodyPr/>
        <a:lstStyle/>
        <a:p>
          <a:endParaRPr lang="en-US"/>
        </a:p>
      </dgm:t>
    </dgm:pt>
    <dgm:pt modelId="{33407008-5A4D-4E6B-8983-2B02D2BC9832}" type="pres">
      <dgm:prSet presAssocID="{F533CACE-0D31-4C84-B714-15662A3F88B8}" presName="compositeShape" presStyleCnt="0">
        <dgm:presLayoutVars>
          <dgm:chMax val="7"/>
          <dgm:dir/>
          <dgm:resizeHandles val="exact"/>
        </dgm:presLayoutVars>
      </dgm:prSet>
      <dgm:spPr/>
    </dgm:pt>
    <dgm:pt modelId="{309B67DA-2D1C-4FA0-A057-AAA502257B1F}" type="pres">
      <dgm:prSet presAssocID="{7F5F6C20-C038-400E-86E0-4DFFD0287A32}" presName="circ1" presStyleLbl="vennNode1" presStyleIdx="0" presStyleCnt="6"/>
      <dgm:spPr>
        <a:solidFill>
          <a:schemeClr val="tx2">
            <a:lumMod val="50000"/>
            <a:alpha val="50000"/>
          </a:schemeClr>
        </a:solidFill>
      </dgm:spPr>
    </dgm:pt>
    <dgm:pt modelId="{7C114DA8-F87D-4BB8-9FD2-F861144ECBF8}" type="pres">
      <dgm:prSet presAssocID="{7F5F6C20-C038-400E-86E0-4DFFD0287A32}" presName="circ1Tx" presStyleLbl="revTx" presStyleIdx="0" presStyleCnt="0">
        <dgm:presLayoutVars>
          <dgm:chMax val="0"/>
          <dgm:chPref val="0"/>
          <dgm:bulletEnabled val="1"/>
        </dgm:presLayoutVars>
      </dgm:prSet>
      <dgm:spPr/>
    </dgm:pt>
    <dgm:pt modelId="{2D9F94F0-D867-4D5C-9DB8-32A4BB29A86E}" type="pres">
      <dgm:prSet presAssocID="{A16AC7F3-8783-4357-B6A9-596057B997B9}" presName="circ2" presStyleLbl="vennNode1" presStyleIdx="1" presStyleCnt="6"/>
      <dgm:spPr>
        <a:solidFill>
          <a:schemeClr val="tx2">
            <a:lumMod val="50000"/>
            <a:alpha val="50000"/>
          </a:schemeClr>
        </a:solidFill>
      </dgm:spPr>
    </dgm:pt>
    <dgm:pt modelId="{5806DEF0-51FC-46B4-8654-976106031F3B}" type="pres">
      <dgm:prSet presAssocID="{A16AC7F3-8783-4357-B6A9-596057B997B9}" presName="circ2Tx" presStyleLbl="revTx" presStyleIdx="0" presStyleCnt="0">
        <dgm:presLayoutVars>
          <dgm:chMax val="0"/>
          <dgm:chPref val="0"/>
          <dgm:bulletEnabled val="1"/>
        </dgm:presLayoutVars>
      </dgm:prSet>
      <dgm:spPr/>
    </dgm:pt>
    <dgm:pt modelId="{A4AE2781-C847-405D-9457-C8C7C0A2115A}" type="pres">
      <dgm:prSet presAssocID="{3FE485AC-205C-40B1-B5AD-C74537E67A56}" presName="circ3" presStyleLbl="vennNode1" presStyleIdx="2" presStyleCnt="6"/>
      <dgm:spPr>
        <a:solidFill>
          <a:schemeClr val="tx2">
            <a:lumMod val="50000"/>
            <a:alpha val="50000"/>
          </a:schemeClr>
        </a:solidFill>
      </dgm:spPr>
    </dgm:pt>
    <dgm:pt modelId="{89F167A0-43D6-4CE2-BA62-987099A42E9D}" type="pres">
      <dgm:prSet presAssocID="{3FE485AC-205C-40B1-B5AD-C74537E67A56}" presName="circ3Tx" presStyleLbl="revTx" presStyleIdx="0" presStyleCnt="0">
        <dgm:presLayoutVars>
          <dgm:chMax val="0"/>
          <dgm:chPref val="0"/>
          <dgm:bulletEnabled val="1"/>
        </dgm:presLayoutVars>
      </dgm:prSet>
      <dgm:spPr/>
    </dgm:pt>
    <dgm:pt modelId="{1985F570-5567-4A4A-9679-04E6BA477D92}" type="pres">
      <dgm:prSet presAssocID="{D35F5E83-DE2E-41A3-81E0-630E259D080C}" presName="circ4" presStyleLbl="vennNode1" presStyleIdx="3" presStyleCnt="6"/>
      <dgm:spPr>
        <a:solidFill>
          <a:schemeClr val="tx2">
            <a:lumMod val="50000"/>
            <a:alpha val="50000"/>
          </a:schemeClr>
        </a:solidFill>
      </dgm:spPr>
    </dgm:pt>
    <dgm:pt modelId="{C382CE2B-5E35-42F7-9956-F2E635268BFB}" type="pres">
      <dgm:prSet presAssocID="{D35F5E83-DE2E-41A3-81E0-630E259D080C}" presName="circ4Tx" presStyleLbl="revTx" presStyleIdx="0" presStyleCnt="0" custScaleX="159208">
        <dgm:presLayoutVars>
          <dgm:chMax val="0"/>
          <dgm:chPref val="0"/>
          <dgm:bulletEnabled val="1"/>
        </dgm:presLayoutVars>
      </dgm:prSet>
      <dgm:spPr/>
    </dgm:pt>
    <dgm:pt modelId="{E3637D48-BB19-4A05-9D9E-F5B61541AE5D}" type="pres">
      <dgm:prSet presAssocID="{09704DF0-8D21-443B-B81C-C6BEE5238C8F}" presName="circ5" presStyleLbl="vennNode1" presStyleIdx="4" presStyleCnt="6"/>
      <dgm:spPr>
        <a:solidFill>
          <a:schemeClr val="tx2">
            <a:lumMod val="50000"/>
            <a:alpha val="50000"/>
          </a:schemeClr>
        </a:solidFill>
      </dgm:spPr>
    </dgm:pt>
    <dgm:pt modelId="{D2D8A173-5DA7-487E-8ED3-0AAE949B2A77}" type="pres">
      <dgm:prSet presAssocID="{09704DF0-8D21-443B-B81C-C6BEE5238C8F}" presName="circ5Tx" presStyleLbl="revTx" presStyleIdx="0" presStyleCnt="0">
        <dgm:presLayoutVars>
          <dgm:chMax val="0"/>
          <dgm:chPref val="0"/>
          <dgm:bulletEnabled val="1"/>
        </dgm:presLayoutVars>
      </dgm:prSet>
      <dgm:spPr/>
    </dgm:pt>
    <dgm:pt modelId="{92FB55F1-F2B3-4C04-9C60-549D2DB7BD5C}" type="pres">
      <dgm:prSet presAssocID="{7B64A5BF-AC6D-49CE-8DC4-D54C9DBD1515}" presName="circ6" presStyleLbl="vennNode1" presStyleIdx="5" presStyleCnt="6"/>
      <dgm:spPr>
        <a:solidFill>
          <a:schemeClr val="tx2">
            <a:lumMod val="50000"/>
            <a:alpha val="50000"/>
          </a:schemeClr>
        </a:solidFill>
      </dgm:spPr>
    </dgm:pt>
    <dgm:pt modelId="{2D31233E-D601-4846-AFBE-9EFB4F4CB88D}" type="pres">
      <dgm:prSet presAssocID="{7B64A5BF-AC6D-49CE-8DC4-D54C9DBD1515}" presName="circ6Tx" presStyleLbl="revTx" presStyleIdx="0" presStyleCnt="0">
        <dgm:presLayoutVars>
          <dgm:chMax val="0"/>
          <dgm:chPref val="0"/>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B529A46D-9591-44E3-B04E-F6AA042EDEDB}" srcId="{F533CACE-0D31-4C84-B714-15662A3F88B8}" destId="{09704DF0-8D21-443B-B81C-C6BEE5238C8F}" srcOrd="4" destOrd="0" parTransId="{BB48C75E-32DC-415D-876C-2970A4B3C0F5}" sibTransId="{BF02F04C-4DC9-42B7-9FDB-CF681DD1329A}"/>
    <dgm:cxn modelId="{64E04D72-BA11-4C4A-9F4F-E6EA47036671}" type="presOf" srcId="{F533CACE-0D31-4C84-B714-15662A3F88B8}" destId="{33407008-5A4D-4E6B-8983-2B02D2BC9832}" srcOrd="0" destOrd="0" presId="urn:microsoft.com/office/officeart/2005/8/layout/venn1"/>
    <dgm:cxn modelId="{F09DA088-393D-4CB6-99E5-4D88A5191F97}" type="presOf" srcId="{A16AC7F3-8783-4357-B6A9-596057B997B9}" destId="{5806DEF0-51FC-46B4-8654-976106031F3B}" srcOrd="0" destOrd="0" presId="urn:microsoft.com/office/officeart/2005/8/layout/venn1"/>
    <dgm:cxn modelId="{AB0FB798-9C61-4545-B139-DB8959791C5C}" srcId="{F533CACE-0D31-4C84-B714-15662A3F88B8}" destId="{D35F5E83-DE2E-41A3-81E0-630E259D080C}" srcOrd="3" destOrd="0" parTransId="{C7FDA902-A864-446C-B909-16C608FB1620}" sibTransId="{C6DFE011-7D57-48DB-AFB0-ADEAE2C19C88}"/>
    <dgm:cxn modelId="{CD914E9B-848E-4764-87C1-3120BCBD4A5B}" type="presOf" srcId="{09704DF0-8D21-443B-B81C-C6BEE5238C8F}" destId="{D2D8A173-5DA7-487E-8ED3-0AAE949B2A77}" srcOrd="0" destOrd="0" presId="urn:microsoft.com/office/officeart/2005/8/layout/venn1"/>
    <dgm:cxn modelId="{0346329E-D53C-49A3-A7A5-CB6208364404}" type="presOf" srcId="{3FE485AC-205C-40B1-B5AD-C74537E67A56}" destId="{89F167A0-43D6-4CE2-BA62-987099A42E9D}" srcOrd="0" destOrd="0" presId="urn:microsoft.com/office/officeart/2005/8/layout/venn1"/>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1090C4C7-6D0D-4173-92EE-EF79368940BB}" type="presOf" srcId="{7B64A5BF-AC6D-49CE-8DC4-D54C9DBD1515}" destId="{2D31233E-D601-4846-AFBE-9EFB4F4CB88D}" srcOrd="0" destOrd="0" presId="urn:microsoft.com/office/officeart/2005/8/layout/venn1"/>
    <dgm:cxn modelId="{88E4B2D1-8C88-4167-8E9B-AFD021A4FECC}" type="presOf" srcId="{D35F5E83-DE2E-41A3-81E0-630E259D080C}" destId="{C382CE2B-5E35-42F7-9956-F2E635268BFB}" srcOrd="0" destOrd="0" presId="urn:microsoft.com/office/officeart/2005/8/layout/venn1"/>
    <dgm:cxn modelId="{7F31FBF1-ED02-43D1-B81E-36FED8053E12}" type="presOf" srcId="{7F5F6C20-C038-400E-86E0-4DFFD0287A32}" destId="{7C114DA8-F87D-4BB8-9FD2-F861144ECBF8}" srcOrd="0" destOrd="0" presId="urn:microsoft.com/office/officeart/2005/8/layout/venn1"/>
    <dgm:cxn modelId="{753173C0-8BD4-43BD-B026-B5950BEC1919}" type="presParOf" srcId="{33407008-5A4D-4E6B-8983-2B02D2BC9832}" destId="{309B67DA-2D1C-4FA0-A057-AAA502257B1F}" srcOrd="0" destOrd="0" presId="urn:microsoft.com/office/officeart/2005/8/layout/venn1"/>
    <dgm:cxn modelId="{90924522-8DCE-40E3-AE5B-B7F34EBF6747}" type="presParOf" srcId="{33407008-5A4D-4E6B-8983-2B02D2BC9832}" destId="{7C114DA8-F87D-4BB8-9FD2-F861144ECBF8}" srcOrd="1" destOrd="0" presId="urn:microsoft.com/office/officeart/2005/8/layout/venn1"/>
    <dgm:cxn modelId="{083A02BC-CEF1-4ED1-86A0-71E37B62FE01}" type="presParOf" srcId="{33407008-5A4D-4E6B-8983-2B02D2BC9832}" destId="{2D9F94F0-D867-4D5C-9DB8-32A4BB29A86E}" srcOrd="2" destOrd="0" presId="urn:microsoft.com/office/officeart/2005/8/layout/venn1"/>
    <dgm:cxn modelId="{D6393B22-B0AF-437D-B02B-5EA23DD6F94B}" type="presParOf" srcId="{33407008-5A4D-4E6B-8983-2B02D2BC9832}" destId="{5806DEF0-51FC-46B4-8654-976106031F3B}" srcOrd="3" destOrd="0" presId="urn:microsoft.com/office/officeart/2005/8/layout/venn1"/>
    <dgm:cxn modelId="{949BCDE3-A453-4F07-B184-98B574F0E7F2}" type="presParOf" srcId="{33407008-5A4D-4E6B-8983-2B02D2BC9832}" destId="{A4AE2781-C847-405D-9457-C8C7C0A2115A}" srcOrd="4" destOrd="0" presId="urn:microsoft.com/office/officeart/2005/8/layout/venn1"/>
    <dgm:cxn modelId="{EED0EA16-2E14-49AA-927A-F6DE2B269C01}" type="presParOf" srcId="{33407008-5A4D-4E6B-8983-2B02D2BC9832}" destId="{89F167A0-43D6-4CE2-BA62-987099A42E9D}" srcOrd="5" destOrd="0" presId="urn:microsoft.com/office/officeart/2005/8/layout/venn1"/>
    <dgm:cxn modelId="{43237B8A-394D-4550-883F-34C0F5B77B59}" type="presParOf" srcId="{33407008-5A4D-4E6B-8983-2B02D2BC9832}" destId="{1985F570-5567-4A4A-9679-04E6BA477D92}" srcOrd="6" destOrd="0" presId="urn:microsoft.com/office/officeart/2005/8/layout/venn1"/>
    <dgm:cxn modelId="{637096BD-4B29-498D-9F0D-62C972809C68}" type="presParOf" srcId="{33407008-5A4D-4E6B-8983-2B02D2BC9832}" destId="{C382CE2B-5E35-42F7-9956-F2E635268BFB}" srcOrd="7" destOrd="0" presId="urn:microsoft.com/office/officeart/2005/8/layout/venn1"/>
    <dgm:cxn modelId="{B1319674-1110-4ED9-8AE4-2C8507A6DDCE}" type="presParOf" srcId="{33407008-5A4D-4E6B-8983-2B02D2BC9832}" destId="{E3637D48-BB19-4A05-9D9E-F5B61541AE5D}" srcOrd="8" destOrd="0" presId="urn:microsoft.com/office/officeart/2005/8/layout/venn1"/>
    <dgm:cxn modelId="{2604F4C1-11B6-4D44-AC2A-AC4FAA07AE54}" type="presParOf" srcId="{33407008-5A4D-4E6B-8983-2B02D2BC9832}" destId="{D2D8A173-5DA7-487E-8ED3-0AAE949B2A77}" srcOrd="9" destOrd="0" presId="urn:microsoft.com/office/officeart/2005/8/layout/venn1"/>
    <dgm:cxn modelId="{F6A31FDD-1AA7-4914-9673-AE94D4167311}" type="presParOf" srcId="{33407008-5A4D-4E6B-8983-2B02D2BC9832}" destId="{92FB55F1-F2B3-4C04-9C60-549D2DB7BD5C}" srcOrd="10" destOrd="0" presId="urn:microsoft.com/office/officeart/2005/8/layout/venn1"/>
    <dgm:cxn modelId="{A97CC7D4-CD33-4240-A8A3-5559AF825C73}" type="presParOf" srcId="{33407008-5A4D-4E6B-8983-2B02D2BC9832}" destId="{2D31233E-D601-4846-AFBE-9EFB4F4CB88D}"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dirty="0"/>
            <a:t>S</a:t>
          </a:r>
          <a:r>
            <a:rPr lang="en-US" dirty="0" err="1"/>
            <a:t>ystem</a:t>
          </a:r>
          <a:r>
            <a:rPr lang="pl-PL" dirty="0"/>
            <a:t> for</a:t>
          </a:r>
          <a:br>
            <a:rPr lang="pl-PL" dirty="0"/>
          </a:br>
          <a:r>
            <a:rPr lang="pl-PL" dirty="0" err="1"/>
            <a:t>simple</a:t>
          </a:r>
          <a:r>
            <a:rPr lang="pl-PL" dirty="0"/>
            <a:t> </a:t>
          </a:r>
          <a:r>
            <a:rPr lang="pl-PL" dirty="0" err="1"/>
            <a:t>payments</a:t>
          </a:r>
          <a:br>
            <a:rPr lang="pl-PL" dirty="0"/>
          </a:br>
          <a:r>
            <a:rPr lang="pl-PL" dirty="0"/>
            <a:t>(Bitcoin)</a:t>
          </a:r>
          <a:endParaRPr lang="en-US" dirty="0"/>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dirty="0"/>
        </a:p>
      </dgm:t>
    </dgm:pt>
    <dgm:pt modelId="{1FDF550B-9390-4B29-8B86-86D9DA6B6739}">
      <dgm:prSet/>
      <dgm:spPr>
        <a:solidFill>
          <a:schemeClr val="tx2">
            <a:lumMod val="40000"/>
            <a:lumOff val="60000"/>
            <a:alpha val="56000"/>
          </a:schemeClr>
        </a:solidFill>
      </dgm:spPr>
      <dgm:t>
        <a:bodyPr/>
        <a:lstStyle/>
        <a:p>
          <a:r>
            <a:rPr lang="pl-PL" dirty="0"/>
            <a:t>System for </a:t>
          </a:r>
          <a:br>
            <a:rPr lang="pl-PL" dirty="0"/>
          </a:br>
          <a:r>
            <a:rPr lang="pl-PL" dirty="0"/>
            <a:t>s</a:t>
          </a:r>
          <a:r>
            <a:rPr lang="en-US" dirty="0"/>
            <a:t>mart-contract</a:t>
          </a:r>
          <a:r>
            <a:rPr lang="pl-PL" dirty="0"/>
            <a:t>s</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dirty="0"/>
        </a:p>
      </dgm:t>
    </dgm:pt>
    <dgm:pt modelId="{B37E1A67-30E4-439C-BA90-062466E68D9C}">
      <dgm:prSet/>
      <dgm:spPr>
        <a:solidFill>
          <a:schemeClr val="tx2">
            <a:lumMod val="50000"/>
            <a:alpha val="58000"/>
          </a:schemeClr>
        </a:solidFill>
      </dgm:spPr>
      <dgm:t>
        <a:bodyPr/>
        <a:lstStyle/>
        <a:p>
          <a:r>
            <a:rPr lang="pl-PL" dirty="0"/>
            <a:t>System for </a:t>
          </a:r>
          <a:r>
            <a:rPr lang="en-US" dirty="0"/>
            <a:t>decentralized apps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3A8D19-9928-444A-9473-F4FCCE20ED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2">
            <a:lumMod val="50000"/>
            <a:alpha val="50000"/>
          </a:schemeClr>
        </a:solidFill>
      </dgm:spPr>
      <dgm:t>
        <a:bodyPr/>
        <a:lstStyle/>
        <a:p>
          <a:r>
            <a:rPr lang="pl-PL" dirty="0"/>
            <a:t>High performance</a:t>
          </a:r>
          <a:endParaRPr lang="en-US" dirty="0"/>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2">
            <a:lumMod val="50000"/>
            <a:alpha val="50000"/>
          </a:schemeClr>
        </a:solidFill>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2">
            <a:lumMod val="50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2">
            <a:lumMod val="50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2">
            <a:lumMod val="50000"/>
            <a:alpha val="50000"/>
          </a:schemeClr>
        </a:solidFill>
      </dgm:spPr>
      <dgm:t>
        <a:bodyPr/>
        <a:lstStyle/>
        <a:p>
          <a:r>
            <a:rPr lang="pl-PL" dirty="0"/>
            <a:t>Bug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a:solidFill>
          <a:schemeClr val="tx2">
            <a:lumMod val="50000"/>
            <a:alpha val="50000"/>
          </a:schemeClr>
        </a:solidFill>
      </dgm:spPr>
      <dgm:t>
        <a:bodyPr/>
        <a:lstStyle/>
        <a:p>
          <a:r>
            <a:rPr lang="pl-PL" dirty="0"/>
            <a:t>Upgrad</a:t>
          </a:r>
          <a:r>
            <a:rPr lang="en-US" dirty="0"/>
            <a:t>ability</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00A841FA-7991-4974-B555-505C72F7D5BD}">
      <dgm:prSet/>
      <dgm:spPr>
        <a:solidFill>
          <a:schemeClr val="tx2">
            <a:lumMod val="50000"/>
            <a:alpha val="50000"/>
          </a:schemeClr>
        </a:solidFill>
      </dgm:spPr>
      <dgm:t>
        <a:bodyPr/>
        <a:lstStyle/>
        <a:p>
          <a:r>
            <a:rPr lang="pl-PL" dirty="0"/>
            <a:t>Account recovery</a:t>
          </a:r>
          <a:endParaRPr lang="en-US" dirty="0"/>
        </a:p>
      </dgm:t>
    </dgm:pt>
    <dgm:pt modelId="{CA44DEFD-8BAB-4028-AD84-9F7690E6F744}" type="parTrans" cxnId="{FEF74AFF-4A69-412E-A86B-3FFE6FBD5590}">
      <dgm:prSet/>
      <dgm:spPr/>
      <dgm:t>
        <a:bodyPr/>
        <a:lstStyle/>
        <a:p>
          <a:endParaRPr lang="en-US"/>
        </a:p>
      </dgm:t>
    </dgm:pt>
    <dgm:pt modelId="{4CE18368-18F8-4363-8833-0D2B00AE263F}" type="sibTrans" cxnId="{FEF74AFF-4A69-412E-A86B-3FFE6FBD5590}">
      <dgm:prSet/>
      <dgm:spPr/>
      <dgm:t>
        <a:bodyPr/>
        <a:lstStyle/>
        <a:p>
          <a:endParaRPr lang="en-US"/>
        </a:p>
      </dgm:t>
    </dgm:pt>
    <dgm:pt modelId="{BB69705B-6A1A-4ED7-9D77-CEC2E4C37543}">
      <dgm:prSet/>
      <dgm:spPr>
        <a:solidFill>
          <a:schemeClr val="tx2">
            <a:lumMod val="50000"/>
            <a:alpha val="50000"/>
          </a:schemeClr>
        </a:solidFill>
      </dgm:spPr>
      <dgm:t>
        <a:bodyPr/>
        <a:lstStyle/>
        <a:p>
          <a:r>
            <a:rPr lang="en-US" dirty="0"/>
            <a:t>Privacy protection</a:t>
          </a:r>
        </a:p>
      </dgm:t>
    </dgm:pt>
    <dgm:pt modelId="{CCC11648-634A-4B76-93AA-56A713D96942}" type="parTrans" cxnId="{8CDC065F-618F-4D84-8EC6-B173800CBC44}">
      <dgm:prSet/>
      <dgm:spPr/>
      <dgm:t>
        <a:bodyPr/>
        <a:lstStyle/>
        <a:p>
          <a:endParaRPr lang="en-US"/>
        </a:p>
      </dgm:t>
    </dgm:pt>
    <dgm:pt modelId="{CD41C0E5-0E3E-4BFA-9EB5-EB2A3A73EAFF}" type="sibTrans" cxnId="{8CDC065F-618F-4D84-8EC6-B173800CBC44}">
      <dgm:prSet/>
      <dgm:spPr/>
      <dgm:t>
        <a:bodyPr/>
        <a:lstStyle/>
        <a:p>
          <a:endParaRPr lang="en-US"/>
        </a:p>
      </dgm:t>
    </dgm:pt>
    <dgm:pt modelId="{2E7779F8-9597-48DE-A30E-10F434DB44DD}">
      <dgm:prSet/>
      <dgm:spPr>
        <a:solidFill>
          <a:schemeClr val="tx2">
            <a:lumMod val="50000"/>
            <a:alpha val="50000"/>
          </a:schemeClr>
        </a:solidFill>
      </dgm:spPr>
      <dgm:t>
        <a:bodyPr/>
        <a:lstStyle/>
        <a:p>
          <a:r>
            <a:rPr lang="pl-PL" dirty="0"/>
            <a:t>Access to other blockchains</a:t>
          </a:r>
          <a:endParaRPr lang="en-US" dirty="0"/>
        </a:p>
      </dgm:t>
    </dgm:pt>
    <dgm:pt modelId="{190B2766-003D-4E45-B604-7F3680CAABBC}" type="parTrans" cxnId="{E23D42BA-D4AF-4E1B-AF45-3F090DC8A89D}">
      <dgm:prSet/>
      <dgm:spPr/>
      <dgm:t>
        <a:bodyPr/>
        <a:lstStyle/>
        <a:p>
          <a:endParaRPr lang="en-US"/>
        </a:p>
      </dgm:t>
    </dgm:pt>
    <dgm:pt modelId="{4AD26C92-E2E7-43EF-ACC8-291851F9818F}" type="sibTrans" cxnId="{E23D42BA-D4AF-4E1B-AF45-3F090DC8A89D}">
      <dgm:prSet/>
      <dgm:spPr/>
      <dgm:t>
        <a:bodyPr/>
        <a:lstStyle/>
        <a:p>
          <a:endParaRPr lang="en-US"/>
        </a:p>
      </dgm:t>
    </dgm:pt>
    <dgm:pt modelId="{7E2BA4B2-D7BF-4A87-A8A8-F915BA70222F}" type="pres">
      <dgm:prSet presAssocID="{3F3A8D19-9928-444A-9473-F4FCCE20ED5C}" presName="diagram" presStyleCnt="0">
        <dgm:presLayoutVars>
          <dgm:dir/>
          <dgm:resizeHandles val="exact"/>
        </dgm:presLayoutVars>
      </dgm:prSet>
      <dgm:spPr/>
    </dgm:pt>
    <dgm:pt modelId="{5D47B770-909F-4D01-B7B4-1417CD065F32}" type="pres">
      <dgm:prSet presAssocID="{BFC3607B-AF2B-4756-A212-8CF7813D3627}" presName="node" presStyleLbl="node1" presStyleIdx="0" presStyleCnt="9">
        <dgm:presLayoutVars>
          <dgm:bulletEnabled val="1"/>
        </dgm:presLayoutVars>
      </dgm:prSet>
      <dgm:spPr>
        <a:prstGeom prst="roundRect">
          <a:avLst/>
        </a:prstGeom>
      </dgm:spPr>
    </dgm:pt>
    <dgm:pt modelId="{7BF038DC-0A47-4380-BF1C-F9279CA0B39A}" type="pres">
      <dgm:prSet presAssocID="{8C39233E-D192-43C5-93E7-BDDFAD7D2124}" presName="sibTrans" presStyleCnt="0"/>
      <dgm:spPr/>
    </dgm:pt>
    <dgm:pt modelId="{7B5C8E6C-B1DD-4104-BF80-9F55C42CF881}" type="pres">
      <dgm:prSet presAssocID="{45C94CEC-4E4F-4078-90AD-FB536F6C8BEE}" presName="node" presStyleLbl="node1" presStyleIdx="1" presStyleCnt="9">
        <dgm:presLayoutVars>
          <dgm:bulletEnabled val="1"/>
        </dgm:presLayoutVars>
      </dgm:prSet>
      <dgm:spPr>
        <a:prstGeom prst="roundRect">
          <a:avLst/>
        </a:prstGeom>
      </dgm:spPr>
    </dgm:pt>
    <dgm:pt modelId="{A93F1F30-52F7-43BE-890C-C9016CC567F8}" type="pres">
      <dgm:prSet presAssocID="{A24EDE21-8967-49DF-A552-52026F0283BE}" presName="sibTrans" presStyleCnt="0"/>
      <dgm:spPr/>
    </dgm:pt>
    <dgm:pt modelId="{FC43ABC7-80D6-491C-868D-8CA38D93C0E3}" type="pres">
      <dgm:prSet presAssocID="{D2F9CCCA-5B48-4173-902B-343D6BAEA9EA}" presName="node" presStyleLbl="node1" presStyleIdx="2" presStyleCnt="9">
        <dgm:presLayoutVars>
          <dgm:bulletEnabled val="1"/>
        </dgm:presLayoutVars>
      </dgm:prSet>
      <dgm:spPr>
        <a:prstGeom prst="roundRect">
          <a:avLst/>
        </a:prstGeom>
      </dgm:spPr>
    </dgm:pt>
    <dgm:pt modelId="{2B8A80FF-DF87-4A13-AC79-597F09E49275}" type="pres">
      <dgm:prSet presAssocID="{42A4BE2C-B62F-4A7D-B5D0-F541F3B790AC}" presName="sibTrans" presStyleCnt="0"/>
      <dgm:spPr/>
    </dgm:pt>
    <dgm:pt modelId="{CFC14D72-3DEE-4323-8D5F-A80E7FF093E9}" type="pres">
      <dgm:prSet presAssocID="{9D473485-C142-4564-BBCD-4EF7A3D1B037}" presName="node" presStyleLbl="node1" presStyleIdx="3" presStyleCnt="9">
        <dgm:presLayoutVars>
          <dgm:bulletEnabled val="1"/>
        </dgm:presLayoutVars>
      </dgm:prSet>
      <dgm:spPr>
        <a:prstGeom prst="roundRect">
          <a:avLst/>
        </a:prstGeom>
      </dgm:spPr>
    </dgm:pt>
    <dgm:pt modelId="{8BCE6FD6-8841-45CB-A583-4D5D380EE61C}" type="pres">
      <dgm:prSet presAssocID="{3E3FE5B7-608E-4DC4-98E8-BB1D140C7CBF}" presName="sibTrans" presStyleCnt="0"/>
      <dgm:spPr/>
    </dgm:pt>
    <dgm:pt modelId="{743BDB22-4AB2-4313-AE0C-E8B12DBBCE48}" type="pres">
      <dgm:prSet presAssocID="{00A841FA-7991-4974-B555-505C72F7D5BD}" presName="node" presStyleLbl="node1" presStyleIdx="4" presStyleCnt="9">
        <dgm:presLayoutVars>
          <dgm:bulletEnabled val="1"/>
        </dgm:presLayoutVars>
      </dgm:prSet>
      <dgm:spPr>
        <a:prstGeom prst="roundRect">
          <a:avLst/>
        </a:prstGeom>
      </dgm:spPr>
    </dgm:pt>
    <dgm:pt modelId="{13D5C379-006B-42BD-8987-0F004479AC07}" type="pres">
      <dgm:prSet presAssocID="{4CE18368-18F8-4363-8833-0D2B00AE263F}" presName="sibTrans" presStyleCnt="0"/>
      <dgm:spPr/>
    </dgm:pt>
    <dgm:pt modelId="{A0DC8542-8B24-4A58-BEA8-80B2EB970C4D}" type="pres">
      <dgm:prSet presAssocID="{BB69705B-6A1A-4ED7-9D77-CEC2E4C37543}" presName="node" presStyleLbl="node1" presStyleIdx="5" presStyleCnt="9">
        <dgm:presLayoutVars>
          <dgm:bulletEnabled val="1"/>
        </dgm:presLayoutVars>
      </dgm:prSet>
      <dgm:spPr>
        <a:prstGeom prst="roundRect">
          <a:avLst/>
        </a:prstGeom>
      </dgm:spPr>
    </dgm:pt>
    <dgm:pt modelId="{8ED10F22-4393-4269-988E-518470EA684D}" type="pres">
      <dgm:prSet presAssocID="{CD41C0E5-0E3E-4BFA-9EB5-EB2A3A73EAFF}" presName="sibTrans" presStyleCnt="0"/>
      <dgm:spPr/>
    </dgm:pt>
    <dgm:pt modelId="{6F35FF30-D242-4CDF-AD07-638240FF4DBA}" type="pres">
      <dgm:prSet presAssocID="{2E7779F8-9597-48DE-A30E-10F434DB44DD}" presName="node" presStyleLbl="node1" presStyleIdx="6" presStyleCnt="9">
        <dgm:presLayoutVars>
          <dgm:bulletEnabled val="1"/>
        </dgm:presLayoutVars>
      </dgm:prSet>
      <dgm:spPr>
        <a:prstGeom prst="roundRect">
          <a:avLst/>
        </a:prstGeom>
      </dgm:spPr>
    </dgm:pt>
    <dgm:pt modelId="{1FBEA866-A979-4F9E-BC2E-044E11777E60}" type="pres">
      <dgm:prSet presAssocID="{4AD26C92-E2E7-43EF-ACC8-291851F9818F}" presName="sibTrans" presStyleCnt="0"/>
      <dgm:spPr/>
    </dgm:pt>
    <dgm:pt modelId="{1C5FAA48-34BD-4DD2-A546-2C808759AACF}" type="pres">
      <dgm:prSet presAssocID="{27D5A443-7A9F-4D45-ACC2-832D11609D04}" presName="node" presStyleLbl="node1" presStyleIdx="7" presStyleCnt="9">
        <dgm:presLayoutVars>
          <dgm:bulletEnabled val="1"/>
        </dgm:presLayoutVars>
      </dgm:prSet>
      <dgm:spPr>
        <a:prstGeom prst="roundRect">
          <a:avLst/>
        </a:prstGeom>
      </dgm:spPr>
    </dgm:pt>
    <dgm:pt modelId="{5214BA60-C569-4676-85FE-E7FDCDE91B6B}" type="pres">
      <dgm:prSet presAssocID="{B838B120-6DCB-48A8-8335-C22A7E26DF75}" presName="sibTrans" presStyleCnt="0"/>
      <dgm:spPr/>
    </dgm:pt>
    <dgm:pt modelId="{89F87C8D-7DC8-462D-A365-799EC96BB2EA}" type="pres">
      <dgm:prSet presAssocID="{09AF070C-DE89-454B-B19D-31147DBE84E0}" presName="node" presStyleLbl="node1" presStyleIdx="8" presStyleCnt="9">
        <dgm:presLayoutVars>
          <dgm:bulletEnabled val="1"/>
        </dgm:presLayoutVars>
      </dgm:prSet>
      <dgm:spPr>
        <a:prstGeom prst="roundRect">
          <a:avLst/>
        </a:prstGeom>
      </dgm:spPr>
    </dgm:pt>
  </dgm:ptLst>
  <dgm:cxnLst>
    <dgm:cxn modelId="{91954D17-E161-4AC6-A893-4338CCCC62ED}" type="presOf" srcId="{3F3A8D19-9928-444A-9473-F4FCCE20ED5C}" destId="{7E2BA4B2-D7BF-4A87-A8A8-F915BA70222F}" srcOrd="0" destOrd="0" presId="urn:microsoft.com/office/officeart/2005/8/layout/default"/>
    <dgm:cxn modelId="{80D84C2B-559A-4105-912F-B89319667440}" type="presOf" srcId="{9D473485-C142-4564-BBCD-4EF7A3D1B037}" destId="{CFC14D72-3DEE-4323-8D5F-A80E7FF093E9}" srcOrd="0" destOrd="0" presId="urn:microsoft.com/office/officeart/2005/8/layout/default"/>
    <dgm:cxn modelId="{751EA63F-D804-45BF-9360-AB5314116B35}" srcId="{3F3A8D19-9928-444A-9473-F4FCCE20ED5C}" destId="{27D5A443-7A9F-4D45-ACC2-832D11609D04}" srcOrd="7" destOrd="0" parTransId="{C6CC0868-4A93-4F52-A46C-F93F01CEF7BF}" sibTransId="{B838B120-6DCB-48A8-8335-C22A7E26DF75}"/>
    <dgm:cxn modelId="{8CDC065F-618F-4D84-8EC6-B173800CBC44}" srcId="{3F3A8D19-9928-444A-9473-F4FCCE20ED5C}" destId="{BB69705B-6A1A-4ED7-9D77-CEC2E4C37543}" srcOrd="5" destOrd="0" parTransId="{CCC11648-634A-4B76-93AA-56A713D96942}" sibTransId="{CD41C0E5-0E3E-4BFA-9EB5-EB2A3A73EAFF}"/>
    <dgm:cxn modelId="{D6183466-A990-4514-9055-2A7C03EECC1F}" type="presOf" srcId="{BFC3607B-AF2B-4756-A212-8CF7813D3627}" destId="{5D47B770-909F-4D01-B7B4-1417CD065F32}" srcOrd="0" destOrd="0" presId="urn:microsoft.com/office/officeart/2005/8/layout/default"/>
    <dgm:cxn modelId="{B36AE368-4831-4844-AF6D-A4C4377E9BBA}" type="presOf" srcId="{45C94CEC-4E4F-4078-90AD-FB536F6C8BEE}" destId="{7B5C8E6C-B1DD-4104-BF80-9F55C42CF881}" srcOrd="0" destOrd="0" presId="urn:microsoft.com/office/officeart/2005/8/layout/default"/>
    <dgm:cxn modelId="{231FC76B-CF7C-407C-BD0B-BD3B14A94E8B}" srcId="{3F3A8D19-9928-444A-9473-F4FCCE20ED5C}" destId="{45C94CEC-4E4F-4078-90AD-FB536F6C8BEE}" srcOrd="1" destOrd="0" parTransId="{7DF26F7C-C473-441E-A924-561085575A06}" sibTransId="{A24EDE21-8967-49DF-A552-52026F0283BE}"/>
    <dgm:cxn modelId="{A381176F-D7CF-4D09-81C3-FD1078477A3C}" type="presOf" srcId="{2E7779F8-9597-48DE-A30E-10F434DB44DD}" destId="{6F35FF30-D242-4CDF-AD07-638240FF4DBA}" srcOrd="0" destOrd="0" presId="urn:microsoft.com/office/officeart/2005/8/layout/default"/>
    <dgm:cxn modelId="{29778977-44D5-4582-B8EF-15203F29E02E}" srcId="{3F3A8D19-9928-444A-9473-F4FCCE20ED5C}" destId="{9D473485-C142-4564-BBCD-4EF7A3D1B037}" srcOrd="3" destOrd="0" parTransId="{5148B9DC-A9F9-48DC-AE64-CCB7766F1FAE}" sibTransId="{3E3FE5B7-608E-4DC4-98E8-BB1D140C7CBF}"/>
    <dgm:cxn modelId="{CA9B3380-CAAF-4E07-8A23-978A2A472A8D}" type="presOf" srcId="{00A841FA-7991-4974-B555-505C72F7D5BD}" destId="{743BDB22-4AB2-4313-AE0C-E8B12DBBCE48}" srcOrd="0" destOrd="0" presId="urn:microsoft.com/office/officeart/2005/8/layout/default"/>
    <dgm:cxn modelId="{B9A3A889-B11A-4C10-8889-27605EA24812}" type="presOf" srcId="{09AF070C-DE89-454B-B19D-31147DBE84E0}" destId="{89F87C8D-7DC8-462D-A365-799EC96BB2EA}" srcOrd="0" destOrd="0" presId="urn:microsoft.com/office/officeart/2005/8/layout/default"/>
    <dgm:cxn modelId="{6721379D-F13A-4C3D-BC2D-FA57A4BD2EF7}" srcId="{3F3A8D19-9928-444A-9473-F4FCCE20ED5C}" destId="{BFC3607B-AF2B-4756-A212-8CF7813D3627}" srcOrd="0" destOrd="0" parTransId="{109C30FF-9E75-4803-8CF3-ED5669D6B4C8}" sibTransId="{8C39233E-D192-43C5-93E7-BDDFAD7D2124}"/>
    <dgm:cxn modelId="{FFA0ECB1-5575-4085-B91F-C277800C2611}" type="presOf" srcId="{D2F9CCCA-5B48-4173-902B-343D6BAEA9EA}" destId="{FC43ABC7-80D6-491C-868D-8CA38D93C0E3}" srcOrd="0" destOrd="0" presId="urn:microsoft.com/office/officeart/2005/8/layout/default"/>
    <dgm:cxn modelId="{6576D4B9-5FAB-49D2-8B10-797DBC071446}" srcId="{3F3A8D19-9928-444A-9473-F4FCCE20ED5C}" destId="{D2F9CCCA-5B48-4173-902B-343D6BAEA9EA}" srcOrd="2" destOrd="0" parTransId="{79DAEE0E-5573-4DC0-8883-BAEFB4393104}" sibTransId="{42A4BE2C-B62F-4A7D-B5D0-F541F3B790AC}"/>
    <dgm:cxn modelId="{E23D42BA-D4AF-4E1B-AF45-3F090DC8A89D}" srcId="{3F3A8D19-9928-444A-9473-F4FCCE20ED5C}" destId="{2E7779F8-9597-48DE-A30E-10F434DB44DD}" srcOrd="6" destOrd="0" parTransId="{190B2766-003D-4E45-B604-7F3680CAABBC}" sibTransId="{4AD26C92-E2E7-43EF-ACC8-291851F9818F}"/>
    <dgm:cxn modelId="{0C7E34C2-4BE2-478A-A12B-72B123455B4F}" srcId="{3F3A8D19-9928-444A-9473-F4FCCE20ED5C}" destId="{09AF070C-DE89-454B-B19D-31147DBE84E0}" srcOrd="8" destOrd="0" parTransId="{4E06E9FC-E79B-439D-B868-2067228A9893}" sibTransId="{6DEECC23-8184-4A0D-AFB2-BBC6BF0B4E3A}"/>
    <dgm:cxn modelId="{C493FECF-E5E7-4029-B3DD-98BE913745AB}" type="presOf" srcId="{BB69705B-6A1A-4ED7-9D77-CEC2E4C37543}" destId="{A0DC8542-8B24-4A58-BEA8-80B2EB970C4D}" srcOrd="0" destOrd="0" presId="urn:microsoft.com/office/officeart/2005/8/layout/default"/>
    <dgm:cxn modelId="{A987E2D3-1375-488A-8F5A-3ED73C501783}" type="presOf" srcId="{27D5A443-7A9F-4D45-ACC2-832D11609D04}" destId="{1C5FAA48-34BD-4DD2-A546-2C808759AACF}" srcOrd="0" destOrd="0" presId="urn:microsoft.com/office/officeart/2005/8/layout/default"/>
    <dgm:cxn modelId="{FEF74AFF-4A69-412E-A86B-3FFE6FBD5590}" srcId="{3F3A8D19-9928-444A-9473-F4FCCE20ED5C}" destId="{00A841FA-7991-4974-B555-505C72F7D5BD}" srcOrd="4" destOrd="0" parTransId="{CA44DEFD-8BAB-4028-AD84-9F7690E6F744}" sibTransId="{4CE18368-18F8-4363-8833-0D2B00AE263F}"/>
    <dgm:cxn modelId="{71E9CC55-0B17-4F6B-8C73-52FDCCD35677}" type="presParOf" srcId="{7E2BA4B2-D7BF-4A87-A8A8-F915BA70222F}" destId="{5D47B770-909F-4D01-B7B4-1417CD065F32}" srcOrd="0" destOrd="0" presId="urn:microsoft.com/office/officeart/2005/8/layout/default"/>
    <dgm:cxn modelId="{EF826E82-1935-4CF7-86FB-6B56B1974AE8}" type="presParOf" srcId="{7E2BA4B2-D7BF-4A87-A8A8-F915BA70222F}" destId="{7BF038DC-0A47-4380-BF1C-F9279CA0B39A}" srcOrd="1" destOrd="0" presId="urn:microsoft.com/office/officeart/2005/8/layout/default"/>
    <dgm:cxn modelId="{1A69AE04-EDAB-4506-A67B-444B387DA431}" type="presParOf" srcId="{7E2BA4B2-D7BF-4A87-A8A8-F915BA70222F}" destId="{7B5C8E6C-B1DD-4104-BF80-9F55C42CF881}" srcOrd="2" destOrd="0" presId="urn:microsoft.com/office/officeart/2005/8/layout/default"/>
    <dgm:cxn modelId="{A257F981-36B8-4BBE-8C91-5F38C29B12C4}" type="presParOf" srcId="{7E2BA4B2-D7BF-4A87-A8A8-F915BA70222F}" destId="{A93F1F30-52F7-43BE-890C-C9016CC567F8}" srcOrd="3" destOrd="0" presId="urn:microsoft.com/office/officeart/2005/8/layout/default"/>
    <dgm:cxn modelId="{2600A985-E510-492D-9A59-B2DBDAFC1F02}" type="presParOf" srcId="{7E2BA4B2-D7BF-4A87-A8A8-F915BA70222F}" destId="{FC43ABC7-80D6-491C-868D-8CA38D93C0E3}" srcOrd="4" destOrd="0" presId="urn:microsoft.com/office/officeart/2005/8/layout/default"/>
    <dgm:cxn modelId="{FEC00463-C449-4B9F-BFE4-8AE3411E3125}" type="presParOf" srcId="{7E2BA4B2-D7BF-4A87-A8A8-F915BA70222F}" destId="{2B8A80FF-DF87-4A13-AC79-597F09E49275}" srcOrd="5" destOrd="0" presId="urn:microsoft.com/office/officeart/2005/8/layout/default"/>
    <dgm:cxn modelId="{51943353-ADFD-4958-A69D-EFDF51C17207}" type="presParOf" srcId="{7E2BA4B2-D7BF-4A87-A8A8-F915BA70222F}" destId="{CFC14D72-3DEE-4323-8D5F-A80E7FF093E9}" srcOrd="6" destOrd="0" presId="urn:microsoft.com/office/officeart/2005/8/layout/default"/>
    <dgm:cxn modelId="{7ED0B251-FEFA-4CE4-B84B-02DC73A11173}" type="presParOf" srcId="{7E2BA4B2-D7BF-4A87-A8A8-F915BA70222F}" destId="{8BCE6FD6-8841-45CB-A583-4D5D380EE61C}" srcOrd="7" destOrd="0" presId="urn:microsoft.com/office/officeart/2005/8/layout/default"/>
    <dgm:cxn modelId="{68F68A6A-6FCA-4EC2-B2B5-04D8E2078608}" type="presParOf" srcId="{7E2BA4B2-D7BF-4A87-A8A8-F915BA70222F}" destId="{743BDB22-4AB2-4313-AE0C-E8B12DBBCE48}" srcOrd="8" destOrd="0" presId="urn:microsoft.com/office/officeart/2005/8/layout/default"/>
    <dgm:cxn modelId="{96DFAF5C-71A9-499C-BA80-FBE7B5D5C692}" type="presParOf" srcId="{7E2BA4B2-D7BF-4A87-A8A8-F915BA70222F}" destId="{13D5C379-006B-42BD-8987-0F004479AC07}" srcOrd="9" destOrd="0" presId="urn:microsoft.com/office/officeart/2005/8/layout/default"/>
    <dgm:cxn modelId="{19493341-834C-4CB9-9CFC-9327C0AB688B}" type="presParOf" srcId="{7E2BA4B2-D7BF-4A87-A8A8-F915BA70222F}" destId="{A0DC8542-8B24-4A58-BEA8-80B2EB970C4D}" srcOrd="10" destOrd="0" presId="urn:microsoft.com/office/officeart/2005/8/layout/default"/>
    <dgm:cxn modelId="{A9CEBBAC-B3F8-498C-B4C4-6FCB756702F2}" type="presParOf" srcId="{7E2BA4B2-D7BF-4A87-A8A8-F915BA70222F}" destId="{8ED10F22-4393-4269-988E-518470EA684D}" srcOrd="11" destOrd="0" presId="urn:microsoft.com/office/officeart/2005/8/layout/default"/>
    <dgm:cxn modelId="{7E32D40A-AA7F-43B0-AE63-8570722D86D7}" type="presParOf" srcId="{7E2BA4B2-D7BF-4A87-A8A8-F915BA70222F}" destId="{6F35FF30-D242-4CDF-AD07-638240FF4DBA}" srcOrd="12" destOrd="0" presId="urn:microsoft.com/office/officeart/2005/8/layout/default"/>
    <dgm:cxn modelId="{824131FA-F1C6-4C0E-829D-820F486C9B2B}" type="presParOf" srcId="{7E2BA4B2-D7BF-4A87-A8A8-F915BA70222F}" destId="{1FBEA866-A979-4F9E-BC2E-044E11777E60}" srcOrd="13" destOrd="0" presId="urn:microsoft.com/office/officeart/2005/8/layout/default"/>
    <dgm:cxn modelId="{863D8C82-A6BB-46A8-9B59-9EA98B46AEA7}" type="presParOf" srcId="{7E2BA4B2-D7BF-4A87-A8A8-F915BA70222F}" destId="{1C5FAA48-34BD-4DD2-A546-2C808759AACF}" srcOrd="14" destOrd="0" presId="urn:microsoft.com/office/officeart/2005/8/layout/default"/>
    <dgm:cxn modelId="{F9766133-51DF-44D6-ADE1-2955A79FD6BF}" type="presParOf" srcId="{7E2BA4B2-D7BF-4A87-A8A8-F915BA70222F}" destId="{5214BA60-C569-4676-85FE-E7FDCDE91B6B}" srcOrd="15" destOrd="0" presId="urn:microsoft.com/office/officeart/2005/8/layout/default"/>
    <dgm:cxn modelId="{203B74EE-8337-4DA3-BEA4-D6F48F0685C8}" type="presParOf" srcId="{7E2BA4B2-D7BF-4A87-A8A8-F915BA70222F}" destId="{89F87C8D-7DC8-462D-A365-799EC96BB2E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02B03-2627-4957-8187-3E66946BCF92}">
      <dsp:nvSpPr>
        <dsp:cNvPr id="0" name=""/>
        <dsp:cNvSpPr/>
      </dsp:nvSpPr>
      <dsp:spPr>
        <a:xfrm rot="16200000">
          <a:off x="399"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a:solidFill>
                <a:schemeClr val="tx2">
                  <a:lumMod val="75000"/>
                </a:schemeClr>
              </a:solidFill>
            </a:rPr>
            <a:t>Un</a:t>
          </a:r>
          <a:r>
            <a:rPr lang="pl-PL" sz="2400" kern="1200" dirty="0"/>
            <a:t>permissioned</a:t>
          </a:r>
          <a:br>
            <a:rPr lang="pl-PL" sz="2400" kern="1200" dirty="0"/>
          </a:br>
          <a:r>
            <a:rPr lang="pl-PL" sz="2400" kern="1200" dirty="0"/>
            <a:t>Blockchain</a:t>
          </a:r>
        </a:p>
      </dsp:txBody>
      <dsp:txXfrm rot="5400000">
        <a:off x="400" y="1014437"/>
        <a:ext cx="2275876" cy="1379319"/>
      </dsp:txXfrm>
    </dsp:sp>
    <dsp:sp modelId="{6425D257-0C03-421A-8747-944C63D173A7}">
      <dsp:nvSpPr>
        <dsp:cNvPr id="0" name=""/>
        <dsp:cNvSpPr/>
      </dsp:nvSpPr>
      <dsp:spPr>
        <a:xfrm rot="5400000">
          <a:off x="2924756"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err="1"/>
            <a:t>Permissioned</a:t>
          </a:r>
          <a:br>
            <a:rPr lang="pl-PL" sz="2400" kern="1200" dirty="0"/>
          </a:br>
          <a:r>
            <a:rPr lang="pl-PL" sz="2400" kern="1200" dirty="0"/>
            <a:t>Blockchain</a:t>
          </a:r>
        </a:p>
      </dsp:txBody>
      <dsp:txXfrm rot="-5400000">
        <a:off x="3407519" y="1014439"/>
        <a:ext cx="2275876" cy="1379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41F52-32D1-49EA-AAF6-25735D7CB9E3}">
      <dsp:nvSpPr>
        <dsp:cNvPr id="0" name=""/>
        <dsp:cNvSpPr/>
      </dsp:nvSpPr>
      <dsp:spPr>
        <a:xfrm>
          <a:off x="1615241" y="0"/>
          <a:ext cx="4134435" cy="4134435"/>
        </a:xfrm>
        <a:prstGeom prst="ellipse">
          <a:avLst/>
        </a:prstGeom>
        <a:solidFill>
          <a:schemeClr val="tx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Community</a:t>
          </a:r>
          <a:endParaRPr lang="pl-PL" sz="2000" kern="1200" dirty="0"/>
        </a:p>
      </dsp:txBody>
      <dsp:txXfrm>
        <a:off x="2959966" y="206721"/>
        <a:ext cx="1444985" cy="620165"/>
      </dsp:txXfrm>
    </dsp:sp>
    <dsp:sp modelId="{519DC799-4136-41A6-B4E8-711F7895D3BA}">
      <dsp:nvSpPr>
        <dsp:cNvPr id="0" name=""/>
        <dsp:cNvSpPr/>
      </dsp:nvSpPr>
      <dsp:spPr>
        <a:xfrm>
          <a:off x="2132045" y="1033608"/>
          <a:ext cx="3100826" cy="3100826"/>
        </a:xfrm>
        <a:prstGeom prst="ellipse">
          <a:avLst/>
        </a:prstGeom>
        <a:pattFill prst="ltDnDiag">
          <a:fgClr>
            <a:schemeClr val="tx2">
              <a:lumMod val="50000"/>
            </a:schemeClr>
          </a:fgClr>
          <a:bgClr>
            <a:schemeClr val="bg1"/>
          </a:bgClr>
        </a:patt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Constitution</a:t>
          </a:r>
          <a:endParaRPr lang="pl-PL" sz="2000" kern="1200" dirty="0"/>
        </a:p>
      </dsp:txBody>
      <dsp:txXfrm>
        <a:off x="2959966" y="1227410"/>
        <a:ext cx="1444985" cy="581404"/>
      </dsp:txXfrm>
    </dsp:sp>
    <dsp:sp modelId="{ABDCE85F-68D7-4B35-993B-2E1767B6C0B2}">
      <dsp:nvSpPr>
        <dsp:cNvPr id="0" name=""/>
        <dsp:cNvSpPr/>
      </dsp:nvSpPr>
      <dsp:spPr>
        <a:xfrm>
          <a:off x="2648850" y="2067217"/>
          <a:ext cx="2067217" cy="2067217"/>
        </a:xfrm>
        <a:prstGeom prst="ellipse">
          <a:avLst/>
        </a:prstGeom>
        <a:solidFill>
          <a:schemeClr val="bg1">
            <a:lumMod val="65000"/>
            <a:lumOff val="3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Computer</a:t>
          </a:r>
          <a:r>
            <a:rPr lang="pl-PL" sz="2000" kern="1200" dirty="0"/>
            <a:t> </a:t>
          </a:r>
          <a:r>
            <a:rPr lang="pl-PL" sz="2000" kern="1200" dirty="0" err="1"/>
            <a:t>Code</a:t>
          </a:r>
          <a:endParaRPr lang="pl-PL" sz="2000" kern="1200" dirty="0"/>
        </a:p>
      </dsp:txBody>
      <dsp:txXfrm>
        <a:off x="2951587" y="2584021"/>
        <a:ext cx="1461743" cy="1033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9026E-2DBF-4D4B-8743-33B409FF382C}">
      <dsp:nvSpPr>
        <dsp:cNvPr id="0" name=""/>
        <dsp:cNvSpPr/>
      </dsp:nvSpPr>
      <dsp:spPr>
        <a:xfrm>
          <a:off x="1034056" y="1148594"/>
          <a:ext cx="2477759" cy="2477759"/>
        </a:xfrm>
        <a:prstGeom prst="ellipse">
          <a:avLst/>
        </a:prstGeom>
        <a:solidFill>
          <a:schemeClr val="bg1">
            <a:lumMod val="95000"/>
            <a:lumOff val="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pl-PL" sz="2900" kern="1200" dirty="0" err="1"/>
            <a:t>Constitution</a:t>
          </a:r>
          <a:endParaRPr lang="en-US" sz="2900" kern="1200" dirty="0"/>
        </a:p>
      </dsp:txBody>
      <dsp:txXfrm>
        <a:off x="1396915" y="1511453"/>
        <a:ext cx="1752041" cy="1752041"/>
      </dsp:txXfrm>
    </dsp:sp>
    <dsp:sp modelId="{9476466E-5F09-47C8-97B0-21774C5CB80E}">
      <dsp:nvSpPr>
        <dsp:cNvPr id="0" name=""/>
        <dsp:cNvSpPr/>
      </dsp:nvSpPr>
      <dsp:spPr>
        <a:xfrm>
          <a:off x="1653496" y="188422"/>
          <a:ext cx="1238879" cy="1238879"/>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l-PL" sz="1500" kern="1200" dirty="0"/>
            <a:t>Referenda</a:t>
          </a:r>
          <a:endParaRPr lang="en-US" sz="1500" kern="1200" dirty="0"/>
        </a:p>
      </dsp:txBody>
      <dsp:txXfrm>
        <a:off x="1834926" y="369852"/>
        <a:ext cx="876019" cy="876019"/>
      </dsp:txXfrm>
    </dsp:sp>
    <dsp:sp modelId="{18ACF8B1-0713-40F2-835E-D871208235A0}">
      <dsp:nvSpPr>
        <dsp:cNvPr id="0" name=""/>
        <dsp:cNvSpPr/>
      </dsp:nvSpPr>
      <dsp:spPr>
        <a:xfrm>
          <a:off x="3049541" y="2606443"/>
          <a:ext cx="1238879" cy="1238879"/>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l-PL" sz="1500" kern="1200" dirty="0" err="1"/>
            <a:t>Arbitration</a:t>
          </a:r>
          <a:endParaRPr lang="en-US" sz="1500" kern="1200" dirty="0"/>
        </a:p>
      </dsp:txBody>
      <dsp:txXfrm>
        <a:off x="3230971" y="2787873"/>
        <a:ext cx="876019" cy="876019"/>
      </dsp:txXfrm>
    </dsp:sp>
    <dsp:sp modelId="{C45DD9F4-FAA7-415C-A008-FC1DD0B52724}">
      <dsp:nvSpPr>
        <dsp:cNvPr id="0" name=""/>
        <dsp:cNvSpPr/>
      </dsp:nvSpPr>
      <dsp:spPr>
        <a:xfrm>
          <a:off x="257451" y="2606443"/>
          <a:ext cx="1238879" cy="1238879"/>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l-PL" sz="1500" kern="1200" dirty="0" err="1"/>
            <a:t>Execution</a:t>
          </a:r>
          <a:endParaRPr lang="en-US" sz="1500" kern="1200" dirty="0"/>
        </a:p>
      </dsp:txBody>
      <dsp:txXfrm>
        <a:off x="438881" y="2787873"/>
        <a:ext cx="876019" cy="8760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B67DA-2D1C-4FA0-A057-AAA502257B1F}">
      <dsp:nvSpPr>
        <dsp:cNvPr id="0" name=""/>
        <dsp:cNvSpPr/>
      </dsp:nvSpPr>
      <dsp:spPr>
        <a:xfrm>
          <a:off x="4260494" y="957347"/>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C114DA8-F87D-4BB8-9FD2-F861144ECBF8}">
      <dsp:nvSpPr>
        <dsp:cNvPr id="0" name=""/>
        <dsp:cNvSpPr/>
      </dsp:nvSpPr>
      <dsp:spPr>
        <a:xfrm>
          <a:off x="4100174" y="0"/>
          <a:ext cx="1603202"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Built</a:t>
          </a:r>
          <a:r>
            <a:rPr lang="pl-PL" sz="2100" kern="1200" dirty="0"/>
            <a:t>-in </a:t>
          </a:r>
          <a:r>
            <a:rPr lang="pl-PL" sz="2100" kern="1200" dirty="0" err="1"/>
            <a:t>governance</a:t>
          </a:r>
          <a:endParaRPr lang="en-US" sz="2100" kern="1200" dirty="0"/>
        </a:p>
      </dsp:txBody>
      <dsp:txXfrm>
        <a:off x="4100174" y="0"/>
        <a:ext cx="1603202" cy="873340"/>
      </dsp:txXfrm>
    </dsp:sp>
    <dsp:sp modelId="{2D9F94F0-D867-4D5C-9DB8-32A4BB29A86E}">
      <dsp:nvSpPr>
        <dsp:cNvPr id="0" name=""/>
        <dsp:cNvSpPr/>
      </dsp:nvSpPr>
      <dsp:spPr>
        <a:xfrm>
          <a:off x="4676793"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06DEF0-51FC-46B4-8654-976106031F3B}">
      <dsp:nvSpPr>
        <dsp:cNvPr id="0" name=""/>
        <dsp:cNvSpPr/>
      </dsp:nvSpPr>
      <dsp:spPr>
        <a:xfrm>
          <a:off x="6054478" y="831752"/>
          <a:ext cx="1519301" cy="956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Infrastructure</a:t>
          </a:r>
          <a:r>
            <a:rPr lang="pl-PL" sz="2100" kern="1200" dirty="0"/>
            <a:t> for </a:t>
          </a:r>
          <a:r>
            <a:rPr lang="pl-PL" sz="2100" kern="1200" dirty="0" err="1"/>
            <a:t>apps</a:t>
          </a:r>
          <a:endParaRPr lang="en-US" sz="2100" kern="1200" dirty="0"/>
        </a:p>
      </dsp:txBody>
      <dsp:txXfrm>
        <a:off x="6054478" y="831752"/>
        <a:ext cx="1519301" cy="956515"/>
      </dsp:txXfrm>
    </dsp:sp>
    <dsp:sp modelId="{A4AE2781-C847-405D-9457-C8C7C0A2115A}">
      <dsp:nvSpPr>
        <dsp:cNvPr id="0" name=""/>
        <dsp:cNvSpPr/>
      </dsp:nvSpPr>
      <dsp:spPr>
        <a:xfrm>
          <a:off x="4676793"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F167A0-43D6-4CE2-BA62-987099A42E9D}">
      <dsp:nvSpPr>
        <dsp:cNvPr id="0" name=""/>
        <dsp:cNvSpPr/>
      </dsp:nvSpPr>
      <dsp:spPr>
        <a:xfrm>
          <a:off x="6054478"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Upgradeable apps</a:t>
          </a:r>
        </a:p>
      </dsp:txBody>
      <dsp:txXfrm>
        <a:off x="6054478" y="2258207"/>
        <a:ext cx="1519301" cy="1068801"/>
      </dsp:txXfrm>
    </dsp:sp>
    <dsp:sp modelId="{1985F570-5567-4A4A-9679-04E6BA477D92}">
      <dsp:nvSpPr>
        <dsp:cNvPr id="0" name=""/>
        <dsp:cNvSpPr/>
      </dsp:nvSpPr>
      <dsp:spPr>
        <a:xfrm>
          <a:off x="4260494" y="1919268"/>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382CE2B-5E35-42F7-9956-F2E635268BFB}">
      <dsp:nvSpPr>
        <dsp:cNvPr id="0" name=""/>
        <dsp:cNvSpPr/>
      </dsp:nvSpPr>
      <dsp:spPr>
        <a:xfrm>
          <a:off x="3625562" y="3285421"/>
          <a:ext cx="2552427"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Inter-blockchain</a:t>
          </a:r>
          <a:r>
            <a:rPr lang="en-US" sz="2100" kern="1200" dirty="0"/>
            <a:t> communication</a:t>
          </a:r>
        </a:p>
      </dsp:txBody>
      <dsp:txXfrm>
        <a:off x="3625562" y="3285421"/>
        <a:ext cx="2552427" cy="873340"/>
      </dsp:txXfrm>
    </dsp:sp>
    <dsp:sp modelId="{E3637D48-BB19-4A05-9D9E-F5B61541AE5D}">
      <dsp:nvSpPr>
        <dsp:cNvPr id="0" name=""/>
        <dsp:cNvSpPr/>
      </dsp:nvSpPr>
      <dsp:spPr>
        <a:xfrm>
          <a:off x="3844196"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2D8A173-5DA7-487E-8ED3-0AAE949B2A77}">
      <dsp:nvSpPr>
        <dsp:cNvPr id="0" name=""/>
        <dsp:cNvSpPr/>
      </dsp:nvSpPr>
      <dsp:spPr>
        <a:xfrm>
          <a:off x="2229771"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No </a:t>
          </a:r>
          <a:r>
            <a:rPr lang="pl-PL" sz="2100" kern="1200" dirty="0" err="1"/>
            <a:t>transaction</a:t>
          </a:r>
          <a:r>
            <a:rPr lang="pl-PL" sz="2100" kern="1200" dirty="0"/>
            <a:t> </a:t>
          </a:r>
          <a:r>
            <a:rPr lang="pl-PL" sz="2100" kern="1200" dirty="0" err="1"/>
            <a:t>fees</a:t>
          </a:r>
          <a:endParaRPr lang="en-US" sz="2100" kern="1200" dirty="0"/>
        </a:p>
      </dsp:txBody>
      <dsp:txXfrm>
        <a:off x="2229771" y="2258207"/>
        <a:ext cx="1519301" cy="1068801"/>
      </dsp:txXfrm>
    </dsp:sp>
    <dsp:sp modelId="{92FB55F1-F2B3-4C04-9C60-549D2DB7BD5C}">
      <dsp:nvSpPr>
        <dsp:cNvPr id="0" name=""/>
        <dsp:cNvSpPr/>
      </dsp:nvSpPr>
      <dsp:spPr>
        <a:xfrm>
          <a:off x="3844196"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D31233E-D601-4846-AFBE-9EFB4F4CB88D}">
      <dsp:nvSpPr>
        <dsp:cNvPr id="0" name=""/>
        <dsp:cNvSpPr/>
      </dsp:nvSpPr>
      <dsp:spPr>
        <a:xfrm>
          <a:off x="2229771" y="831752"/>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Processing </a:t>
          </a:r>
          <a:r>
            <a:rPr lang="pl-PL" sz="2100" kern="1200" dirty="0" err="1"/>
            <a:t>power</a:t>
          </a:r>
          <a:endParaRPr lang="en-US" sz="2100" kern="1200" dirty="0"/>
        </a:p>
      </dsp:txBody>
      <dsp:txXfrm>
        <a:off x="2229771" y="831752"/>
        <a:ext cx="1519301" cy="10688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a:t>
          </a:r>
          <a:r>
            <a:rPr lang="en-US" sz="2700" kern="1200" dirty="0" err="1"/>
            <a:t>ystem</a:t>
          </a:r>
          <a:r>
            <a:rPr lang="pl-PL" sz="2700" kern="1200" dirty="0"/>
            <a:t> for</a:t>
          </a:r>
          <a:br>
            <a:rPr lang="pl-PL" sz="2700" kern="1200" dirty="0"/>
          </a:br>
          <a:r>
            <a:rPr lang="pl-PL" sz="2700" kern="1200" dirty="0" err="1"/>
            <a:t>simple</a:t>
          </a:r>
          <a:r>
            <a:rPr lang="pl-PL" sz="2700" kern="1200" dirty="0"/>
            <a:t> </a:t>
          </a:r>
          <a:r>
            <a:rPr lang="pl-PL" sz="2700" kern="1200" dirty="0" err="1"/>
            <a:t>payments</a:t>
          </a:r>
          <a:br>
            <a:rPr lang="pl-PL" sz="2700" kern="1200" dirty="0"/>
          </a:br>
          <a:r>
            <a:rPr lang="pl-PL" sz="2700" kern="1200" dirty="0"/>
            <a:t>(Bitcoin)</a:t>
          </a:r>
          <a:endParaRPr lang="en-US" sz="2700" kern="1200" dirty="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br>
            <a:rPr lang="pl-PL" sz="2700" kern="1200" dirty="0"/>
          </a:br>
          <a:r>
            <a:rPr lang="pl-PL" sz="2700" kern="1200" dirty="0"/>
            <a:t>s</a:t>
          </a:r>
          <a:r>
            <a:rPr lang="en-US" sz="2700" kern="1200" dirty="0"/>
            <a:t>mart-contract</a:t>
          </a:r>
          <a:r>
            <a:rPr lang="pl-PL" sz="2700" kern="1200" dirty="0"/>
            <a:t>s</a:t>
          </a:r>
          <a:br>
            <a:rPr lang="pl-PL" sz="2700" kern="1200" dirty="0"/>
          </a:br>
          <a:r>
            <a:rPr lang="pl-PL" sz="2700" kern="1200" dirty="0"/>
            <a:t>(Ethereum)</a:t>
          </a:r>
          <a:endParaRPr lang="en-US" sz="27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r>
            <a:rPr lang="en-US" sz="2700" kern="1200" dirty="0"/>
            <a:t>decentralized apps</a:t>
          </a:r>
          <a:r>
            <a:rPr lang="pl-PL" sz="2700" kern="1200" dirty="0"/>
            <a:t> (EOS)</a:t>
          </a:r>
          <a:endParaRPr lang="en-US" sz="2700" kern="1200" dirty="0"/>
        </a:p>
      </dsp:txBody>
      <dsp:txXfrm>
        <a:off x="7340764" y="172921"/>
        <a:ext cx="2510797" cy="14698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7B770-909F-4D01-B7B4-1417CD065F32}">
      <dsp:nvSpPr>
        <dsp:cNvPr id="0" name=""/>
        <dsp:cNvSpPr/>
      </dsp:nvSpPr>
      <dsp:spPr>
        <a:xfrm>
          <a:off x="824868"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High performance</a:t>
          </a:r>
          <a:endParaRPr lang="en-US" sz="2300" kern="1200" dirty="0"/>
        </a:p>
      </dsp:txBody>
      <dsp:txXfrm>
        <a:off x="883259" y="59826"/>
        <a:ext cx="1876780" cy="1079355"/>
      </dsp:txXfrm>
    </dsp:sp>
    <dsp:sp modelId="{7B5C8E6C-B1DD-4104-BF80-9F55C42CF881}">
      <dsp:nvSpPr>
        <dsp:cNvPr id="0" name=""/>
        <dsp:cNvSpPr/>
      </dsp:nvSpPr>
      <dsp:spPr>
        <a:xfrm>
          <a:off x="3017786"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F</a:t>
          </a:r>
          <a:r>
            <a:rPr lang="en-US" sz="2300" kern="1200" dirty="0"/>
            <a:t>ree for </a:t>
          </a:r>
          <a:r>
            <a:rPr lang="pl-PL" sz="2300" kern="1200" dirty="0"/>
            <a:t>the</a:t>
          </a:r>
          <a:r>
            <a:rPr lang="en-US" sz="2300" kern="1200" dirty="0"/>
            <a:t> users</a:t>
          </a:r>
        </a:p>
      </dsp:txBody>
      <dsp:txXfrm>
        <a:off x="3076177" y="59826"/>
        <a:ext cx="1876780" cy="1079355"/>
      </dsp:txXfrm>
    </dsp:sp>
    <dsp:sp modelId="{FC43ABC7-80D6-491C-868D-8CA38D93C0E3}">
      <dsp:nvSpPr>
        <dsp:cNvPr id="0" name=""/>
        <dsp:cNvSpPr/>
      </dsp:nvSpPr>
      <dsp:spPr>
        <a:xfrm>
          <a:off x="5210704"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Easily accessible</a:t>
          </a:r>
          <a:endParaRPr lang="en-US" sz="2300" kern="1200" dirty="0"/>
        </a:p>
      </dsp:txBody>
      <dsp:txXfrm>
        <a:off x="5269095" y="59826"/>
        <a:ext cx="1876780" cy="1079355"/>
      </dsp:txXfrm>
    </dsp:sp>
    <dsp:sp modelId="{CFC14D72-3DEE-4323-8D5F-A80E7FF093E9}">
      <dsp:nvSpPr>
        <dsp:cNvPr id="0" name=""/>
        <dsp:cNvSpPr/>
      </dsp:nvSpPr>
      <dsp:spPr>
        <a:xfrm>
          <a:off x="824868"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No fancy cryptographic stuff</a:t>
          </a:r>
          <a:endParaRPr lang="en-US" sz="2300" kern="1200" dirty="0"/>
        </a:p>
      </dsp:txBody>
      <dsp:txXfrm>
        <a:off x="883259" y="1455319"/>
        <a:ext cx="1876780" cy="1079355"/>
      </dsp:txXfrm>
    </dsp:sp>
    <dsp:sp modelId="{743BDB22-4AB2-4313-AE0C-E8B12DBBCE48}">
      <dsp:nvSpPr>
        <dsp:cNvPr id="0" name=""/>
        <dsp:cNvSpPr/>
      </dsp:nvSpPr>
      <dsp:spPr>
        <a:xfrm>
          <a:off x="3017786"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Account recovery</a:t>
          </a:r>
          <a:endParaRPr lang="en-US" sz="2300" kern="1200" dirty="0"/>
        </a:p>
      </dsp:txBody>
      <dsp:txXfrm>
        <a:off x="3076177" y="1455319"/>
        <a:ext cx="1876780" cy="1079355"/>
      </dsp:txXfrm>
    </dsp:sp>
    <dsp:sp modelId="{A0DC8542-8B24-4A58-BEA8-80B2EB970C4D}">
      <dsp:nvSpPr>
        <dsp:cNvPr id="0" name=""/>
        <dsp:cNvSpPr/>
      </dsp:nvSpPr>
      <dsp:spPr>
        <a:xfrm>
          <a:off x="5210704"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Privacy protection</a:t>
          </a:r>
        </a:p>
      </dsp:txBody>
      <dsp:txXfrm>
        <a:off x="5269095" y="1455319"/>
        <a:ext cx="1876780" cy="1079355"/>
      </dsp:txXfrm>
    </dsp:sp>
    <dsp:sp modelId="{6F35FF30-D242-4CDF-AD07-638240FF4DBA}">
      <dsp:nvSpPr>
        <dsp:cNvPr id="0" name=""/>
        <dsp:cNvSpPr/>
      </dsp:nvSpPr>
      <dsp:spPr>
        <a:xfrm>
          <a:off x="824868"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Access to other blockchains</a:t>
          </a:r>
          <a:endParaRPr lang="en-US" sz="2300" kern="1200" dirty="0"/>
        </a:p>
      </dsp:txBody>
      <dsp:txXfrm>
        <a:off x="883259" y="2850813"/>
        <a:ext cx="1876780" cy="1079355"/>
      </dsp:txXfrm>
    </dsp:sp>
    <dsp:sp modelId="{1C5FAA48-34BD-4DD2-A546-2C808759AACF}">
      <dsp:nvSpPr>
        <dsp:cNvPr id="0" name=""/>
        <dsp:cNvSpPr/>
      </dsp:nvSpPr>
      <dsp:spPr>
        <a:xfrm>
          <a:off x="3017786"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Upgrad</a:t>
          </a:r>
          <a:r>
            <a:rPr lang="en-US" sz="2300" kern="1200" dirty="0"/>
            <a:t>ability</a:t>
          </a:r>
        </a:p>
      </dsp:txBody>
      <dsp:txXfrm>
        <a:off x="3076177" y="2850813"/>
        <a:ext cx="1876780" cy="1079355"/>
      </dsp:txXfrm>
    </dsp:sp>
    <dsp:sp modelId="{89F87C8D-7DC8-462D-A365-799EC96BB2EA}">
      <dsp:nvSpPr>
        <dsp:cNvPr id="0" name=""/>
        <dsp:cNvSpPr/>
      </dsp:nvSpPr>
      <dsp:spPr>
        <a:xfrm>
          <a:off x="5210704"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Bug recovery</a:t>
          </a:r>
          <a:endParaRPr lang="en-US" sz="2300" kern="1200" dirty="0"/>
        </a:p>
      </dsp:txBody>
      <dsp:txXfrm>
        <a:off x="5269095" y="2850813"/>
        <a:ext cx="1876780" cy="107935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5/21/2018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dirty="0"/>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a:t>
            </a:fld>
            <a:endParaRPr lang="en-US" dirty="0"/>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30</a:t>
            </a:fld>
            <a:endParaRPr lang="en-US" dirty="0"/>
          </a:p>
        </p:txBody>
      </p:sp>
    </p:spTree>
    <p:extLst>
      <p:ext uri="{BB962C8B-B14F-4D97-AF65-F5344CB8AC3E}">
        <p14:creationId xmlns:p14="http://schemas.microsoft.com/office/powerpoint/2010/main" val="299773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31</a:t>
            </a:fld>
            <a:endParaRPr lang="en-US" dirty="0"/>
          </a:p>
        </p:txBody>
      </p:sp>
    </p:spTree>
    <p:extLst>
      <p:ext uri="{BB962C8B-B14F-4D97-AF65-F5344CB8AC3E}">
        <p14:creationId xmlns:p14="http://schemas.microsoft.com/office/powerpoint/2010/main" val="219290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32</a:t>
            </a:fld>
            <a:endParaRPr lang="en-US" dirty="0"/>
          </a:p>
        </p:txBody>
      </p:sp>
    </p:spTree>
    <p:extLst>
      <p:ext uri="{BB962C8B-B14F-4D97-AF65-F5344CB8AC3E}">
        <p14:creationId xmlns:p14="http://schemas.microsoft.com/office/powerpoint/2010/main" val="3487501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33</a:t>
            </a:fld>
            <a:endParaRPr lang="en-US" dirty="0"/>
          </a:p>
        </p:txBody>
      </p:sp>
    </p:spTree>
    <p:extLst>
      <p:ext uri="{BB962C8B-B14F-4D97-AF65-F5344CB8AC3E}">
        <p14:creationId xmlns:p14="http://schemas.microsoft.com/office/powerpoint/2010/main" val="191098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37</a:t>
            </a:fld>
            <a:endParaRPr lang="en-US" dirty="0"/>
          </a:p>
        </p:txBody>
      </p:sp>
    </p:spTree>
    <p:extLst>
      <p:ext uri="{BB962C8B-B14F-4D97-AF65-F5344CB8AC3E}">
        <p14:creationId xmlns:p14="http://schemas.microsoft.com/office/powerpoint/2010/main" val="3165507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41</a:t>
            </a:fld>
            <a:endParaRPr lang="en-US" dirty="0"/>
          </a:p>
        </p:txBody>
      </p:sp>
    </p:spTree>
    <p:extLst>
      <p:ext uri="{BB962C8B-B14F-4D97-AF65-F5344CB8AC3E}">
        <p14:creationId xmlns:p14="http://schemas.microsoft.com/office/powerpoint/2010/main" val="382976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0028CEC6-6647-4E08-96EC-6F66E0D22DB5}" type="slidenum">
              <a:rPr lang="en-US" smtClean="0"/>
              <a:t>42</a:t>
            </a:fld>
            <a:endParaRPr lang="en-US" dirty="0"/>
          </a:p>
        </p:txBody>
      </p:sp>
    </p:spTree>
    <p:extLst>
      <p:ext uri="{BB962C8B-B14F-4D97-AF65-F5344CB8AC3E}">
        <p14:creationId xmlns:p14="http://schemas.microsoft.com/office/powerpoint/2010/main" val="156797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2</a:t>
            </a:fld>
            <a:endParaRPr lang="en-US" dirty="0"/>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3</a:t>
            </a:fld>
            <a:endParaRPr lang="en-US" dirty="0"/>
          </a:p>
        </p:txBody>
      </p:sp>
    </p:spTree>
    <p:extLst>
      <p:ext uri="{BB962C8B-B14F-4D97-AF65-F5344CB8AC3E}">
        <p14:creationId xmlns:p14="http://schemas.microsoft.com/office/powerpoint/2010/main" val="135670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13</a:t>
            </a:fld>
            <a:endParaRPr lang="en-US" dirty="0"/>
          </a:p>
        </p:txBody>
      </p:sp>
    </p:spTree>
    <p:extLst>
      <p:ext uri="{BB962C8B-B14F-4D97-AF65-F5344CB8AC3E}">
        <p14:creationId xmlns:p14="http://schemas.microsoft.com/office/powerpoint/2010/main" val="248240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14</a:t>
            </a:fld>
            <a:endParaRPr lang="en-US" dirty="0"/>
          </a:p>
        </p:txBody>
      </p:sp>
    </p:spTree>
    <p:extLst>
      <p:ext uri="{BB962C8B-B14F-4D97-AF65-F5344CB8AC3E}">
        <p14:creationId xmlns:p14="http://schemas.microsoft.com/office/powerpoint/2010/main" val="298255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17</a:t>
            </a:fld>
            <a:endParaRPr lang="en-US" dirty="0"/>
          </a:p>
        </p:txBody>
      </p:sp>
    </p:spTree>
    <p:extLst>
      <p:ext uri="{BB962C8B-B14F-4D97-AF65-F5344CB8AC3E}">
        <p14:creationId xmlns:p14="http://schemas.microsoft.com/office/powerpoint/2010/main" val="86016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23</a:t>
            </a:fld>
            <a:endParaRPr lang="en-US" dirty="0"/>
          </a:p>
        </p:txBody>
      </p:sp>
    </p:spTree>
    <p:extLst>
      <p:ext uri="{BB962C8B-B14F-4D97-AF65-F5344CB8AC3E}">
        <p14:creationId xmlns:p14="http://schemas.microsoft.com/office/powerpoint/2010/main" val="200652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25</a:t>
            </a:fld>
            <a:endParaRPr lang="en-US" dirty="0"/>
          </a:p>
        </p:txBody>
      </p:sp>
    </p:spTree>
    <p:extLst>
      <p:ext uri="{BB962C8B-B14F-4D97-AF65-F5344CB8AC3E}">
        <p14:creationId xmlns:p14="http://schemas.microsoft.com/office/powerpoint/2010/main" val="3551616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26</a:t>
            </a:fld>
            <a:endParaRPr lang="en-US" dirty="0"/>
          </a:p>
        </p:txBody>
      </p:sp>
    </p:spTree>
    <p:extLst>
      <p:ext uri="{BB962C8B-B14F-4D97-AF65-F5344CB8AC3E}">
        <p14:creationId xmlns:p14="http://schemas.microsoft.com/office/powerpoint/2010/main" val="351402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5/21/2018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pic>
        <p:nvPicPr>
          <p:cNvPr id="8" name="Picture 7" descr="A picture containing clipart&#10;&#10;Description generated with high confidence">
            <a:extLst>
              <a:ext uri="{FF2B5EF4-FFF2-40B4-BE49-F238E27FC236}">
                <a16:creationId xmlns:a16="http://schemas.microsoft.com/office/drawing/2014/main" id="{FC34C841-AA86-495C-B24E-B863430967B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818025" y="6562725"/>
            <a:ext cx="1438444" cy="154500"/>
          </a:xfrm>
          <a:prstGeom prst="rect">
            <a:avLst/>
          </a:prstGeom>
        </p:spPr>
      </p:pic>
      <p:pic>
        <p:nvPicPr>
          <p:cNvPr id="10" name="Picture 9">
            <a:extLst>
              <a:ext uri="{FF2B5EF4-FFF2-40B4-BE49-F238E27FC236}">
                <a16:creationId xmlns:a16="http://schemas.microsoft.com/office/drawing/2014/main" id="{3EA5A6DA-0D5A-4395-B499-AFBD8E89CF9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379875" y="6400800"/>
            <a:ext cx="457200" cy="457200"/>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5/21/2018</a:t>
            </a:fld>
            <a:endParaRPr lang="en-US" dirty="0"/>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dirty="0"/>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2.svg"/><Relationship Id="rId4" Type="http://schemas.openxmlformats.org/officeDocument/2006/relationships/diagramQuickStyle" Target="../diagrams/quickStyle3.xml"/><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685948"/>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66302" y="2908069"/>
            <a:ext cx="6718175" cy="1042404"/>
          </a:xfrm>
        </p:spPr>
        <p:txBody>
          <a:bodyPr>
            <a:normAutofit fontScale="92500"/>
          </a:bodyPr>
          <a:lstStyle/>
          <a:p>
            <a:r>
              <a:rPr lang="pl-PL" sz="2400" dirty="0"/>
              <a:t>T</a:t>
            </a:r>
            <a:r>
              <a:rPr lang="en-US" sz="2400" dirty="0"/>
              <a:t>he blockchain for business</a:t>
            </a:r>
            <a:br>
              <a:rPr lang="pl-PL" sz="2400" dirty="0"/>
            </a:br>
            <a:r>
              <a:rPr lang="en-US" sz="2400" dirty="0"/>
              <a:t>is the blockchain that </a:t>
            </a:r>
            <a:r>
              <a:rPr lang="en-US" sz="2400" dirty="0">
                <a:solidFill>
                  <a:schemeClr val="tx2">
                    <a:lumMod val="75000"/>
                  </a:schemeClr>
                </a:solidFill>
              </a:rPr>
              <a:t>solves the black swan</a:t>
            </a:r>
            <a:endParaRPr lang="en-US" sz="2200" dirty="0">
              <a:solidFill>
                <a:schemeClr val="tx2">
                  <a:lumMod val="75000"/>
                </a:schemeClr>
              </a:solidFill>
            </a:endParaRP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133353"/>
            <a:ext cx="1692442" cy="276999"/>
          </a:xfrm>
          <a:prstGeom prst="rect">
            <a:avLst/>
          </a:prstGeom>
          <a:noFill/>
        </p:spPr>
        <p:txBody>
          <a:bodyPr wrap="square" rtlCol="0">
            <a:spAutoFit/>
          </a:bodyPr>
          <a:lstStyle/>
          <a:p>
            <a:r>
              <a:rPr lang="pl-PL" sz="1200" dirty="0"/>
              <a:t>Presented by</a:t>
            </a:r>
            <a:endParaRPr lang="en-US" sz="1200" dirty="0"/>
          </a:p>
        </p:txBody>
      </p:sp>
      <p:pic>
        <p:nvPicPr>
          <p:cNvPr id="8" name="Picture 7" descr="A picture containing clipart&#10;&#10;Description generated with high confidence">
            <a:extLst>
              <a:ext uri="{FF2B5EF4-FFF2-40B4-BE49-F238E27FC236}">
                <a16:creationId xmlns:a16="http://schemas.microsoft.com/office/drawing/2014/main" id="{E43A3460-271E-4093-8186-5BB8B8687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006" y="4469255"/>
            <a:ext cx="1878851" cy="201803"/>
          </a:xfrm>
          <a:prstGeom prst="rect">
            <a:avLst/>
          </a:prstGeom>
        </p:spPr>
      </p:pic>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err="1"/>
              <a:t>Dilemma</a:t>
            </a:r>
            <a:r>
              <a:rPr lang="pl-PL" dirty="0"/>
              <a:t> </a:t>
            </a:r>
            <a:r>
              <a:rPr lang="pl-PL" dirty="0">
                <a:solidFill>
                  <a:schemeClr val="tx2">
                    <a:lumMod val="75000"/>
                  </a:schemeClr>
                </a:solidFill>
              </a:rPr>
              <a:t>SAFETY</a:t>
            </a:r>
            <a:r>
              <a:rPr lang="pl-PL" dirty="0"/>
              <a:t> vs. </a:t>
            </a:r>
            <a:r>
              <a:rPr lang="pl-PL" dirty="0">
                <a:solidFill>
                  <a:schemeClr val="tx2">
                    <a:lumMod val="75000"/>
                  </a:schemeClr>
                </a:solidFill>
              </a:rPr>
              <a:t>FREEDOM</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normAutofit/>
          </a:bodyPr>
          <a:lstStyle/>
          <a:p>
            <a:r>
              <a:rPr lang="pl-PL" dirty="0"/>
              <a:t>The </a:t>
            </a:r>
            <a:r>
              <a:rPr lang="pl-PL" dirty="0">
                <a:solidFill>
                  <a:schemeClr val="tx2">
                    <a:lumMod val="75000"/>
                  </a:schemeClr>
                </a:solidFill>
              </a:rPr>
              <a:t>unpermissioned</a:t>
            </a:r>
            <a:r>
              <a:rPr lang="pl-PL" dirty="0"/>
              <a:t> blockchain:</a:t>
            </a:r>
          </a:p>
          <a:p>
            <a:pPr lvl="1"/>
            <a:r>
              <a:rPr lang="pl-PL" dirty="0"/>
              <a:t>Good: </a:t>
            </a:r>
            <a:r>
              <a:rPr lang="pl-PL" dirty="0" err="1"/>
              <a:t>freedom</a:t>
            </a:r>
            <a:r>
              <a:rPr lang="pl-PL" dirty="0"/>
              <a:t> of </a:t>
            </a:r>
            <a:r>
              <a:rPr lang="pl-PL" dirty="0" err="1"/>
              <a:t>entry</a:t>
            </a:r>
            <a:endParaRPr lang="pl-PL" dirty="0"/>
          </a:p>
          <a:p>
            <a:pPr lvl="1"/>
            <a:r>
              <a:rPr lang="pl-PL" dirty="0"/>
              <a:t>Bad: t</a:t>
            </a:r>
            <a:r>
              <a:rPr lang="en-US" dirty="0"/>
              <a:t>he entrepreneur is looking for win-win, but gets win-lose</a:t>
            </a:r>
            <a:endParaRPr lang="pl-PL" dirty="0"/>
          </a:p>
          <a:p>
            <a:r>
              <a:rPr lang="pl-PL" dirty="0"/>
              <a:t>The </a:t>
            </a:r>
            <a:r>
              <a:rPr lang="pl-PL" dirty="0" err="1">
                <a:solidFill>
                  <a:schemeClr val="tx2">
                    <a:lumMod val="75000"/>
                  </a:schemeClr>
                </a:solidFill>
              </a:rPr>
              <a:t>permissioned</a:t>
            </a:r>
            <a:r>
              <a:rPr lang="pl-PL" dirty="0"/>
              <a:t> blockchain</a:t>
            </a:r>
          </a:p>
          <a:p>
            <a:pPr lvl="1"/>
            <a:r>
              <a:rPr lang="pl-PL" dirty="0"/>
              <a:t>Good: </a:t>
            </a:r>
            <a:r>
              <a:rPr lang="pl-PL" dirty="0" err="1"/>
              <a:t>entities</a:t>
            </a:r>
            <a:r>
              <a:rPr lang="pl-PL" dirty="0"/>
              <a:t> </a:t>
            </a:r>
            <a:r>
              <a:rPr lang="pl-PL" dirty="0" err="1"/>
              <a:t>inside</a:t>
            </a:r>
            <a:r>
              <a:rPr lang="pl-PL" dirty="0"/>
              <a:t> </a:t>
            </a:r>
            <a:r>
              <a:rPr lang="pl-PL" dirty="0" err="1"/>
              <a:t>can</a:t>
            </a:r>
            <a:r>
              <a:rPr lang="pl-PL" dirty="0"/>
              <a:t> </a:t>
            </a:r>
            <a:r>
              <a:rPr lang="pl-PL" dirty="0" err="1"/>
              <a:t>safely</a:t>
            </a:r>
            <a:r>
              <a:rPr lang="pl-PL" dirty="0"/>
              <a:t> trade, </a:t>
            </a:r>
            <a:r>
              <a:rPr lang="pl-PL" dirty="0" err="1"/>
              <a:t>encourages</a:t>
            </a:r>
            <a:r>
              <a:rPr lang="pl-PL" dirty="0"/>
              <a:t> win-win </a:t>
            </a:r>
            <a:r>
              <a:rPr lang="pl-PL" dirty="0" err="1"/>
              <a:t>game</a:t>
            </a:r>
            <a:endParaRPr lang="pl-PL" dirty="0"/>
          </a:p>
          <a:p>
            <a:pPr lvl="1"/>
            <a:r>
              <a:rPr lang="pl-PL" dirty="0"/>
              <a:t>Bad: y</a:t>
            </a:r>
            <a:r>
              <a:rPr lang="en-US" dirty="0" err="1"/>
              <a:t>ou</a:t>
            </a:r>
            <a:r>
              <a:rPr lang="en-US" dirty="0"/>
              <a:t> can't have a vibrant growing economy </a:t>
            </a:r>
            <a:r>
              <a:rPr lang="pl-PL" dirty="0"/>
              <a:t>in a </a:t>
            </a:r>
            <a:r>
              <a:rPr lang="pl-PL" dirty="0" err="1"/>
              <a:t>walled</a:t>
            </a:r>
            <a:r>
              <a:rPr lang="pl-PL" dirty="0"/>
              <a:t> garden</a:t>
            </a:r>
          </a:p>
        </p:txBody>
      </p:sp>
    </p:spTree>
    <p:extLst>
      <p:ext uri="{BB962C8B-B14F-4D97-AF65-F5344CB8AC3E}">
        <p14:creationId xmlns:p14="http://schemas.microsoft.com/office/powerpoint/2010/main" val="3079617329"/>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Unpermissioned VS. </a:t>
            </a:r>
            <a:r>
              <a:rPr lang="pl-PL" dirty="0" err="1"/>
              <a:t>Permissioned</a:t>
            </a:r>
            <a:r>
              <a:rPr lang="pl-PL" dirty="0"/>
              <a:t> BLOCKCHAIN</a:t>
            </a:r>
          </a:p>
        </p:txBody>
      </p:sp>
      <p:graphicFrame>
        <p:nvGraphicFramePr>
          <p:cNvPr id="4" name="Table 3">
            <a:extLst>
              <a:ext uri="{FF2B5EF4-FFF2-40B4-BE49-F238E27FC236}">
                <a16:creationId xmlns:a16="http://schemas.microsoft.com/office/drawing/2014/main" id="{8700FEA7-6266-4C59-961A-BC613E01FC56}"/>
              </a:ext>
            </a:extLst>
          </p:cNvPr>
          <p:cNvGraphicFramePr>
            <a:graphicFrameLocks noGrp="1"/>
          </p:cNvGraphicFramePr>
          <p:nvPr>
            <p:extLst>
              <p:ext uri="{D42A27DB-BD31-4B8C-83A1-F6EECF244321}">
                <p14:modId xmlns:p14="http://schemas.microsoft.com/office/powerpoint/2010/main" val="19997047"/>
              </p:ext>
            </p:extLst>
          </p:nvPr>
        </p:nvGraphicFramePr>
        <p:xfrm>
          <a:off x="1485677" y="2370778"/>
          <a:ext cx="8127999" cy="2473960"/>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3674101129"/>
                    </a:ext>
                  </a:extLst>
                </a:gridCol>
                <a:gridCol w="2709333">
                  <a:extLst>
                    <a:ext uri="{9D8B030D-6E8A-4147-A177-3AD203B41FA5}">
                      <a16:colId xmlns:a16="http://schemas.microsoft.com/office/drawing/2014/main" val="30346176"/>
                    </a:ext>
                  </a:extLst>
                </a:gridCol>
                <a:gridCol w="2709333">
                  <a:extLst>
                    <a:ext uri="{9D8B030D-6E8A-4147-A177-3AD203B41FA5}">
                      <a16:colId xmlns:a16="http://schemas.microsoft.com/office/drawing/2014/main" val="255936700"/>
                    </a:ext>
                  </a:extLst>
                </a:gridCol>
              </a:tblGrid>
              <a:tr h="370840">
                <a:tc>
                  <a:txBody>
                    <a:bodyPr/>
                    <a:lstStyle/>
                    <a:p>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b="0" dirty="0">
                          <a:solidFill>
                            <a:schemeClr val="tx1">
                              <a:lumMod val="95000"/>
                            </a:schemeClr>
                          </a:solidFill>
                        </a:rPr>
                        <a:t>Good</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b="0" dirty="0">
                          <a:solidFill>
                            <a:schemeClr val="tx1"/>
                          </a:solidFill>
                        </a:rPr>
                        <a:t>Bad</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extLst>
                  <a:ext uri="{0D108BD9-81ED-4DB2-BD59-A6C34878D82A}">
                    <a16:rowId xmlns:a16="http://schemas.microsoft.com/office/drawing/2014/main" val="3516533853"/>
                  </a:ext>
                </a:extLst>
              </a:tr>
              <a:tr h="370840">
                <a:tc>
                  <a:txBody>
                    <a:bodyPr/>
                    <a:lstStyle/>
                    <a:p>
                      <a:r>
                        <a:rPr lang="pl-PL" dirty="0"/>
                        <a:t>Unpermissioned</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err="1">
                          <a:solidFill>
                            <a:schemeClr val="tx2">
                              <a:lumMod val="75000"/>
                            </a:schemeClr>
                          </a:solidFill>
                        </a:rPr>
                        <a:t>Freedom</a:t>
                      </a:r>
                      <a:r>
                        <a:rPr lang="pl-PL" dirty="0">
                          <a:solidFill>
                            <a:schemeClr val="tx2">
                              <a:lumMod val="75000"/>
                            </a:schemeClr>
                          </a:solidFill>
                        </a:rPr>
                        <a:t> of </a:t>
                      </a:r>
                      <a:r>
                        <a:rPr lang="pl-PL" dirty="0" err="1">
                          <a:solidFill>
                            <a:schemeClr val="tx2">
                              <a:lumMod val="75000"/>
                            </a:schemeClr>
                          </a:solidFill>
                        </a:rPr>
                        <a:t>entry</a:t>
                      </a:r>
                      <a:r>
                        <a:rPr lang="pl-PL" dirty="0"/>
                        <a:t> </a:t>
                      </a:r>
                      <a:r>
                        <a:rPr lang="pl-PL" dirty="0" err="1"/>
                        <a:t>prevents</a:t>
                      </a:r>
                      <a:r>
                        <a:rPr lang="pl-PL" dirty="0"/>
                        <a:t> </a:t>
                      </a:r>
                      <a:r>
                        <a:rPr lang="pl-PL" dirty="0" err="1"/>
                        <a:t>corruption</a:t>
                      </a:r>
                      <a:r>
                        <a:rPr lang="pl-PL" dirty="0"/>
                        <a:t> &amp; </a:t>
                      </a:r>
                      <a:r>
                        <a:rPr lang="pl-PL" dirty="0" err="1"/>
                        <a:t>boosts</a:t>
                      </a:r>
                      <a:r>
                        <a:rPr lang="pl-PL" dirty="0"/>
                        <a:t> market </a:t>
                      </a:r>
                      <a:r>
                        <a:rPr lang="pl-PL" dirty="0" err="1"/>
                        <a:t>competition</a:t>
                      </a:r>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a:t>T</a:t>
                      </a:r>
                      <a:r>
                        <a:rPr lang="en-US" dirty="0"/>
                        <a:t>he entrepreneur is looking for win-win, but </a:t>
                      </a:r>
                      <a:r>
                        <a:rPr lang="pl-PL" dirty="0"/>
                        <a:t>mosty </a:t>
                      </a:r>
                      <a:r>
                        <a:rPr lang="en-US" dirty="0"/>
                        <a:t>gets </a:t>
                      </a:r>
                      <a:r>
                        <a:rPr lang="en-US" dirty="0">
                          <a:solidFill>
                            <a:schemeClr val="tx2">
                              <a:lumMod val="75000"/>
                            </a:schemeClr>
                          </a:solidFill>
                        </a:rPr>
                        <a:t>win-lose</a:t>
                      </a:r>
                      <a:r>
                        <a:rPr lang="pl-PL" dirty="0">
                          <a:solidFill>
                            <a:schemeClr val="tx2">
                              <a:lumMod val="75000"/>
                            </a:schemeClr>
                          </a:solidFill>
                        </a:rPr>
                        <a:t> </a:t>
                      </a:r>
                      <a:r>
                        <a:rPr lang="pl-PL" dirty="0" err="1">
                          <a:solidFill>
                            <a:schemeClr val="tx2">
                              <a:lumMod val="75000"/>
                            </a:schemeClr>
                          </a:solidFill>
                        </a:rPr>
                        <a:t>game</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12692584"/>
                  </a:ext>
                </a:extLst>
              </a:tr>
              <a:tr h="370840">
                <a:tc>
                  <a:txBody>
                    <a:bodyPr/>
                    <a:lstStyle/>
                    <a:p>
                      <a:r>
                        <a:rPr lang="pl-PL" dirty="0" err="1"/>
                        <a:t>Permissioned</a:t>
                      </a:r>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a:t>E</a:t>
                      </a:r>
                      <a:r>
                        <a:rPr lang="en-US" dirty="0" err="1"/>
                        <a:t>ntities</a:t>
                      </a:r>
                      <a:r>
                        <a:rPr lang="en-US" dirty="0"/>
                        <a:t> inside can safely trade, </a:t>
                      </a:r>
                      <a:r>
                        <a:rPr lang="en-US" dirty="0">
                          <a:solidFill>
                            <a:schemeClr val="tx2">
                              <a:lumMod val="75000"/>
                            </a:schemeClr>
                          </a:solidFill>
                        </a:rPr>
                        <a:t>win-win game</a:t>
                      </a:r>
                      <a:r>
                        <a:rPr lang="pl-PL" dirty="0">
                          <a:solidFill>
                            <a:schemeClr val="tx1"/>
                          </a:solidFill>
                        </a:rPr>
                        <a:t> </a:t>
                      </a:r>
                      <a:r>
                        <a:rPr lang="pl-PL" dirty="0" err="1">
                          <a:solidFill>
                            <a:schemeClr val="tx1"/>
                          </a:solidFill>
                        </a:rPr>
                        <a:t>is</a:t>
                      </a:r>
                      <a:r>
                        <a:rPr lang="pl-PL" dirty="0">
                          <a:solidFill>
                            <a:schemeClr val="tx1"/>
                          </a:solidFill>
                        </a:rPr>
                        <a:t> </a:t>
                      </a:r>
                      <a:r>
                        <a:rPr lang="pl-PL" dirty="0" err="1">
                          <a:solidFill>
                            <a:schemeClr val="tx1"/>
                          </a:solidFill>
                        </a:rPr>
                        <a:t>encourged</a:t>
                      </a:r>
                      <a:endParaRPr lang="en-US" dirty="0">
                        <a:solidFill>
                          <a:schemeClr val="tx2">
                            <a:lumMod val="75000"/>
                          </a:schemeClr>
                        </a:solidFill>
                      </a:endParaRPr>
                    </a:p>
                    <a:p>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a:t>Y</a:t>
                      </a:r>
                      <a:r>
                        <a:rPr lang="en-US" dirty="0" err="1"/>
                        <a:t>ou</a:t>
                      </a:r>
                      <a:r>
                        <a:rPr lang="en-US" dirty="0"/>
                        <a:t> can't have a vibrant growing economy in a </a:t>
                      </a:r>
                      <a:r>
                        <a:rPr lang="en-US" dirty="0">
                          <a:solidFill>
                            <a:schemeClr val="tx2">
                              <a:lumMod val="75000"/>
                            </a:schemeClr>
                          </a:solidFill>
                        </a:rPr>
                        <a:t>walled garden</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43928550"/>
                  </a:ext>
                </a:extLst>
              </a:tr>
            </a:tbl>
          </a:graphicData>
        </a:graphic>
      </p:graphicFrame>
    </p:spTree>
    <p:extLst>
      <p:ext uri="{BB962C8B-B14F-4D97-AF65-F5344CB8AC3E}">
        <p14:creationId xmlns:p14="http://schemas.microsoft.com/office/powerpoint/2010/main" val="402337906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THE PROBLEM WITH </a:t>
            </a:r>
            <a:r>
              <a:rPr lang="en-US" dirty="0">
                <a:solidFill>
                  <a:schemeClr val="tx2">
                    <a:lumMod val="75000"/>
                  </a:schemeClr>
                </a:solidFill>
              </a:rPr>
              <a:t>black </a:t>
            </a:r>
            <a:r>
              <a:rPr lang="pl-PL" dirty="0">
                <a:solidFill>
                  <a:schemeClr val="tx2">
                    <a:lumMod val="75000"/>
                  </a:schemeClr>
                </a:solidFill>
              </a:rPr>
              <a:t>SWAN</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In real-life </a:t>
            </a:r>
            <a:r>
              <a:rPr lang="pl-PL" dirty="0" err="1"/>
              <a:t>there</a:t>
            </a:r>
            <a:r>
              <a:rPr lang="pl-PL" dirty="0"/>
              <a:t> </a:t>
            </a:r>
            <a:r>
              <a:rPr lang="pl-PL" dirty="0" err="1"/>
              <a:t>are</a:t>
            </a:r>
            <a:r>
              <a:rPr lang="pl-PL" dirty="0"/>
              <a:t> </a:t>
            </a:r>
            <a:r>
              <a:rPr lang="pl-PL" dirty="0" err="1"/>
              <a:t>safety</a:t>
            </a:r>
            <a:r>
              <a:rPr lang="pl-PL" dirty="0"/>
              <a:t> </a:t>
            </a:r>
            <a:r>
              <a:rPr lang="pl-PL" dirty="0" err="1"/>
              <a:t>mechanisms</a:t>
            </a:r>
            <a:r>
              <a:rPr lang="pl-PL" dirty="0"/>
              <a:t>, i.e. </a:t>
            </a:r>
            <a:r>
              <a:rPr lang="pl-PL" dirty="0" err="1"/>
              <a:t>legal</a:t>
            </a:r>
            <a:r>
              <a:rPr lang="pl-PL" dirty="0"/>
              <a:t> </a:t>
            </a:r>
            <a:r>
              <a:rPr lang="pl-PL" dirty="0" err="1"/>
              <a:t>infrastructure</a:t>
            </a:r>
            <a:endParaRPr lang="pl-PL" dirty="0"/>
          </a:p>
          <a:p>
            <a:r>
              <a:rPr lang="pl-PL" dirty="0"/>
              <a:t>On a blockchain: no </a:t>
            </a:r>
            <a:r>
              <a:rPr lang="pl-PL" dirty="0" err="1"/>
              <a:t>safety</a:t>
            </a:r>
            <a:r>
              <a:rPr lang="pl-PL" dirty="0"/>
              <a:t> net, </a:t>
            </a:r>
            <a:r>
              <a:rPr lang="pl-PL" dirty="0" err="1"/>
              <a:t>e.g</a:t>
            </a:r>
            <a:r>
              <a:rPr lang="pl-PL" dirty="0"/>
              <a:t>. the DAO </a:t>
            </a:r>
            <a:r>
              <a:rPr lang="pl-PL" dirty="0" err="1"/>
              <a:t>incident</a:t>
            </a:r>
            <a:endParaRPr lang="pl-PL" dirty="0"/>
          </a:p>
          <a:p>
            <a:r>
              <a:rPr lang="pl-PL" dirty="0"/>
              <a:t>Unpermissioned blockchain </a:t>
            </a:r>
            <a:r>
              <a:rPr lang="pl-PL" dirty="0" err="1"/>
              <a:t>encourages</a:t>
            </a:r>
            <a:r>
              <a:rPr lang="pl-PL" dirty="0"/>
              <a:t> </a:t>
            </a:r>
            <a:r>
              <a:rPr lang="pl-PL" dirty="0">
                <a:solidFill>
                  <a:schemeClr val="tx2">
                    <a:lumMod val="75000"/>
                  </a:schemeClr>
                </a:solidFill>
              </a:rPr>
              <a:t>w</a:t>
            </a:r>
            <a:r>
              <a:rPr lang="en-US" dirty="0">
                <a:solidFill>
                  <a:schemeClr val="tx2">
                    <a:lumMod val="75000"/>
                  </a:schemeClr>
                </a:solidFill>
              </a:rPr>
              <a:t>in-lose</a:t>
            </a:r>
            <a:r>
              <a:rPr lang="en-US" dirty="0"/>
              <a:t> </a:t>
            </a:r>
            <a:r>
              <a:rPr lang="pl-PL" dirty="0"/>
              <a:t>/</a:t>
            </a:r>
            <a:r>
              <a:rPr lang="en-US" dirty="0"/>
              <a:t> </a:t>
            </a:r>
            <a:r>
              <a:rPr lang="en-US" dirty="0">
                <a:solidFill>
                  <a:schemeClr val="tx2">
                    <a:lumMod val="75000"/>
                  </a:schemeClr>
                </a:solidFill>
              </a:rPr>
              <a:t>zero-sum</a:t>
            </a:r>
            <a:r>
              <a:rPr lang="en-US" dirty="0"/>
              <a:t> game</a:t>
            </a:r>
            <a:r>
              <a:rPr lang="pl-PL" dirty="0"/>
              <a:t>:</a:t>
            </a:r>
          </a:p>
          <a:p>
            <a:pPr lvl="1"/>
            <a:r>
              <a:rPr lang="pl-PL" dirty="0" err="1"/>
              <a:t>if</a:t>
            </a:r>
            <a:r>
              <a:rPr lang="pl-PL" dirty="0"/>
              <a:t> </a:t>
            </a:r>
            <a:r>
              <a:rPr lang="en-US" dirty="0"/>
              <a:t>you want to get ahead in a trade, let's do a DDoS</a:t>
            </a:r>
            <a:endParaRPr lang="pl-PL" dirty="0"/>
          </a:p>
          <a:p>
            <a:pPr lvl="1"/>
            <a:r>
              <a:rPr lang="pl-PL" dirty="0"/>
              <a:t>i</a:t>
            </a:r>
            <a:r>
              <a:rPr lang="en-US" dirty="0"/>
              <a:t>f you want to get ahead with a contract, </a:t>
            </a:r>
            <a:r>
              <a:rPr lang="pl-PL" dirty="0" err="1"/>
              <a:t>let’s</a:t>
            </a:r>
            <a:r>
              <a:rPr lang="en-US" dirty="0"/>
              <a:t> hack the contract</a:t>
            </a:r>
            <a:endParaRPr lang="pl-PL" dirty="0"/>
          </a:p>
          <a:p>
            <a:endParaRPr lang="pl-PL" dirty="0"/>
          </a:p>
        </p:txBody>
      </p:sp>
    </p:spTree>
    <p:extLst>
      <p:ext uri="{BB962C8B-B14F-4D97-AF65-F5344CB8AC3E}">
        <p14:creationId xmlns:p14="http://schemas.microsoft.com/office/powerpoint/2010/main" val="66785721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entrepreneur wants a </a:t>
            </a:r>
            <a:r>
              <a:rPr lang="pl-PL" cap="none" dirty="0" err="1">
                <a:solidFill>
                  <a:schemeClr val="tx2">
                    <a:lumMod val="75000"/>
                  </a:schemeClr>
                </a:solidFill>
              </a:rPr>
              <a:t>free</a:t>
            </a:r>
            <a:r>
              <a:rPr lang="pl-PL" cap="none" dirty="0">
                <a:solidFill>
                  <a:schemeClr val="tx2">
                    <a:lumMod val="75000"/>
                  </a:schemeClr>
                </a:solidFill>
              </a:rPr>
              <a:t>-to-</a:t>
            </a:r>
            <a:r>
              <a:rPr lang="pl-PL" cap="none" dirty="0" err="1">
                <a:solidFill>
                  <a:schemeClr val="tx2">
                    <a:lumMod val="75000"/>
                  </a:schemeClr>
                </a:solidFill>
              </a:rPr>
              <a:t>enter</a:t>
            </a:r>
            <a:r>
              <a:rPr lang="pl-PL" cap="none" dirty="0"/>
              <a:t> system</a:t>
            </a:r>
            <a:r>
              <a:rPr lang="en-US" cap="none" dirty="0"/>
              <a:t> where they can deal with people and </a:t>
            </a:r>
            <a:r>
              <a:rPr lang="en-US" cap="none" dirty="0">
                <a:solidFill>
                  <a:schemeClr val="tx2">
                    <a:lumMod val="75000"/>
                  </a:schemeClr>
                </a:solidFill>
              </a:rPr>
              <a:t>build profits</a:t>
            </a:r>
            <a:r>
              <a:rPr lang="en-US" cap="none" dirty="0"/>
              <a:t>, not extract profits</a:t>
            </a:r>
            <a:r>
              <a:rPr lang="pl-PL" cap="none" dirty="0"/>
              <a:t>.</a:t>
            </a:r>
            <a:endParaRPr lang="en-US" cap="none" dirty="0"/>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4053895154"/>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pl-PL" cap="none" dirty="0"/>
              <a:t>T</a:t>
            </a:r>
            <a:r>
              <a:rPr lang="en-US" cap="none" dirty="0"/>
              <a:t>he blockchain for business is the blockchain that </a:t>
            </a:r>
            <a:r>
              <a:rPr lang="en-US" cap="none" dirty="0">
                <a:solidFill>
                  <a:schemeClr val="tx2">
                    <a:lumMod val="75000"/>
                  </a:schemeClr>
                </a:solidFill>
              </a:rPr>
              <a:t>solves the black swan</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1126556810"/>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need</a:t>
            </a:r>
            <a:r>
              <a:rPr lang="pl-PL" dirty="0"/>
              <a:t> IS</a:t>
            </a:r>
            <a:r>
              <a:rPr lang="en-US" dirty="0"/>
              <a:t> a </a:t>
            </a:r>
            <a:r>
              <a:rPr lang="en-US" dirty="0">
                <a:solidFill>
                  <a:schemeClr val="tx2">
                    <a:lumMod val="75000"/>
                  </a:schemeClr>
                </a:solidFill>
              </a:rPr>
              <a:t>governed blockchain</a:t>
            </a:r>
            <a:r>
              <a:rPr lang="en-US" dirty="0"/>
              <a:t> </a:t>
            </a:r>
          </a:p>
        </p:txBody>
      </p:sp>
    </p:spTree>
    <p:extLst>
      <p:ext uri="{BB962C8B-B14F-4D97-AF65-F5344CB8AC3E}">
        <p14:creationId xmlns:p14="http://schemas.microsoft.com/office/powerpoint/2010/main" val="395425033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Set of </a:t>
            </a:r>
            <a:r>
              <a:rPr lang="pl-PL" dirty="0" err="1"/>
              <a:t>rules</a:t>
            </a:r>
            <a:r>
              <a:rPr lang="pl-PL" dirty="0"/>
              <a:t>: </a:t>
            </a:r>
            <a:r>
              <a:rPr lang="pl-PL" dirty="0">
                <a:solidFill>
                  <a:schemeClr val="tx2">
                    <a:lumMod val="75000"/>
                  </a:schemeClr>
                </a:solidFill>
              </a:rPr>
              <a:t>the </a:t>
            </a:r>
            <a:r>
              <a:rPr lang="pl-PL" dirty="0" err="1">
                <a:solidFill>
                  <a:schemeClr val="tx2">
                    <a:lumMod val="75000"/>
                  </a:schemeClr>
                </a:solidFill>
              </a:rPr>
              <a:t>Constitution</a:t>
            </a:r>
            <a:endParaRPr lang="pl-PL" dirty="0">
              <a:solidFill>
                <a:schemeClr val="tx2">
                  <a:lumMod val="75000"/>
                </a:schemeClr>
              </a:solidFill>
            </a:endParaRPr>
          </a:p>
          <a:p>
            <a:r>
              <a:rPr lang="pl-PL" dirty="0"/>
              <a:t>T</a:t>
            </a:r>
            <a:r>
              <a:rPr lang="en-US" dirty="0"/>
              <a:t>he community is the people who have agreed to the constitution</a:t>
            </a:r>
            <a:endParaRPr lang="pl-PL" dirty="0"/>
          </a:p>
          <a:p>
            <a:r>
              <a:rPr lang="pl-PL" dirty="0" err="1"/>
              <a:t>Governance</a:t>
            </a:r>
            <a:r>
              <a:rPr lang="pl-PL" dirty="0"/>
              <a:t> </a:t>
            </a:r>
            <a:r>
              <a:rPr lang="pl-PL" dirty="0" err="1"/>
              <a:t>infrastructure</a:t>
            </a:r>
            <a:r>
              <a:rPr lang="pl-PL" dirty="0"/>
              <a:t>:</a:t>
            </a:r>
          </a:p>
          <a:p>
            <a:pPr lvl="1"/>
            <a:r>
              <a:rPr lang="pl-PL" dirty="0"/>
              <a:t>referenda to </a:t>
            </a:r>
            <a:r>
              <a:rPr lang="pl-PL" dirty="0" err="1"/>
              <a:t>appoint</a:t>
            </a:r>
            <a:r>
              <a:rPr lang="pl-PL" dirty="0"/>
              <a:t> the </a:t>
            </a:r>
            <a:r>
              <a:rPr lang="pl-PL" dirty="0" err="1"/>
              <a:t>rules</a:t>
            </a:r>
            <a:endParaRPr lang="pl-PL" dirty="0"/>
          </a:p>
          <a:p>
            <a:pPr lvl="1"/>
            <a:r>
              <a:rPr lang="pl-PL" dirty="0" err="1"/>
              <a:t>arbitration</a:t>
            </a:r>
            <a:r>
              <a:rPr lang="pl-PL" dirty="0"/>
              <a:t> to </a:t>
            </a:r>
            <a:r>
              <a:rPr lang="pl-PL" dirty="0" err="1"/>
              <a:t>resolve</a:t>
            </a:r>
            <a:r>
              <a:rPr lang="pl-PL" dirty="0"/>
              <a:t> </a:t>
            </a:r>
            <a:r>
              <a:rPr lang="pl-PL" dirty="0" err="1"/>
              <a:t>disputes</a:t>
            </a:r>
            <a:r>
              <a:rPr lang="pl-PL" dirty="0"/>
              <a:t> </a:t>
            </a:r>
            <a:r>
              <a:rPr lang="pl-PL" dirty="0" err="1"/>
              <a:t>around</a:t>
            </a:r>
            <a:r>
              <a:rPr lang="pl-PL" dirty="0"/>
              <a:t> the </a:t>
            </a:r>
            <a:r>
              <a:rPr lang="pl-PL" dirty="0" err="1"/>
              <a:t>rules</a:t>
            </a:r>
            <a:endParaRPr lang="pl-PL" dirty="0"/>
          </a:p>
          <a:p>
            <a:pPr lvl="1"/>
            <a:r>
              <a:rPr lang="pl-PL" dirty="0" err="1"/>
              <a:t>execution</a:t>
            </a:r>
            <a:r>
              <a:rPr lang="pl-PL" dirty="0"/>
              <a:t> to </a:t>
            </a:r>
            <a:r>
              <a:rPr lang="pl-PL" dirty="0" err="1"/>
              <a:t>implement</a:t>
            </a:r>
            <a:r>
              <a:rPr lang="pl-PL" dirty="0"/>
              <a:t> to </a:t>
            </a:r>
            <a:r>
              <a:rPr lang="pl-PL" dirty="0" err="1"/>
              <a:t>rules</a:t>
            </a:r>
            <a:endParaRPr lang="pl-PL" dirty="0"/>
          </a:p>
        </p:txBody>
      </p:sp>
    </p:spTree>
    <p:extLst>
      <p:ext uri="{BB962C8B-B14F-4D97-AF65-F5344CB8AC3E}">
        <p14:creationId xmlns:p14="http://schemas.microsoft.com/office/powerpoint/2010/main" val="3264306243"/>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that third choice, </a:t>
            </a:r>
            <a:r>
              <a:rPr lang="en-US" cap="none" dirty="0">
                <a:solidFill>
                  <a:schemeClr val="tx2">
                    <a:lumMod val="75000"/>
                  </a:schemeClr>
                </a:solidFill>
              </a:rPr>
              <a:t>the governed blockchain</a:t>
            </a:r>
            <a:r>
              <a:rPr lang="en-US" cap="none" dirty="0"/>
              <a:t>. In essence what we have is </a:t>
            </a:r>
            <a:r>
              <a:rPr lang="en-US" cap="none" dirty="0">
                <a:solidFill>
                  <a:schemeClr val="tx2">
                    <a:lumMod val="75000"/>
                  </a:schemeClr>
                </a:solidFill>
              </a:rPr>
              <a:t>the </a:t>
            </a:r>
            <a:r>
              <a:rPr lang="pl-PL" cap="none" dirty="0" err="1">
                <a:solidFill>
                  <a:schemeClr val="tx2">
                    <a:lumMod val="75000"/>
                  </a:schemeClr>
                </a:solidFill>
              </a:rPr>
              <a:t>safety</a:t>
            </a:r>
            <a:r>
              <a:rPr lang="pl-PL" cap="none" dirty="0"/>
              <a:t> on par with the </a:t>
            </a:r>
            <a:r>
              <a:rPr lang="en-US" cap="none" dirty="0"/>
              <a:t>permissioned blockchain, and </a:t>
            </a:r>
            <a:r>
              <a:rPr lang="pl-PL" cap="none" dirty="0">
                <a:solidFill>
                  <a:schemeClr val="tx2">
                    <a:lumMod val="75000"/>
                  </a:schemeClr>
                </a:solidFill>
              </a:rPr>
              <a:t>the </a:t>
            </a:r>
            <a:r>
              <a:rPr lang="en-US" cap="none" dirty="0">
                <a:solidFill>
                  <a:schemeClr val="tx2">
                    <a:lumMod val="75000"/>
                  </a:schemeClr>
                </a:solidFill>
              </a:rPr>
              <a:t>free</a:t>
            </a:r>
            <a:r>
              <a:rPr lang="pl-PL" cap="none" dirty="0">
                <a:solidFill>
                  <a:schemeClr val="tx2">
                    <a:lumMod val="75000"/>
                  </a:schemeClr>
                </a:solidFill>
              </a:rPr>
              <a:t>dom of</a:t>
            </a:r>
            <a:r>
              <a:rPr lang="en-US" cap="none" dirty="0">
                <a:solidFill>
                  <a:schemeClr val="tx2">
                    <a:lumMod val="75000"/>
                  </a:schemeClr>
                </a:solidFill>
              </a:rPr>
              <a:t> entry</a:t>
            </a:r>
            <a:r>
              <a:rPr lang="en-US" cap="none" dirty="0"/>
              <a:t> </a:t>
            </a:r>
            <a:r>
              <a:rPr lang="pl-PL" cap="none" dirty="0"/>
              <a:t>of</a:t>
            </a:r>
            <a:r>
              <a:rPr lang="en-US" cap="none" dirty="0"/>
              <a:t> the unpermissioned blockchain</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557608528"/>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graphicFrame>
        <p:nvGraphicFramePr>
          <p:cNvPr id="5" name="Diagram 4">
            <a:extLst>
              <a:ext uri="{FF2B5EF4-FFF2-40B4-BE49-F238E27FC236}">
                <a16:creationId xmlns:a16="http://schemas.microsoft.com/office/drawing/2014/main" id="{F3307C30-D014-42C2-A957-60CDACB03401}"/>
              </a:ext>
            </a:extLst>
          </p:cNvPr>
          <p:cNvGraphicFramePr/>
          <p:nvPr>
            <p:extLst>
              <p:ext uri="{D42A27DB-BD31-4B8C-83A1-F6EECF244321}">
                <p14:modId xmlns:p14="http://schemas.microsoft.com/office/powerpoint/2010/main" val="3407309992"/>
              </p:ext>
            </p:extLst>
          </p:nvPr>
        </p:nvGraphicFramePr>
        <p:xfrm>
          <a:off x="2032001" y="2003898"/>
          <a:ext cx="7364918" cy="4134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10799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7CE41F52-32D1-49EA-AAF6-25735D7CB9E3}"/>
                                            </p:graphicEl>
                                          </p:spTgt>
                                        </p:tgtEl>
                                        <p:attrNameLst>
                                          <p:attrName>style.visibility</p:attrName>
                                        </p:attrNameLst>
                                      </p:cBhvr>
                                      <p:to>
                                        <p:strVal val="visible"/>
                                      </p:to>
                                    </p:set>
                                    <p:animEffect transition="in" filter="randombar(horizontal)">
                                      <p:cBhvr>
                                        <p:cTn id="7" dur="500"/>
                                        <p:tgtEl>
                                          <p:spTgt spid="5">
                                            <p:graphicEl>
                                              <a:dgm id="{7CE41F52-32D1-49EA-AAF6-25735D7CB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519DC799-4136-41A6-B4E8-711F7895D3BA}"/>
                                            </p:graphicEl>
                                          </p:spTgt>
                                        </p:tgtEl>
                                        <p:attrNameLst>
                                          <p:attrName>style.visibility</p:attrName>
                                        </p:attrNameLst>
                                      </p:cBhvr>
                                      <p:to>
                                        <p:strVal val="visible"/>
                                      </p:to>
                                    </p:set>
                                    <p:animEffect transition="in" filter="randombar(horizontal)">
                                      <p:cBhvr>
                                        <p:cTn id="12" dur="500"/>
                                        <p:tgtEl>
                                          <p:spTgt spid="5">
                                            <p:graphicEl>
                                              <a:dgm id="{519DC799-4136-41A6-B4E8-711F7895D3B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graphicEl>
                                              <a:dgm id="{ABDCE85F-68D7-4B35-993B-2E1767B6C0B2}"/>
                                            </p:graphicEl>
                                          </p:spTgt>
                                        </p:tgtEl>
                                        <p:attrNameLst>
                                          <p:attrName>style.visibility</p:attrName>
                                        </p:attrNameLst>
                                      </p:cBhvr>
                                      <p:to>
                                        <p:strVal val="visible"/>
                                      </p:to>
                                    </p:set>
                                    <p:animEffect transition="in" filter="randombar(horizontal)">
                                      <p:cBhvr>
                                        <p:cTn id="17" dur="500"/>
                                        <p:tgtEl>
                                          <p:spTgt spid="5">
                                            <p:graphicEl>
                                              <a:dgm id="{ABDCE85F-68D7-4B35-993B-2E1767B6C0B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graphicFrame>
        <p:nvGraphicFramePr>
          <p:cNvPr id="3" name="Diagram 2">
            <a:extLst>
              <a:ext uri="{FF2B5EF4-FFF2-40B4-BE49-F238E27FC236}">
                <a16:creationId xmlns:a16="http://schemas.microsoft.com/office/drawing/2014/main" id="{61DD5CD0-E591-4D00-B041-9D3738532406}"/>
              </a:ext>
            </a:extLst>
          </p:cNvPr>
          <p:cNvGraphicFramePr/>
          <p:nvPr>
            <p:extLst>
              <p:ext uri="{D42A27DB-BD31-4B8C-83A1-F6EECF244321}">
                <p14:modId xmlns:p14="http://schemas.microsoft.com/office/powerpoint/2010/main" val="3828014211"/>
              </p:ext>
            </p:extLst>
          </p:nvPr>
        </p:nvGraphicFramePr>
        <p:xfrm>
          <a:off x="3422839" y="1949967"/>
          <a:ext cx="4545873" cy="4033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ouble Bracket 6">
            <a:extLst>
              <a:ext uri="{FF2B5EF4-FFF2-40B4-BE49-F238E27FC236}">
                <a16:creationId xmlns:a16="http://schemas.microsoft.com/office/drawing/2014/main" id="{810D0D93-46CD-4D5B-8C6A-F9065E945A6D}"/>
              </a:ext>
            </a:extLst>
          </p:cNvPr>
          <p:cNvSpPr/>
          <p:nvPr/>
        </p:nvSpPr>
        <p:spPr>
          <a:xfrm>
            <a:off x="2316480" y="1959429"/>
            <a:ext cx="6766560" cy="4423954"/>
          </a:xfrm>
          <a:prstGeom prst="bracketPair">
            <a:avLst/>
          </a:prstGeom>
          <a:ln w="41275">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Double Brace 16">
            <a:extLst>
              <a:ext uri="{FF2B5EF4-FFF2-40B4-BE49-F238E27FC236}">
                <a16:creationId xmlns:a16="http://schemas.microsoft.com/office/drawing/2014/main" id="{8C236566-0479-43DE-B8DB-C46C172E2549}"/>
              </a:ext>
            </a:extLst>
          </p:cNvPr>
          <p:cNvSpPr/>
          <p:nvPr/>
        </p:nvSpPr>
        <p:spPr>
          <a:xfrm>
            <a:off x="5141298" y="4760913"/>
            <a:ext cx="1108953" cy="552434"/>
          </a:xfrm>
          <a:prstGeom prst="bracePair">
            <a:avLst/>
          </a:prstGeom>
          <a:solidFill>
            <a:schemeClr val="tx1">
              <a:lumMod val="50000"/>
            </a:schemeClr>
          </a:solidFill>
          <a:ln w="2540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pl-PL" sz="1600" dirty="0" err="1">
                <a:solidFill>
                  <a:schemeClr val="tx1">
                    <a:lumMod val="95000"/>
                  </a:schemeClr>
                </a:solidFill>
              </a:rPr>
              <a:t>Computer</a:t>
            </a:r>
            <a:br>
              <a:rPr lang="pl-PL" sz="1600" dirty="0">
                <a:solidFill>
                  <a:schemeClr val="tx1">
                    <a:lumMod val="95000"/>
                  </a:schemeClr>
                </a:solidFill>
              </a:rPr>
            </a:br>
            <a:r>
              <a:rPr lang="pl-PL" sz="1600" dirty="0" err="1">
                <a:solidFill>
                  <a:schemeClr val="tx1">
                    <a:lumMod val="95000"/>
                  </a:schemeClr>
                </a:solidFill>
              </a:rPr>
              <a:t>code</a:t>
            </a:r>
            <a:endParaRPr lang="en-US" sz="1600" dirty="0">
              <a:solidFill>
                <a:schemeClr val="tx1">
                  <a:lumMod val="95000"/>
                </a:schemeClr>
              </a:solidFill>
            </a:endParaRPr>
          </a:p>
        </p:txBody>
      </p:sp>
      <p:pic>
        <p:nvPicPr>
          <p:cNvPr id="22" name="Graphic 21" descr="Man">
            <a:extLst>
              <a:ext uri="{FF2B5EF4-FFF2-40B4-BE49-F238E27FC236}">
                <a16:creationId xmlns:a16="http://schemas.microsoft.com/office/drawing/2014/main" id="{8B35B1D8-A11F-4FAF-A33F-378DD6689F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95803" y="3128439"/>
            <a:ext cx="914400" cy="914400"/>
          </a:xfrm>
          <a:prstGeom prst="rect">
            <a:avLst/>
          </a:prstGeom>
        </p:spPr>
      </p:pic>
      <p:pic>
        <p:nvPicPr>
          <p:cNvPr id="24" name="Graphic 23" descr="Woman">
            <a:extLst>
              <a:ext uri="{FF2B5EF4-FFF2-40B4-BE49-F238E27FC236}">
                <a16:creationId xmlns:a16="http://schemas.microsoft.com/office/drawing/2014/main" id="{5DBA5C35-0F66-4517-9AA3-86E9F6FF922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43001" y="5492025"/>
            <a:ext cx="914400" cy="914400"/>
          </a:xfrm>
          <a:prstGeom prst="rect">
            <a:avLst/>
          </a:prstGeom>
        </p:spPr>
      </p:pic>
      <p:pic>
        <p:nvPicPr>
          <p:cNvPr id="25" name="Graphic 24" descr="Man">
            <a:extLst>
              <a:ext uri="{FF2B5EF4-FFF2-40B4-BE49-F238E27FC236}">
                <a16:creationId xmlns:a16="http://schemas.microsoft.com/office/drawing/2014/main" id="{A88823EB-46D9-4F45-923F-9322C7E7AA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96047" y="4817824"/>
            <a:ext cx="914400" cy="914400"/>
          </a:xfrm>
          <a:prstGeom prst="rect">
            <a:avLst/>
          </a:prstGeom>
        </p:spPr>
      </p:pic>
      <p:pic>
        <p:nvPicPr>
          <p:cNvPr id="26" name="Graphic 25" descr="Man">
            <a:extLst>
              <a:ext uri="{FF2B5EF4-FFF2-40B4-BE49-F238E27FC236}">
                <a16:creationId xmlns:a16="http://schemas.microsoft.com/office/drawing/2014/main" id="{984A4F42-D7A2-46F0-B127-F6146AA451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53573" y="3286217"/>
            <a:ext cx="914400" cy="914400"/>
          </a:xfrm>
          <a:prstGeom prst="rect">
            <a:avLst/>
          </a:prstGeom>
        </p:spPr>
      </p:pic>
      <p:pic>
        <p:nvPicPr>
          <p:cNvPr id="27" name="Graphic 26" descr="Man">
            <a:extLst>
              <a:ext uri="{FF2B5EF4-FFF2-40B4-BE49-F238E27FC236}">
                <a16:creationId xmlns:a16="http://schemas.microsoft.com/office/drawing/2014/main" id="{9E8E65E9-49D8-4BA3-9D5E-71A0DEA6B93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42217" y="4292853"/>
            <a:ext cx="914400" cy="914400"/>
          </a:xfrm>
          <a:prstGeom prst="rect">
            <a:avLst/>
          </a:prstGeom>
        </p:spPr>
      </p:pic>
      <p:pic>
        <p:nvPicPr>
          <p:cNvPr id="28" name="Graphic 27" descr="Man">
            <a:extLst>
              <a:ext uri="{FF2B5EF4-FFF2-40B4-BE49-F238E27FC236}">
                <a16:creationId xmlns:a16="http://schemas.microsoft.com/office/drawing/2014/main" id="{1BF45452-019C-47D6-9EEE-18FAC29C1E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03500" y="2422321"/>
            <a:ext cx="914400" cy="914400"/>
          </a:xfrm>
          <a:prstGeom prst="rect">
            <a:avLst/>
          </a:prstGeom>
        </p:spPr>
      </p:pic>
      <p:pic>
        <p:nvPicPr>
          <p:cNvPr id="29" name="Graphic 28" descr="Man">
            <a:extLst>
              <a:ext uri="{FF2B5EF4-FFF2-40B4-BE49-F238E27FC236}">
                <a16:creationId xmlns:a16="http://schemas.microsoft.com/office/drawing/2014/main" id="{2872AEDD-6CEE-48B5-9BA5-999E456716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63036" y="5285565"/>
            <a:ext cx="914400" cy="914400"/>
          </a:xfrm>
          <a:prstGeom prst="rect">
            <a:avLst/>
          </a:prstGeom>
        </p:spPr>
      </p:pic>
      <p:pic>
        <p:nvPicPr>
          <p:cNvPr id="30" name="Graphic 29" descr="Woman">
            <a:extLst>
              <a:ext uri="{FF2B5EF4-FFF2-40B4-BE49-F238E27FC236}">
                <a16:creationId xmlns:a16="http://schemas.microsoft.com/office/drawing/2014/main" id="{8D37E909-DB81-47E5-AFEB-E86A98A9DD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72901" y="3772421"/>
            <a:ext cx="914400" cy="914400"/>
          </a:xfrm>
          <a:prstGeom prst="rect">
            <a:avLst/>
          </a:prstGeom>
        </p:spPr>
      </p:pic>
      <p:pic>
        <p:nvPicPr>
          <p:cNvPr id="31" name="Graphic 30" descr="Woman">
            <a:extLst>
              <a:ext uri="{FF2B5EF4-FFF2-40B4-BE49-F238E27FC236}">
                <a16:creationId xmlns:a16="http://schemas.microsoft.com/office/drawing/2014/main" id="{3F667EBA-08F7-493B-BFC2-464F400EB6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38018" y="1983812"/>
            <a:ext cx="914400" cy="914400"/>
          </a:xfrm>
          <a:prstGeom prst="rect">
            <a:avLst/>
          </a:prstGeom>
        </p:spPr>
      </p:pic>
      <p:pic>
        <p:nvPicPr>
          <p:cNvPr id="32" name="Graphic 31" descr="Woman">
            <a:extLst>
              <a:ext uri="{FF2B5EF4-FFF2-40B4-BE49-F238E27FC236}">
                <a16:creationId xmlns:a16="http://schemas.microsoft.com/office/drawing/2014/main" id="{24BAE826-F8D1-4743-9744-5349E55E8ED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33679" y="3884365"/>
            <a:ext cx="914400" cy="914400"/>
          </a:xfrm>
          <a:prstGeom prst="rect">
            <a:avLst/>
          </a:prstGeom>
        </p:spPr>
      </p:pic>
      <p:pic>
        <p:nvPicPr>
          <p:cNvPr id="33" name="Graphic 32" descr="Man">
            <a:extLst>
              <a:ext uri="{FF2B5EF4-FFF2-40B4-BE49-F238E27FC236}">
                <a16:creationId xmlns:a16="http://schemas.microsoft.com/office/drawing/2014/main" id="{CA5613F4-2FF3-496D-BAD5-02924EAC4E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41142" y="2545404"/>
            <a:ext cx="914400" cy="914400"/>
          </a:xfrm>
          <a:prstGeom prst="rect">
            <a:avLst/>
          </a:prstGeom>
        </p:spPr>
      </p:pic>
      <p:pic>
        <p:nvPicPr>
          <p:cNvPr id="34" name="Graphic 33" descr="Man">
            <a:extLst>
              <a:ext uri="{FF2B5EF4-FFF2-40B4-BE49-F238E27FC236}">
                <a16:creationId xmlns:a16="http://schemas.microsoft.com/office/drawing/2014/main" id="{7DD0CE18-D8A7-4280-98D1-56D455FD2B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17900" y="2690086"/>
            <a:ext cx="914400" cy="914400"/>
          </a:xfrm>
          <a:prstGeom prst="rect">
            <a:avLst/>
          </a:prstGeom>
        </p:spPr>
      </p:pic>
      <p:pic>
        <p:nvPicPr>
          <p:cNvPr id="35" name="Graphic 34" descr="Man">
            <a:extLst>
              <a:ext uri="{FF2B5EF4-FFF2-40B4-BE49-F238E27FC236}">
                <a16:creationId xmlns:a16="http://schemas.microsoft.com/office/drawing/2014/main" id="{90A2036D-1D6E-47E8-A3D4-9A32EB366D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55344" y="2104277"/>
            <a:ext cx="914400" cy="914400"/>
          </a:xfrm>
          <a:prstGeom prst="rect">
            <a:avLst/>
          </a:prstGeom>
        </p:spPr>
      </p:pic>
      <p:pic>
        <p:nvPicPr>
          <p:cNvPr id="36" name="Graphic 35" descr="Woman">
            <a:extLst>
              <a:ext uri="{FF2B5EF4-FFF2-40B4-BE49-F238E27FC236}">
                <a16:creationId xmlns:a16="http://schemas.microsoft.com/office/drawing/2014/main" id="{7871891D-FC02-47CB-8975-8AB6C169B9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35819" y="1831459"/>
            <a:ext cx="914400" cy="914400"/>
          </a:xfrm>
          <a:prstGeom prst="rect">
            <a:avLst/>
          </a:prstGeom>
        </p:spPr>
      </p:pic>
      <p:pic>
        <p:nvPicPr>
          <p:cNvPr id="37" name="Graphic 36" descr="Woman">
            <a:extLst>
              <a:ext uri="{FF2B5EF4-FFF2-40B4-BE49-F238E27FC236}">
                <a16:creationId xmlns:a16="http://schemas.microsoft.com/office/drawing/2014/main" id="{9157C424-01D2-47A9-B46B-38215F02B06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03726" y="3340856"/>
            <a:ext cx="914400" cy="914400"/>
          </a:xfrm>
          <a:prstGeom prst="rect">
            <a:avLst/>
          </a:prstGeom>
        </p:spPr>
      </p:pic>
      <p:pic>
        <p:nvPicPr>
          <p:cNvPr id="38" name="Graphic 37" descr="Woman">
            <a:extLst>
              <a:ext uri="{FF2B5EF4-FFF2-40B4-BE49-F238E27FC236}">
                <a16:creationId xmlns:a16="http://schemas.microsoft.com/office/drawing/2014/main" id="{F6686FE9-4365-4989-B38F-3BAE7A3CF0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69282" y="2451791"/>
            <a:ext cx="914400" cy="914400"/>
          </a:xfrm>
          <a:prstGeom prst="rect">
            <a:avLst/>
          </a:prstGeom>
        </p:spPr>
      </p:pic>
      <p:pic>
        <p:nvPicPr>
          <p:cNvPr id="39" name="Graphic 38" descr="Woman">
            <a:extLst>
              <a:ext uri="{FF2B5EF4-FFF2-40B4-BE49-F238E27FC236}">
                <a16:creationId xmlns:a16="http://schemas.microsoft.com/office/drawing/2014/main" id="{FE80899F-7A4B-4AF3-967A-77BF1C8E4D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31501" y="1936387"/>
            <a:ext cx="914400" cy="914400"/>
          </a:xfrm>
          <a:prstGeom prst="rect">
            <a:avLst/>
          </a:prstGeom>
        </p:spPr>
      </p:pic>
      <p:pic>
        <p:nvPicPr>
          <p:cNvPr id="40" name="Graphic 39" descr="Woman">
            <a:extLst>
              <a:ext uri="{FF2B5EF4-FFF2-40B4-BE49-F238E27FC236}">
                <a16:creationId xmlns:a16="http://schemas.microsoft.com/office/drawing/2014/main" id="{E2B3D13B-CEBE-4192-AB54-49DBF56A2E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35186" y="5389746"/>
            <a:ext cx="914400" cy="914400"/>
          </a:xfrm>
          <a:prstGeom prst="rect">
            <a:avLst/>
          </a:prstGeom>
        </p:spPr>
      </p:pic>
      <p:sp>
        <p:nvSpPr>
          <p:cNvPr id="42" name="TextBox 41">
            <a:extLst>
              <a:ext uri="{FF2B5EF4-FFF2-40B4-BE49-F238E27FC236}">
                <a16:creationId xmlns:a16="http://schemas.microsoft.com/office/drawing/2014/main" id="{1B7F6322-5BE3-4259-B161-EE41244F498A}"/>
              </a:ext>
            </a:extLst>
          </p:cNvPr>
          <p:cNvSpPr txBox="1"/>
          <p:nvPr/>
        </p:nvSpPr>
        <p:spPr>
          <a:xfrm rot="16200000">
            <a:off x="1059591" y="3745767"/>
            <a:ext cx="1978876" cy="369332"/>
          </a:xfrm>
          <a:prstGeom prst="rect">
            <a:avLst/>
          </a:prstGeom>
          <a:noFill/>
        </p:spPr>
        <p:txBody>
          <a:bodyPr wrap="square" rtlCol="0">
            <a:spAutoFit/>
          </a:bodyPr>
          <a:lstStyle/>
          <a:p>
            <a:r>
              <a:rPr lang="pl-PL" dirty="0">
                <a:solidFill>
                  <a:schemeClr val="tx1">
                    <a:lumMod val="95000"/>
                  </a:schemeClr>
                </a:solidFill>
              </a:rPr>
              <a:t>System of </a:t>
            </a:r>
            <a:r>
              <a:rPr lang="pl-PL" dirty="0" err="1">
                <a:solidFill>
                  <a:schemeClr val="tx1">
                    <a:lumMod val="95000"/>
                  </a:schemeClr>
                </a:solidFill>
              </a:rPr>
              <a:t>values</a:t>
            </a:r>
            <a:endParaRPr lang="en-US" dirty="0">
              <a:solidFill>
                <a:schemeClr val="tx1">
                  <a:lumMod val="95000"/>
                </a:schemeClr>
              </a:solidFill>
            </a:endParaRPr>
          </a:p>
        </p:txBody>
      </p:sp>
    </p:spTree>
    <p:extLst>
      <p:ext uri="{BB962C8B-B14F-4D97-AF65-F5344CB8AC3E}">
        <p14:creationId xmlns:p14="http://schemas.microsoft.com/office/powerpoint/2010/main" val="53104773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Disclaimer</a:t>
            </a:r>
            <a:endParaRPr lang="en-US" dirty="0">
              <a:solidFill>
                <a:schemeClr val="tx2">
                  <a:lumMod val="75000"/>
                </a:schemeClr>
              </a:solidFill>
            </a:endParaRPr>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solidFill>
                  <a:schemeClr val="tx1">
                    <a:lumMod val="75000"/>
                  </a:schemeClr>
                </a:solidFill>
              </a:rPr>
              <a:t>W</a:t>
            </a:r>
            <a:r>
              <a:rPr lang="en-US" dirty="0">
                <a:solidFill>
                  <a:schemeClr val="tx1">
                    <a:lumMod val="75000"/>
                  </a:schemeClr>
                </a:solidFill>
              </a:rPr>
              <a:t>e are </a:t>
            </a:r>
            <a:r>
              <a:rPr lang="pl-PL" dirty="0">
                <a:solidFill>
                  <a:schemeClr val="tx2">
                    <a:lumMod val="75000"/>
                  </a:schemeClr>
                </a:solidFill>
              </a:rPr>
              <a:t>NOT</a:t>
            </a:r>
            <a:r>
              <a:rPr lang="en-US" dirty="0">
                <a:solidFill>
                  <a:schemeClr val="tx1">
                    <a:lumMod val="75000"/>
                  </a:schemeClr>
                </a:solidFill>
              </a:rPr>
              <a:t> </a:t>
            </a:r>
            <a:r>
              <a:rPr lang="pl-PL" dirty="0">
                <a:solidFill>
                  <a:schemeClr val="tx1">
                    <a:lumMod val="75000"/>
                  </a:schemeClr>
                </a:solidFill>
              </a:rPr>
              <a:t>in any way</a:t>
            </a:r>
            <a:r>
              <a:rPr lang="en-US" dirty="0">
                <a:solidFill>
                  <a:schemeClr val="tx1">
                    <a:lumMod val="75000"/>
                  </a:schemeClr>
                </a:solidFill>
              </a:rPr>
              <a:t> associated with </a:t>
            </a:r>
            <a:r>
              <a:rPr lang="en-US" dirty="0">
                <a:solidFill>
                  <a:schemeClr val="tx2">
                    <a:lumMod val="75000"/>
                  </a:schemeClr>
                </a:solidFill>
              </a:rPr>
              <a:t>block.one</a:t>
            </a:r>
            <a:r>
              <a:rPr lang="en-US" dirty="0">
                <a:solidFill>
                  <a:schemeClr val="tx1">
                    <a:lumMod val="75000"/>
                  </a:schemeClr>
                </a:solidFill>
              </a:rPr>
              <a:t>, the company developing EOS code. We are just part of the emerging EOS community.</a:t>
            </a:r>
            <a:endParaRPr lang="pl-PL" dirty="0">
              <a:solidFill>
                <a:schemeClr val="tx1">
                  <a:lumMod val="75000"/>
                </a:schemeClr>
              </a:solidFill>
            </a:endParaRPr>
          </a:p>
          <a:p>
            <a:r>
              <a:rPr lang="en-US" dirty="0">
                <a:solidFill>
                  <a:schemeClr val="tx1">
                    <a:lumMod val="75000"/>
                  </a:schemeClr>
                </a:solidFill>
              </a:rPr>
              <a:t>We have no interest in you buying EOS tokens, and this certainly should not be treated as financial advice. </a:t>
            </a:r>
            <a:endParaRPr lang="pl-PL" dirty="0">
              <a:solidFill>
                <a:schemeClr val="tx1">
                  <a:lumMod val="75000"/>
                </a:schemeClr>
              </a:solidFill>
            </a:endParaRPr>
          </a:p>
          <a:p>
            <a:r>
              <a:rPr lang="en-US" dirty="0">
                <a:solidFill>
                  <a:schemeClr val="tx1">
                    <a:lumMod val="75000"/>
                  </a:schemeClr>
                </a:solidFill>
              </a:rPr>
              <a:t>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DPOS</a:t>
            </a:r>
            <a:r>
              <a:rPr lang="pl-PL" dirty="0"/>
              <a:t> - DELEGATED PROOF OF STAKE</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21 </a:t>
            </a:r>
            <a:r>
              <a:rPr lang="pl-PL" dirty="0" err="1"/>
              <a:t>block</a:t>
            </a:r>
            <a:r>
              <a:rPr lang="pl-PL" dirty="0"/>
              <a:t> </a:t>
            </a:r>
            <a:r>
              <a:rPr lang="pl-PL" dirty="0" err="1"/>
              <a:t>producers</a:t>
            </a:r>
            <a:r>
              <a:rPr lang="pl-PL" dirty="0"/>
              <a:t> </a:t>
            </a:r>
            <a:r>
              <a:rPr lang="pl-PL" dirty="0" err="1"/>
              <a:t>elected</a:t>
            </a:r>
            <a:r>
              <a:rPr lang="pl-PL" dirty="0"/>
              <a:t> by token </a:t>
            </a:r>
            <a:r>
              <a:rPr lang="pl-PL" dirty="0" err="1"/>
              <a:t>holders</a:t>
            </a:r>
            <a:endParaRPr lang="pl-PL" dirty="0"/>
          </a:p>
          <a:p>
            <a:r>
              <a:rPr lang="pl-PL" dirty="0"/>
              <a:t>Hard to </a:t>
            </a:r>
            <a:r>
              <a:rPr lang="pl-PL" dirty="0" err="1"/>
              <a:t>get</a:t>
            </a:r>
            <a:r>
              <a:rPr lang="pl-PL" dirty="0"/>
              <a:t> </a:t>
            </a:r>
            <a:r>
              <a:rPr lang="pl-PL" dirty="0" err="1"/>
              <a:t>elected</a:t>
            </a:r>
            <a:r>
              <a:rPr lang="pl-PL" dirty="0"/>
              <a:t>, </a:t>
            </a:r>
            <a:r>
              <a:rPr lang="pl-PL" dirty="0" err="1"/>
              <a:t>easy</a:t>
            </a:r>
            <a:r>
              <a:rPr lang="pl-PL" dirty="0"/>
              <a:t> to </a:t>
            </a:r>
            <a:r>
              <a:rPr lang="pl-PL" dirty="0" err="1"/>
              <a:t>lose</a:t>
            </a:r>
            <a:r>
              <a:rPr lang="pl-PL" dirty="0"/>
              <a:t> the </a:t>
            </a:r>
            <a:r>
              <a:rPr lang="pl-PL" dirty="0" err="1"/>
              <a:t>job</a:t>
            </a:r>
            <a:endParaRPr lang="pl-PL" dirty="0"/>
          </a:p>
          <a:p>
            <a:r>
              <a:rPr lang="pl-PL" dirty="0" err="1"/>
              <a:t>Executors</a:t>
            </a:r>
            <a:r>
              <a:rPr lang="pl-PL" dirty="0"/>
              <a:t> of the </a:t>
            </a:r>
            <a:r>
              <a:rPr lang="pl-PL" dirty="0" err="1"/>
              <a:t>constitution</a:t>
            </a:r>
            <a:r>
              <a:rPr lang="pl-PL" dirty="0"/>
              <a:t>, </a:t>
            </a:r>
            <a:r>
              <a:rPr lang="pl-PL" dirty="0" err="1"/>
              <a:t>e.g</a:t>
            </a:r>
            <a:r>
              <a:rPr lang="pl-PL" dirty="0"/>
              <a:t>.</a:t>
            </a:r>
          </a:p>
          <a:p>
            <a:pPr lvl="1"/>
            <a:r>
              <a:rPr lang="pl-PL" dirty="0" err="1"/>
              <a:t>apply</a:t>
            </a:r>
            <a:r>
              <a:rPr lang="pl-PL" dirty="0"/>
              <a:t> </a:t>
            </a:r>
            <a:r>
              <a:rPr lang="pl-PL" dirty="0" err="1"/>
              <a:t>protocol</a:t>
            </a:r>
            <a:r>
              <a:rPr lang="pl-PL" dirty="0"/>
              <a:t> </a:t>
            </a:r>
            <a:r>
              <a:rPr lang="pl-PL" dirty="0" err="1"/>
              <a:t>changes</a:t>
            </a:r>
            <a:endParaRPr lang="pl-PL" dirty="0"/>
          </a:p>
          <a:p>
            <a:pPr lvl="1"/>
            <a:r>
              <a:rPr lang="pl-PL" dirty="0" err="1"/>
              <a:t>ability</a:t>
            </a:r>
            <a:r>
              <a:rPr lang="pl-PL" dirty="0"/>
              <a:t> to </a:t>
            </a:r>
            <a:r>
              <a:rPr lang="pl-PL" dirty="0" err="1"/>
              <a:t>freeze</a:t>
            </a:r>
            <a:r>
              <a:rPr lang="pl-PL" dirty="0"/>
              <a:t> &amp; </a:t>
            </a:r>
            <a:r>
              <a:rPr lang="pl-PL" dirty="0" err="1"/>
              <a:t>fix</a:t>
            </a:r>
            <a:r>
              <a:rPr lang="pl-PL" dirty="0"/>
              <a:t> </a:t>
            </a:r>
            <a:r>
              <a:rPr lang="pl-PL" dirty="0" err="1"/>
              <a:t>broken</a:t>
            </a:r>
            <a:r>
              <a:rPr lang="pl-PL" dirty="0"/>
              <a:t> dApps</a:t>
            </a:r>
          </a:p>
          <a:p>
            <a:r>
              <a:rPr lang="pl-PL" dirty="0" err="1"/>
              <a:t>Subjects</a:t>
            </a:r>
            <a:r>
              <a:rPr lang="pl-PL" dirty="0"/>
              <a:t> to the </a:t>
            </a:r>
            <a:r>
              <a:rPr lang="pl-PL" dirty="0" err="1"/>
              <a:t>constitution</a:t>
            </a:r>
            <a:r>
              <a:rPr lang="pl-PL" dirty="0"/>
              <a:t>: </a:t>
            </a:r>
            <a:r>
              <a:rPr lang="pl-PL" dirty="0" err="1"/>
              <a:t>they</a:t>
            </a:r>
            <a:r>
              <a:rPr lang="pl-PL" dirty="0"/>
              <a:t> </a:t>
            </a:r>
            <a:r>
              <a:rPr lang="pl-PL" dirty="0" err="1"/>
              <a:t>risk</a:t>
            </a:r>
            <a:r>
              <a:rPr lang="pl-PL" dirty="0"/>
              <a:t> </a:t>
            </a:r>
            <a:r>
              <a:rPr lang="pl-PL" dirty="0" err="1"/>
              <a:t>being</a:t>
            </a:r>
            <a:r>
              <a:rPr lang="pl-PL" dirty="0"/>
              <a:t> </a:t>
            </a:r>
            <a:r>
              <a:rPr lang="pl-PL" dirty="0" err="1"/>
              <a:t>voted</a:t>
            </a:r>
            <a:r>
              <a:rPr lang="pl-PL" dirty="0"/>
              <a:t> out </a:t>
            </a:r>
            <a:r>
              <a:rPr lang="pl-PL" dirty="0" err="1"/>
              <a:t>if</a:t>
            </a:r>
            <a:r>
              <a:rPr lang="pl-PL" dirty="0"/>
              <a:t> </a:t>
            </a:r>
            <a:r>
              <a:rPr lang="pl-PL" dirty="0" err="1"/>
              <a:t>they</a:t>
            </a:r>
            <a:r>
              <a:rPr lang="pl-PL" dirty="0"/>
              <a:t> </a:t>
            </a:r>
            <a:r>
              <a:rPr lang="pl-PL" dirty="0" err="1"/>
              <a:t>misbehave</a:t>
            </a:r>
            <a:endParaRPr lang="pl-PL" dirty="0"/>
          </a:p>
        </p:txBody>
      </p:sp>
    </p:spTree>
    <p:extLst>
      <p:ext uri="{BB962C8B-B14F-4D97-AF65-F5344CB8AC3E}">
        <p14:creationId xmlns:p14="http://schemas.microsoft.com/office/powerpoint/2010/main" val="109357171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WHY DO WE </a:t>
            </a:r>
            <a:r>
              <a:rPr lang="pl-PL" dirty="0">
                <a:solidFill>
                  <a:schemeClr val="tx2">
                    <a:lumMod val="75000"/>
                  </a:schemeClr>
                </a:solidFill>
              </a:rPr>
              <a:t>NEED A CONSTITUTION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7"/>
            <a:ext cx="9905999" cy="3445920"/>
          </a:xfrm>
        </p:spPr>
        <p:txBody>
          <a:bodyPr>
            <a:normAutofit/>
          </a:bodyPr>
          <a:lstStyle/>
          <a:p>
            <a:r>
              <a:rPr lang="en-US" dirty="0"/>
              <a:t>The constitution is the expression of common values within a community</a:t>
            </a:r>
          </a:p>
          <a:p>
            <a:r>
              <a:rPr lang="en-US" dirty="0"/>
              <a:t>No constitution = no common values explicitly defined</a:t>
            </a:r>
          </a:p>
          <a:p>
            <a:r>
              <a:rPr lang="en-US" dirty="0"/>
              <a:t>Eventually something controversial will happen</a:t>
            </a:r>
          </a:p>
          <a:p>
            <a:r>
              <a:rPr lang="en-US" dirty="0"/>
              <a:t>A constitution exists to minimize the likelihood of a fork, which is a bad thing</a:t>
            </a:r>
          </a:p>
        </p:txBody>
      </p:sp>
    </p:spTree>
    <p:extLst>
      <p:ext uri="{BB962C8B-B14F-4D97-AF65-F5344CB8AC3E}">
        <p14:creationId xmlns:p14="http://schemas.microsoft.com/office/powerpoint/2010/main" val="411400971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EOS - THE </a:t>
            </a:r>
            <a:r>
              <a:rPr lang="pl-PL" dirty="0" err="1">
                <a:solidFill>
                  <a:schemeClr val="tx2">
                    <a:lumMod val="75000"/>
                  </a:schemeClr>
                </a:solidFill>
              </a:rPr>
              <a:t>Governed</a:t>
            </a:r>
            <a:r>
              <a:rPr lang="pl-PL" dirty="0">
                <a:solidFill>
                  <a:schemeClr val="tx2">
                    <a:lumMod val="75000"/>
                  </a:schemeClr>
                </a:solidFill>
              </a:rPr>
              <a:t> BLOCKCHAIN</a:t>
            </a:r>
            <a:endParaRPr lang="pl-PL" dirty="0"/>
          </a:p>
        </p:txBody>
      </p:sp>
      <p:graphicFrame>
        <p:nvGraphicFramePr>
          <p:cNvPr id="4" name="Table 3">
            <a:extLst>
              <a:ext uri="{FF2B5EF4-FFF2-40B4-BE49-F238E27FC236}">
                <a16:creationId xmlns:a16="http://schemas.microsoft.com/office/drawing/2014/main" id="{8700FEA7-6266-4C59-961A-BC613E01FC56}"/>
              </a:ext>
            </a:extLst>
          </p:cNvPr>
          <p:cNvGraphicFramePr>
            <a:graphicFrameLocks noGrp="1"/>
          </p:cNvGraphicFramePr>
          <p:nvPr>
            <p:extLst>
              <p:ext uri="{D42A27DB-BD31-4B8C-83A1-F6EECF244321}">
                <p14:modId xmlns:p14="http://schemas.microsoft.com/office/powerpoint/2010/main" val="2966076226"/>
              </p:ext>
            </p:extLst>
          </p:nvPr>
        </p:nvGraphicFramePr>
        <p:xfrm>
          <a:off x="1485677" y="2370778"/>
          <a:ext cx="8127999" cy="1483360"/>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3674101129"/>
                    </a:ext>
                  </a:extLst>
                </a:gridCol>
                <a:gridCol w="2709333">
                  <a:extLst>
                    <a:ext uri="{9D8B030D-6E8A-4147-A177-3AD203B41FA5}">
                      <a16:colId xmlns:a16="http://schemas.microsoft.com/office/drawing/2014/main" val="30346176"/>
                    </a:ext>
                  </a:extLst>
                </a:gridCol>
                <a:gridCol w="2709333">
                  <a:extLst>
                    <a:ext uri="{9D8B030D-6E8A-4147-A177-3AD203B41FA5}">
                      <a16:colId xmlns:a16="http://schemas.microsoft.com/office/drawing/2014/main" val="255936700"/>
                    </a:ext>
                  </a:extLst>
                </a:gridCol>
              </a:tblGrid>
              <a:tr h="370840">
                <a:tc>
                  <a:txBody>
                    <a:bodyPr/>
                    <a:lstStyle/>
                    <a:p>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b="0" dirty="0">
                          <a:solidFill>
                            <a:schemeClr val="tx1">
                              <a:lumMod val="95000"/>
                            </a:schemeClr>
                          </a:solidFill>
                        </a:rPr>
                        <a:t>Black Swan </a:t>
                      </a:r>
                      <a:r>
                        <a:rPr lang="pl-PL" b="0" dirty="0" err="1">
                          <a:solidFill>
                            <a:schemeClr val="tx1">
                              <a:lumMod val="95000"/>
                            </a:schemeClr>
                          </a:solidFill>
                        </a:rPr>
                        <a:t>prevention</a:t>
                      </a:r>
                      <a:endParaRPr lang="pl-PL" b="0" dirty="0">
                        <a:solidFill>
                          <a:schemeClr val="tx1">
                            <a:lumMod val="9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b="0" dirty="0" err="1">
                          <a:solidFill>
                            <a:schemeClr val="tx1"/>
                          </a:solidFill>
                        </a:rPr>
                        <a:t>Stagnation</a:t>
                      </a:r>
                      <a:r>
                        <a:rPr lang="pl-PL" b="0" dirty="0">
                          <a:solidFill>
                            <a:schemeClr val="tx1"/>
                          </a:solidFill>
                        </a:rPr>
                        <a:t> </a:t>
                      </a:r>
                      <a:r>
                        <a:rPr lang="pl-PL" b="0" dirty="0" err="1">
                          <a:solidFill>
                            <a:schemeClr val="tx1"/>
                          </a:solidFill>
                        </a:rPr>
                        <a:t>prevention</a:t>
                      </a:r>
                      <a:endParaRPr lang="pl-PL" b="0" dirty="0">
                        <a:solidFill>
                          <a:schemeClr val="tx1"/>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extLst>
                  <a:ext uri="{0D108BD9-81ED-4DB2-BD59-A6C34878D82A}">
                    <a16:rowId xmlns:a16="http://schemas.microsoft.com/office/drawing/2014/main" val="3516533853"/>
                  </a:ext>
                </a:extLst>
              </a:tr>
              <a:tr h="370840">
                <a:tc>
                  <a:txBody>
                    <a:bodyPr/>
                    <a:lstStyle/>
                    <a:p>
                      <a:r>
                        <a:rPr lang="pl-PL" dirty="0"/>
                        <a:t>Unpermissioned</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a:t>-</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err="1"/>
                        <a:t>Free</a:t>
                      </a:r>
                      <a:r>
                        <a:rPr lang="pl-PL" dirty="0"/>
                        <a:t> to </a:t>
                      </a:r>
                      <a:r>
                        <a:rPr lang="pl-PL" dirty="0" err="1"/>
                        <a:t>enter</a:t>
                      </a:r>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12692584"/>
                  </a:ext>
                </a:extLst>
              </a:tr>
              <a:tr h="370840">
                <a:tc>
                  <a:txBody>
                    <a:bodyPr/>
                    <a:lstStyle/>
                    <a:p>
                      <a:r>
                        <a:rPr lang="pl-PL" dirty="0" err="1"/>
                        <a:t>Permissioned</a:t>
                      </a:r>
                      <a:endParaRPr lang="pl-PL"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err="1"/>
                        <a:t>Walled</a:t>
                      </a:r>
                      <a:r>
                        <a:rPr lang="pl-PL" dirty="0"/>
                        <a:t> garden</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a:t>-</a:t>
                      </a: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43928550"/>
                  </a:ext>
                </a:extLst>
              </a:tr>
              <a:tr h="370840">
                <a:tc>
                  <a:txBody>
                    <a:bodyPr/>
                    <a:lstStyle/>
                    <a:p>
                      <a:r>
                        <a:rPr lang="pl-PL" dirty="0" err="1">
                          <a:solidFill>
                            <a:schemeClr val="tx2">
                              <a:lumMod val="75000"/>
                            </a:schemeClr>
                          </a:solidFill>
                        </a:rPr>
                        <a:t>Governed</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tx1">
                        <a:alpha val="25000"/>
                      </a:schemeClr>
                    </a:solidFill>
                  </a:tcPr>
                </a:tc>
                <a:tc>
                  <a:txBody>
                    <a:bodyPr/>
                    <a:lstStyle/>
                    <a:p>
                      <a:r>
                        <a:rPr lang="pl-PL" dirty="0" err="1">
                          <a:solidFill>
                            <a:schemeClr val="tx2">
                              <a:lumMod val="75000"/>
                            </a:schemeClr>
                          </a:solidFill>
                        </a:rPr>
                        <a:t>Constitution</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tc>
                  <a:txBody>
                    <a:bodyPr/>
                    <a:lstStyle/>
                    <a:p>
                      <a:r>
                        <a:rPr lang="pl-PL" dirty="0" err="1">
                          <a:solidFill>
                            <a:schemeClr val="tx2">
                              <a:lumMod val="75000"/>
                            </a:schemeClr>
                          </a:solidFill>
                        </a:rPr>
                        <a:t>Free</a:t>
                      </a:r>
                      <a:r>
                        <a:rPr lang="pl-PL" dirty="0">
                          <a:solidFill>
                            <a:schemeClr val="tx2">
                              <a:lumMod val="75000"/>
                            </a:schemeClr>
                          </a:solidFill>
                        </a:rPr>
                        <a:t> to </a:t>
                      </a:r>
                      <a:r>
                        <a:rPr lang="pl-PL" dirty="0" err="1">
                          <a:solidFill>
                            <a:schemeClr val="tx2">
                              <a:lumMod val="75000"/>
                            </a:schemeClr>
                          </a:solidFill>
                        </a:rPr>
                        <a:t>enter</a:t>
                      </a:r>
                      <a:endParaRPr lang="pl-PL" dirty="0">
                        <a:solidFill>
                          <a:schemeClr val="tx2">
                            <a:lumMod val="75000"/>
                          </a:schemeClr>
                        </a:solidFill>
                      </a:endParaRPr>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561705898"/>
                  </a:ext>
                </a:extLst>
              </a:tr>
            </a:tbl>
          </a:graphicData>
        </a:graphic>
      </p:graphicFrame>
    </p:spTree>
    <p:extLst>
      <p:ext uri="{BB962C8B-B14F-4D97-AF65-F5344CB8AC3E}">
        <p14:creationId xmlns:p14="http://schemas.microsoft.com/office/powerpoint/2010/main" val="75549064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fallacy is that we need a wall.</a:t>
            </a:r>
            <a:br>
              <a:rPr lang="pl-PL" cap="none" dirty="0"/>
            </a:br>
            <a:r>
              <a:rPr lang="en-US" cap="none" dirty="0"/>
              <a:t>Actually</a:t>
            </a:r>
            <a:r>
              <a:rPr lang="pl-PL" cap="none" dirty="0"/>
              <a:t>,</a:t>
            </a:r>
            <a:r>
              <a:rPr lang="en-US" cap="none" dirty="0"/>
              <a:t> we don't need a wall.</a:t>
            </a:r>
            <a:br>
              <a:rPr lang="pl-PL" cap="none" dirty="0"/>
            </a:br>
            <a:r>
              <a:rPr lang="en-US" cap="none" dirty="0"/>
              <a:t>What we need is </a:t>
            </a:r>
            <a:r>
              <a:rPr lang="en-US" cap="none" dirty="0">
                <a:solidFill>
                  <a:schemeClr val="tx2">
                    <a:lumMod val="75000"/>
                  </a:schemeClr>
                </a:solidFill>
              </a:rPr>
              <a:t>controls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76778838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a:t>
            </a:r>
            <a:r>
              <a:rPr lang="pl-PL" dirty="0"/>
              <a:t>ALSO </a:t>
            </a:r>
            <a:r>
              <a:rPr lang="en-US" dirty="0"/>
              <a:t>need</a:t>
            </a:r>
            <a:r>
              <a:rPr lang="pl-PL" dirty="0"/>
              <a:t> IS</a:t>
            </a:r>
            <a:r>
              <a:rPr lang="en-US" dirty="0"/>
              <a:t> </a:t>
            </a:r>
            <a:r>
              <a:rPr lang="pl-PL" dirty="0">
                <a:solidFill>
                  <a:schemeClr val="tx2">
                    <a:lumMod val="75000"/>
                  </a:schemeClr>
                </a:solidFill>
              </a:rPr>
              <a:t>GOOD USER</a:t>
            </a:r>
            <a:r>
              <a:rPr lang="en-US" dirty="0">
                <a:solidFill>
                  <a:schemeClr val="tx2">
                    <a:lumMod val="75000"/>
                  </a:schemeClr>
                </a:solidFill>
              </a:rPr>
              <a:t> </a:t>
            </a:r>
            <a:r>
              <a:rPr lang="pl-PL" dirty="0" err="1">
                <a:solidFill>
                  <a:schemeClr val="tx2">
                    <a:lumMod val="75000"/>
                  </a:schemeClr>
                </a:solidFill>
              </a:rPr>
              <a:t>experience</a:t>
            </a:r>
            <a:r>
              <a:rPr lang="en-US" dirty="0"/>
              <a:t> </a:t>
            </a:r>
          </a:p>
        </p:txBody>
      </p:sp>
    </p:spTree>
    <p:extLst>
      <p:ext uri="{BB962C8B-B14F-4D97-AF65-F5344CB8AC3E}">
        <p14:creationId xmlns:p14="http://schemas.microsoft.com/office/powerpoint/2010/main" val="119627686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a:t>
            </a:r>
            <a:r>
              <a:rPr lang="pl-PL" dirty="0"/>
              <a:t>elegated proof of stake (DPOS)</a:t>
            </a:r>
            <a:br>
              <a:rPr lang="pl-PL" dirty="0"/>
            </a:br>
            <a:r>
              <a:rPr lang="pl-PL" dirty="0">
                <a:solidFill>
                  <a:schemeClr val="tx2">
                    <a:lumMod val="75000"/>
                  </a:schemeClr>
                </a:solidFill>
              </a:rPr>
              <a:t>HOW </a:t>
            </a:r>
            <a:r>
              <a:rPr lang="en-US" dirty="0">
                <a:solidFill>
                  <a:schemeClr val="tx2">
                    <a:lumMod val="75000"/>
                  </a:schemeClr>
                </a:solidFill>
              </a:rPr>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8348"/>
          <a:stretch/>
        </p:blipFill>
        <p:spPr>
          <a:xfrm>
            <a:off x="1475883" y="222896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IS </a:t>
            </a:r>
            <a:r>
              <a:rPr lang="pl-PL" dirty="0">
                <a:solidFill>
                  <a:schemeClr val="tx2">
                    <a:lumMod val="75000"/>
                  </a:schemeClr>
                </a:solidFill>
              </a:rPr>
              <a:t>FULLY</a:t>
            </a:r>
            <a:r>
              <a:rPr lang="pl-PL" dirty="0"/>
              <a:t> </a:t>
            </a:r>
            <a:r>
              <a:rPr lang="pl-PL" dirty="0" err="1">
                <a:solidFill>
                  <a:schemeClr val="tx2">
                    <a:lumMod val="75000"/>
                  </a:schemeClr>
                </a:solidFill>
              </a:rPr>
              <a:t>autonomous</a:t>
            </a:r>
            <a:r>
              <a:rPr lang="pl-PL" dirty="0">
                <a:solidFill>
                  <a:schemeClr val="tx2">
                    <a:lumMod val="75000"/>
                  </a:schemeClr>
                </a:solidFill>
              </a:rPr>
              <a:t> </a:t>
            </a:r>
            <a:r>
              <a:rPr lang="pl-PL" dirty="0"/>
              <a:t>SYSTEM </a:t>
            </a:r>
            <a:r>
              <a:rPr lang="pl-PL" dirty="0" err="1"/>
              <a:t>Possible</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a:t>Vitalik Buterin: I</a:t>
            </a:r>
            <a:r>
              <a:rPr lang="en-US" dirty="0"/>
              <a:t>f we could only put the right algorithm inside </a:t>
            </a:r>
            <a:r>
              <a:rPr lang="pl-PL" dirty="0"/>
              <a:t>a</a:t>
            </a:r>
            <a:r>
              <a:rPr lang="en-US" dirty="0"/>
              <a:t> box</a:t>
            </a:r>
            <a:r>
              <a:rPr lang="pl-PL" dirty="0"/>
              <a:t>,</a:t>
            </a:r>
            <a:r>
              <a:rPr lang="en-US" dirty="0"/>
              <a:t> then </a:t>
            </a:r>
            <a:r>
              <a:rPr lang="pl-PL" dirty="0" err="1"/>
              <a:t>it</a:t>
            </a:r>
            <a:r>
              <a:rPr lang="pl-PL" dirty="0"/>
              <a:t> </a:t>
            </a:r>
            <a:r>
              <a:rPr lang="pl-PL" dirty="0" err="1"/>
              <a:t>could</a:t>
            </a:r>
            <a:r>
              <a:rPr lang="pl-PL" dirty="0"/>
              <a:t> be </a:t>
            </a:r>
            <a:r>
              <a:rPr lang="pl-PL" dirty="0" err="1"/>
              <a:t>fully</a:t>
            </a:r>
            <a:r>
              <a:rPr lang="pl-PL" dirty="0"/>
              <a:t> </a:t>
            </a:r>
            <a:r>
              <a:rPr lang="pl-PL" dirty="0" err="1"/>
              <a:t>self-suffcient</a:t>
            </a:r>
            <a:r>
              <a:rPr lang="pl-PL" dirty="0"/>
              <a:t> </a:t>
            </a:r>
            <a:r>
              <a:rPr lang="pl-PL" dirty="0" err="1"/>
              <a:t>or</a:t>
            </a:r>
            <a:r>
              <a:rPr lang="pl-PL" dirty="0"/>
              <a:t> </a:t>
            </a:r>
            <a:r>
              <a:rPr lang="pl-PL" dirty="0" err="1"/>
              <a:t>autonomous</a:t>
            </a:r>
            <a:endParaRPr lang="pl-PL" dirty="0"/>
          </a:p>
          <a:p>
            <a:r>
              <a:rPr lang="pl-PL" dirty="0"/>
              <a:t>Daniel Larimer: T</a:t>
            </a:r>
            <a:r>
              <a:rPr lang="en-US" dirty="0"/>
              <a:t>here is no such thing as a</a:t>
            </a:r>
            <a:r>
              <a:rPr lang="pl-PL" dirty="0"/>
              <a:t>n </a:t>
            </a:r>
            <a:r>
              <a:rPr lang="pl-PL" dirty="0" err="1"/>
              <a:t>autonomous</a:t>
            </a:r>
            <a:r>
              <a:rPr lang="pl-PL" dirty="0"/>
              <a:t> </a:t>
            </a:r>
            <a:r>
              <a:rPr lang="en-US" dirty="0"/>
              <a:t>economic system</a:t>
            </a:r>
            <a:r>
              <a:rPr lang="pl-PL" dirty="0"/>
              <a:t>, </a:t>
            </a:r>
            <a:r>
              <a:rPr lang="pl-PL" dirty="0" err="1"/>
              <a:t>it’s</a:t>
            </a:r>
            <a:r>
              <a:rPr lang="pl-PL" dirty="0"/>
              <a:t> </a:t>
            </a:r>
            <a:r>
              <a:rPr lang="pl-PL" dirty="0" err="1"/>
              <a:t>always</a:t>
            </a:r>
            <a:r>
              <a:rPr lang="pl-PL" dirty="0"/>
              <a:t> dependent on a </a:t>
            </a:r>
            <a:r>
              <a:rPr lang="pl-PL" dirty="0" err="1"/>
              <a:t>value</a:t>
            </a:r>
            <a:r>
              <a:rPr lang="pl-PL" dirty="0"/>
              <a:t> system </a:t>
            </a:r>
            <a:r>
              <a:rPr lang="pl-PL" dirty="0" err="1"/>
              <a:t>outside</a:t>
            </a:r>
            <a:r>
              <a:rPr lang="pl-PL" dirty="0"/>
              <a:t> of </a:t>
            </a:r>
            <a:r>
              <a:rPr lang="pl-PL" dirty="0" err="1"/>
              <a:t>it</a:t>
            </a:r>
            <a:endParaRPr lang="pl-PL" dirty="0"/>
          </a:p>
        </p:txBody>
      </p:sp>
    </p:spTree>
    <p:extLst>
      <p:ext uri="{BB962C8B-B14F-4D97-AF65-F5344CB8AC3E}">
        <p14:creationId xmlns:p14="http://schemas.microsoft.com/office/powerpoint/2010/main" val="36318758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Kurt </a:t>
            </a:r>
            <a:r>
              <a:rPr lang="pl-PL" dirty="0" err="1"/>
              <a:t>Gödel’S</a:t>
            </a:r>
            <a:r>
              <a:rPr lang="pl-PL" dirty="0"/>
              <a:t> </a:t>
            </a:r>
            <a:r>
              <a:rPr lang="pl-PL" dirty="0" err="1">
                <a:solidFill>
                  <a:schemeClr val="tx2">
                    <a:lumMod val="75000"/>
                  </a:schemeClr>
                </a:solidFill>
              </a:rPr>
              <a:t>incompleteness</a:t>
            </a:r>
            <a:r>
              <a:rPr lang="pl-PL" dirty="0"/>
              <a:t> </a:t>
            </a:r>
            <a:r>
              <a:rPr lang="pl-PL" dirty="0" err="1"/>
              <a:t>theorem</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err="1"/>
              <a:t>Any</a:t>
            </a:r>
            <a:r>
              <a:rPr lang="en-US" dirty="0"/>
              <a:t> logical system can be </a:t>
            </a:r>
            <a:r>
              <a:rPr lang="pl-PL" dirty="0" err="1"/>
              <a:t>either</a:t>
            </a:r>
            <a:r>
              <a:rPr lang="en-US" dirty="0"/>
              <a:t> </a:t>
            </a:r>
            <a:r>
              <a:rPr lang="en-US" dirty="0">
                <a:solidFill>
                  <a:schemeClr val="tx2">
                    <a:lumMod val="75000"/>
                  </a:schemeClr>
                </a:solidFill>
              </a:rPr>
              <a:t>complete</a:t>
            </a:r>
            <a:r>
              <a:rPr lang="en-US" dirty="0"/>
              <a:t> </a:t>
            </a:r>
            <a:r>
              <a:rPr lang="pl-PL" dirty="0" err="1"/>
              <a:t>or</a:t>
            </a:r>
            <a:r>
              <a:rPr lang="en-US" dirty="0"/>
              <a:t> </a:t>
            </a:r>
            <a:r>
              <a:rPr lang="en-US" dirty="0">
                <a:solidFill>
                  <a:schemeClr val="tx2">
                    <a:lumMod val="75000"/>
                  </a:schemeClr>
                </a:solidFill>
              </a:rPr>
              <a:t>consistent</a:t>
            </a:r>
            <a:r>
              <a:rPr lang="pl-PL" dirty="0"/>
              <a:t>, </a:t>
            </a:r>
            <a:r>
              <a:rPr lang="pl-PL" dirty="0" err="1"/>
              <a:t>never</a:t>
            </a:r>
            <a:r>
              <a:rPr lang="pl-PL" dirty="0"/>
              <a:t> </a:t>
            </a:r>
            <a:r>
              <a:rPr lang="pl-PL" dirty="0" err="1"/>
              <a:t>both</a:t>
            </a:r>
            <a:r>
              <a:rPr lang="pl-PL" dirty="0"/>
              <a:t>.</a:t>
            </a:r>
          </a:p>
          <a:p>
            <a:r>
              <a:rPr lang="pl-PL" dirty="0" err="1"/>
              <a:t>There</a:t>
            </a:r>
            <a:r>
              <a:rPr lang="pl-PL" dirty="0"/>
              <a:t> </a:t>
            </a:r>
            <a:r>
              <a:rPr lang="pl-PL" dirty="0" err="1"/>
              <a:t>are</a:t>
            </a:r>
            <a:r>
              <a:rPr lang="pl-PL" dirty="0"/>
              <a:t> </a:t>
            </a:r>
            <a:r>
              <a:rPr lang="pl-PL" dirty="0" err="1"/>
              <a:t>always</a:t>
            </a:r>
            <a:r>
              <a:rPr lang="pl-PL" dirty="0"/>
              <a:t> </a:t>
            </a:r>
            <a:r>
              <a:rPr lang="pl-PL" dirty="0" err="1"/>
              <a:t>axioms</a:t>
            </a:r>
            <a:r>
              <a:rPr lang="pl-PL" dirty="0"/>
              <a:t> </a:t>
            </a:r>
            <a:r>
              <a:rPr lang="pl-PL" dirty="0" err="1"/>
              <a:t>which</a:t>
            </a:r>
            <a:r>
              <a:rPr lang="pl-PL" dirty="0"/>
              <a:t> </a:t>
            </a:r>
            <a:r>
              <a:rPr lang="pl-PL" dirty="0" err="1"/>
              <a:t>are</a:t>
            </a:r>
            <a:r>
              <a:rPr lang="pl-PL" dirty="0"/>
              <a:t> </a:t>
            </a:r>
            <a:r>
              <a:rPr lang="pl-PL" dirty="0" err="1"/>
              <a:t>outside</a:t>
            </a:r>
            <a:r>
              <a:rPr lang="pl-PL" dirty="0"/>
              <a:t> of a system.</a:t>
            </a:r>
          </a:p>
        </p:txBody>
      </p:sp>
    </p:spTree>
    <p:extLst>
      <p:ext uri="{BB962C8B-B14F-4D97-AF65-F5344CB8AC3E}">
        <p14:creationId xmlns:p14="http://schemas.microsoft.com/office/powerpoint/2010/main" val="89888903"/>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DAN </a:t>
            </a:r>
            <a:r>
              <a:rPr lang="pl-PL" dirty="0" err="1"/>
              <a:t>Larimer’s</a:t>
            </a:r>
            <a:r>
              <a:rPr lang="pl-PL" dirty="0"/>
              <a:t> </a:t>
            </a:r>
            <a:r>
              <a:rPr lang="pl-PL" dirty="0" err="1">
                <a:solidFill>
                  <a:schemeClr val="tx2">
                    <a:lumMod val="75000"/>
                  </a:schemeClr>
                </a:solidFill>
              </a:rPr>
              <a:t>Darwinian</a:t>
            </a:r>
            <a:r>
              <a:rPr lang="pl-PL" dirty="0">
                <a:solidFill>
                  <a:schemeClr val="tx2">
                    <a:lumMod val="75000"/>
                  </a:schemeClr>
                </a:solidFill>
              </a:rPr>
              <a:t> </a:t>
            </a:r>
            <a:r>
              <a:rPr lang="pl-PL" dirty="0" err="1"/>
              <a:t>approach</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33219"/>
          </a:xfrm>
        </p:spPr>
        <p:txBody>
          <a:bodyPr>
            <a:normAutofit/>
          </a:bodyPr>
          <a:lstStyle/>
          <a:p>
            <a:r>
              <a:rPr lang="en-US" dirty="0"/>
              <a:t>Each community might have its own hierarchy of values (i.e. value system)</a:t>
            </a:r>
          </a:p>
          <a:p>
            <a:r>
              <a:rPr lang="en-US" dirty="0"/>
              <a:t>A good value system will allow a group to grow</a:t>
            </a:r>
          </a:p>
          <a:p>
            <a:r>
              <a:rPr lang="en-US" dirty="0"/>
              <a:t>A bad value system will eventually make it die</a:t>
            </a:r>
          </a:p>
        </p:txBody>
      </p:sp>
    </p:spTree>
    <p:extLst>
      <p:ext uri="{BB962C8B-B14F-4D97-AF65-F5344CB8AC3E}">
        <p14:creationId xmlns:p14="http://schemas.microsoft.com/office/powerpoint/2010/main" val="385715889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CREDITS</a:t>
            </a:r>
            <a:endParaRPr lang="en-US" dirty="0">
              <a:solidFill>
                <a:schemeClr val="tx2">
                  <a:lumMod val="75000"/>
                </a:schemeClr>
              </a:solidFill>
            </a:endParaRPr>
          </a:p>
        </p:txBody>
      </p:sp>
      <p:pic>
        <p:nvPicPr>
          <p:cNvPr id="5" name="Content Placeholder 4">
            <a:extLst>
              <a:ext uri="{FF2B5EF4-FFF2-40B4-BE49-F238E27FC236}">
                <a16:creationId xmlns:a16="http://schemas.microsoft.com/office/drawing/2014/main" id="{8549313D-E5BE-4144-8C87-916162F2EB8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084" t="4658" r="14462" b="1197"/>
          <a:stretch/>
        </p:blipFill>
        <p:spPr>
          <a:xfrm>
            <a:off x="1440000" y="2340000"/>
            <a:ext cx="1800000" cy="2160000"/>
          </a:xfrm>
        </p:spPr>
      </p:pic>
      <p:sp>
        <p:nvSpPr>
          <p:cNvPr id="7" name="TextBox 6">
            <a:extLst>
              <a:ext uri="{FF2B5EF4-FFF2-40B4-BE49-F238E27FC236}">
                <a16:creationId xmlns:a16="http://schemas.microsoft.com/office/drawing/2014/main" id="{226A4564-A424-4287-BAA5-457831A54B0E}"/>
              </a:ext>
            </a:extLst>
          </p:cNvPr>
          <p:cNvSpPr txBox="1"/>
          <p:nvPr/>
        </p:nvSpPr>
        <p:spPr>
          <a:xfrm>
            <a:off x="3365889" y="2233126"/>
            <a:ext cx="5077839" cy="2308324"/>
          </a:xfrm>
          <a:prstGeom prst="rect">
            <a:avLst/>
          </a:prstGeom>
          <a:noFill/>
        </p:spPr>
        <p:txBody>
          <a:bodyPr wrap="square" rtlCol="0">
            <a:spAutoFit/>
          </a:bodyPr>
          <a:lstStyle/>
          <a:p>
            <a:r>
              <a:rPr lang="en-US" dirty="0">
                <a:solidFill>
                  <a:schemeClr val="tx2">
                    <a:lumMod val="75000"/>
                  </a:schemeClr>
                </a:solidFill>
              </a:rPr>
              <a:t>Ian Grigg</a:t>
            </a:r>
            <a:r>
              <a:rPr lang="en-US" dirty="0"/>
              <a:t> has been in the financial cryptography space since 1995, when he ran a startup to issue and trade bonds </a:t>
            </a:r>
            <a:r>
              <a:rPr lang="en-US" dirty="0" err="1"/>
              <a:t>digitised</a:t>
            </a:r>
            <a:r>
              <a:rPr lang="en-US" dirty="0"/>
              <a:t> as contracts.</a:t>
            </a:r>
            <a:br>
              <a:rPr lang="pl-PL" dirty="0"/>
            </a:br>
            <a:r>
              <a:rPr lang="en-US" dirty="0"/>
              <a:t>Since then he has worked on </a:t>
            </a:r>
            <a:r>
              <a:rPr lang="en-US" dirty="0" err="1"/>
              <a:t>digitising</a:t>
            </a:r>
            <a:r>
              <a:rPr lang="en-US" dirty="0"/>
              <a:t> cash, precious metals, identity, social savings, and bringing DLT to financial institutions. </a:t>
            </a:r>
            <a:br>
              <a:rPr lang="pl-PL" dirty="0"/>
            </a:br>
            <a:r>
              <a:rPr lang="en-US" dirty="0"/>
              <a:t>He is now working on a number of blockchain and DLT related projects including EOS.</a:t>
            </a:r>
            <a:endParaRPr lang="pl-PL" dirty="0"/>
          </a:p>
        </p:txBody>
      </p:sp>
    </p:spTree>
    <p:extLst>
      <p:ext uri="{BB962C8B-B14F-4D97-AF65-F5344CB8AC3E}">
        <p14:creationId xmlns:p14="http://schemas.microsoft.com/office/powerpoint/2010/main" val="875310649"/>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true goal is to </a:t>
            </a:r>
            <a:r>
              <a:rPr lang="en-US" cap="none" dirty="0">
                <a:solidFill>
                  <a:schemeClr val="tx2">
                    <a:lumMod val="75000"/>
                  </a:schemeClr>
                </a:solidFill>
              </a:rPr>
              <a:t>lower the barrier to entry </a:t>
            </a:r>
            <a:r>
              <a:rPr lang="en-US" cap="none" dirty="0"/>
              <a:t>for the creation of new communities and </a:t>
            </a:r>
            <a:r>
              <a:rPr lang="en-US" cap="none" dirty="0">
                <a:solidFill>
                  <a:schemeClr val="tx2">
                    <a:lumMod val="75000"/>
                  </a:schemeClr>
                </a:solidFill>
              </a:rPr>
              <a:t>allow free market competition</a:t>
            </a:r>
            <a:r>
              <a:rPr lang="en-US" cap="none" dirty="0"/>
              <a:t> to reward the most effective communities and punish the most corrupt.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1079591542"/>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normAutofit/>
          </a:bodyPr>
          <a:lstStyle/>
          <a:p>
            <a:r>
              <a:rPr lang="pl-PL" cap="none" dirty="0">
                <a:solidFill>
                  <a:schemeClr val="tx2">
                    <a:lumMod val="75000"/>
                  </a:schemeClr>
                </a:solidFill>
              </a:rPr>
              <a:t>Y</a:t>
            </a:r>
            <a:r>
              <a:rPr lang="en-US" cap="none" dirty="0" err="1">
                <a:solidFill>
                  <a:schemeClr val="tx2">
                    <a:lumMod val="75000"/>
                  </a:schemeClr>
                </a:solidFill>
              </a:rPr>
              <a:t>ou</a:t>
            </a:r>
            <a:r>
              <a:rPr lang="en-US" cap="none" dirty="0">
                <a:solidFill>
                  <a:schemeClr val="tx2">
                    <a:lumMod val="75000"/>
                  </a:schemeClr>
                </a:solidFill>
              </a:rPr>
              <a:t> can clone software, but not communities</a:t>
            </a:r>
            <a:r>
              <a:rPr lang="pl-PL" cap="none" dirty="0">
                <a:solidFill>
                  <a:schemeClr val="tx2">
                    <a:lumMod val="75000"/>
                  </a:schemeClr>
                </a:solidFill>
              </a:rPr>
              <a:t>.</a:t>
            </a:r>
            <a:endParaRPr lang="en-US" cap="none" dirty="0"/>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
        <p:nvSpPr>
          <p:cNvPr id="4" name="Title 1">
            <a:extLst>
              <a:ext uri="{FF2B5EF4-FFF2-40B4-BE49-F238E27FC236}">
                <a16:creationId xmlns:a16="http://schemas.microsoft.com/office/drawing/2014/main" id="{4FF9C249-3818-4745-A452-2BC76656A95F}"/>
              </a:ext>
            </a:extLst>
          </p:cNvPr>
          <p:cNvSpPr txBox="1">
            <a:spLocks/>
          </p:cNvSpPr>
          <p:nvPr/>
        </p:nvSpPr>
        <p:spPr>
          <a:xfrm>
            <a:off x="1443036" y="4495371"/>
            <a:ext cx="8458610" cy="161108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cap="none" dirty="0">
                <a:solidFill>
                  <a:schemeClr val="tx1">
                    <a:lumMod val="85000"/>
                  </a:schemeClr>
                </a:solidFill>
              </a:rPr>
              <a:t>If there is corruption the chain will lose to competing chains operated by less corrupt token holders</a:t>
            </a:r>
            <a:r>
              <a:rPr lang="pl-PL" sz="2000" cap="none" dirty="0">
                <a:solidFill>
                  <a:schemeClr val="tx1">
                    <a:lumMod val="85000"/>
                  </a:schemeClr>
                </a:solidFill>
              </a:rPr>
              <a:t>. U</a:t>
            </a:r>
            <a:r>
              <a:rPr lang="en-US" sz="2000" cap="none" dirty="0" err="1">
                <a:solidFill>
                  <a:schemeClr val="tx1">
                    <a:lumMod val="85000"/>
                  </a:schemeClr>
                </a:solidFill>
              </a:rPr>
              <a:t>nlike</a:t>
            </a:r>
            <a:r>
              <a:rPr lang="en-US" sz="2000" cap="none" dirty="0">
                <a:solidFill>
                  <a:schemeClr val="tx1">
                    <a:lumMod val="85000"/>
                  </a:schemeClr>
                </a:solidFill>
              </a:rPr>
              <a:t> other chains, if behavior is </a:t>
            </a:r>
            <a:r>
              <a:rPr lang="en-US" sz="2000" cap="none" dirty="0" err="1">
                <a:solidFill>
                  <a:schemeClr val="tx1">
                    <a:lumMod val="85000"/>
                  </a:schemeClr>
                </a:solidFill>
              </a:rPr>
              <a:t>truely</a:t>
            </a:r>
            <a:r>
              <a:rPr lang="en-US" sz="2000" cap="none" dirty="0">
                <a:solidFill>
                  <a:schemeClr val="tx1">
                    <a:lumMod val="85000"/>
                  </a:schemeClr>
                </a:solidFill>
              </a:rPr>
              <a:t> bad, the community will just fork them out</a:t>
            </a:r>
            <a:r>
              <a:rPr lang="pl-PL" sz="2000" cap="none" dirty="0">
                <a:solidFill>
                  <a:schemeClr val="tx1">
                    <a:lumMod val="85000"/>
                  </a:schemeClr>
                </a:solidFill>
              </a:rPr>
              <a:t>. O</a:t>
            </a:r>
            <a:r>
              <a:rPr lang="en-US" sz="2000" cap="none" dirty="0">
                <a:solidFill>
                  <a:schemeClr val="tx1">
                    <a:lumMod val="85000"/>
                  </a:schemeClr>
                </a:solidFill>
              </a:rPr>
              <a:t>n POW chains you cannot even launch another chain because miners will still own you</a:t>
            </a:r>
            <a:r>
              <a:rPr lang="pl-PL" sz="2000" cap="none" dirty="0">
                <a:solidFill>
                  <a:schemeClr val="tx1">
                    <a:lumMod val="85000"/>
                  </a:schemeClr>
                </a:solidFill>
              </a:rPr>
              <a:t>. </a:t>
            </a:r>
            <a:br>
              <a:rPr lang="en-US" sz="2000" cap="none" dirty="0"/>
            </a:br>
            <a:endParaRPr lang="en-US" sz="2000" cap="none" dirty="0"/>
          </a:p>
        </p:txBody>
      </p:sp>
    </p:spTree>
    <p:extLst>
      <p:ext uri="{BB962C8B-B14F-4D97-AF65-F5344CB8AC3E}">
        <p14:creationId xmlns:p14="http://schemas.microsoft.com/office/powerpoint/2010/main" val="3604775149"/>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pl-PL" dirty="0"/>
              <a:t>eos main </a:t>
            </a:r>
            <a:r>
              <a:rPr lang="en-US" dirty="0"/>
              <a:t>feature</a:t>
            </a:r>
            <a:r>
              <a:rPr lang="pl-PL" dirty="0"/>
              <a:t>s</a:t>
            </a:r>
            <a:endParaRPr lang="en-US" dirty="0"/>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424386725"/>
              </p:ext>
            </p:extLst>
          </p:nvPr>
        </p:nvGraphicFramePr>
        <p:xfrm>
          <a:off x="560560" y="2048610"/>
          <a:ext cx="9803552" cy="4158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572189"/>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370871002"/>
              </p:ext>
            </p:extLst>
          </p:nvPr>
        </p:nvGraphicFramePr>
        <p:xfrm>
          <a:off x="1361752" y="2097089"/>
          <a:ext cx="7820034" cy="38417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AB8B55C-C0FD-48C4-A3DD-23718916F1ED}"/>
              </a:ext>
            </a:extLst>
          </p:cNvPr>
          <p:cNvSpPr txBox="1"/>
          <p:nvPr/>
        </p:nvSpPr>
        <p:spPr>
          <a:xfrm>
            <a:off x="1361753" y="6327159"/>
            <a:ext cx="362711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a:t>
            </a:r>
            <a:r>
              <a:rPr lang="en-GB" sz="1400" dirty="0">
                <a:solidFill>
                  <a:schemeClr val="tx1">
                    <a:lumMod val="65000"/>
                  </a:schemeClr>
                </a:solidFill>
              </a:rPr>
              <a:t>eos.io</a:t>
            </a:r>
            <a:endParaRPr lang="en-US" sz="1400" dirty="0">
              <a:solidFill>
                <a:schemeClr val="tx1">
                  <a:lumMod val="65000"/>
                </a:schemeClr>
              </a:solidFill>
            </a:endParaRPr>
          </a:p>
        </p:txBody>
      </p:sp>
    </p:spTree>
    <p:extLst>
      <p:ext uri="{BB962C8B-B14F-4D97-AF65-F5344CB8AC3E}">
        <p14:creationId xmlns:p14="http://schemas.microsoft.com/office/powerpoint/2010/main" val="1984754749"/>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45508281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fade">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fade">
                                      <p:cBhvr>
                                        <p:cTn id="12" dur="500"/>
                                        <p:tgtEl>
                                          <p:spTgt spid="5">
                                            <p:graphicEl>
                                              <a:dgm id="{C3550AE3-EAA5-4345-96A2-2D49ABF0C99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fade">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fade">
                                      <p:cBhvr>
                                        <p:cTn id="20" dur="500"/>
                                        <p:tgtEl>
                                          <p:spTgt spid="5">
                                            <p:graphicEl>
                                              <a:dgm id="{D9CD9F60-125D-422C-A4B2-7AB9DC41F1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fade">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7738681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2">
              <a:lumMod val="50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830456" y="3185408"/>
            <a:ext cx="154236" cy="2727831"/>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7245F5C-3757-4AFA-A678-F8B78371B9A8}"/>
              </a:ext>
            </a:extLst>
          </p:cNvPr>
          <p:cNvSpPr txBox="1"/>
          <p:nvPr/>
        </p:nvSpPr>
        <p:spPr>
          <a:xfrm>
            <a:off x="7116897" y="4296579"/>
            <a:ext cx="885179" cy="584775"/>
          </a:xfrm>
          <a:prstGeom prst="rect">
            <a:avLst/>
          </a:prstGeom>
          <a:noFill/>
        </p:spPr>
        <p:txBody>
          <a:bodyPr wrap="none" rtlCol="0">
            <a:spAutoFit/>
          </a:bodyPr>
          <a:lstStyle/>
          <a:p>
            <a:r>
              <a:rPr lang="en-GB" sz="3200" dirty="0">
                <a:solidFill>
                  <a:schemeClr val="tx2">
                    <a:lumMod val="50000"/>
                  </a:schemeClr>
                </a:solidFill>
              </a:rPr>
              <a:t>EOS</a:t>
            </a:r>
            <a:endParaRPr lang="en-US" sz="3200" dirty="0">
              <a:solidFill>
                <a:schemeClr val="tx2">
                  <a:lumMod val="50000"/>
                </a:schemeClr>
              </a:solidFill>
            </a:endParaRPr>
          </a:p>
        </p:txBody>
      </p:sp>
    </p:spTree>
    <p:extLst>
      <p:ext uri="{BB962C8B-B14F-4D97-AF65-F5344CB8AC3E}">
        <p14:creationId xmlns:p14="http://schemas.microsoft.com/office/powerpoint/2010/main" val="3948572861"/>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a:t>
            </a:r>
            <a:r>
              <a:rPr lang="pl-PL" dirty="0"/>
              <a:t>does A</a:t>
            </a:r>
            <a:r>
              <a:rPr lang="en-US" dirty="0"/>
              <a:t> decentralized app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718124937"/>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194081"/>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4010844436"/>
              </p:ext>
            </p:extLst>
          </p:nvPr>
        </p:nvGraphicFramePr>
        <p:xfrm>
          <a:off x="1362075" y="2338218"/>
          <a:ext cx="8763000" cy="3733800"/>
        </p:xfrm>
        <a:graphic>
          <a:graphicData uri="http://schemas.openxmlformats.org/drawingml/2006/table">
            <a:tbl>
              <a:tblPr firstRow="1" bandRow="1">
                <a:tableStyleId>{9D7B26C5-4107-4FEC-AEDC-1716B250A1EF}</a:tableStyleId>
              </a:tblPr>
              <a:tblGrid>
                <a:gridCol w="2921000">
                  <a:extLst>
                    <a:ext uri="{9D8B030D-6E8A-4147-A177-3AD203B41FA5}">
                      <a16:colId xmlns:a16="http://schemas.microsoft.com/office/drawing/2014/main" val="1114567392"/>
                    </a:ext>
                  </a:extLst>
                </a:gridCol>
                <a:gridCol w="2921000">
                  <a:extLst>
                    <a:ext uri="{9D8B030D-6E8A-4147-A177-3AD203B41FA5}">
                      <a16:colId xmlns:a16="http://schemas.microsoft.com/office/drawing/2014/main" val="3001491971"/>
                    </a:ext>
                  </a:extLst>
                </a:gridCol>
                <a:gridCol w="2921000">
                  <a:extLst>
                    <a:ext uri="{9D8B030D-6E8A-4147-A177-3AD203B41FA5}">
                      <a16:colId xmlns:a16="http://schemas.microsoft.com/office/drawing/2014/main" val="9062138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Ethereum</a:t>
                      </a:r>
                    </a:p>
                  </a:txBody>
                  <a:tcPr/>
                </a:tc>
                <a:tc>
                  <a:txBody>
                    <a:bodyPr/>
                    <a:lstStyle/>
                    <a:p>
                      <a:endParaRPr lang="en-US" dirty="0"/>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lgn="ctr"/>
                      <a:endParaRPr lang="en-US" dirty="0"/>
                    </a:p>
                  </a:txBody>
                  <a:tcPr/>
                </a:tc>
                <a:tc>
                  <a:txBody>
                    <a:bodyPr/>
                    <a:lstStyle/>
                    <a:p>
                      <a:pPr lvl="0" algn="ctr"/>
                      <a:r>
                        <a:rPr lang="pl-PL" dirty="0"/>
                        <a:t>High </a:t>
                      </a:r>
                      <a:r>
                        <a:rPr lang="pl-PL" dirty="0" err="1"/>
                        <a:t>performace</a:t>
                      </a:r>
                      <a:endParaRPr lang="en-US" dirty="0"/>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508558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Account recovery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029923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0455163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Access to other blockchains</a:t>
                      </a:r>
                    </a:p>
                  </a:txBody>
                  <a:tcPr/>
                </a:tc>
                <a:tc>
                  <a:txBody>
                    <a:bodyPr/>
                    <a:lstStyle/>
                    <a:p>
                      <a:endParaRPr lang="en-US" dirty="0"/>
                    </a:p>
                  </a:txBody>
                  <a:tcPr/>
                </a:tc>
                <a:extLst>
                  <a:ext uri="{0D108BD9-81ED-4DB2-BD59-A6C34878D82A}">
                    <a16:rowId xmlns:a16="http://schemas.microsoft.com/office/drawing/2014/main" val="3889576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7195292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Bug recovery</a:t>
                      </a:r>
                      <a:endParaRPr lang="en-US" dirty="0"/>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3040447"/>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6790" y="3089775"/>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4200926"/>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1574" y="2722777"/>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079" y="3416350"/>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2685963"/>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4165202"/>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612" y="4897482"/>
            <a:ext cx="457200" cy="457200"/>
          </a:xfrm>
          <a:prstGeom prst="rect">
            <a:avLst/>
          </a:prstGeom>
        </p:spPr>
      </p:pic>
      <p:pic>
        <p:nvPicPr>
          <p:cNvPr id="16" name="Graphic 15" descr="Checkmark">
            <a:extLst>
              <a:ext uri="{FF2B5EF4-FFF2-40B4-BE49-F238E27FC236}">
                <a16:creationId xmlns:a16="http://schemas.microsoft.com/office/drawing/2014/main" id="{0B9BCC30-7DE9-46F7-81BF-4640F53C2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5289957"/>
            <a:ext cx="457200" cy="457200"/>
          </a:xfrm>
          <a:prstGeom prst="rect">
            <a:avLst/>
          </a:prstGeom>
        </p:spPr>
      </p:pic>
      <p:pic>
        <p:nvPicPr>
          <p:cNvPr id="23" name="Graphic 22" descr="Close">
            <a:extLst>
              <a:ext uri="{FF2B5EF4-FFF2-40B4-BE49-F238E27FC236}">
                <a16:creationId xmlns:a16="http://schemas.microsoft.com/office/drawing/2014/main" id="{696D4A41-29D8-4F6C-94FE-0FD1932A86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5684601"/>
            <a:ext cx="387417" cy="387417"/>
          </a:xfrm>
          <a:prstGeom prst="rect">
            <a:avLst/>
          </a:prstGeom>
        </p:spPr>
      </p:pic>
      <p:pic>
        <p:nvPicPr>
          <p:cNvPr id="24" name="Graphic 23" descr="Checkmark">
            <a:extLst>
              <a:ext uri="{FF2B5EF4-FFF2-40B4-BE49-F238E27FC236}">
                <a16:creationId xmlns:a16="http://schemas.microsoft.com/office/drawing/2014/main" id="{9BF97A4C-404D-40A2-AC6D-7FE8481B91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3810027"/>
            <a:ext cx="457200" cy="457200"/>
          </a:xfrm>
          <a:prstGeom prst="rect">
            <a:avLst/>
          </a:prstGeom>
        </p:spPr>
      </p:pic>
      <p:pic>
        <p:nvPicPr>
          <p:cNvPr id="25" name="Graphic 24" descr="Checkmark">
            <a:extLst>
              <a:ext uri="{FF2B5EF4-FFF2-40B4-BE49-F238E27FC236}">
                <a16:creationId xmlns:a16="http://schemas.microsoft.com/office/drawing/2014/main" id="{90F934FF-92E3-4E3B-9EB5-57CD8F3210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5649709"/>
            <a:ext cx="457200" cy="457200"/>
          </a:xfrm>
          <a:prstGeom prst="rect">
            <a:avLst/>
          </a:prstGeom>
        </p:spPr>
      </p:pic>
      <p:pic>
        <p:nvPicPr>
          <p:cNvPr id="26" name="Graphic 25" descr="Checkmark">
            <a:extLst>
              <a:ext uri="{FF2B5EF4-FFF2-40B4-BE49-F238E27FC236}">
                <a16:creationId xmlns:a16="http://schemas.microsoft.com/office/drawing/2014/main" id="{DAFAD136-BE9D-4545-8922-8F83795D5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4694" y="4546005"/>
            <a:ext cx="457200" cy="457200"/>
          </a:xfrm>
          <a:prstGeom prst="rect">
            <a:avLst/>
          </a:prstGeom>
        </p:spPr>
      </p:pic>
      <p:pic>
        <p:nvPicPr>
          <p:cNvPr id="27" name="Graphic 26" descr="Checkmark">
            <a:extLst>
              <a:ext uri="{FF2B5EF4-FFF2-40B4-BE49-F238E27FC236}">
                <a16:creationId xmlns:a16="http://schemas.microsoft.com/office/drawing/2014/main" id="{8151F281-1D37-4679-80AD-4748EEF39F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1573" y="3423836"/>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a:xfrm>
            <a:off x="1361753" y="618518"/>
            <a:ext cx="9905998" cy="1478570"/>
          </a:xfrm>
        </p:spPr>
        <p:txBody>
          <a:bodyPr/>
          <a:lstStyle/>
          <a:p>
            <a:r>
              <a:rPr lang="en-GB" dirty="0"/>
              <a:t>TWO Different WAYs OF Building</a:t>
            </a:r>
            <a:br>
              <a:rPr lang="en-GB" dirty="0"/>
            </a:br>
            <a:r>
              <a:rPr lang="en-GB" dirty="0"/>
              <a:t>A Smart-contract platform</a:t>
            </a:r>
            <a:endParaRPr lang="en-US" dirty="0"/>
          </a:p>
        </p:txBody>
      </p:sp>
      <p:grpSp>
        <p:nvGrpSpPr>
          <p:cNvPr id="43" name="Group 42">
            <a:extLst>
              <a:ext uri="{FF2B5EF4-FFF2-40B4-BE49-F238E27FC236}">
                <a16:creationId xmlns:a16="http://schemas.microsoft.com/office/drawing/2014/main" id="{4D345B7A-13C4-4FA6-8779-160758652903}"/>
              </a:ext>
            </a:extLst>
          </p:cNvPr>
          <p:cNvGrpSpPr/>
          <p:nvPr/>
        </p:nvGrpSpPr>
        <p:grpSpPr>
          <a:xfrm>
            <a:off x="6133777" y="2599372"/>
            <a:ext cx="2549971" cy="3279187"/>
            <a:chOff x="6314752" y="2504122"/>
            <a:chExt cx="2549971" cy="3279187"/>
          </a:xfrm>
        </p:grpSpPr>
        <p:sp>
          <p:nvSpPr>
            <p:cNvPr id="7" name="TextBox 8">
              <a:extLst>
                <a:ext uri="{FF2B5EF4-FFF2-40B4-BE49-F238E27FC236}">
                  <a16:creationId xmlns:a16="http://schemas.microsoft.com/office/drawing/2014/main" id="{438A053C-68DA-4603-95D6-D24589591FA0}"/>
                </a:ext>
              </a:extLst>
            </p:cNvPr>
            <p:cNvSpPr txBox="1"/>
            <p:nvPr/>
          </p:nvSpPr>
          <p:spPr>
            <a:xfrm>
              <a:off x="6314752"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concrete to abstract</a:t>
              </a:r>
              <a:endParaRPr lang="en-US" sz="2400" dirty="0"/>
            </a:p>
          </p:txBody>
        </p:sp>
        <p:sp>
          <p:nvSpPr>
            <p:cNvPr id="22" name="Oval 21">
              <a:extLst>
                <a:ext uri="{FF2B5EF4-FFF2-40B4-BE49-F238E27FC236}">
                  <a16:creationId xmlns:a16="http://schemas.microsoft.com/office/drawing/2014/main" id="{5F238F4E-B40A-43E2-8F37-EE75A78764D9}"/>
                </a:ext>
              </a:extLst>
            </p:cNvPr>
            <p:cNvSpPr/>
            <p:nvPr/>
          </p:nvSpPr>
          <p:spPr>
            <a:xfrm>
              <a:off x="7090065"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1D66670-00F4-4B21-9226-8A279C696D10}"/>
                </a:ext>
              </a:extLst>
            </p:cNvPr>
            <p:cNvSpPr/>
            <p:nvPr/>
          </p:nvSpPr>
          <p:spPr>
            <a:xfrm>
              <a:off x="7487056"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E43ED7AF-3243-4E83-A774-F85D45A22E5D}"/>
                </a:ext>
              </a:extLst>
            </p:cNvPr>
            <p:cNvSpPr/>
            <p:nvPr/>
          </p:nvSpPr>
          <p:spPr>
            <a:xfrm flipV="1">
              <a:off x="7479419" y="4800600"/>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C6257FC-6FC0-4E95-8F9C-93CF6C79D357}"/>
                </a:ext>
              </a:extLst>
            </p:cNvPr>
            <p:cNvSpPr/>
            <p:nvPr/>
          </p:nvSpPr>
          <p:spPr>
            <a:xfrm>
              <a:off x="8649375"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FCFBC8E-0B15-42D5-8D7C-713FC89DE1C1}"/>
                </a:ext>
              </a:extLst>
            </p:cNvPr>
            <p:cNvSpPr/>
            <p:nvPr/>
          </p:nvSpPr>
          <p:spPr>
            <a:xfrm rot="5400000" flipH="1">
              <a:off x="8087970" y="4212023"/>
              <a:ext cx="242449" cy="651742"/>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C12AF34-C6A5-482B-94E3-87385C74327C}"/>
                </a:ext>
              </a:extLst>
            </p:cNvPr>
            <p:cNvSpPr/>
            <p:nvPr/>
          </p:nvSpPr>
          <p:spPr>
            <a:xfrm rot="5400000">
              <a:off x="6314752"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550058EE-D3A4-4CF9-8699-9048DE23FAAD}"/>
                </a:ext>
              </a:extLst>
            </p:cNvPr>
            <p:cNvSpPr/>
            <p:nvPr/>
          </p:nvSpPr>
          <p:spPr>
            <a:xfrm rot="16200000" flipH="1">
              <a:off x="6849055" y="4235017"/>
              <a:ext cx="242449" cy="651741"/>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51EF46A-5EF7-4AF4-9679-4EC4DCFA356F}"/>
                </a:ext>
              </a:extLst>
            </p:cNvPr>
            <p:cNvSpPr/>
            <p:nvPr/>
          </p:nvSpPr>
          <p:spPr>
            <a:xfrm>
              <a:off x="7463335"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CE93144-AA95-4787-9AB2-4B602FCA9E76}"/>
                </a:ext>
              </a:extLst>
            </p:cNvPr>
            <p:cNvSpPr/>
            <p:nvPr/>
          </p:nvSpPr>
          <p:spPr>
            <a:xfrm>
              <a:off x="7453810" y="3658475"/>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A8A2A71-4D71-495A-9232-0B104D8B214B}"/>
              </a:ext>
            </a:extLst>
          </p:cNvPr>
          <p:cNvGrpSpPr/>
          <p:nvPr/>
        </p:nvGrpSpPr>
        <p:grpSpPr>
          <a:xfrm>
            <a:off x="1453683" y="2599372"/>
            <a:ext cx="2549971" cy="3279187"/>
            <a:chOff x="1453683" y="2504122"/>
            <a:chExt cx="2549971" cy="3279187"/>
          </a:xfrm>
        </p:grpSpPr>
        <p:sp>
          <p:nvSpPr>
            <p:cNvPr id="6" name="TextBox 8">
              <a:extLst>
                <a:ext uri="{FF2B5EF4-FFF2-40B4-BE49-F238E27FC236}">
                  <a16:creationId xmlns:a16="http://schemas.microsoft.com/office/drawing/2014/main" id="{670891C2-E67C-45FD-A93A-60C50E160DB3}"/>
                </a:ext>
              </a:extLst>
            </p:cNvPr>
            <p:cNvSpPr txBox="1"/>
            <p:nvPr/>
          </p:nvSpPr>
          <p:spPr>
            <a:xfrm>
              <a:off x="1453683"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abtract to concrete</a:t>
              </a:r>
              <a:endParaRPr lang="en-US" sz="2400" dirty="0"/>
            </a:p>
          </p:txBody>
        </p:sp>
        <p:sp>
          <p:nvSpPr>
            <p:cNvPr id="33" name="Oval 32">
              <a:extLst>
                <a:ext uri="{FF2B5EF4-FFF2-40B4-BE49-F238E27FC236}">
                  <a16:creationId xmlns:a16="http://schemas.microsoft.com/office/drawing/2014/main" id="{3BEC5461-C7C5-4F9B-8068-EF486CE5D343}"/>
                </a:ext>
              </a:extLst>
            </p:cNvPr>
            <p:cNvSpPr/>
            <p:nvPr/>
          </p:nvSpPr>
          <p:spPr>
            <a:xfrm>
              <a:off x="2228996"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E4645BB-DFB9-44F8-8AEA-9068AF668318}"/>
                </a:ext>
              </a:extLst>
            </p:cNvPr>
            <p:cNvSpPr/>
            <p:nvPr/>
          </p:nvSpPr>
          <p:spPr>
            <a:xfrm>
              <a:off x="2625987"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059731C0-018C-448F-890D-00960329AFC4}"/>
                </a:ext>
              </a:extLst>
            </p:cNvPr>
            <p:cNvSpPr/>
            <p:nvPr/>
          </p:nvSpPr>
          <p:spPr>
            <a:xfrm>
              <a:off x="2618350" y="4869023"/>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01500C8-6233-424D-99F1-0C2A6F47C7A3}"/>
                </a:ext>
              </a:extLst>
            </p:cNvPr>
            <p:cNvSpPr/>
            <p:nvPr/>
          </p:nvSpPr>
          <p:spPr>
            <a:xfrm>
              <a:off x="3788306"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50B66193-3F1E-46FC-B0CC-CE8BD8A6F653}"/>
                </a:ext>
              </a:extLst>
            </p:cNvPr>
            <p:cNvSpPr/>
            <p:nvPr/>
          </p:nvSpPr>
          <p:spPr>
            <a:xfrm rot="16200000">
              <a:off x="3249055" y="4234176"/>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3429AE-141C-4BD1-A48B-2DCA881B7807}"/>
                </a:ext>
              </a:extLst>
            </p:cNvPr>
            <p:cNvSpPr/>
            <p:nvPr/>
          </p:nvSpPr>
          <p:spPr>
            <a:xfrm rot="5400000">
              <a:off x="1453683"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0B18F4D9-4E63-4C65-B260-C16F331BA8DE}"/>
                </a:ext>
              </a:extLst>
            </p:cNvPr>
            <p:cNvSpPr/>
            <p:nvPr/>
          </p:nvSpPr>
          <p:spPr>
            <a:xfrm rot="5400000">
              <a:off x="1965832" y="4257170"/>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5E28DE8-E4A6-42D2-9D37-16A6008FFB61}"/>
                </a:ext>
              </a:extLst>
            </p:cNvPr>
            <p:cNvSpPr/>
            <p:nvPr/>
          </p:nvSpPr>
          <p:spPr>
            <a:xfrm>
              <a:off x="2602266"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A69B509-3A4E-49E8-932C-21B6293A27C5}"/>
                </a:ext>
              </a:extLst>
            </p:cNvPr>
            <p:cNvSpPr/>
            <p:nvPr/>
          </p:nvSpPr>
          <p:spPr>
            <a:xfrm flipV="1">
              <a:off x="2592741" y="3658474"/>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9306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TRADING = DEALING WITH </a:t>
            </a:r>
            <a:r>
              <a:rPr lang="pl-PL" dirty="0">
                <a:solidFill>
                  <a:schemeClr val="tx2">
                    <a:lumMod val="75000"/>
                  </a:schemeClr>
                </a:solidFill>
              </a:rPr>
              <a:t>COMPLEXITY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Blockchain </a:t>
            </a:r>
            <a:r>
              <a:rPr lang="pl-PL" dirty="0" err="1"/>
              <a:t>is</a:t>
            </a:r>
            <a:r>
              <a:rPr lang="pl-PL" dirty="0"/>
              <a:t> </a:t>
            </a:r>
            <a:r>
              <a:rPr lang="pl-PL" dirty="0" err="1"/>
              <a:t>about</a:t>
            </a:r>
            <a:r>
              <a:rPr lang="pl-PL" dirty="0"/>
              <a:t> trading, i.e. </a:t>
            </a:r>
            <a:r>
              <a:rPr lang="pl-PL" dirty="0" err="1"/>
              <a:t>moving</a:t>
            </a:r>
            <a:r>
              <a:rPr lang="pl-PL" dirty="0"/>
              <a:t> </a:t>
            </a:r>
            <a:r>
              <a:rPr lang="pl-PL" dirty="0" err="1"/>
              <a:t>assets</a:t>
            </a:r>
            <a:r>
              <a:rPr lang="pl-PL" dirty="0"/>
              <a:t> </a:t>
            </a:r>
            <a:r>
              <a:rPr lang="pl-PL" dirty="0" err="1"/>
              <a:t>around</a:t>
            </a:r>
            <a:endParaRPr lang="pl-PL" dirty="0"/>
          </a:p>
          <a:p>
            <a:r>
              <a:rPr lang="pl-PL" dirty="0"/>
              <a:t>W</a:t>
            </a:r>
            <a:r>
              <a:rPr lang="en-US" dirty="0"/>
              <a:t>e like complexity</a:t>
            </a:r>
            <a:r>
              <a:rPr lang="pl-PL" dirty="0"/>
              <a:t> - </a:t>
            </a:r>
            <a:r>
              <a:rPr lang="pl-PL" dirty="0" err="1"/>
              <a:t>this</a:t>
            </a:r>
            <a:r>
              <a:rPr lang="pl-PL" dirty="0"/>
              <a:t> </a:t>
            </a:r>
            <a:r>
              <a:rPr lang="pl-PL" dirty="0" err="1"/>
              <a:t>is</a:t>
            </a:r>
            <a:r>
              <a:rPr lang="pl-PL" dirty="0"/>
              <a:t> the </a:t>
            </a:r>
            <a:r>
              <a:rPr lang="pl-PL" dirty="0" err="1"/>
              <a:t>very</a:t>
            </a:r>
            <a:r>
              <a:rPr lang="pl-PL" dirty="0"/>
              <a:t> </a:t>
            </a:r>
            <a:r>
              <a:rPr lang="pl-PL" dirty="0" err="1"/>
              <a:t>reason</a:t>
            </a:r>
            <a:r>
              <a:rPr lang="pl-PL" dirty="0"/>
              <a:t> we trade</a:t>
            </a:r>
          </a:p>
          <a:p>
            <a:r>
              <a:rPr lang="pl-PL" dirty="0" err="1"/>
              <a:t>Complexity</a:t>
            </a:r>
            <a:r>
              <a:rPr lang="pl-PL" dirty="0"/>
              <a:t> </a:t>
            </a:r>
            <a:r>
              <a:rPr lang="pl-PL" dirty="0" err="1"/>
              <a:t>means</a:t>
            </a:r>
            <a:r>
              <a:rPr lang="pl-PL" dirty="0"/>
              <a:t> </a:t>
            </a:r>
            <a:r>
              <a:rPr lang="pl-PL" dirty="0" err="1"/>
              <a:t>risk</a:t>
            </a:r>
            <a:r>
              <a:rPr lang="pl-PL" dirty="0"/>
              <a:t>: </a:t>
            </a:r>
            <a:r>
              <a:rPr lang="en-US" dirty="0"/>
              <a:t>lot</a:t>
            </a:r>
            <a:r>
              <a:rPr lang="pl-PL" dirty="0"/>
              <a:t>s</a:t>
            </a:r>
            <a:r>
              <a:rPr lang="en-US" dirty="0"/>
              <a:t> of things </a:t>
            </a:r>
            <a:r>
              <a:rPr lang="pl-PL" dirty="0" err="1"/>
              <a:t>can</a:t>
            </a:r>
            <a:r>
              <a:rPr lang="pl-PL" dirty="0"/>
              <a:t> </a:t>
            </a:r>
            <a:r>
              <a:rPr lang="en-US" dirty="0"/>
              <a:t>go wrong</a:t>
            </a:r>
            <a:r>
              <a:rPr lang="pl-PL" dirty="0"/>
              <a:t>, </a:t>
            </a:r>
            <a:r>
              <a:rPr lang="en-US" dirty="0"/>
              <a:t>especially </a:t>
            </a:r>
            <a:r>
              <a:rPr lang="pl-PL" dirty="0"/>
              <a:t>on a </a:t>
            </a:r>
            <a:r>
              <a:rPr lang="en-US" dirty="0"/>
              <a:t>blockchain</a:t>
            </a:r>
            <a:endParaRPr lang="pl-PL" dirty="0"/>
          </a:p>
        </p:txBody>
      </p:sp>
    </p:spTree>
    <p:extLst>
      <p:ext uri="{BB962C8B-B14F-4D97-AF65-F5344CB8AC3E}">
        <p14:creationId xmlns:p14="http://schemas.microsoft.com/office/powerpoint/2010/main" val="1547189172"/>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most active blockchains</a:t>
            </a:r>
          </a:p>
        </p:txBody>
      </p:sp>
      <p:sp>
        <p:nvSpPr>
          <p:cNvPr id="6" name="TextBox 5">
            <a:extLst>
              <a:ext uri="{FF2B5EF4-FFF2-40B4-BE49-F238E27FC236}">
                <a16:creationId xmlns:a16="http://schemas.microsoft.com/office/drawing/2014/main" id="{4A9868A2-6974-42DE-BF31-750F7368D5DF}"/>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blocktivity.info</a:t>
            </a:r>
            <a:endParaRPr lang="en-US" sz="1400" dirty="0">
              <a:solidFill>
                <a:schemeClr val="tx1">
                  <a:lumMod val="65000"/>
                </a:schemeClr>
              </a:solidFill>
            </a:endParaRPr>
          </a:p>
        </p:txBody>
      </p:sp>
      <p:pic>
        <p:nvPicPr>
          <p:cNvPr id="4" name="Picture 3">
            <a:extLst>
              <a:ext uri="{FF2B5EF4-FFF2-40B4-BE49-F238E27FC236}">
                <a16:creationId xmlns:a16="http://schemas.microsoft.com/office/drawing/2014/main" id="{52FFA691-0B3B-44AB-9CA7-6E60C248740D}"/>
              </a:ext>
            </a:extLst>
          </p:cNvPr>
          <p:cNvPicPr>
            <a:picLocks noChangeAspect="1"/>
          </p:cNvPicPr>
          <p:nvPr/>
        </p:nvPicPr>
        <p:blipFill>
          <a:blip r:embed="rId3"/>
          <a:stretch>
            <a:fillRect/>
          </a:stretch>
        </p:blipFill>
        <p:spPr>
          <a:xfrm>
            <a:off x="1361753" y="1814866"/>
            <a:ext cx="7172325" cy="4328760"/>
          </a:xfrm>
          <a:prstGeom prst="rect">
            <a:avLst/>
          </a:prstGeom>
        </p:spPr>
      </p:pic>
    </p:spTree>
    <p:extLst>
      <p:ext uri="{BB962C8B-B14F-4D97-AF65-F5344CB8AC3E}">
        <p14:creationId xmlns:p14="http://schemas.microsoft.com/office/powerpoint/2010/main" val="2801290606"/>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Revolution or evolution?</a:t>
            </a:r>
          </a:p>
          <a:p>
            <a:r>
              <a:rPr lang="en-US" dirty="0"/>
              <a:t>Extremely business oriented</a:t>
            </a:r>
            <a:endParaRPr lang="pl-PL" dirty="0"/>
          </a:p>
          <a:p>
            <a:r>
              <a:rPr lang="pl-PL" dirty="0" err="1"/>
              <a:t>Pragmatic</a:t>
            </a:r>
            <a:r>
              <a:rPr lang="pl-PL" dirty="0"/>
              <a:t> </a:t>
            </a:r>
            <a:r>
              <a:rPr lang="pl-PL" dirty="0" err="1"/>
              <a:t>approach</a:t>
            </a:r>
            <a:r>
              <a:rPr lang="pl-PL" dirty="0"/>
              <a:t>: </a:t>
            </a:r>
            <a:r>
              <a:rPr lang="pl-PL" dirty="0" err="1"/>
              <a:t>people</a:t>
            </a:r>
            <a:r>
              <a:rPr lang="pl-PL" dirty="0"/>
              <a:t> </a:t>
            </a:r>
            <a:r>
              <a:rPr lang="pl-PL" dirty="0" err="1"/>
              <a:t>are</a:t>
            </a:r>
            <a:r>
              <a:rPr lang="pl-PL" dirty="0"/>
              <a:t> </a:t>
            </a:r>
            <a:r>
              <a:rPr lang="pl-PL" dirty="0" err="1"/>
              <a:t>integral</a:t>
            </a:r>
            <a:r>
              <a:rPr lang="pl-PL" dirty="0"/>
              <a:t> part of the </a:t>
            </a:r>
            <a:r>
              <a:rPr lang="pl-PL" dirty="0" err="1"/>
              <a:t>process</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4C0646-A1D5-49FA-BE3B-AFA191F1CC1C}"/>
              </a:ext>
            </a:extLst>
          </p:cNvPr>
          <p:cNvSpPr txBox="1"/>
          <p:nvPr/>
        </p:nvSpPr>
        <p:spPr>
          <a:xfrm>
            <a:off x="2834209" y="4055952"/>
            <a:ext cx="3534189" cy="1363773"/>
          </a:xfrm>
          <a:prstGeom prst="roundRect">
            <a:avLst/>
          </a:prstGeom>
          <a:solidFill>
            <a:schemeClr val="tx1">
              <a:lumMod val="75000"/>
              <a:alpha val="60000"/>
            </a:schemeClr>
          </a:solidFill>
          <a:ln>
            <a:solidFill>
              <a:schemeClr val="tx1"/>
            </a:solidFill>
          </a:ln>
        </p:spPr>
        <p:txBody>
          <a:bodyPr wrap="square" rtlCol="0" anchor="ctr" anchorCtr="0">
            <a:noAutofit/>
          </a:bodyPr>
          <a:lstStyle/>
          <a:p>
            <a:pPr algn="ctr"/>
            <a:r>
              <a:rPr lang="pl-PL" sz="2400" dirty="0"/>
              <a:t>EOS</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728463" y="4055951"/>
            <a:ext cx="325717" cy="1396553"/>
          </a:xfrm>
          <a:prstGeom prst="righ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0D11AE0F-B605-4632-965B-808CED94C938}"/>
              </a:ext>
            </a:extLst>
          </p:cNvPr>
          <p:cNvSpPr>
            <a:spLocks noGrp="1"/>
          </p:cNvSpPr>
          <p:nvPr>
            <p:ph type="title"/>
          </p:nvPr>
        </p:nvSpPr>
        <p:spPr>
          <a:xfrm>
            <a:off x="1361753" y="618518"/>
            <a:ext cx="9905998" cy="1478570"/>
          </a:xfrm>
        </p:spPr>
        <p:txBody>
          <a:bodyPr/>
          <a:lstStyle/>
          <a:p>
            <a:r>
              <a:rPr lang="en-US" dirty="0"/>
              <a:t>About </a:t>
            </a:r>
            <a:r>
              <a:rPr lang="en-US" dirty="0">
                <a:solidFill>
                  <a:schemeClr val="tx2"/>
                </a:solidFill>
              </a:rPr>
              <a:t>Tokenika</a:t>
            </a:r>
            <a:r>
              <a:rPr lang="pl-PL" dirty="0">
                <a:solidFill>
                  <a:schemeClr val="tx2"/>
                </a:solidFill>
              </a:rPr>
              <a:t> </a:t>
            </a:r>
            <a:r>
              <a:rPr lang="pl-PL" dirty="0"/>
              <a:t>- OUR ROLE IN </a:t>
            </a:r>
            <a:r>
              <a:rPr lang="pl-PL" dirty="0">
                <a:solidFill>
                  <a:schemeClr val="tx2">
                    <a:lumMod val="75000"/>
                  </a:schemeClr>
                </a:solidFill>
              </a:rPr>
              <a:t>EOS</a:t>
            </a:r>
            <a:r>
              <a:rPr lang="pl-PL" dirty="0"/>
              <a:t> ECOSYSTEM</a:t>
            </a:r>
            <a:endParaRPr lang="en-US" dirty="0">
              <a:solidFill>
                <a:schemeClr val="tx2"/>
              </a:solidFill>
            </a:endParaRPr>
          </a:p>
        </p:txBody>
      </p:sp>
      <p:sp>
        <p:nvSpPr>
          <p:cNvPr id="12" name="TextBox 11">
            <a:extLst>
              <a:ext uri="{FF2B5EF4-FFF2-40B4-BE49-F238E27FC236}">
                <a16:creationId xmlns:a16="http://schemas.microsoft.com/office/drawing/2014/main" id="{56AB0C4D-65A4-4506-B9B2-9DB03B3680F7}"/>
              </a:ext>
            </a:extLst>
          </p:cNvPr>
          <p:cNvSpPr txBox="1"/>
          <p:nvPr/>
        </p:nvSpPr>
        <p:spPr>
          <a:xfrm>
            <a:off x="2834209" y="3293927"/>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Development Tools</a:t>
            </a:r>
            <a:endParaRPr lang="en-US" sz="1600" dirty="0"/>
          </a:p>
        </p:txBody>
      </p:sp>
      <p:sp>
        <p:nvSpPr>
          <p:cNvPr id="21" name="Right Bracket 20">
            <a:extLst>
              <a:ext uri="{FF2B5EF4-FFF2-40B4-BE49-F238E27FC236}">
                <a16:creationId xmlns:a16="http://schemas.microsoft.com/office/drawing/2014/main" id="{34FDCE61-D70F-4F0C-BBC7-27B680C5A06D}"/>
              </a:ext>
            </a:extLst>
          </p:cNvPr>
          <p:cNvSpPr/>
          <p:nvPr/>
        </p:nvSpPr>
        <p:spPr>
          <a:xfrm>
            <a:off x="6728463" y="2523041"/>
            <a:ext cx="325717" cy="1380534"/>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B092A67B-A6A2-4D73-9AEF-8F7505B1F824}"/>
              </a:ext>
            </a:extLst>
          </p:cNvPr>
          <p:cNvSpPr txBox="1"/>
          <p:nvPr/>
        </p:nvSpPr>
        <p:spPr>
          <a:xfrm>
            <a:off x="2834209" y="2523041"/>
            <a:ext cx="3534189" cy="577751"/>
          </a:xfrm>
          <a:prstGeom prst="flowChartMultidocument">
            <a:avLst/>
          </a:prstGeom>
          <a:solidFill>
            <a:schemeClr val="tx2">
              <a:lumMod val="50000"/>
              <a:alpha val="60000"/>
            </a:schemeClr>
          </a:solidFill>
          <a:ln>
            <a:solidFill>
              <a:schemeClr val="tx1"/>
            </a:solidFill>
          </a:ln>
        </p:spPr>
        <p:txBody>
          <a:bodyPr wrap="square" rtlCol="0">
            <a:spAutoFit/>
          </a:bodyPr>
          <a:lstStyle/>
          <a:p>
            <a:pPr algn="ctr"/>
            <a:r>
              <a:rPr lang="pl-PL" sz="2400" dirty="0"/>
              <a:t>Applications</a:t>
            </a:r>
            <a:endParaRPr lang="en-US" sz="2400" dirty="0"/>
          </a:p>
        </p:txBody>
      </p:sp>
      <p:pic>
        <p:nvPicPr>
          <p:cNvPr id="4" name="Picture 3" descr="A picture containing clipart&#10;&#10;Description generated with high confidence">
            <a:extLst>
              <a:ext uri="{FF2B5EF4-FFF2-40B4-BE49-F238E27FC236}">
                <a16:creationId xmlns:a16="http://schemas.microsoft.com/office/drawing/2014/main" id="{7BE9C33B-E1DF-4B53-B4AC-857A0AD6D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455" y="3144385"/>
            <a:ext cx="2128633" cy="228631"/>
          </a:xfrm>
          <a:prstGeom prst="rect">
            <a:avLst/>
          </a:prstGeom>
        </p:spPr>
      </p:pic>
      <p:sp>
        <p:nvSpPr>
          <p:cNvPr id="8" name="TextBox 7">
            <a:extLst>
              <a:ext uri="{FF2B5EF4-FFF2-40B4-BE49-F238E27FC236}">
                <a16:creationId xmlns:a16="http://schemas.microsoft.com/office/drawing/2014/main" id="{77B63EC6-8BFA-4F5C-863A-9475BC228F79}"/>
              </a:ext>
            </a:extLst>
          </p:cNvPr>
          <p:cNvSpPr txBox="1"/>
          <p:nvPr/>
        </p:nvSpPr>
        <p:spPr>
          <a:xfrm>
            <a:off x="7414245" y="4299302"/>
            <a:ext cx="1538370" cy="523220"/>
          </a:xfrm>
          <a:prstGeom prst="rect">
            <a:avLst/>
          </a:prstGeom>
          <a:noFill/>
        </p:spPr>
        <p:txBody>
          <a:bodyPr wrap="none" rtlCol="0">
            <a:spAutoFit/>
          </a:bodyPr>
          <a:lstStyle/>
          <a:p>
            <a:r>
              <a:rPr lang="pl-PL" sz="2800" dirty="0" err="1"/>
              <a:t>block.one</a:t>
            </a:r>
            <a:endParaRPr lang="pl-PL" sz="2800" dirty="0"/>
          </a:p>
        </p:txBody>
      </p:sp>
      <p:sp>
        <p:nvSpPr>
          <p:cNvPr id="10" name="TextBox 9">
            <a:extLst>
              <a:ext uri="{FF2B5EF4-FFF2-40B4-BE49-F238E27FC236}">
                <a16:creationId xmlns:a16="http://schemas.microsoft.com/office/drawing/2014/main" id="{4A43DC75-91B1-4C38-806E-8D9B385A794B}"/>
              </a:ext>
            </a:extLst>
          </p:cNvPr>
          <p:cNvSpPr txBox="1"/>
          <p:nvPr/>
        </p:nvSpPr>
        <p:spPr>
          <a:xfrm>
            <a:off x="2834208" y="3683992"/>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DPOS </a:t>
            </a:r>
            <a:r>
              <a:rPr lang="pl-PL" sz="1600" dirty="0" err="1"/>
              <a:t>Infrastructure</a:t>
            </a:r>
            <a:r>
              <a:rPr lang="pl-PL" sz="1600" dirty="0"/>
              <a:t> </a:t>
            </a:r>
            <a:endParaRPr lang="en-US" sz="1600" dirty="0"/>
          </a:p>
        </p:txBody>
      </p:sp>
    </p:spTree>
    <p:extLst>
      <p:ext uri="{BB962C8B-B14F-4D97-AF65-F5344CB8AC3E}">
        <p14:creationId xmlns:p14="http://schemas.microsoft.com/office/powerpoint/2010/main" val="34491256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0474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
        <p:nvSpPr>
          <p:cNvPr id="10" name="TextBox 9">
            <a:extLst>
              <a:ext uri="{FF2B5EF4-FFF2-40B4-BE49-F238E27FC236}">
                <a16:creationId xmlns:a16="http://schemas.microsoft.com/office/drawing/2014/main" id="{FF147369-8A75-4F19-9A6E-4E3D54A1BC45}"/>
              </a:ext>
            </a:extLst>
          </p:cNvPr>
          <p:cNvSpPr txBox="1"/>
          <p:nvPr/>
        </p:nvSpPr>
        <p:spPr>
          <a:xfrm>
            <a:off x="5229725" y="5515023"/>
            <a:ext cx="3401637" cy="646331"/>
          </a:xfrm>
          <a:prstGeom prst="rect">
            <a:avLst/>
          </a:prstGeom>
          <a:noFill/>
        </p:spPr>
        <p:txBody>
          <a:bodyPr wrap="none" rtlCol="0">
            <a:spAutoFit/>
          </a:bodyPr>
          <a:lstStyle/>
          <a:p>
            <a:r>
              <a:rPr lang="pl-PL" dirty="0">
                <a:solidFill>
                  <a:schemeClr val="tx2"/>
                </a:solidFill>
              </a:rPr>
              <a:t>facebook.com/</a:t>
            </a:r>
            <a:r>
              <a:rPr lang="pl-PL" dirty="0" err="1">
                <a:solidFill>
                  <a:schemeClr val="tx2"/>
                </a:solidFill>
              </a:rPr>
              <a:t>groups</a:t>
            </a:r>
            <a:r>
              <a:rPr lang="pl-PL">
                <a:solidFill>
                  <a:schemeClr val="tx2"/>
                </a:solidFill>
              </a:rPr>
              <a:t>/TOKENIKA</a:t>
            </a:r>
            <a:br>
              <a:rPr lang="pl-PL" dirty="0">
                <a:solidFill>
                  <a:schemeClr val="tx2"/>
                </a:solidFill>
              </a:rPr>
            </a:br>
            <a:r>
              <a:rPr lang="pl-PL" dirty="0"/>
              <a:t>facebook.com/groups/EOSPolska</a:t>
            </a:r>
            <a:endParaRPr lang="en-US" dirty="0"/>
          </a:p>
        </p:txBody>
      </p:sp>
      <p:pic>
        <p:nvPicPr>
          <p:cNvPr id="11" name="Picture 10" descr="A picture containing clipart&#10;&#10;Description generated with high confidence">
            <a:extLst>
              <a:ext uri="{FF2B5EF4-FFF2-40B4-BE49-F238E27FC236}">
                <a16:creationId xmlns:a16="http://schemas.microsoft.com/office/drawing/2014/main" id="{C5C6A631-45D8-4CA9-B7A4-6D8CA1FDC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74" y="4225190"/>
            <a:ext cx="1878851" cy="201803"/>
          </a:xfrm>
          <a:prstGeom prst="rect">
            <a:avLst/>
          </a:prstGeom>
        </p:spPr>
      </p:pic>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67BC-2F03-4768-B88E-DB9D69BABCDB}"/>
              </a:ext>
            </a:extLst>
          </p:cNvPr>
          <p:cNvSpPr>
            <a:spLocks noGrp="1"/>
          </p:cNvSpPr>
          <p:nvPr>
            <p:ph type="title"/>
          </p:nvPr>
        </p:nvSpPr>
        <p:spPr/>
        <p:txBody>
          <a:bodyPr/>
          <a:lstStyle/>
          <a:p>
            <a:r>
              <a:rPr lang="pl-PL" dirty="0"/>
              <a:t>BLACK SWAN</a:t>
            </a:r>
          </a:p>
        </p:txBody>
      </p:sp>
      <p:pic>
        <p:nvPicPr>
          <p:cNvPr id="5" name="Content Placeholder 4">
            <a:extLst>
              <a:ext uri="{FF2B5EF4-FFF2-40B4-BE49-F238E27FC236}">
                <a16:creationId xmlns:a16="http://schemas.microsoft.com/office/drawing/2014/main" id="{31A2FDE6-D08B-4714-A02C-582A3D190C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552" y="2750234"/>
            <a:ext cx="4236720" cy="2761666"/>
          </a:xfrm>
        </p:spPr>
      </p:pic>
      <p:sp>
        <p:nvSpPr>
          <p:cNvPr id="6" name="TextBox 5">
            <a:extLst>
              <a:ext uri="{FF2B5EF4-FFF2-40B4-BE49-F238E27FC236}">
                <a16:creationId xmlns:a16="http://schemas.microsoft.com/office/drawing/2014/main" id="{BEDD303E-F9E2-46AB-8681-06888672A67A}"/>
              </a:ext>
            </a:extLst>
          </p:cNvPr>
          <p:cNvSpPr txBox="1"/>
          <p:nvPr/>
        </p:nvSpPr>
        <p:spPr>
          <a:xfrm>
            <a:off x="1361753" y="1866255"/>
            <a:ext cx="8080674" cy="461665"/>
          </a:xfrm>
          <a:prstGeom prst="rect">
            <a:avLst/>
          </a:prstGeom>
          <a:noFill/>
        </p:spPr>
        <p:txBody>
          <a:bodyPr wrap="none" rtlCol="0">
            <a:spAutoFit/>
          </a:bodyPr>
          <a:lstStyle/>
          <a:p>
            <a:r>
              <a:rPr lang="pl-PL" sz="2400" dirty="0" err="1"/>
              <a:t>An</a:t>
            </a:r>
            <a:r>
              <a:rPr lang="pl-PL" sz="2400" dirty="0"/>
              <a:t> event </a:t>
            </a:r>
            <a:r>
              <a:rPr lang="pl-PL" sz="2400" dirty="0" err="1"/>
              <a:t>that</a:t>
            </a:r>
            <a:r>
              <a:rPr lang="pl-PL" sz="2400" dirty="0"/>
              <a:t> h</a:t>
            </a:r>
            <a:r>
              <a:rPr lang="en-US" sz="2400" dirty="0" err="1"/>
              <a:t>appens</a:t>
            </a:r>
            <a:r>
              <a:rPr lang="en-US" sz="2400" dirty="0"/>
              <a:t> very </a:t>
            </a:r>
            <a:r>
              <a:rPr lang="en-US" sz="2400" dirty="0">
                <a:solidFill>
                  <a:schemeClr val="tx2">
                    <a:lumMod val="75000"/>
                  </a:schemeClr>
                </a:solidFill>
              </a:rPr>
              <a:t>infrequently</a:t>
            </a:r>
            <a:r>
              <a:rPr lang="pl-PL" sz="2400" dirty="0"/>
              <a:t> but </a:t>
            </a:r>
            <a:r>
              <a:rPr lang="pl-PL" sz="2400" dirty="0" err="1"/>
              <a:t>it’s</a:t>
            </a:r>
            <a:r>
              <a:rPr lang="pl-PL" sz="2400" dirty="0"/>
              <a:t> </a:t>
            </a:r>
            <a:r>
              <a:rPr lang="pl-PL" sz="2400" dirty="0" err="1">
                <a:solidFill>
                  <a:schemeClr val="tx2">
                    <a:lumMod val="75000"/>
                  </a:schemeClr>
                </a:solidFill>
              </a:rPr>
              <a:t>extremely</a:t>
            </a:r>
            <a:r>
              <a:rPr lang="pl-PL" sz="2400" dirty="0">
                <a:solidFill>
                  <a:schemeClr val="tx2">
                    <a:lumMod val="75000"/>
                  </a:schemeClr>
                </a:solidFill>
              </a:rPr>
              <a:t> </a:t>
            </a:r>
            <a:r>
              <a:rPr lang="pl-PL" sz="2400" dirty="0" err="1">
                <a:solidFill>
                  <a:schemeClr val="tx2">
                    <a:lumMod val="75000"/>
                  </a:schemeClr>
                </a:solidFill>
              </a:rPr>
              <a:t>costly</a:t>
            </a:r>
            <a:endParaRPr lang="pl-PL" sz="2400" dirty="0">
              <a:solidFill>
                <a:schemeClr val="tx2">
                  <a:lumMod val="75000"/>
                </a:schemeClr>
              </a:solidFill>
            </a:endParaRPr>
          </a:p>
        </p:txBody>
      </p:sp>
    </p:spTree>
    <p:extLst>
      <p:ext uri="{BB962C8B-B14F-4D97-AF65-F5344CB8AC3E}">
        <p14:creationId xmlns:p14="http://schemas.microsoft.com/office/powerpoint/2010/main" val="377155265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WHAT DOES </a:t>
            </a:r>
            <a:r>
              <a:rPr lang="pl-PL" dirty="0">
                <a:solidFill>
                  <a:schemeClr val="tx2">
                    <a:lumMod val="75000"/>
                  </a:schemeClr>
                </a:solidFill>
              </a:rPr>
              <a:t>THE BUSINESS </a:t>
            </a:r>
            <a:r>
              <a:rPr lang="pl-PL" dirty="0"/>
              <a:t>NEED?</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R</a:t>
            </a:r>
            <a:r>
              <a:rPr lang="en-US" dirty="0" err="1"/>
              <a:t>epeated</a:t>
            </a:r>
            <a:r>
              <a:rPr lang="en-US" dirty="0"/>
              <a:t>, no-end-in-sight game</a:t>
            </a:r>
            <a:endParaRPr lang="pl-PL" dirty="0"/>
          </a:p>
          <a:p>
            <a:r>
              <a:rPr lang="pl-PL" dirty="0" err="1"/>
              <a:t>Way</a:t>
            </a:r>
            <a:r>
              <a:rPr lang="pl-PL" dirty="0"/>
              <a:t> out </a:t>
            </a:r>
            <a:r>
              <a:rPr lang="pl-PL" dirty="0" err="1"/>
              <a:t>when</a:t>
            </a:r>
            <a:r>
              <a:rPr lang="pl-PL" dirty="0"/>
              <a:t> </a:t>
            </a:r>
            <a:r>
              <a:rPr lang="pl-PL" dirty="0" err="1"/>
              <a:t>things</a:t>
            </a:r>
            <a:r>
              <a:rPr lang="pl-PL" dirty="0"/>
              <a:t> go </a:t>
            </a:r>
            <a:r>
              <a:rPr lang="pl-PL" dirty="0" err="1"/>
              <a:t>wrong</a:t>
            </a:r>
            <a:r>
              <a:rPr lang="pl-PL" dirty="0"/>
              <a:t> - </a:t>
            </a:r>
            <a:r>
              <a:rPr lang="pl-PL" dirty="0" err="1"/>
              <a:t>rules</a:t>
            </a:r>
            <a:r>
              <a:rPr lang="pl-PL" dirty="0"/>
              <a:t> to </a:t>
            </a:r>
            <a:r>
              <a:rPr lang="pl-PL" dirty="0" err="1"/>
              <a:t>manage</a:t>
            </a:r>
            <a:r>
              <a:rPr lang="pl-PL" dirty="0"/>
              <a:t> a </a:t>
            </a:r>
            <a:r>
              <a:rPr lang="pl-PL" dirty="0" err="1"/>
              <a:t>black</a:t>
            </a:r>
            <a:r>
              <a:rPr lang="pl-PL" dirty="0"/>
              <a:t> </a:t>
            </a:r>
            <a:r>
              <a:rPr lang="pl-PL" dirty="0" err="1"/>
              <a:t>swan</a:t>
            </a:r>
            <a:r>
              <a:rPr lang="pl-PL" dirty="0"/>
              <a:t> event</a:t>
            </a:r>
          </a:p>
          <a:p>
            <a:r>
              <a:rPr lang="pl-PL" dirty="0" err="1">
                <a:solidFill>
                  <a:schemeClr val="tx1">
                    <a:lumMod val="95000"/>
                  </a:schemeClr>
                </a:solidFill>
              </a:rPr>
              <a:t>Ideally</a:t>
            </a:r>
            <a:r>
              <a:rPr lang="pl-PL" dirty="0">
                <a:solidFill>
                  <a:schemeClr val="tx2">
                    <a:lumMod val="75000"/>
                  </a:schemeClr>
                </a:solidFill>
              </a:rPr>
              <a:t> win-win</a:t>
            </a:r>
            <a:r>
              <a:rPr lang="pl-PL" dirty="0"/>
              <a:t> /</a:t>
            </a:r>
            <a:r>
              <a:rPr lang="en-US" dirty="0"/>
              <a:t> </a:t>
            </a:r>
            <a:r>
              <a:rPr lang="en-US" dirty="0">
                <a:solidFill>
                  <a:schemeClr val="tx2">
                    <a:lumMod val="75000"/>
                  </a:schemeClr>
                </a:solidFill>
              </a:rPr>
              <a:t>net-positive</a:t>
            </a:r>
            <a:r>
              <a:rPr lang="en-US" dirty="0"/>
              <a:t> game</a:t>
            </a:r>
            <a:r>
              <a:rPr lang="pl-PL" dirty="0"/>
              <a:t> </a:t>
            </a:r>
            <a:r>
              <a:rPr lang="pl-PL" dirty="0">
                <a:solidFill>
                  <a:schemeClr val="tx2">
                    <a:lumMod val="75000"/>
                  </a:schemeClr>
                </a:solidFill>
              </a:rPr>
              <a:t>open to </a:t>
            </a:r>
            <a:r>
              <a:rPr lang="pl-PL" dirty="0" err="1">
                <a:solidFill>
                  <a:schemeClr val="tx2">
                    <a:lumMod val="75000"/>
                  </a:schemeClr>
                </a:solidFill>
              </a:rPr>
              <a:t>everyone</a:t>
            </a:r>
            <a:endParaRPr lang="pl-PL" dirty="0">
              <a:solidFill>
                <a:schemeClr val="tx2">
                  <a:lumMod val="75000"/>
                </a:schemeClr>
              </a:solidFill>
            </a:endParaRPr>
          </a:p>
        </p:txBody>
      </p:sp>
    </p:spTree>
    <p:extLst>
      <p:ext uri="{BB962C8B-B14F-4D97-AF65-F5344CB8AC3E}">
        <p14:creationId xmlns:p14="http://schemas.microsoft.com/office/powerpoint/2010/main" val="388620660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TWO </a:t>
            </a:r>
            <a:r>
              <a:rPr lang="pl-PL" dirty="0">
                <a:solidFill>
                  <a:schemeClr val="tx2">
                    <a:lumMod val="75000"/>
                  </a:schemeClr>
                </a:solidFill>
              </a:rPr>
              <a:t>ALTERNATIVE</a:t>
            </a:r>
            <a:r>
              <a:rPr lang="pl-PL" dirty="0"/>
              <a:t> FORMS OF BLOCKCHAIN</a:t>
            </a:r>
          </a:p>
        </p:txBody>
      </p:sp>
      <p:graphicFrame>
        <p:nvGraphicFramePr>
          <p:cNvPr id="5" name="Diagram 4">
            <a:extLst>
              <a:ext uri="{FF2B5EF4-FFF2-40B4-BE49-F238E27FC236}">
                <a16:creationId xmlns:a16="http://schemas.microsoft.com/office/drawing/2014/main" id="{7D65F6E9-8C68-42AC-9AC8-0F1072D914E1}"/>
              </a:ext>
            </a:extLst>
          </p:cNvPr>
          <p:cNvGraphicFramePr/>
          <p:nvPr>
            <p:extLst>
              <p:ext uri="{D42A27DB-BD31-4B8C-83A1-F6EECF244321}">
                <p14:modId xmlns:p14="http://schemas.microsoft.com/office/powerpoint/2010/main" val="3687512247"/>
              </p:ext>
            </p:extLst>
          </p:nvPr>
        </p:nvGraphicFramePr>
        <p:xfrm>
          <a:off x="3254103" y="2097088"/>
          <a:ext cx="5683794" cy="3408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71193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UNPERMISSIONED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Bitcoin</a:t>
            </a:r>
            <a:r>
              <a:rPr lang="pl-PL" dirty="0"/>
              <a:t> &amp; </a:t>
            </a:r>
            <a:r>
              <a:rPr lang="pl-PL" dirty="0" err="1"/>
              <a:t>Ethereum</a:t>
            </a:r>
            <a:endParaRPr lang="pl-PL" dirty="0"/>
          </a:p>
          <a:p>
            <a:r>
              <a:rPr lang="pl-PL" dirty="0" err="1"/>
              <a:t>Everyone</a:t>
            </a:r>
            <a:r>
              <a:rPr lang="pl-PL" dirty="0"/>
              <a:t> </a:t>
            </a:r>
            <a:r>
              <a:rPr lang="pl-PL" dirty="0" err="1"/>
              <a:t>is</a:t>
            </a:r>
            <a:r>
              <a:rPr lang="pl-PL" dirty="0"/>
              <a:t> </a:t>
            </a:r>
            <a:r>
              <a:rPr lang="pl-PL" dirty="0" err="1">
                <a:solidFill>
                  <a:schemeClr val="tx2">
                    <a:lumMod val="75000"/>
                  </a:schemeClr>
                </a:solidFill>
              </a:rPr>
              <a:t>free</a:t>
            </a:r>
            <a:r>
              <a:rPr lang="pl-PL" dirty="0">
                <a:solidFill>
                  <a:schemeClr val="tx2">
                    <a:lumMod val="75000"/>
                  </a:schemeClr>
                </a:solidFill>
              </a:rPr>
              <a:t> to </a:t>
            </a:r>
            <a:r>
              <a:rPr lang="pl-PL" dirty="0" err="1">
                <a:solidFill>
                  <a:schemeClr val="tx2">
                    <a:lumMod val="75000"/>
                  </a:schemeClr>
                </a:solidFill>
              </a:rPr>
              <a:t>enter</a:t>
            </a:r>
            <a:endParaRPr lang="pl-PL" dirty="0">
              <a:solidFill>
                <a:schemeClr val="tx2">
                  <a:lumMod val="75000"/>
                </a:schemeClr>
              </a:solidFill>
            </a:endParaRPr>
          </a:p>
          <a:p>
            <a:r>
              <a:rPr lang="pl-PL" dirty="0"/>
              <a:t>D</a:t>
            </a:r>
            <a:r>
              <a:rPr lang="en-US" dirty="0" err="1"/>
              <a:t>esigned</a:t>
            </a:r>
            <a:r>
              <a:rPr lang="en-US" dirty="0"/>
              <a:t> to do simple automation only</a:t>
            </a:r>
            <a:r>
              <a:rPr lang="pl-PL" dirty="0"/>
              <a:t>: </a:t>
            </a:r>
            <a:r>
              <a:rPr lang="pl-PL" dirty="0" err="1"/>
              <a:t>simple</a:t>
            </a:r>
            <a:r>
              <a:rPr lang="pl-PL" dirty="0"/>
              <a:t> </a:t>
            </a:r>
            <a:r>
              <a:rPr lang="pl-PL" dirty="0" err="1"/>
              <a:t>contractual</a:t>
            </a:r>
            <a:r>
              <a:rPr lang="pl-PL" dirty="0"/>
              <a:t> </a:t>
            </a:r>
            <a:r>
              <a:rPr lang="pl-PL" dirty="0" err="1"/>
              <a:t>mechanisms</a:t>
            </a:r>
            <a:endParaRPr lang="pl-PL" dirty="0"/>
          </a:p>
          <a:p>
            <a:r>
              <a:rPr lang="pl-PL" dirty="0" err="1"/>
              <a:t>Emphasis</a:t>
            </a:r>
            <a:r>
              <a:rPr lang="pl-PL" dirty="0"/>
              <a:t> on </a:t>
            </a:r>
            <a:r>
              <a:rPr lang="en-US" dirty="0"/>
              <a:t>smart-contracts </a:t>
            </a:r>
            <a:r>
              <a:rPr lang="pl-PL" dirty="0"/>
              <a:t>&amp; </a:t>
            </a:r>
            <a:r>
              <a:rPr lang="en-US" dirty="0"/>
              <a:t>external oracle</a:t>
            </a:r>
            <a:r>
              <a:rPr lang="pl-PL" dirty="0"/>
              <a:t>s</a:t>
            </a:r>
            <a:r>
              <a:rPr lang="en-US" dirty="0"/>
              <a:t> to feed information in</a:t>
            </a:r>
            <a:endParaRPr lang="pl-PL" dirty="0"/>
          </a:p>
          <a:p>
            <a:r>
              <a:rPr lang="pl-PL" dirty="0"/>
              <a:t>W</a:t>
            </a:r>
            <a:r>
              <a:rPr lang="en-US" dirty="0"/>
              <a:t>hen it comes to the actual business</a:t>
            </a:r>
            <a:r>
              <a:rPr lang="pl-PL" dirty="0"/>
              <a:t>:</a:t>
            </a:r>
            <a:r>
              <a:rPr lang="en-US" dirty="0"/>
              <a:t> </a:t>
            </a:r>
            <a:r>
              <a:rPr lang="pl-PL" dirty="0">
                <a:solidFill>
                  <a:schemeClr val="tx2">
                    <a:lumMod val="75000"/>
                  </a:schemeClr>
                </a:solidFill>
              </a:rPr>
              <a:t>Wild West</a:t>
            </a:r>
            <a:r>
              <a:rPr lang="pl-PL" dirty="0"/>
              <a:t> („</a:t>
            </a:r>
            <a:r>
              <a:rPr lang="pl-PL" dirty="0" err="1"/>
              <a:t>code</a:t>
            </a:r>
            <a:r>
              <a:rPr lang="pl-PL" dirty="0"/>
              <a:t> </a:t>
            </a:r>
            <a:r>
              <a:rPr lang="pl-PL" dirty="0" err="1"/>
              <a:t>is</a:t>
            </a:r>
            <a:r>
              <a:rPr lang="pl-PL" dirty="0"/>
              <a:t> the law”)</a:t>
            </a:r>
          </a:p>
        </p:txBody>
      </p:sp>
    </p:spTree>
    <p:extLst>
      <p:ext uri="{BB962C8B-B14F-4D97-AF65-F5344CB8AC3E}">
        <p14:creationId xmlns:p14="http://schemas.microsoft.com/office/powerpoint/2010/main" val="207360858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Ripple</a:t>
            </a:r>
            <a:r>
              <a:rPr lang="pl-PL" dirty="0"/>
              <a:t> &amp; </a:t>
            </a:r>
            <a:r>
              <a:rPr lang="pl-PL" dirty="0" err="1"/>
              <a:t>Hyperledger</a:t>
            </a:r>
            <a:endParaRPr lang="pl-PL" dirty="0"/>
          </a:p>
          <a:p>
            <a:r>
              <a:rPr lang="pl-PL" dirty="0" err="1"/>
              <a:t>Ideally</a:t>
            </a:r>
            <a:r>
              <a:rPr lang="pl-PL" dirty="0"/>
              <a:t> </a:t>
            </a:r>
            <a:r>
              <a:rPr lang="pl-PL" dirty="0" err="1"/>
              <a:t>suited</a:t>
            </a:r>
            <a:r>
              <a:rPr lang="pl-PL" dirty="0"/>
              <a:t> for </a:t>
            </a:r>
            <a:r>
              <a:rPr lang="pl-PL" dirty="0" err="1"/>
              <a:t>banks</a:t>
            </a:r>
            <a:r>
              <a:rPr lang="pl-PL" dirty="0"/>
              <a:t> &amp; </a:t>
            </a:r>
            <a:r>
              <a:rPr lang="pl-PL" dirty="0" err="1"/>
              <a:t>large</a:t>
            </a:r>
            <a:r>
              <a:rPr lang="pl-PL" dirty="0"/>
              <a:t> </a:t>
            </a:r>
            <a:r>
              <a:rPr lang="pl-PL" dirty="0" err="1"/>
              <a:t>institutions</a:t>
            </a:r>
            <a:endParaRPr lang="pl-PL" dirty="0"/>
          </a:p>
          <a:p>
            <a:r>
              <a:rPr lang="pl-PL" dirty="0" err="1"/>
              <a:t>Paradigm</a:t>
            </a:r>
            <a:r>
              <a:rPr lang="pl-PL" dirty="0"/>
              <a:t> of a </a:t>
            </a:r>
            <a:r>
              <a:rPr lang="pl-PL" dirty="0" err="1">
                <a:solidFill>
                  <a:schemeClr val="tx2">
                    <a:lumMod val="75000"/>
                  </a:schemeClr>
                </a:solidFill>
              </a:rPr>
              <a:t>walled</a:t>
            </a:r>
            <a:r>
              <a:rPr lang="pl-PL" dirty="0">
                <a:solidFill>
                  <a:schemeClr val="tx2">
                    <a:lumMod val="75000"/>
                  </a:schemeClr>
                </a:solidFill>
              </a:rPr>
              <a:t> garden</a:t>
            </a:r>
            <a:r>
              <a:rPr lang="pl-PL" dirty="0"/>
              <a:t>: </a:t>
            </a:r>
            <a:r>
              <a:rPr lang="en-US" dirty="0"/>
              <a:t>you can get in only if you're permitted in</a:t>
            </a:r>
            <a:endParaRPr lang="pl-PL" dirty="0"/>
          </a:p>
          <a:p>
            <a:r>
              <a:rPr lang="pl-PL" dirty="0"/>
              <a:t>R</a:t>
            </a:r>
            <a:r>
              <a:rPr lang="en-US" dirty="0" err="1"/>
              <a:t>ules</a:t>
            </a:r>
            <a:r>
              <a:rPr lang="en-US" dirty="0"/>
              <a:t> to suit the insiders</a:t>
            </a:r>
            <a:r>
              <a:rPr lang="pl-PL" dirty="0"/>
              <a:t>,</a:t>
            </a:r>
            <a:r>
              <a:rPr lang="en-US" dirty="0"/>
              <a:t> small business</a:t>
            </a:r>
            <a:r>
              <a:rPr lang="pl-PL" dirty="0"/>
              <a:t>es</a:t>
            </a:r>
            <a:r>
              <a:rPr lang="en-US" dirty="0"/>
              <a:t> get locked out</a:t>
            </a:r>
            <a:endParaRPr lang="pl-PL" dirty="0"/>
          </a:p>
          <a:p>
            <a:r>
              <a:rPr lang="pl-PL" dirty="0" err="1"/>
              <a:t>It’s</a:t>
            </a:r>
            <a:r>
              <a:rPr lang="pl-PL" dirty="0"/>
              <a:t> </a:t>
            </a:r>
            <a:r>
              <a:rPr lang="pl-PL" dirty="0" err="1"/>
              <a:t>quite</a:t>
            </a:r>
            <a:r>
              <a:rPr lang="pl-PL" dirty="0"/>
              <a:t> </a:t>
            </a:r>
            <a:r>
              <a:rPr lang="pl-PL" dirty="0" err="1">
                <a:solidFill>
                  <a:schemeClr val="tx2">
                    <a:lumMod val="75000"/>
                  </a:schemeClr>
                </a:solidFill>
              </a:rPr>
              <a:t>safe</a:t>
            </a:r>
            <a:r>
              <a:rPr lang="pl-PL" dirty="0"/>
              <a:t> - </a:t>
            </a:r>
            <a:r>
              <a:rPr lang="pl-PL" dirty="0" err="1"/>
              <a:t>you’re</a:t>
            </a:r>
            <a:r>
              <a:rPr lang="pl-PL" dirty="0"/>
              <a:t> </a:t>
            </a:r>
            <a:r>
              <a:rPr lang="pl-PL" dirty="0" err="1"/>
              <a:t>unlikely</a:t>
            </a:r>
            <a:r>
              <a:rPr lang="pl-PL" dirty="0"/>
              <a:t> to </a:t>
            </a:r>
            <a:r>
              <a:rPr lang="pl-PL" dirty="0" err="1"/>
              <a:t>misbehave</a:t>
            </a:r>
            <a:endParaRPr lang="pl-PL" dirty="0"/>
          </a:p>
        </p:txBody>
      </p:sp>
    </p:spTree>
    <p:extLst>
      <p:ext uri="{BB962C8B-B14F-4D97-AF65-F5344CB8AC3E}">
        <p14:creationId xmlns:p14="http://schemas.microsoft.com/office/powerpoint/2010/main" val="472325727"/>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11467</TotalTime>
  <Words>1315</Words>
  <Application>Microsoft Office PowerPoint</Application>
  <PresentationFormat>Widescreen</PresentationFormat>
  <Paragraphs>214</Paragraphs>
  <Slides>44</Slides>
  <Notes>16</Notes>
  <HiddenSlides>21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Trebuchet MS</vt:lpstr>
      <vt:lpstr>Tw Cen MT</vt:lpstr>
      <vt:lpstr>Circuit</vt:lpstr>
      <vt:lpstr>EOS</vt:lpstr>
      <vt:lpstr>Disclaimer</vt:lpstr>
      <vt:lpstr>CREDITS</vt:lpstr>
      <vt:lpstr>TRADING = DEALING WITH COMPLEXITY</vt:lpstr>
      <vt:lpstr>BLACK SWAN</vt:lpstr>
      <vt:lpstr>WHAT DOES THE BUSINESS NEED?</vt:lpstr>
      <vt:lpstr>TWO ALTERNATIVE FORMS OF BLOCKCHAIN</vt:lpstr>
      <vt:lpstr>UNPERMISSIONED blockchains</vt:lpstr>
      <vt:lpstr>PERMISSIONED blockchains</vt:lpstr>
      <vt:lpstr>Dilemma SAFETY vs. FREEDOM</vt:lpstr>
      <vt:lpstr>Unpermissioned VS. Permissioned BLOCKCHAIN</vt:lpstr>
      <vt:lpstr>THE PROBLEM WITH black SWAN</vt:lpstr>
      <vt:lpstr>The entrepreneur wants a free-to-enter system where they can deal with people and build profits, not extract profits.</vt:lpstr>
      <vt:lpstr>The blockchain for business is the blockchain that solves the black swan.</vt:lpstr>
      <vt:lpstr>WHAT We need IS a governed blockchain </vt:lpstr>
      <vt:lpstr>HOW DO WE BUILD a GOVERNED BLOCKCHAIN?</vt:lpstr>
      <vt:lpstr>EOS is that third choice, the governed blockchain. In essence what we have is the safety on par with the permissioned blockchain, and the freedom of entry of the unpermissioned blockchain</vt:lpstr>
      <vt:lpstr>HOW DO WE BUILD a GOVERNED BLOCKCHAIN?</vt:lpstr>
      <vt:lpstr>HOW DO WE BUILD a GOVERNED BLOCKCHAIN?</vt:lpstr>
      <vt:lpstr>DPOS - DELEGATED PROOF OF STAKE</vt:lpstr>
      <vt:lpstr>WHY DO WE NEED A CONSTITUTION?</vt:lpstr>
      <vt:lpstr>EOS - THE Governed BLOCKCHAIN</vt:lpstr>
      <vt:lpstr>The fallacy is that we need a wall. Actually, we don't need a wall. What we need is controls.</vt:lpstr>
      <vt:lpstr>WHAT We ALSO need IS GOOD USER experience </vt:lpstr>
      <vt:lpstr>EOS is the blockchain for building commercial scale decentralized applications that are indistinguishable from centralized alternatives.</vt:lpstr>
      <vt:lpstr>Delegated proof of stake (DPOS) HOW decentralized IS IT?</vt:lpstr>
      <vt:lpstr>IS FULLY autonomous SYSTEM Possible?</vt:lpstr>
      <vt:lpstr>Kurt Gödel’S incompleteness theorem</vt:lpstr>
      <vt:lpstr>DAN Larimer’s Darwinian approach</vt:lpstr>
      <vt:lpstr>The true goal is to lower the barrier to entry for the creation of new communities and allow free market competition to reward the most effective communities and punish the most corrupt.</vt:lpstr>
      <vt:lpstr>You can clone software, but not communities.</vt:lpstr>
      <vt:lpstr>eos main features</vt:lpstr>
      <vt:lpstr>Processing power</vt:lpstr>
      <vt:lpstr>BLOCKCHAIN Evolution</vt:lpstr>
      <vt:lpstr>HOW DOES EOS WORK?</vt:lpstr>
      <vt:lpstr>HOW DOES EOS WORK?</vt:lpstr>
      <vt:lpstr>What does A decentralized app require?</vt:lpstr>
      <vt:lpstr>EOS VS. decentralized apps requirements</vt:lpstr>
      <vt:lpstr>TWO Different WAYs OF Building A Smart-contract platform</vt:lpstr>
      <vt:lpstr>PowerPoint Presentation</vt:lpstr>
      <vt:lpstr>most active blockchains</vt:lpstr>
      <vt:lpstr>summary</vt:lpstr>
      <vt:lpstr>About Tokenika - OUR ROLE IN EOS ECOSYSTEM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tokenika</cp:lastModifiedBy>
  <cp:revision>584</cp:revision>
  <dcterms:created xsi:type="dcterms:W3CDTF">2017-11-07T09:57:11Z</dcterms:created>
  <dcterms:modified xsi:type="dcterms:W3CDTF">2018-05-21T13:56:32Z</dcterms:modified>
</cp:coreProperties>
</file>