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93D-FABC-413C-9E54-D37FBB5C74D9}" type="datetimeFigureOut">
              <a:rPr lang="tr-TR" smtClean="0"/>
              <a:t>26.03.2018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980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93D-FABC-413C-9E54-D37FBB5C74D9}" type="datetimeFigureOut">
              <a:rPr lang="tr-TR" smtClean="0"/>
              <a:t>26.03.2018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450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93D-FABC-413C-9E54-D37FBB5C74D9}" type="datetimeFigureOut">
              <a:rPr lang="tr-TR" smtClean="0"/>
              <a:t>26.03.2018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108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93D-FABC-413C-9E54-D37FBB5C74D9}" type="datetimeFigureOut">
              <a:rPr lang="tr-TR" smtClean="0"/>
              <a:t>26.03.2018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286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93D-FABC-413C-9E54-D37FBB5C74D9}" type="datetimeFigureOut">
              <a:rPr lang="tr-TR" smtClean="0"/>
              <a:t>26.03.2018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16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93D-FABC-413C-9E54-D37FBB5C74D9}" type="datetimeFigureOut">
              <a:rPr lang="tr-TR" smtClean="0"/>
              <a:t>26.03.2018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02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93D-FABC-413C-9E54-D37FBB5C74D9}" type="datetimeFigureOut">
              <a:rPr lang="tr-TR" smtClean="0"/>
              <a:t>26.03.2018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442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93D-FABC-413C-9E54-D37FBB5C74D9}" type="datetimeFigureOut">
              <a:rPr lang="tr-TR" smtClean="0"/>
              <a:t>26.03.2018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509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93D-FABC-413C-9E54-D37FBB5C74D9}" type="datetimeFigureOut">
              <a:rPr lang="tr-TR" smtClean="0"/>
              <a:t>26.03.2018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8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93D-FABC-413C-9E54-D37FBB5C74D9}" type="datetimeFigureOut">
              <a:rPr lang="tr-TR" smtClean="0"/>
              <a:t>26.03.2018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316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593D-FABC-413C-9E54-D37FBB5C74D9}" type="datetimeFigureOut">
              <a:rPr lang="tr-TR" smtClean="0"/>
              <a:t>26.03.2018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145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593D-FABC-413C-9E54-D37FBB5C74D9}" type="datetimeFigureOut">
              <a:rPr lang="tr-TR" smtClean="0"/>
              <a:t>26.03.2018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24B2C-A176-442A-A39B-AE2FD880C3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224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Parallel winding 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Furkan Tokgöz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18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Parameters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L= 0.8 mH</a:t>
            </a:r>
          </a:p>
          <a:p>
            <a:r>
              <a:rPr lang="tr-TR" dirty="0" smtClean="0"/>
              <a:t>I= 4 A</a:t>
            </a:r>
          </a:p>
          <a:p>
            <a:r>
              <a:rPr lang="el-GR" dirty="0" smtClean="0"/>
              <a:t>Δ</a:t>
            </a:r>
            <a:r>
              <a:rPr lang="tr-TR" dirty="0" smtClean="0"/>
              <a:t>I=0.4 A</a:t>
            </a:r>
          </a:p>
          <a:p>
            <a:r>
              <a:rPr lang="tr-TR" dirty="0" smtClean="0"/>
              <a:t>J= 400 A/cm^2</a:t>
            </a:r>
          </a:p>
          <a:p>
            <a:r>
              <a:rPr lang="tr-TR" dirty="0" smtClean="0"/>
              <a:t>f=50 kHz</a:t>
            </a:r>
          </a:p>
          <a:p>
            <a:r>
              <a:rPr lang="el-GR" dirty="0" smtClean="0"/>
              <a:t>Δ</a:t>
            </a:r>
            <a:r>
              <a:rPr lang="tr-TR" dirty="0" smtClean="0"/>
              <a:t>T=50 C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78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0" t="20190" r="19763" b="9583"/>
          <a:stretch/>
        </p:blipFill>
        <p:spPr bwMode="auto">
          <a:xfrm>
            <a:off x="0" y="188640"/>
            <a:ext cx="9109270" cy="648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3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Design Procedure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𝐿</m:t>
                    </m:r>
                    <m:r>
                      <a:rPr lang="tr-TR" b="0" i="1" smtClean="0">
                        <a:latin typeface="Cambria Math"/>
                      </a:rPr>
                      <m:t>.</m:t>
                    </m:r>
                    <m:r>
                      <a:rPr lang="tr-TR" b="0" i="1" smtClean="0">
                        <a:latin typeface="Cambria Math"/>
                      </a:rPr>
                      <m:t>𝐼</m:t>
                    </m:r>
                    <m:r>
                      <a:rPr lang="tr-TR" b="0" i="1" smtClean="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tr-T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𝑅𝑀𝑆</m:t>
                        </m:r>
                      </m:sub>
                    </m:sSub>
                    <m:r>
                      <a:rPr lang="tr-T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𝑐𝑢</m:t>
                        </m:r>
                      </m:sub>
                    </m:sSub>
                    <m:r>
                      <a:rPr lang="tr-TR" b="0" i="1" smtClean="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tr-T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𝑅𝑀𝑆</m:t>
                        </m:r>
                      </m:sub>
                    </m:sSub>
                    <m:r>
                      <a:rPr lang="tr-TR" b="0" i="1" smtClean="0">
                        <a:latin typeface="Cambria Math"/>
                      </a:rPr>
                      <m:t>.</m:t>
                    </m:r>
                    <m:r>
                      <a:rPr lang="tr-TR" b="0" i="1" smtClean="0">
                        <a:latin typeface="Cambria Math"/>
                      </a:rPr>
                      <m:t>𝐵</m:t>
                    </m:r>
                    <m:r>
                      <a:rPr lang="tr-TR" b="0" i="1" smtClean="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tr-T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(</m:t>
                        </m:r>
                        <m:r>
                          <a:rPr lang="tr-T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𝑐𝑜𝑟𝑒</m:t>
                        </m:r>
                      </m:sub>
                    </m:sSub>
                  </m:oMath>
                </a14:m>
                <a:r>
                  <a:rPr lang="tr-TR" dirty="0" smtClean="0"/>
                  <a:t>)</a:t>
                </a:r>
              </a:p>
              <a:p>
                <a:endParaRPr lang="tr-T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(</m:t>
                        </m:r>
                        <m:r>
                          <a:rPr lang="tr-T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𝑐𝑜𝑟𝑒</m:t>
                        </m:r>
                      </m:sub>
                    </m:sSub>
                  </m:oMath>
                </a14:m>
                <a:r>
                  <a:rPr lang="tr-TR" dirty="0" smtClean="0"/>
                  <a:t>)</a:t>
                </a:r>
                <a:r>
                  <a:rPr lang="tr-TR" dirty="0" smtClean="0"/>
                  <a:t>=4.425 cm^4 </a:t>
                </a:r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9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Core selection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800" b="0" i="1" smtClean="0">
                            <a:latin typeface="Cambria Math"/>
                          </a:rPr>
                          <m:t>(</m:t>
                        </m:r>
                        <m:r>
                          <a:rPr lang="tr-TR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tr-TR" sz="28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tr-TR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tr-TR" sz="2800" b="0" i="1" smtClean="0">
                            <a:latin typeface="Cambria Math"/>
                          </a:rPr>
                          <m:t>𝑐𝑜𝑟𝑒</m:t>
                        </m:r>
                      </m:sub>
                    </m:sSub>
                  </m:oMath>
                </a14:m>
                <a:r>
                  <a:rPr lang="tr-TR" sz="2800" dirty="0" smtClean="0"/>
                  <a:t>)=4.9248</a:t>
                </a:r>
                <a:endParaRPr lang="tr-TR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4" t="12320" r="20962" b="13406"/>
          <a:stretch/>
        </p:blipFill>
        <p:spPr bwMode="auto">
          <a:xfrm>
            <a:off x="1835696" y="2204864"/>
            <a:ext cx="588006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4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Core loss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𝑁</m:t>
                    </m:r>
                    <m:r>
                      <a:rPr lang="tr-TR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tr-TR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tr-T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tr-TR" b="0" i="1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tr-TR" b="0" i="1" smtClean="0">
                                <a:latin typeface="Cambria Math"/>
                              </a:rPr>
                              <m:t>.</m:t>
                            </m:r>
                            <m:r>
                              <a:rPr lang="tr-TR" b="0" i="1" smtClean="0">
                                <a:latin typeface="Cambria Math"/>
                              </a:rPr>
                              <m:t>𝑙</m:t>
                            </m:r>
                          </m:num>
                          <m:den>
                            <m:r>
                              <a:rPr lang="tr-TR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tr-TR" b="0" i="1" smtClean="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/>
                                  </a:rPr>
                                  <m:t>𝑐𝑜𝑟𝑒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tr-TR" b="0" i="1" smtClean="0">
                        <a:latin typeface="Cambria Math"/>
                      </a:rPr>
                      <m:t>=86 (?)</m:t>
                    </m:r>
                  </m:oMath>
                </a14:m>
                <a:endParaRPr lang="tr-TR" dirty="0" smtClean="0"/>
              </a:p>
              <a:p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𝑎𝑐</m:t>
                        </m:r>
                      </m:sub>
                    </m:sSub>
                    <m:r>
                      <a:rPr lang="tr-T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/>
                          </a:rPr>
                          <m:t>𝑁</m:t>
                        </m:r>
                        <m:r>
                          <a:rPr lang="tr-TR" b="0" i="1" smtClean="0">
                            <a:latin typeface="Cambria Math"/>
                          </a:rPr>
                          <m:t>.∆</m:t>
                        </m:r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num>
                      <m:den>
                        <m:r>
                          <a:rPr lang="tr-TR" b="0" i="1" smtClean="0">
                            <a:latin typeface="Cambria Math"/>
                          </a:rPr>
                          <m:t>𝑙</m:t>
                        </m:r>
                      </m:den>
                    </m:f>
                    <m:r>
                      <a:rPr lang="tr-TR" b="0" i="1" smtClean="0">
                        <a:latin typeface="Cambria Math"/>
                      </a:rPr>
                      <m:t>=0.0251 </m:t>
                    </m:r>
                    <m:r>
                      <a:rPr lang="tr-TR" b="0" i="1" smtClean="0">
                        <a:latin typeface="Cambria Math"/>
                      </a:rPr>
                      <m:t>𝑇</m:t>
                    </m:r>
                  </m:oMath>
                </a14:m>
                <a:endParaRPr lang="tr-TR" b="0" dirty="0" smtClean="0"/>
              </a:p>
              <a:p>
                <a:endParaRPr lang="tr-T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𝑐𝑜𝑟𝑒</m:t>
                        </m:r>
                      </m:sub>
                    </m:sSub>
                    <m:r>
                      <a:rPr lang="tr-TR" b="0" i="1" smtClean="0">
                        <a:latin typeface="Cambria Math"/>
                      </a:rPr>
                      <m:t>=193.</m:t>
                    </m:r>
                    <m:sSup>
                      <m:sSupPr>
                        <m:ctrlPr>
                          <a:rPr lang="tr-T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tr-TR" b="0" i="1" smtClean="0">
                            <a:latin typeface="Cambria Math"/>
                          </a:rPr>
                          <m:t>2.01</m:t>
                        </m:r>
                      </m:sup>
                    </m:sSup>
                    <m:r>
                      <a:rPr lang="tr-TR" b="0" i="1" smtClean="0"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tr-T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tr-TR" b="0" i="1" smtClean="0">
                            <a:latin typeface="Cambria Math"/>
                          </a:rPr>
                          <m:t>1.29</m:t>
                        </m:r>
                      </m:sup>
                    </m:sSup>
                    <m:r>
                      <a:rPr lang="tr-TR" b="0" i="1" smtClean="0">
                        <a:latin typeface="Cambria Math"/>
                      </a:rPr>
                      <m:t>.</m:t>
                    </m:r>
                    <m:r>
                      <a:rPr lang="tr-TR" b="0" i="1" smtClean="0">
                        <a:latin typeface="Cambria Math"/>
                      </a:rPr>
                      <m:t>𝑙</m:t>
                    </m:r>
                    <m:r>
                      <a:rPr lang="tr-TR" b="0" i="1" smtClean="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tr-T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𝑐𝑜𝑟𝑒</m:t>
                        </m:r>
                      </m:sub>
                    </m:sSub>
                    <m:r>
                      <a:rPr lang="tr-TR" b="0" i="1" smtClean="0">
                        <a:latin typeface="Cambria Math"/>
                      </a:rPr>
                      <m:t>=0.43 </m:t>
                    </m:r>
                    <m:r>
                      <a:rPr lang="tr-TR" b="0" i="1" smtClean="0">
                        <a:latin typeface="Cambria Math"/>
                      </a:rPr>
                      <m:t>𝑊</m:t>
                    </m:r>
                  </m:oMath>
                </a14:m>
                <a:endParaRPr lang="tr-TR" b="0" dirty="0" smtClean="0"/>
              </a:p>
              <a:p>
                <a:endParaRPr lang="tr-TR" dirty="0" smtClean="0"/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246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7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Core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1" t="28669" r="31922" b="31778"/>
          <a:stretch/>
        </p:blipFill>
        <p:spPr bwMode="auto">
          <a:xfrm>
            <a:off x="1979712" y="1988840"/>
            <a:ext cx="5184576" cy="3367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1800" y="5517232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 smtClean="0"/>
              <a:t>Fig.1. Designed core with 3 core blocks</a:t>
            </a:r>
            <a:endParaRPr lang="tr-TR" sz="1600" i="1" dirty="0"/>
          </a:p>
        </p:txBody>
      </p:sp>
    </p:spTree>
    <p:extLst>
      <p:ext uri="{BB962C8B-B14F-4D97-AF65-F5344CB8AC3E}">
        <p14:creationId xmlns:p14="http://schemas.microsoft.com/office/powerpoint/2010/main" val="7592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Winding</a:t>
            </a:r>
            <a:endParaRPr lang="tr-T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2" t="35214" r="27122" b="7591"/>
          <a:stretch/>
        </p:blipFill>
        <p:spPr bwMode="auto">
          <a:xfrm>
            <a:off x="1547664" y="1556792"/>
            <a:ext cx="6048672" cy="440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1800" y="609329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Fig.2. Winding configuration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6942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Winding</a:t>
            </a:r>
            <a:endParaRPr lang="tr-T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2" t="40336" r="27123" b="20395"/>
          <a:stretch/>
        </p:blipFill>
        <p:spPr bwMode="auto">
          <a:xfrm>
            <a:off x="1259632" y="2204864"/>
            <a:ext cx="667274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43808" y="573325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Fig.3. Complete inductor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6302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150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Parallel winding </vt:lpstr>
      <vt:lpstr>Parameters</vt:lpstr>
      <vt:lpstr>PowerPoint Presentation</vt:lpstr>
      <vt:lpstr>Design Procedure</vt:lpstr>
      <vt:lpstr>Core selection</vt:lpstr>
      <vt:lpstr>Core loss</vt:lpstr>
      <vt:lpstr>Core</vt:lpstr>
      <vt:lpstr>Winding</vt:lpstr>
      <vt:lpstr>Winding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tokgöz</dc:creator>
  <cp:lastModifiedBy>furkan tokgöz</cp:lastModifiedBy>
  <cp:revision>7</cp:revision>
  <dcterms:created xsi:type="dcterms:W3CDTF">2018-03-26T08:21:42Z</dcterms:created>
  <dcterms:modified xsi:type="dcterms:W3CDTF">2018-03-26T09:36:10Z</dcterms:modified>
</cp:coreProperties>
</file>