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8"/>
  </p:notesMasterIdLst>
  <p:sldIdLst>
    <p:sldId id="256" r:id="rId2"/>
    <p:sldId id="258" r:id="rId3"/>
    <p:sldId id="260" r:id="rId4"/>
    <p:sldId id="279" r:id="rId5"/>
    <p:sldId id="262" r:id="rId6"/>
    <p:sldId id="264" r:id="rId7"/>
    <p:sldId id="296" r:id="rId8"/>
    <p:sldId id="280" r:id="rId9"/>
    <p:sldId id="266"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7" r:id="rId25"/>
    <p:sldId id="261" r:id="rId26"/>
    <p:sldId id="275" r:id="rId27"/>
  </p:sldIdLst>
  <p:sldSz cx="9144000" cy="5143500" type="screen16x9"/>
  <p:notesSz cx="6858000" cy="9144000"/>
  <p:embeddedFontLst>
    <p:embeddedFont>
      <p:font typeface="Alata" panose="020B0604020202020204" charset="0"/>
      <p:regular r:id="rId29"/>
    </p:embeddedFont>
    <p:embeddedFont>
      <p:font typeface="DM Sans" pitchFamily="2"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
      <p:font typeface="Playfair Display" panose="00000500000000000000" pitchFamily="2" charset="0"/>
      <p:regular r:id="rId38"/>
      <p:bold r:id="rId39"/>
      <p:italic r:id="rId40"/>
      <p:boldItalic r:id="rId41"/>
    </p:embeddedFont>
    <p:embeddedFont>
      <p:font typeface="Playfair Display Black" panose="00000A00000000000000" pitchFamily="2" charset="0"/>
      <p:bold r:id="rId42"/>
      <p:boldItalic r:id="rId43"/>
    </p:embeddedFont>
    <p:embeddedFont>
      <p:font typeface="Playfair Display ExtraBold" panose="020B0604020202020204" charset="0"/>
      <p:bold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727">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80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38BFED-80BE-4A65-99E0-2E7DB286BA87}">
  <a:tblStyle styleId="{0D38BFED-80BE-4A65-99E0-2E7DB286BA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E41A62-1F2F-400D-9142-B01FC77E3F6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11" d="100"/>
          <a:sy n="111" d="100"/>
        </p:scale>
        <p:origin x="595" y="77"/>
      </p:cViewPr>
      <p:guideLst>
        <p:guide orient="horz" pos="272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19:07:41.012"/>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7T19:07:55.124"/>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1af349bb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1af349bb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36bed5d89_0_17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f36bed5d89_0_17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36bed5d89_0_17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36bed5d89_0_17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f36bed5d89_0_17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f36bed5d89_0_17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399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f36bed5d89_0_179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f36bed5d89_0_179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d6c00e73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d6c00e73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f36bed5d89_0_18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f36bed5d89_0_18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0" y="0"/>
            <a:ext cx="9144000" cy="5143500"/>
          </a:xfrm>
          <a:prstGeom prst="rect">
            <a:avLst/>
          </a:prstGeom>
          <a:noFill/>
          <a:ln>
            <a:noFill/>
          </a:ln>
        </p:spPr>
      </p:sp>
      <p:sp>
        <p:nvSpPr>
          <p:cNvPr id="10" name="Google Shape;10;p2"/>
          <p:cNvSpPr txBox="1">
            <a:spLocks noGrp="1"/>
          </p:cNvSpPr>
          <p:nvPr>
            <p:ph type="ctrTitle"/>
          </p:nvPr>
        </p:nvSpPr>
        <p:spPr>
          <a:xfrm>
            <a:off x="636650" y="630007"/>
            <a:ext cx="5032500" cy="27063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5200"/>
              <a:buNone/>
              <a:defRPr sz="5000">
                <a:latin typeface="Playfair Display ExtraBold"/>
                <a:ea typeface="Playfair Display ExtraBold"/>
                <a:cs typeface="Playfair Display ExtraBold"/>
                <a:sym typeface="Playfair Display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36648" y="4076800"/>
            <a:ext cx="47955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300"/>
              <a:buNone/>
              <a:defRPr sz="1600">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20000" y="44661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7" name="Google Shape;77;p15"/>
          <p:cNvSpPr txBox="1">
            <a:spLocks noGrp="1"/>
          </p:cNvSpPr>
          <p:nvPr>
            <p:ph type="subTitle" idx="1"/>
          </p:nvPr>
        </p:nvSpPr>
        <p:spPr>
          <a:xfrm>
            <a:off x="706225" y="2574150"/>
            <a:ext cx="2377800" cy="15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78" name="Google Shape;78;p15"/>
          <p:cNvSpPr txBox="1">
            <a:spLocks noGrp="1"/>
          </p:cNvSpPr>
          <p:nvPr>
            <p:ph type="subTitle" idx="2"/>
          </p:nvPr>
        </p:nvSpPr>
        <p:spPr>
          <a:xfrm>
            <a:off x="3383088" y="2574150"/>
            <a:ext cx="2377800" cy="15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79" name="Google Shape;79;p15"/>
          <p:cNvSpPr txBox="1">
            <a:spLocks noGrp="1"/>
          </p:cNvSpPr>
          <p:nvPr>
            <p:ph type="subTitle" idx="3"/>
          </p:nvPr>
        </p:nvSpPr>
        <p:spPr>
          <a:xfrm>
            <a:off x="6059976" y="2574150"/>
            <a:ext cx="2377800" cy="156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80" name="Google Shape;80;p15"/>
          <p:cNvSpPr txBox="1">
            <a:spLocks noGrp="1"/>
          </p:cNvSpPr>
          <p:nvPr>
            <p:ph type="subTitle" idx="4"/>
          </p:nvPr>
        </p:nvSpPr>
        <p:spPr>
          <a:xfrm>
            <a:off x="706225" y="2077150"/>
            <a:ext cx="23778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81" name="Google Shape;81;p15"/>
          <p:cNvSpPr txBox="1">
            <a:spLocks noGrp="1"/>
          </p:cNvSpPr>
          <p:nvPr>
            <p:ph type="subTitle" idx="5"/>
          </p:nvPr>
        </p:nvSpPr>
        <p:spPr>
          <a:xfrm>
            <a:off x="3383089" y="2077150"/>
            <a:ext cx="23778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82" name="Google Shape;82;p15"/>
          <p:cNvSpPr txBox="1">
            <a:spLocks noGrp="1"/>
          </p:cNvSpPr>
          <p:nvPr>
            <p:ph type="subTitle" idx="6"/>
          </p:nvPr>
        </p:nvSpPr>
        <p:spPr>
          <a:xfrm>
            <a:off x="6059977" y="2077150"/>
            <a:ext cx="2377800" cy="527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83" name="Google Shape;83;p15"/>
          <p:cNvSpPr/>
          <p:nvPr/>
        </p:nvSpPr>
        <p:spPr>
          <a:xfrm>
            <a:off x="0" y="4681800"/>
            <a:ext cx="9144000" cy="461700"/>
          </a:xfrm>
          <a:prstGeom prst="rect">
            <a:avLst/>
          </a:prstGeom>
          <a:solidFill>
            <a:srgbClr val="758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5"/>
          <p:cNvCxnSpPr/>
          <p:nvPr/>
        </p:nvCxnSpPr>
        <p:spPr>
          <a:xfrm>
            <a:off x="8424000" y="952975"/>
            <a:ext cx="712800"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15"/>
          <p:cNvCxnSpPr/>
          <p:nvPr/>
        </p:nvCxnSpPr>
        <p:spPr>
          <a:xfrm>
            <a:off x="0" y="952975"/>
            <a:ext cx="712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720000" y="44661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0" name="Google Shape;100;p17"/>
          <p:cNvSpPr txBox="1">
            <a:spLocks noGrp="1"/>
          </p:cNvSpPr>
          <p:nvPr>
            <p:ph type="subTitle" idx="1"/>
          </p:nvPr>
        </p:nvSpPr>
        <p:spPr>
          <a:xfrm>
            <a:off x="971200" y="1816921"/>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1" name="Google Shape;101;p17"/>
          <p:cNvSpPr txBox="1">
            <a:spLocks noGrp="1"/>
          </p:cNvSpPr>
          <p:nvPr>
            <p:ph type="subTitle" idx="2"/>
          </p:nvPr>
        </p:nvSpPr>
        <p:spPr>
          <a:xfrm>
            <a:off x="3482877" y="1816921"/>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2" name="Google Shape;102;p17"/>
          <p:cNvSpPr txBox="1">
            <a:spLocks noGrp="1"/>
          </p:cNvSpPr>
          <p:nvPr>
            <p:ph type="subTitle" idx="3"/>
          </p:nvPr>
        </p:nvSpPr>
        <p:spPr>
          <a:xfrm>
            <a:off x="971200" y="3360646"/>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3" name="Google Shape;103;p17"/>
          <p:cNvSpPr txBox="1">
            <a:spLocks noGrp="1"/>
          </p:cNvSpPr>
          <p:nvPr>
            <p:ph type="subTitle" idx="4"/>
          </p:nvPr>
        </p:nvSpPr>
        <p:spPr>
          <a:xfrm>
            <a:off x="3482877" y="3360646"/>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4" name="Google Shape;104;p17"/>
          <p:cNvSpPr txBox="1">
            <a:spLocks noGrp="1"/>
          </p:cNvSpPr>
          <p:nvPr>
            <p:ph type="subTitle" idx="5"/>
          </p:nvPr>
        </p:nvSpPr>
        <p:spPr>
          <a:xfrm>
            <a:off x="5994525" y="1816921"/>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5" name="Google Shape;105;p17"/>
          <p:cNvSpPr txBox="1">
            <a:spLocks noGrp="1"/>
          </p:cNvSpPr>
          <p:nvPr>
            <p:ph type="subTitle" idx="6"/>
          </p:nvPr>
        </p:nvSpPr>
        <p:spPr>
          <a:xfrm>
            <a:off x="5994525" y="3360646"/>
            <a:ext cx="2178300" cy="70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
        <p:nvSpPr>
          <p:cNvPr id="106" name="Google Shape;106;p17"/>
          <p:cNvSpPr txBox="1">
            <a:spLocks noGrp="1"/>
          </p:cNvSpPr>
          <p:nvPr>
            <p:ph type="subTitle" idx="7"/>
          </p:nvPr>
        </p:nvSpPr>
        <p:spPr>
          <a:xfrm>
            <a:off x="971200" y="1391929"/>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07" name="Google Shape;107;p17"/>
          <p:cNvSpPr txBox="1">
            <a:spLocks noGrp="1"/>
          </p:cNvSpPr>
          <p:nvPr>
            <p:ph type="subTitle" idx="8"/>
          </p:nvPr>
        </p:nvSpPr>
        <p:spPr>
          <a:xfrm>
            <a:off x="3482875" y="1391929"/>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08" name="Google Shape;108;p17"/>
          <p:cNvSpPr txBox="1">
            <a:spLocks noGrp="1"/>
          </p:cNvSpPr>
          <p:nvPr>
            <p:ph type="subTitle" idx="9"/>
          </p:nvPr>
        </p:nvSpPr>
        <p:spPr>
          <a:xfrm>
            <a:off x="5994550" y="1391929"/>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09" name="Google Shape;109;p17"/>
          <p:cNvSpPr txBox="1">
            <a:spLocks noGrp="1"/>
          </p:cNvSpPr>
          <p:nvPr>
            <p:ph type="subTitle" idx="13"/>
          </p:nvPr>
        </p:nvSpPr>
        <p:spPr>
          <a:xfrm>
            <a:off x="971200" y="2935530"/>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10" name="Google Shape;110;p17"/>
          <p:cNvSpPr txBox="1">
            <a:spLocks noGrp="1"/>
          </p:cNvSpPr>
          <p:nvPr>
            <p:ph type="subTitle" idx="14"/>
          </p:nvPr>
        </p:nvSpPr>
        <p:spPr>
          <a:xfrm>
            <a:off x="3482875" y="2935530"/>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11" name="Google Shape;111;p17"/>
          <p:cNvSpPr txBox="1">
            <a:spLocks noGrp="1"/>
          </p:cNvSpPr>
          <p:nvPr>
            <p:ph type="subTitle" idx="15"/>
          </p:nvPr>
        </p:nvSpPr>
        <p:spPr>
          <a:xfrm>
            <a:off x="5994550" y="2935530"/>
            <a:ext cx="2178300" cy="518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200"/>
              <a:buFont typeface="Alata"/>
              <a:buNone/>
              <a:defRPr sz="2400">
                <a:solidFill>
                  <a:schemeClr val="dk1"/>
                </a:solidFill>
                <a:latin typeface="Playfair Display ExtraBold"/>
                <a:ea typeface="Playfair Display ExtraBold"/>
                <a:cs typeface="Playfair Display ExtraBold"/>
                <a:sym typeface="Playfair Display ExtraBold"/>
              </a:defRPr>
            </a:lvl1pPr>
            <a:lvl2pPr lvl="1" algn="ctr" rtl="0">
              <a:spcBef>
                <a:spcPts val="0"/>
              </a:spcBef>
              <a:spcAft>
                <a:spcPts val="0"/>
              </a:spcAft>
              <a:buClr>
                <a:schemeClr val="lt2"/>
              </a:buClr>
              <a:buSzPts val="2200"/>
              <a:buFont typeface="Alata"/>
              <a:buNone/>
              <a:defRPr sz="2200" b="1">
                <a:solidFill>
                  <a:schemeClr val="lt2"/>
                </a:solidFill>
                <a:latin typeface="Alata"/>
                <a:ea typeface="Alata"/>
                <a:cs typeface="Alata"/>
                <a:sym typeface="Alata"/>
              </a:defRPr>
            </a:lvl2pPr>
            <a:lvl3pPr lvl="2"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3pPr>
            <a:lvl4pPr lvl="3"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4pPr>
            <a:lvl5pPr lvl="4"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5pPr>
            <a:lvl6pPr lvl="5"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6pPr>
            <a:lvl7pPr lvl="6"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7pPr>
            <a:lvl8pPr lvl="7" algn="ctr" rtl="0">
              <a:spcBef>
                <a:spcPts val="1600"/>
              </a:spcBef>
              <a:spcAft>
                <a:spcPts val="0"/>
              </a:spcAft>
              <a:buClr>
                <a:schemeClr val="lt2"/>
              </a:buClr>
              <a:buSzPts val="2200"/>
              <a:buFont typeface="Alata"/>
              <a:buNone/>
              <a:defRPr sz="2200" b="1">
                <a:solidFill>
                  <a:schemeClr val="lt2"/>
                </a:solidFill>
                <a:latin typeface="Alata"/>
                <a:ea typeface="Alata"/>
                <a:cs typeface="Alata"/>
                <a:sym typeface="Alata"/>
              </a:defRPr>
            </a:lvl8pPr>
            <a:lvl9pPr lvl="8" algn="ctr" rtl="0">
              <a:spcBef>
                <a:spcPts val="1600"/>
              </a:spcBef>
              <a:spcAft>
                <a:spcPts val="1600"/>
              </a:spcAft>
              <a:buClr>
                <a:schemeClr val="lt2"/>
              </a:buClr>
              <a:buSzPts val="2200"/>
              <a:buFont typeface="Alata"/>
              <a:buNone/>
              <a:defRPr sz="2200" b="1">
                <a:solidFill>
                  <a:schemeClr val="lt2"/>
                </a:solidFill>
                <a:latin typeface="Alata"/>
                <a:ea typeface="Alata"/>
                <a:cs typeface="Alata"/>
                <a:sym typeface="Alata"/>
              </a:defRPr>
            </a:lvl9pPr>
          </a:lstStyle>
          <a:p>
            <a:endParaRPr/>
          </a:p>
        </p:txBody>
      </p:sp>
      <p:sp>
        <p:nvSpPr>
          <p:cNvPr id="112" name="Google Shape;112;p17"/>
          <p:cNvSpPr/>
          <p:nvPr/>
        </p:nvSpPr>
        <p:spPr>
          <a:xfrm>
            <a:off x="0" y="4681800"/>
            <a:ext cx="9144000" cy="461700"/>
          </a:xfrm>
          <a:prstGeom prst="rect">
            <a:avLst/>
          </a:prstGeom>
          <a:solidFill>
            <a:srgbClr val="758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17"/>
          <p:cNvCxnSpPr/>
          <p:nvPr/>
        </p:nvCxnSpPr>
        <p:spPr>
          <a:xfrm>
            <a:off x="8424000" y="952975"/>
            <a:ext cx="712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4"/>
        <p:cNvGrpSpPr/>
        <p:nvPr/>
      </p:nvGrpSpPr>
      <p:grpSpPr>
        <a:xfrm>
          <a:off x="0" y="0"/>
          <a:ext cx="0" cy="0"/>
          <a:chOff x="0" y="0"/>
          <a:chExt cx="0" cy="0"/>
        </a:xfrm>
      </p:grpSpPr>
      <p:sp>
        <p:nvSpPr>
          <p:cNvPr id="125" name="Google Shape;125;p19"/>
          <p:cNvSpPr>
            <a:spLocks noGrp="1"/>
          </p:cNvSpPr>
          <p:nvPr>
            <p:ph type="pic" idx="2"/>
          </p:nvPr>
        </p:nvSpPr>
        <p:spPr>
          <a:xfrm>
            <a:off x="0" y="0"/>
            <a:ext cx="9144000" cy="5143500"/>
          </a:xfrm>
          <a:prstGeom prst="rect">
            <a:avLst/>
          </a:prstGeom>
          <a:noFill/>
          <a:ln>
            <a:noFill/>
          </a:ln>
        </p:spPr>
      </p:sp>
      <p:sp>
        <p:nvSpPr>
          <p:cNvPr id="126" name="Google Shape;126;p19"/>
          <p:cNvSpPr txBox="1">
            <a:spLocks noGrp="1"/>
          </p:cNvSpPr>
          <p:nvPr>
            <p:ph type="title"/>
          </p:nvPr>
        </p:nvSpPr>
        <p:spPr>
          <a:xfrm>
            <a:off x="720000" y="635375"/>
            <a:ext cx="4213200" cy="8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3400"/>
              <a:buNone/>
              <a:defRPr sz="6000"/>
            </a:lvl1pPr>
            <a:lvl2pPr lvl="1" algn="ctr" rtl="0">
              <a:spcBef>
                <a:spcPts val="0"/>
              </a:spcBef>
              <a:spcAft>
                <a:spcPts val="0"/>
              </a:spcAft>
              <a:buClr>
                <a:schemeClr val="dk2"/>
              </a:buClr>
              <a:buSzPts val="3400"/>
              <a:buNone/>
              <a:defRPr>
                <a:solidFill>
                  <a:schemeClr val="dk2"/>
                </a:solidFill>
              </a:defRPr>
            </a:lvl2pPr>
            <a:lvl3pPr lvl="2" algn="ctr" rtl="0">
              <a:spcBef>
                <a:spcPts val="0"/>
              </a:spcBef>
              <a:spcAft>
                <a:spcPts val="0"/>
              </a:spcAft>
              <a:buClr>
                <a:schemeClr val="dk2"/>
              </a:buClr>
              <a:buSzPts val="3400"/>
              <a:buNone/>
              <a:defRPr>
                <a:solidFill>
                  <a:schemeClr val="dk2"/>
                </a:solidFill>
              </a:defRPr>
            </a:lvl3pPr>
            <a:lvl4pPr lvl="3" algn="ctr" rtl="0">
              <a:spcBef>
                <a:spcPts val="0"/>
              </a:spcBef>
              <a:spcAft>
                <a:spcPts val="0"/>
              </a:spcAft>
              <a:buClr>
                <a:schemeClr val="dk2"/>
              </a:buClr>
              <a:buSzPts val="3400"/>
              <a:buNone/>
              <a:defRPr>
                <a:solidFill>
                  <a:schemeClr val="dk2"/>
                </a:solidFill>
              </a:defRPr>
            </a:lvl4pPr>
            <a:lvl5pPr lvl="4" algn="ctr" rtl="0">
              <a:spcBef>
                <a:spcPts val="0"/>
              </a:spcBef>
              <a:spcAft>
                <a:spcPts val="0"/>
              </a:spcAft>
              <a:buClr>
                <a:schemeClr val="dk2"/>
              </a:buClr>
              <a:buSzPts val="3400"/>
              <a:buNone/>
              <a:defRPr>
                <a:solidFill>
                  <a:schemeClr val="dk2"/>
                </a:solidFill>
              </a:defRPr>
            </a:lvl5pPr>
            <a:lvl6pPr lvl="5" algn="ctr" rtl="0">
              <a:spcBef>
                <a:spcPts val="0"/>
              </a:spcBef>
              <a:spcAft>
                <a:spcPts val="0"/>
              </a:spcAft>
              <a:buClr>
                <a:schemeClr val="dk2"/>
              </a:buClr>
              <a:buSzPts val="3400"/>
              <a:buNone/>
              <a:defRPr>
                <a:solidFill>
                  <a:schemeClr val="dk2"/>
                </a:solidFill>
              </a:defRPr>
            </a:lvl6pPr>
            <a:lvl7pPr lvl="6" algn="ctr" rtl="0">
              <a:spcBef>
                <a:spcPts val="0"/>
              </a:spcBef>
              <a:spcAft>
                <a:spcPts val="0"/>
              </a:spcAft>
              <a:buClr>
                <a:schemeClr val="dk2"/>
              </a:buClr>
              <a:buSzPts val="3400"/>
              <a:buNone/>
              <a:defRPr>
                <a:solidFill>
                  <a:schemeClr val="dk2"/>
                </a:solidFill>
              </a:defRPr>
            </a:lvl7pPr>
            <a:lvl8pPr lvl="7" algn="ctr" rtl="0">
              <a:spcBef>
                <a:spcPts val="0"/>
              </a:spcBef>
              <a:spcAft>
                <a:spcPts val="0"/>
              </a:spcAft>
              <a:buClr>
                <a:schemeClr val="dk2"/>
              </a:buClr>
              <a:buSzPts val="3400"/>
              <a:buNone/>
              <a:defRPr>
                <a:solidFill>
                  <a:schemeClr val="dk2"/>
                </a:solidFill>
              </a:defRPr>
            </a:lvl8pPr>
            <a:lvl9pPr lvl="8" algn="ctr" rtl="0">
              <a:spcBef>
                <a:spcPts val="0"/>
              </a:spcBef>
              <a:spcAft>
                <a:spcPts val="0"/>
              </a:spcAft>
              <a:buClr>
                <a:schemeClr val="dk2"/>
              </a:buClr>
              <a:buSzPts val="3400"/>
              <a:buNone/>
              <a:defRPr>
                <a:solidFill>
                  <a:schemeClr val="dk2"/>
                </a:solidFill>
              </a:defRPr>
            </a:lvl9pPr>
          </a:lstStyle>
          <a:p>
            <a:endParaRPr/>
          </a:p>
        </p:txBody>
      </p:sp>
      <p:sp>
        <p:nvSpPr>
          <p:cNvPr id="127" name="Google Shape;127;p19"/>
          <p:cNvSpPr txBox="1">
            <a:spLocks noGrp="1"/>
          </p:cNvSpPr>
          <p:nvPr>
            <p:ph type="subTitle" idx="1"/>
          </p:nvPr>
        </p:nvSpPr>
        <p:spPr>
          <a:xfrm>
            <a:off x="720000" y="1588050"/>
            <a:ext cx="4213200" cy="8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300"/>
              <a:buNone/>
              <a:defRPr/>
            </a:lvl1pPr>
            <a:lvl2pPr lvl="1" algn="ctr" rtl="0">
              <a:lnSpc>
                <a:spcPct val="100000"/>
              </a:lnSpc>
              <a:spcBef>
                <a:spcPts val="0"/>
              </a:spcBef>
              <a:spcAft>
                <a:spcPts val="0"/>
              </a:spcAft>
              <a:buSzPts val="1300"/>
              <a:buNone/>
              <a:defRPr/>
            </a:lvl2pPr>
            <a:lvl3pPr lvl="2" algn="ctr" rtl="0">
              <a:lnSpc>
                <a:spcPct val="100000"/>
              </a:lnSpc>
              <a:spcBef>
                <a:spcPts val="1600"/>
              </a:spcBef>
              <a:spcAft>
                <a:spcPts val="0"/>
              </a:spcAft>
              <a:buSzPts val="1300"/>
              <a:buNone/>
              <a:defRPr/>
            </a:lvl3pPr>
            <a:lvl4pPr lvl="3" algn="ctr" rtl="0">
              <a:lnSpc>
                <a:spcPct val="100000"/>
              </a:lnSpc>
              <a:spcBef>
                <a:spcPts val="1600"/>
              </a:spcBef>
              <a:spcAft>
                <a:spcPts val="0"/>
              </a:spcAft>
              <a:buSzPts val="1300"/>
              <a:buNone/>
              <a:defRPr/>
            </a:lvl4pPr>
            <a:lvl5pPr lvl="4" algn="ctr" rtl="0">
              <a:lnSpc>
                <a:spcPct val="100000"/>
              </a:lnSpc>
              <a:spcBef>
                <a:spcPts val="1600"/>
              </a:spcBef>
              <a:spcAft>
                <a:spcPts val="0"/>
              </a:spcAft>
              <a:buSzPts val="1300"/>
              <a:buNone/>
              <a:defRPr/>
            </a:lvl5pPr>
            <a:lvl6pPr lvl="5" algn="ctr" rtl="0">
              <a:lnSpc>
                <a:spcPct val="100000"/>
              </a:lnSpc>
              <a:spcBef>
                <a:spcPts val="1600"/>
              </a:spcBef>
              <a:spcAft>
                <a:spcPts val="0"/>
              </a:spcAft>
              <a:buSzPts val="1300"/>
              <a:buNone/>
              <a:defRPr/>
            </a:lvl6pPr>
            <a:lvl7pPr lvl="6" algn="ctr" rtl="0">
              <a:lnSpc>
                <a:spcPct val="100000"/>
              </a:lnSpc>
              <a:spcBef>
                <a:spcPts val="1600"/>
              </a:spcBef>
              <a:spcAft>
                <a:spcPts val="0"/>
              </a:spcAft>
              <a:buSzPts val="1300"/>
              <a:buNone/>
              <a:defRPr/>
            </a:lvl7pPr>
            <a:lvl8pPr lvl="7" algn="ctr" rtl="0">
              <a:lnSpc>
                <a:spcPct val="100000"/>
              </a:lnSpc>
              <a:spcBef>
                <a:spcPts val="1600"/>
              </a:spcBef>
              <a:spcAft>
                <a:spcPts val="0"/>
              </a:spcAft>
              <a:buSzPts val="1300"/>
              <a:buNone/>
              <a:defRPr/>
            </a:lvl8pPr>
            <a:lvl9pPr lvl="8" algn="ctr" rtl="0">
              <a:lnSpc>
                <a:spcPct val="100000"/>
              </a:lnSpc>
              <a:spcBef>
                <a:spcPts val="1600"/>
              </a:spcBef>
              <a:spcAft>
                <a:spcPts val="1600"/>
              </a:spcAft>
              <a:buSzPts val="1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8_1">
    <p:spTree>
      <p:nvGrpSpPr>
        <p:cNvPr id="1" name="Shape 128"/>
        <p:cNvGrpSpPr/>
        <p:nvPr/>
      </p:nvGrpSpPr>
      <p:grpSpPr>
        <a:xfrm>
          <a:off x="0" y="0"/>
          <a:ext cx="0" cy="0"/>
          <a:chOff x="0" y="0"/>
          <a:chExt cx="0" cy="0"/>
        </a:xfrm>
      </p:grpSpPr>
      <p:sp>
        <p:nvSpPr>
          <p:cNvPr id="129" name="Google Shape;129;p20"/>
          <p:cNvSpPr/>
          <p:nvPr/>
        </p:nvSpPr>
        <p:spPr>
          <a:xfrm>
            <a:off x="0" y="4681800"/>
            <a:ext cx="9144000" cy="461700"/>
          </a:xfrm>
          <a:prstGeom prst="rect">
            <a:avLst/>
          </a:prstGeom>
          <a:solidFill>
            <a:srgbClr val="758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0" name="Google Shape;130;p20"/>
          <p:cNvCxnSpPr/>
          <p:nvPr/>
        </p:nvCxnSpPr>
        <p:spPr>
          <a:xfrm>
            <a:off x="8424000" y="952975"/>
            <a:ext cx="712800" cy="0"/>
          </a:xfrm>
          <a:prstGeom prst="straightConnector1">
            <a:avLst/>
          </a:prstGeom>
          <a:noFill/>
          <a:ln w="9525" cap="flat" cmpd="sng">
            <a:solidFill>
              <a:schemeClr val="dk2"/>
            </a:solidFill>
            <a:prstDash val="solid"/>
            <a:round/>
            <a:headEnd type="none" w="med" len="med"/>
            <a:tailEnd type="none" w="med" len="med"/>
          </a:ln>
        </p:spPr>
      </p:cxnSp>
      <p:cxnSp>
        <p:nvCxnSpPr>
          <p:cNvPr id="131" name="Google Shape;131;p20"/>
          <p:cNvCxnSpPr/>
          <p:nvPr/>
        </p:nvCxnSpPr>
        <p:spPr>
          <a:xfrm>
            <a:off x="0" y="952975"/>
            <a:ext cx="712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a:spLocks noGrp="1"/>
          </p:cNvSpPr>
          <p:nvPr>
            <p:ph type="pic" idx="2"/>
          </p:nvPr>
        </p:nvSpPr>
        <p:spPr>
          <a:xfrm>
            <a:off x="0" y="0"/>
            <a:ext cx="9144000" cy="5143500"/>
          </a:xfrm>
          <a:prstGeom prst="rect">
            <a:avLst/>
          </a:prstGeom>
          <a:noFill/>
          <a:ln>
            <a:noFill/>
          </a:ln>
        </p:spPr>
      </p:sp>
      <p:sp>
        <p:nvSpPr>
          <p:cNvPr id="14" name="Google Shape;14;p3"/>
          <p:cNvSpPr txBox="1">
            <a:spLocks noGrp="1"/>
          </p:cNvSpPr>
          <p:nvPr>
            <p:ph type="title"/>
          </p:nvPr>
        </p:nvSpPr>
        <p:spPr>
          <a:xfrm>
            <a:off x="4106857" y="1853700"/>
            <a:ext cx="4383000" cy="14361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3600"/>
              <a:buNone/>
              <a:defRPr sz="54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3" hasCustomPrompt="1"/>
          </p:nvPr>
        </p:nvSpPr>
        <p:spPr>
          <a:xfrm>
            <a:off x="6641782" y="630000"/>
            <a:ext cx="1848000" cy="1164300"/>
          </a:xfrm>
          <a:prstGeom prst="rect">
            <a:avLst/>
          </a:prstGeom>
          <a:noFill/>
          <a:ln>
            <a:noFill/>
          </a:ln>
        </p:spPr>
        <p:txBody>
          <a:bodyPr spcFirstLastPara="1" wrap="square" lIns="91425" tIns="91425" rIns="91425" bIns="91425" anchor="ctr" anchorCtr="0">
            <a:noAutofit/>
          </a:bodyPr>
          <a:lstStyle>
            <a:lvl1pPr lvl="0" algn="r" rtl="0">
              <a:lnSpc>
                <a:spcPct val="115000"/>
              </a:lnSpc>
              <a:spcBef>
                <a:spcPts val="0"/>
              </a:spcBef>
              <a:spcAft>
                <a:spcPts val="0"/>
              </a:spcAft>
              <a:buSzPts val="6000"/>
              <a:buNone/>
              <a:defRPr sz="8800" b="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a:spLocks noGrp="1"/>
          </p:cNvSpPr>
          <p:nvPr>
            <p:ph type="pic" idx="2"/>
          </p:nvPr>
        </p:nvSpPr>
        <p:spPr>
          <a:xfrm>
            <a:off x="0" y="0"/>
            <a:ext cx="3693300" cy="5143500"/>
          </a:xfrm>
          <a:prstGeom prst="rect">
            <a:avLst/>
          </a:prstGeom>
          <a:noFill/>
          <a:ln>
            <a:noFill/>
          </a:ln>
        </p:spPr>
      </p:sp>
      <p:sp>
        <p:nvSpPr>
          <p:cNvPr id="23" name="Google Shape;23;p5"/>
          <p:cNvSpPr txBox="1">
            <a:spLocks noGrp="1"/>
          </p:cNvSpPr>
          <p:nvPr>
            <p:ph type="title"/>
          </p:nvPr>
        </p:nvSpPr>
        <p:spPr>
          <a:xfrm>
            <a:off x="4245075" y="445025"/>
            <a:ext cx="3693300" cy="6972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4" name="Google Shape;24;p5"/>
          <p:cNvSpPr txBox="1">
            <a:spLocks noGrp="1"/>
          </p:cNvSpPr>
          <p:nvPr>
            <p:ph type="subTitle" idx="1"/>
          </p:nvPr>
        </p:nvSpPr>
        <p:spPr>
          <a:xfrm>
            <a:off x="4467550" y="3453525"/>
            <a:ext cx="3749400" cy="91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3"/>
          </p:nvPr>
        </p:nvSpPr>
        <p:spPr>
          <a:xfrm>
            <a:off x="4468000" y="1836500"/>
            <a:ext cx="3748500" cy="91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 name="Google Shape;26;p5"/>
          <p:cNvSpPr txBox="1">
            <a:spLocks noGrp="1"/>
          </p:cNvSpPr>
          <p:nvPr>
            <p:ph type="subTitle" idx="4"/>
          </p:nvPr>
        </p:nvSpPr>
        <p:spPr>
          <a:xfrm>
            <a:off x="4467976" y="1356117"/>
            <a:ext cx="3748500" cy="507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27" name="Google Shape;27;p5"/>
          <p:cNvSpPr txBox="1">
            <a:spLocks noGrp="1"/>
          </p:cNvSpPr>
          <p:nvPr>
            <p:ph type="subTitle" idx="5"/>
          </p:nvPr>
        </p:nvSpPr>
        <p:spPr>
          <a:xfrm>
            <a:off x="4467936" y="2973142"/>
            <a:ext cx="3748500" cy="507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algn="ctr" rtl="0">
              <a:spcBef>
                <a:spcPts val="0"/>
              </a:spcBef>
              <a:spcAft>
                <a:spcPts val="0"/>
              </a:spcAft>
              <a:buSzPts val="2000"/>
              <a:buFont typeface="Montserrat"/>
              <a:buNone/>
              <a:defRPr sz="2000">
                <a:latin typeface="Montserrat"/>
                <a:ea typeface="Montserrat"/>
                <a:cs typeface="Montserrat"/>
                <a:sym typeface="Montserrat"/>
              </a:defRPr>
            </a:lvl2pPr>
            <a:lvl3pPr lvl="2" algn="ctr" rtl="0">
              <a:spcBef>
                <a:spcPts val="1600"/>
              </a:spcBef>
              <a:spcAft>
                <a:spcPts val="0"/>
              </a:spcAft>
              <a:buSzPts val="2000"/>
              <a:buFont typeface="Montserrat"/>
              <a:buNone/>
              <a:defRPr sz="2000">
                <a:latin typeface="Montserrat"/>
                <a:ea typeface="Montserrat"/>
                <a:cs typeface="Montserrat"/>
                <a:sym typeface="Montserrat"/>
              </a:defRPr>
            </a:lvl3pPr>
            <a:lvl4pPr lvl="3" algn="ctr" rtl="0">
              <a:spcBef>
                <a:spcPts val="1600"/>
              </a:spcBef>
              <a:spcAft>
                <a:spcPts val="0"/>
              </a:spcAft>
              <a:buSzPts val="2000"/>
              <a:buFont typeface="Montserrat"/>
              <a:buNone/>
              <a:defRPr sz="2000">
                <a:latin typeface="Montserrat"/>
                <a:ea typeface="Montserrat"/>
                <a:cs typeface="Montserrat"/>
                <a:sym typeface="Montserrat"/>
              </a:defRPr>
            </a:lvl4pPr>
            <a:lvl5pPr lvl="4" algn="ctr" rtl="0">
              <a:spcBef>
                <a:spcPts val="1600"/>
              </a:spcBef>
              <a:spcAft>
                <a:spcPts val="0"/>
              </a:spcAft>
              <a:buSzPts val="2000"/>
              <a:buFont typeface="Montserrat"/>
              <a:buNone/>
              <a:defRPr sz="2000">
                <a:latin typeface="Montserrat"/>
                <a:ea typeface="Montserrat"/>
                <a:cs typeface="Montserrat"/>
                <a:sym typeface="Montserrat"/>
              </a:defRPr>
            </a:lvl5pPr>
            <a:lvl6pPr lvl="5" algn="ctr" rtl="0">
              <a:spcBef>
                <a:spcPts val="1600"/>
              </a:spcBef>
              <a:spcAft>
                <a:spcPts val="0"/>
              </a:spcAft>
              <a:buSzPts val="2000"/>
              <a:buFont typeface="Montserrat"/>
              <a:buNone/>
              <a:defRPr sz="2000">
                <a:latin typeface="Montserrat"/>
                <a:ea typeface="Montserrat"/>
                <a:cs typeface="Montserrat"/>
                <a:sym typeface="Montserrat"/>
              </a:defRPr>
            </a:lvl6pPr>
            <a:lvl7pPr lvl="6" algn="ctr" rtl="0">
              <a:spcBef>
                <a:spcPts val="1600"/>
              </a:spcBef>
              <a:spcAft>
                <a:spcPts val="0"/>
              </a:spcAft>
              <a:buSzPts val="2000"/>
              <a:buFont typeface="Montserrat"/>
              <a:buNone/>
              <a:defRPr sz="2000">
                <a:latin typeface="Montserrat"/>
                <a:ea typeface="Montserrat"/>
                <a:cs typeface="Montserrat"/>
                <a:sym typeface="Montserrat"/>
              </a:defRPr>
            </a:lvl7pPr>
            <a:lvl8pPr lvl="7" algn="ctr" rtl="0">
              <a:spcBef>
                <a:spcPts val="1600"/>
              </a:spcBef>
              <a:spcAft>
                <a:spcPts val="0"/>
              </a:spcAft>
              <a:buSzPts val="2000"/>
              <a:buFont typeface="Montserrat"/>
              <a:buNone/>
              <a:defRPr sz="2000">
                <a:latin typeface="Montserrat"/>
                <a:ea typeface="Montserrat"/>
                <a:cs typeface="Montserrat"/>
                <a:sym typeface="Montserrat"/>
              </a:defRPr>
            </a:lvl8pPr>
            <a:lvl9pPr lvl="8" algn="ctr"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28" name="Google Shape;28;p5"/>
          <p:cNvSpPr/>
          <p:nvPr/>
        </p:nvSpPr>
        <p:spPr>
          <a:xfrm>
            <a:off x="0" y="4681800"/>
            <a:ext cx="9144000" cy="461700"/>
          </a:xfrm>
          <a:prstGeom prst="rect">
            <a:avLst/>
          </a:prstGeom>
          <a:solidFill>
            <a:srgbClr val="758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subTitle" idx="1"/>
          </p:nvPr>
        </p:nvSpPr>
        <p:spPr>
          <a:xfrm>
            <a:off x="3765575" y="2407675"/>
            <a:ext cx="4449300" cy="132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900"/>
              <a:buNone/>
              <a:defRPr sz="1600"/>
            </a:lvl1pPr>
            <a:lvl2pPr lvl="1" algn="ctr" rtl="0">
              <a:lnSpc>
                <a:spcPct val="100000"/>
              </a:lnSpc>
              <a:spcBef>
                <a:spcPts val="1600"/>
              </a:spcBef>
              <a:spcAft>
                <a:spcPts val="0"/>
              </a:spcAft>
              <a:buSzPts val="1900"/>
              <a:buNone/>
              <a:defRPr sz="1900"/>
            </a:lvl2pPr>
            <a:lvl3pPr lvl="2" algn="ctr" rtl="0">
              <a:lnSpc>
                <a:spcPct val="100000"/>
              </a:lnSpc>
              <a:spcBef>
                <a:spcPts val="1600"/>
              </a:spcBef>
              <a:spcAft>
                <a:spcPts val="0"/>
              </a:spcAft>
              <a:buSzPts val="1900"/>
              <a:buNone/>
              <a:defRPr sz="1900"/>
            </a:lvl3pPr>
            <a:lvl4pPr lvl="3" algn="ctr" rtl="0">
              <a:lnSpc>
                <a:spcPct val="100000"/>
              </a:lnSpc>
              <a:spcBef>
                <a:spcPts val="1600"/>
              </a:spcBef>
              <a:spcAft>
                <a:spcPts val="0"/>
              </a:spcAft>
              <a:buSzPts val="1900"/>
              <a:buNone/>
              <a:defRPr sz="1900"/>
            </a:lvl4pPr>
            <a:lvl5pPr lvl="4" algn="ctr" rtl="0">
              <a:lnSpc>
                <a:spcPct val="100000"/>
              </a:lnSpc>
              <a:spcBef>
                <a:spcPts val="1600"/>
              </a:spcBef>
              <a:spcAft>
                <a:spcPts val="0"/>
              </a:spcAft>
              <a:buSzPts val="1900"/>
              <a:buNone/>
              <a:defRPr sz="1900"/>
            </a:lvl5pPr>
            <a:lvl6pPr lvl="5" algn="ctr" rtl="0">
              <a:lnSpc>
                <a:spcPct val="100000"/>
              </a:lnSpc>
              <a:spcBef>
                <a:spcPts val="1600"/>
              </a:spcBef>
              <a:spcAft>
                <a:spcPts val="0"/>
              </a:spcAft>
              <a:buSzPts val="1900"/>
              <a:buNone/>
              <a:defRPr sz="1900"/>
            </a:lvl6pPr>
            <a:lvl7pPr lvl="6" algn="ctr" rtl="0">
              <a:lnSpc>
                <a:spcPct val="100000"/>
              </a:lnSpc>
              <a:spcBef>
                <a:spcPts val="1600"/>
              </a:spcBef>
              <a:spcAft>
                <a:spcPts val="0"/>
              </a:spcAft>
              <a:buSzPts val="1900"/>
              <a:buNone/>
              <a:defRPr sz="1900"/>
            </a:lvl7pPr>
            <a:lvl8pPr lvl="7" algn="ctr" rtl="0">
              <a:lnSpc>
                <a:spcPct val="100000"/>
              </a:lnSpc>
              <a:spcBef>
                <a:spcPts val="1600"/>
              </a:spcBef>
              <a:spcAft>
                <a:spcPts val="0"/>
              </a:spcAft>
              <a:buSzPts val="1900"/>
              <a:buNone/>
              <a:defRPr sz="1900"/>
            </a:lvl8pPr>
            <a:lvl9pPr lvl="8" algn="ctr" rtl="0">
              <a:lnSpc>
                <a:spcPct val="100000"/>
              </a:lnSpc>
              <a:spcBef>
                <a:spcPts val="1600"/>
              </a:spcBef>
              <a:spcAft>
                <a:spcPts val="1600"/>
              </a:spcAft>
              <a:buSzPts val="1900"/>
              <a:buNone/>
              <a:defRPr sz="1900"/>
            </a:lvl9pPr>
          </a:lstStyle>
          <a:p>
            <a:endParaRPr/>
          </a:p>
        </p:txBody>
      </p:sp>
      <p:sp>
        <p:nvSpPr>
          <p:cNvPr id="44" name="Google Shape;44;p9"/>
          <p:cNvSpPr txBox="1">
            <a:spLocks noGrp="1"/>
          </p:cNvSpPr>
          <p:nvPr>
            <p:ph type="title"/>
          </p:nvPr>
        </p:nvSpPr>
        <p:spPr>
          <a:xfrm>
            <a:off x="3765599" y="1645100"/>
            <a:ext cx="4449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sz="39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endParaRPr/>
          </a:p>
        </p:txBody>
      </p:sp>
      <p:sp>
        <p:nvSpPr>
          <p:cNvPr id="45" name="Google Shape;45;p9"/>
          <p:cNvSpPr/>
          <p:nvPr/>
        </p:nvSpPr>
        <p:spPr>
          <a:xfrm>
            <a:off x="0" y="4681800"/>
            <a:ext cx="9144000" cy="461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720000" y="22854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48" name="Google Shape;48;p10"/>
          <p:cNvSpPr/>
          <p:nvPr/>
        </p:nvSpPr>
        <p:spPr>
          <a:xfrm>
            <a:off x="0" y="4681800"/>
            <a:ext cx="9144000" cy="461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a:spLocks noGrp="1"/>
          </p:cNvSpPr>
          <p:nvPr>
            <p:ph type="pic" idx="2"/>
          </p:nvPr>
        </p:nvSpPr>
        <p:spPr>
          <a:xfrm>
            <a:off x="0" y="0"/>
            <a:ext cx="9144000" cy="5143500"/>
          </a:xfrm>
          <a:prstGeom prst="rect">
            <a:avLst/>
          </a:prstGeom>
          <a:noFill/>
          <a:ln>
            <a:noFill/>
          </a:ln>
        </p:spPr>
      </p:sp>
      <p:sp>
        <p:nvSpPr>
          <p:cNvPr id="51" name="Google Shape;51;p11"/>
          <p:cNvSpPr txBox="1">
            <a:spLocks noGrp="1"/>
          </p:cNvSpPr>
          <p:nvPr>
            <p:ph type="title" hasCustomPrompt="1"/>
          </p:nvPr>
        </p:nvSpPr>
        <p:spPr>
          <a:xfrm>
            <a:off x="802675" y="1126325"/>
            <a:ext cx="7538700" cy="22779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14900" b="0">
                <a:solidFill>
                  <a:schemeClr val="lt1"/>
                </a:solidFill>
                <a:latin typeface="Playfair Display ExtraBold"/>
                <a:ea typeface="Playfair Display ExtraBold"/>
                <a:cs typeface="Playfair Display ExtraBold"/>
                <a:sym typeface="Playfair Display ExtraBold"/>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 name="Google Shape;52;p11"/>
          <p:cNvSpPr txBox="1">
            <a:spLocks noGrp="1"/>
          </p:cNvSpPr>
          <p:nvPr>
            <p:ph type="subTitle" idx="1"/>
          </p:nvPr>
        </p:nvSpPr>
        <p:spPr>
          <a:xfrm>
            <a:off x="1962200" y="3404350"/>
            <a:ext cx="52197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_1_1">
    <p:spTree>
      <p:nvGrpSpPr>
        <p:cNvPr id="1" name="Shape 54"/>
        <p:cNvGrpSpPr/>
        <p:nvPr/>
      </p:nvGrpSpPr>
      <p:grpSpPr>
        <a:xfrm>
          <a:off x="0" y="0"/>
          <a:ext cx="0" cy="0"/>
          <a:chOff x="0" y="0"/>
          <a:chExt cx="0" cy="0"/>
        </a:xfrm>
      </p:grpSpPr>
      <p:sp>
        <p:nvSpPr>
          <p:cNvPr id="55" name="Google Shape;55;p13"/>
          <p:cNvSpPr txBox="1">
            <a:spLocks noGrp="1"/>
          </p:cNvSpPr>
          <p:nvPr>
            <p:ph type="title" hasCustomPrompt="1"/>
          </p:nvPr>
        </p:nvSpPr>
        <p:spPr>
          <a:xfrm>
            <a:off x="1032875" y="1248541"/>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13"/>
          <p:cNvSpPr txBox="1">
            <a:spLocks noGrp="1"/>
          </p:cNvSpPr>
          <p:nvPr>
            <p:ph type="title" idx="2" hasCustomPrompt="1"/>
          </p:nvPr>
        </p:nvSpPr>
        <p:spPr>
          <a:xfrm>
            <a:off x="1032875" y="2281141"/>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7" name="Google Shape;57;p13"/>
          <p:cNvSpPr txBox="1">
            <a:spLocks noGrp="1"/>
          </p:cNvSpPr>
          <p:nvPr>
            <p:ph type="title" idx="3" hasCustomPrompt="1"/>
          </p:nvPr>
        </p:nvSpPr>
        <p:spPr>
          <a:xfrm>
            <a:off x="4880550" y="1248541"/>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8" name="Google Shape;58;p13"/>
          <p:cNvSpPr txBox="1">
            <a:spLocks noGrp="1"/>
          </p:cNvSpPr>
          <p:nvPr>
            <p:ph type="title" idx="4" hasCustomPrompt="1"/>
          </p:nvPr>
        </p:nvSpPr>
        <p:spPr>
          <a:xfrm>
            <a:off x="4880550" y="2281141"/>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13"/>
          <p:cNvSpPr txBox="1">
            <a:spLocks noGrp="1"/>
          </p:cNvSpPr>
          <p:nvPr>
            <p:ph type="title" idx="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atin typeface="Playfair Display ExtraBold"/>
                <a:ea typeface="Playfair Display ExtraBold"/>
                <a:cs typeface="Playfair Display ExtraBold"/>
                <a:sym typeface="Playfair Display ExtraBold"/>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60" name="Google Shape;60;p13"/>
          <p:cNvSpPr txBox="1">
            <a:spLocks noGrp="1"/>
          </p:cNvSpPr>
          <p:nvPr>
            <p:ph type="title" idx="6" hasCustomPrompt="1"/>
          </p:nvPr>
        </p:nvSpPr>
        <p:spPr>
          <a:xfrm>
            <a:off x="1032875" y="3313616"/>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 name="Google Shape;61;p13"/>
          <p:cNvSpPr txBox="1">
            <a:spLocks noGrp="1"/>
          </p:cNvSpPr>
          <p:nvPr>
            <p:ph type="title" idx="7" hasCustomPrompt="1"/>
          </p:nvPr>
        </p:nvSpPr>
        <p:spPr>
          <a:xfrm>
            <a:off x="4880550" y="3313616"/>
            <a:ext cx="839100" cy="724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6000"/>
              <a:buNone/>
              <a:defRPr sz="4500" b="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2" name="Google Shape;62;p13"/>
          <p:cNvSpPr txBox="1">
            <a:spLocks noGrp="1"/>
          </p:cNvSpPr>
          <p:nvPr>
            <p:ph type="subTitle" idx="1"/>
          </p:nvPr>
        </p:nvSpPr>
        <p:spPr>
          <a:xfrm>
            <a:off x="1943063" y="1554813"/>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63" name="Google Shape;63;p13"/>
          <p:cNvSpPr txBox="1">
            <a:spLocks noGrp="1"/>
          </p:cNvSpPr>
          <p:nvPr>
            <p:ph type="subTitle" idx="8"/>
          </p:nvPr>
        </p:nvSpPr>
        <p:spPr>
          <a:xfrm>
            <a:off x="5793963" y="1554813"/>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64" name="Google Shape;64;p13"/>
          <p:cNvSpPr txBox="1">
            <a:spLocks noGrp="1"/>
          </p:cNvSpPr>
          <p:nvPr>
            <p:ph type="subTitle" idx="9"/>
          </p:nvPr>
        </p:nvSpPr>
        <p:spPr>
          <a:xfrm>
            <a:off x="1943063" y="2589051"/>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65" name="Google Shape;65;p13"/>
          <p:cNvSpPr txBox="1">
            <a:spLocks noGrp="1"/>
          </p:cNvSpPr>
          <p:nvPr>
            <p:ph type="subTitle" idx="13"/>
          </p:nvPr>
        </p:nvSpPr>
        <p:spPr>
          <a:xfrm>
            <a:off x="5793963" y="2589050"/>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66" name="Google Shape;66;p13"/>
          <p:cNvSpPr txBox="1">
            <a:spLocks noGrp="1"/>
          </p:cNvSpPr>
          <p:nvPr>
            <p:ph type="subTitle" idx="14"/>
          </p:nvPr>
        </p:nvSpPr>
        <p:spPr>
          <a:xfrm>
            <a:off x="1943063" y="3623288"/>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sp>
        <p:nvSpPr>
          <p:cNvPr id="67" name="Google Shape;67;p13"/>
          <p:cNvSpPr txBox="1">
            <a:spLocks noGrp="1"/>
          </p:cNvSpPr>
          <p:nvPr>
            <p:ph type="subTitle" idx="15"/>
          </p:nvPr>
        </p:nvSpPr>
        <p:spPr>
          <a:xfrm>
            <a:off x="5793963" y="3623288"/>
            <a:ext cx="2271900" cy="364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a:buNone/>
              <a:defRPr sz="2400">
                <a:latin typeface="Playfair Display ExtraBold"/>
                <a:ea typeface="Playfair Display ExtraBold"/>
                <a:cs typeface="Playfair Display ExtraBold"/>
                <a:sym typeface="Playfair Display ExtraBold"/>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1600"/>
              </a:spcBef>
              <a:spcAft>
                <a:spcPts val="0"/>
              </a:spcAft>
              <a:buSzPts val="2000"/>
              <a:buFont typeface="Montserrat"/>
              <a:buNone/>
              <a:defRPr sz="2000">
                <a:latin typeface="Montserrat"/>
                <a:ea typeface="Montserrat"/>
                <a:cs typeface="Montserrat"/>
                <a:sym typeface="Montserrat"/>
              </a:defRPr>
            </a:lvl3pPr>
            <a:lvl4pPr lvl="3" rtl="0">
              <a:spcBef>
                <a:spcPts val="1600"/>
              </a:spcBef>
              <a:spcAft>
                <a:spcPts val="0"/>
              </a:spcAft>
              <a:buSzPts val="2000"/>
              <a:buFont typeface="Montserrat"/>
              <a:buNone/>
              <a:defRPr sz="2000">
                <a:latin typeface="Montserrat"/>
                <a:ea typeface="Montserrat"/>
                <a:cs typeface="Montserrat"/>
                <a:sym typeface="Montserrat"/>
              </a:defRPr>
            </a:lvl4pPr>
            <a:lvl5pPr lvl="4" rtl="0">
              <a:spcBef>
                <a:spcPts val="1600"/>
              </a:spcBef>
              <a:spcAft>
                <a:spcPts val="0"/>
              </a:spcAft>
              <a:buSzPts val="2000"/>
              <a:buFont typeface="Montserrat"/>
              <a:buNone/>
              <a:defRPr sz="2000">
                <a:latin typeface="Montserrat"/>
                <a:ea typeface="Montserrat"/>
                <a:cs typeface="Montserrat"/>
                <a:sym typeface="Montserrat"/>
              </a:defRPr>
            </a:lvl5pPr>
            <a:lvl6pPr lvl="5" rtl="0">
              <a:spcBef>
                <a:spcPts val="1600"/>
              </a:spcBef>
              <a:spcAft>
                <a:spcPts val="0"/>
              </a:spcAft>
              <a:buSzPts val="2000"/>
              <a:buFont typeface="Montserrat"/>
              <a:buNone/>
              <a:defRPr sz="2000">
                <a:latin typeface="Montserrat"/>
                <a:ea typeface="Montserrat"/>
                <a:cs typeface="Montserrat"/>
                <a:sym typeface="Montserrat"/>
              </a:defRPr>
            </a:lvl6pPr>
            <a:lvl7pPr lvl="6" rtl="0">
              <a:spcBef>
                <a:spcPts val="1600"/>
              </a:spcBef>
              <a:spcAft>
                <a:spcPts val="0"/>
              </a:spcAft>
              <a:buSzPts val="2000"/>
              <a:buFont typeface="Montserrat"/>
              <a:buNone/>
              <a:defRPr sz="2000">
                <a:latin typeface="Montserrat"/>
                <a:ea typeface="Montserrat"/>
                <a:cs typeface="Montserrat"/>
                <a:sym typeface="Montserrat"/>
              </a:defRPr>
            </a:lvl7pPr>
            <a:lvl8pPr lvl="7" rtl="0">
              <a:spcBef>
                <a:spcPts val="1600"/>
              </a:spcBef>
              <a:spcAft>
                <a:spcPts val="0"/>
              </a:spcAft>
              <a:buSzPts val="2000"/>
              <a:buFont typeface="Montserrat"/>
              <a:buNone/>
              <a:defRPr sz="2000">
                <a:latin typeface="Montserrat"/>
                <a:ea typeface="Montserrat"/>
                <a:cs typeface="Montserrat"/>
                <a:sym typeface="Montserrat"/>
              </a:defRPr>
            </a:lvl8pPr>
            <a:lvl9pPr lvl="8" rtl="0">
              <a:spcBef>
                <a:spcPts val="1600"/>
              </a:spcBef>
              <a:spcAft>
                <a:spcPts val="1600"/>
              </a:spcAft>
              <a:buSzPts val="2000"/>
              <a:buFont typeface="Montserrat"/>
              <a:buNone/>
              <a:defRPr sz="2000">
                <a:latin typeface="Montserrat"/>
                <a:ea typeface="Montserrat"/>
                <a:cs typeface="Montserrat"/>
                <a:sym typeface="Montserrat"/>
              </a:defRPr>
            </a:lvl9pPr>
          </a:lstStyle>
          <a:p>
            <a:endParaRPr/>
          </a:p>
        </p:txBody>
      </p:sp>
      <p:cxnSp>
        <p:nvCxnSpPr>
          <p:cNvPr id="68" name="Google Shape;68;p13"/>
          <p:cNvCxnSpPr/>
          <p:nvPr/>
        </p:nvCxnSpPr>
        <p:spPr>
          <a:xfrm>
            <a:off x="8424000" y="952975"/>
            <a:ext cx="712800" cy="0"/>
          </a:xfrm>
          <a:prstGeom prst="straightConnector1">
            <a:avLst/>
          </a:prstGeom>
          <a:noFill/>
          <a:ln w="9525" cap="flat" cmpd="sng">
            <a:solidFill>
              <a:schemeClr val="dk2"/>
            </a:solidFill>
            <a:prstDash val="solid"/>
            <a:round/>
            <a:headEnd type="none" w="med" len="med"/>
            <a:tailEnd type="none" w="med" len="med"/>
          </a:ln>
        </p:spPr>
      </p:cxnSp>
      <p:sp>
        <p:nvSpPr>
          <p:cNvPr id="69" name="Google Shape;69;p13"/>
          <p:cNvSpPr/>
          <p:nvPr/>
        </p:nvSpPr>
        <p:spPr>
          <a:xfrm>
            <a:off x="0" y="4681800"/>
            <a:ext cx="9144000" cy="461700"/>
          </a:xfrm>
          <a:prstGeom prst="rect">
            <a:avLst/>
          </a:prstGeom>
          <a:solidFill>
            <a:srgbClr val="758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72" name="Google Shape;72;p14"/>
          <p:cNvSpPr txBox="1">
            <a:spLocks noGrp="1"/>
          </p:cNvSpPr>
          <p:nvPr>
            <p:ph type="body" idx="1"/>
          </p:nvPr>
        </p:nvSpPr>
        <p:spPr>
          <a:xfrm>
            <a:off x="720000" y="1215750"/>
            <a:ext cx="7704000" cy="3297900"/>
          </a:xfrm>
          <a:prstGeom prst="rect">
            <a:avLst/>
          </a:prstGeom>
        </p:spPr>
        <p:txBody>
          <a:bodyPr spcFirstLastPara="1" wrap="square" lIns="91425" tIns="91425" rIns="91425" bIns="91425" anchor="t" anchorCtr="0">
            <a:noAutofit/>
          </a:bodyPr>
          <a:lstStyle>
            <a:lvl1pPr marL="457200" lvl="0" indent="-311150" rtl="0">
              <a:lnSpc>
                <a:spcPct val="100000"/>
              </a:lnSpc>
              <a:spcBef>
                <a:spcPts val="0"/>
              </a:spcBef>
              <a:spcAft>
                <a:spcPts val="0"/>
              </a:spcAft>
              <a:buClr>
                <a:schemeClr val="dk2"/>
              </a:buClr>
              <a:buSzPts val="1300"/>
              <a:buChar char="■"/>
              <a:defRPr/>
            </a:lvl1pPr>
            <a:lvl2pPr marL="914400" lvl="1" indent="-311150" rtl="0">
              <a:lnSpc>
                <a:spcPct val="100000"/>
              </a:lnSpc>
              <a:spcBef>
                <a:spcPts val="0"/>
              </a:spcBef>
              <a:spcAft>
                <a:spcPts val="0"/>
              </a:spcAft>
              <a:buSzPts val="1300"/>
              <a:buChar char="○"/>
              <a:defRPr/>
            </a:lvl2pPr>
            <a:lvl3pPr marL="1371600" lvl="2" indent="-311150" rtl="0">
              <a:lnSpc>
                <a:spcPct val="100000"/>
              </a:lnSpc>
              <a:spcBef>
                <a:spcPts val="1600"/>
              </a:spcBef>
              <a:spcAft>
                <a:spcPts val="0"/>
              </a:spcAft>
              <a:buSzPts val="1300"/>
              <a:buChar char="■"/>
              <a:defRPr/>
            </a:lvl3pPr>
            <a:lvl4pPr marL="1828800" lvl="3" indent="-311150" rtl="0">
              <a:lnSpc>
                <a:spcPct val="100000"/>
              </a:lnSpc>
              <a:spcBef>
                <a:spcPts val="1600"/>
              </a:spcBef>
              <a:spcAft>
                <a:spcPts val="0"/>
              </a:spcAft>
              <a:buSzPts val="1300"/>
              <a:buChar char="●"/>
              <a:defRPr/>
            </a:lvl4pPr>
            <a:lvl5pPr marL="2286000" lvl="4" indent="-311150" rtl="0">
              <a:lnSpc>
                <a:spcPct val="100000"/>
              </a:lnSpc>
              <a:spcBef>
                <a:spcPts val="1600"/>
              </a:spcBef>
              <a:spcAft>
                <a:spcPts val="0"/>
              </a:spcAft>
              <a:buSzPts val="1300"/>
              <a:buChar char="○"/>
              <a:defRPr/>
            </a:lvl5pPr>
            <a:lvl6pPr marL="2743200" lvl="5" indent="-311150" rtl="0">
              <a:lnSpc>
                <a:spcPct val="100000"/>
              </a:lnSpc>
              <a:spcBef>
                <a:spcPts val="1600"/>
              </a:spcBef>
              <a:spcAft>
                <a:spcPts val="0"/>
              </a:spcAft>
              <a:buSzPts val="1300"/>
              <a:buChar char="■"/>
              <a:defRPr/>
            </a:lvl6pPr>
            <a:lvl7pPr marL="3200400" lvl="6" indent="-311150" rtl="0">
              <a:lnSpc>
                <a:spcPct val="100000"/>
              </a:lnSpc>
              <a:spcBef>
                <a:spcPts val="1600"/>
              </a:spcBef>
              <a:spcAft>
                <a:spcPts val="0"/>
              </a:spcAft>
              <a:buSzPts val="1300"/>
              <a:buChar char="●"/>
              <a:defRPr/>
            </a:lvl7pPr>
            <a:lvl8pPr marL="3657600" lvl="7" indent="-311150" rtl="0">
              <a:lnSpc>
                <a:spcPct val="100000"/>
              </a:lnSpc>
              <a:spcBef>
                <a:spcPts val="1600"/>
              </a:spcBef>
              <a:spcAft>
                <a:spcPts val="0"/>
              </a:spcAft>
              <a:buSzPts val="1300"/>
              <a:buChar char="○"/>
              <a:defRPr/>
            </a:lvl8pPr>
            <a:lvl9pPr marL="4114800" lvl="8" indent="-311150" rtl="0">
              <a:lnSpc>
                <a:spcPct val="100000"/>
              </a:lnSpc>
              <a:spcBef>
                <a:spcPts val="1600"/>
              </a:spcBef>
              <a:spcAft>
                <a:spcPts val="1600"/>
              </a:spcAft>
              <a:buSzPts val="1300"/>
              <a:buChar char="■"/>
              <a:defRPr/>
            </a:lvl9pPr>
          </a:lstStyle>
          <a:p>
            <a:endParaRPr/>
          </a:p>
        </p:txBody>
      </p:sp>
      <p:sp>
        <p:nvSpPr>
          <p:cNvPr id="73" name="Google Shape;73;p14"/>
          <p:cNvSpPr/>
          <p:nvPr/>
        </p:nvSpPr>
        <p:spPr>
          <a:xfrm>
            <a:off x="0" y="4681800"/>
            <a:ext cx="9144000" cy="461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14"/>
          <p:cNvCxnSpPr/>
          <p:nvPr/>
        </p:nvCxnSpPr>
        <p:spPr>
          <a:xfrm>
            <a:off x="8424000" y="952975"/>
            <a:ext cx="7128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64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400"/>
              <a:buFont typeface="Playfair Display"/>
              <a:buNone/>
              <a:defRPr sz="34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720000" y="1142975"/>
            <a:ext cx="7704000" cy="33705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1"/>
              </a:buClr>
              <a:buSzPts val="1300"/>
              <a:buFont typeface="DM Sans"/>
              <a:buChar char="●"/>
              <a:defRPr sz="1300">
                <a:solidFill>
                  <a:schemeClr val="dk1"/>
                </a:solidFill>
                <a:latin typeface="DM Sans"/>
                <a:ea typeface="DM Sans"/>
                <a:cs typeface="DM Sans"/>
                <a:sym typeface="DM Sans"/>
              </a:defRPr>
            </a:lvl1pPr>
            <a:lvl2pPr marL="914400" lvl="1"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2pPr>
            <a:lvl3pPr marL="1371600" lvl="2"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3pPr>
            <a:lvl4pPr marL="1828800" lvl="3"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4pPr>
            <a:lvl5pPr marL="2286000" lvl="4"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5pPr>
            <a:lvl6pPr marL="2743200" lvl="5"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6pPr>
            <a:lvl7pPr marL="3200400" lvl="6"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7pPr>
            <a:lvl8pPr marL="3657600" lvl="7" indent="-311150">
              <a:lnSpc>
                <a:spcPct val="100000"/>
              </a:lnSpc>
              <a:spcBef>
                <a:spcPts val="1600"/>
              </a:spcBef>
              <a:spcAft>
                <a:spcPts val="0"/>
              </a:spcAft>
              <a:buClr>
                <a:schemeClr val="dk1"/>
              </a:buClr>
              <a:buSzPts val="1300"/>
              <a:buFont typeface="DM Sans"/>
              <a:buChar char="○"/>
              <a:defRPr sz="1300">
                <a:solidFill>
                  <a:schemeClr val="dk1"/>
                </a:solidFill>
                <a:latin typeface="DM Sans"/>
                <a:ea typeface="DM Sans"/>
                <a:cs typeface="DM Sans"/>
                <a:sym typeface="DM Sans"/>
              </a:defRPr>
            </a:lvl8pPr>
            <a:lvl9pPr marL="4114800" lvl="8" indent="-311150">
              <a:lnSpc>
                <a:spcPct val="100000"/>
              </a:lnSpc>
              <a:spcBef>
                <a:spcPts val="1600"/>
              </a:spcBef>
              <a:spcAft>
                <a:spcPts val="1600"/>
              </a:spcAft>
              <a:buClr>
                <a:schemeClr val="dk1"/>
              </a:buClr>
              <a:buSzPts val="1300"/>
              <a:buFont typeface="DM Sans"/>
              <a:buChar char="■"/>
              <a:defRPr sz="13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7" r:id="rId6"/>
    <p:sldLayoutId id="2147483658" r:id="rId7"/>
    <p:sldLayoutId id="2147483659" r:id="rId8"/>
    <p:sldLayoutId id="2147483660" r:id="rId9"/>
    <p:sldLayoutId id="2147483661" r:id="rId10"/>
    <p:sldLayoutId id="2147483663" r:id="rId11"/>
    <p:sldLayoutId id="2147483665" r:id="rId12"/>
    <p:sldLayoutId id="214748366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97">
          <p15:clr>
            <a:srgbClr val="EA4335"/>
          </p15:clr>
        </p15:guide>
        <p15:guide id="2" orient="horz" pos="2843">
          <p15:clr>
            <a:srgbClr val="EA4335"/>
          </p15:clr>
        </p15:guide>
        <p15:guide id="3" pos="454">
          <p15:clr>
            <a:srgbClr val="EA4335"/>
          </p15:clr>
        </p15:guide>
        <p15:guide id="4" pos="5306">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12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3" name="Picture Placeholder 12" descr="A close up of a pair of jeans&#10;&#10;Description automatically generated">
            <a:extLst>
              <a:ext uri="{FF2B5EF4-FFF2-40B4-BE49-F238E27FC236}">
                <a16:creationId xmlns:a16="http://schemas.microsoft.com/office/drawing/2014/main" id="{E7F034EE-24FB-5361-F99F-85D811F0E7ED}"/>
              </a:ext>
            </a:extLst>
          </p:cNvPr>
          <p:cNvPicPr>
            <a:picLocks noGrp="1" noChangeAspect="1"/>
          </p:cNvPicPr>
          <p:nvPr>
            <p:ph type="pic" idx="2"/>
          </p:nvPr>
        </p:nvPicPr>
        <p:blipFill>
          <a:blip r:embed="rId3"/>
          <a:srcRect t="7813" b="7813"/>
          <a:stretch>
            <a:fillRect/>
          </a:stretch>
        </p:blipFill>
        <p:spPr/>
      </p:pic>
      <p:sp>
        <p:nvSpPr>
          <p:cNvPr id="146" name="Google Shape;146;p25"/>
          <p:cNvSpPr txBox="1">
            <a:spLocks noGrp="1"/>
          </p:cNvSpPr>
          <p:nvPr>
            <p:ph type="ctrTitle"/>
          </p:nvPr>
        </p:nvSpPr>
        <p:spPr>
          <a:xfrm>
            <a:off x="573039" y="1472790"/>
            <a:ext cx="4645229" cy="1353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solidFill>
              </a:rPr>
              <a:t>SUSTAINABLE</a:t>
            </a:r>
            <a:r>
              <a:rPr lang="en" sz="5800" dirty="0">
                <a:solidFill>
                  <a:schemeClr val="tx1"/>
                </a:solidFill>
              </a:rPr>
              <a:t> </a:t>
            </a:r>
            <a:r>
              <a:rPr lang="en" sz="5400" dirty="0">
                <a:solidFill>
                  <a:schemeClr val="tx1"/>
                </a:solidFill>
              </a:rPr>
              <a:t>FASHION </a:t>
            </a:r>
            <a:endParaRPr sz="3800" dirty="0">
              <a:solidFill>
                <a:schemeClr val="tx1"/>
              </a:solidFill>
            </a:endParaRPr>
          </a:p>
        </p:txBody>
      </p:sp>
      <p:cxnSp>
        <p:nvCxnSpPr>
          <p:cNvPr id="147" name="Google Shape;147;p25"/>
          <p:cNvCxnSpPr/>
          <p:nvPr/>
        </p:nvCxnSpPr>
        <p:spPr>
          <a:xfrm>
            <a:off x="8424000" y="952975"/>
            <a:ext cx="712800" cy="0"/>
          </a:xfrm>
          <a:prstGeom prst="straightConnector1">
            <a:avLst/>
          </a:prstGeom>
          <a:noFill/>
          <a:ln w="9525" cap="flat" cmpd="sng">
            <a:solidFill>
              <a:schemeClr val="lt1"/>
            </a:solidFill>
            <a:prstDash val="solid"/>
            <a:round/>
            <a:headEnd type="none" w="med" len="med"/>
            <a:tailEnd type="none" w="med" len="med"/>
          </a:ln>
        </p:spPr>
      </p:cxnSp>
      <p:sp>
        <p:nvSpPr>
          <p:cNvPr id="148" name="Google Shape;148;p25"/>
          <p:cNvSpPr txBox="1"/>
          <p:nvPr/>
        </p:nvSpPr>
        <p:spPr>
          <a:xfrm>
            <a:off x="636649" y="2825940"/>
            <a:ext cx="4795500" cy="356991"/>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dirty="0">
                <a:solidFill>
                  <a:schemeClr val="bg2"/>
                </a:solidFill>
              </a:rPr>
              <a:t>By: Carol Ashraf Mamdouh</a:t>
            </a:r>
            <a:endParaRPr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orful circle with numbers and text&#10;&#10;Description automatically generated">
            <a:extLst>
              <a:ext uri="{FF2B5EF4-FFF2-40B4-BE49-F238E27FC236}">
                <a16:creationId xmlns:a16="http://schemas.microsoft.com/office/drawing/2014/main" id="{0C13BA5C-C44D-EDBE-809C-BD98CD026D2F}"/>
              </a:ext>
            </a:extLst>
          </p:cNvPr>
          <p:cNvPicPr>
            <a:picLocks noChangeAspect="1"/>
          </p:cNvPicPr>
          <p:nvPr/>
        </p:nvPicPr>
        <p:blipFill>
          <a:blip r:embed="rId2"/>
          <a:srcRect t="1834"/>
          <a:stretch/>
        </p:blipFill>
        <p:spPr>
          <a:xfrm>
            <a:off x="1969791" y="1027414"/>
            <a:ext cx="5204418" cy="3088672"/>
          </a:xfrm>
          <a:prstGeom prst="roundRect">
            <a:avLst>
              <a:gd name="adj" fmla="val 3290"/>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59243496-18C3-D77E-8F79-E907B453A286}"/>
              </a:ext>
            </a:extLst>
          </p:cNvPr>
          <p:cNvSpPr txBox="1"/>
          <p:nvPr/>
        </p:nvSpPr>
        <p:spPr>
          <a:xfrm>
            <a:off x="0" y="0"/>
            <a:ext cx="2536723" cy="738664"/>
          </a:xfrm>
          <a:prstGeom prst="rect">
            <a:avLst/>
          </a:prstGeom>
          <a:noFill/>
        </p:spPr>
        <p:txBody>
          <a:bodyPr wrap="square" rtlCol="0">
            <a:spAutoFit/>
          </a:bodyPr>
          <a:lstStyle/>
          <a:p>
            <a:r>
              <a:rPr lang="en-US" sz="1400" b="1" i="1" dirty="0">
                <a:latin typeface="Playfair Display ExtraBold" panose="020B0604020202020204" charset="0"/>
              </a:rPr>
              <a:t>1) </a:t>
            </a:r>
            <a:r>
              <a:rPr lang="en-US" sz="1400" b="1" i="1" u="sng" dirty="0">
                <a:latin typeface="Playfair Display ExtraBold" panose="020B0604020202020204" charset="0"/>
              </a:rPr>
              <a:t>What is the total net waste by each country ?</a:t>
            </a:r>
          </a:p>
          <a:p>
            <a:endParaRPr lang="en-US" dirty="0"/>
          </a:p>
        </p:txBody>
      </p:sp>
      <p:sp>
        <p:nvSpPr>
          <p:cNvPr id="4" name="TextBox 3">
            <a:extLst>
              <a:ext uri="{FF2B5EF4-FFF2-40B4-BE49-F238E27FC236}">
                <a16:creationId xmlns:a16="http://schemas.microsoft.com/office/drawing/2014/main" id="{DA822C91-4577-AE5D-A424-ABF02396FBFC}"/>
              </a:ext>
            </a:extLst>
          </p:cNvPr>
          <p:cNvSpPr txBox="1"/>
          <p:nvPr/>
        </p:nvSpPr>
        <p:spPr>
          <a:xfrm>
            <a:off x="2536722" y="0"/>
            <a:ext cx="6607277" cy="954107"/>
          </a:xfrm>
          <a:prstGeom prst="rect">
            <a:avLst/>
          </a:prstGeom>
          <a:noFill/>
        </p:spPr>
        <p:txBody>
          <a:bodyPr wrap="square">
            <a:spAutoFit/>
          </a:bodyPr>
          <a:lstStyle/>
          <a:p>
            <a:r>
              <a:rPr lang="en-US" dirty="0">
                <a:latin typeface="Playfair Display Black" panose="020F0502020204030204" pitchFamily="2" charset="0"/>
              </a:rPr>
              <a:t>The net waste distribution is relatively balanced among these 10 countries, with the USA being the top contributor at 10.36%, and France being the lowest at 9.34%. The majority of countries contribute between 9% and 10% of the total waste.</a:t>
            </a:r>
          </a:p>
        </p:txBody>
      </p:sp>
      <p:pic>
        <p:nvPicPr>
          <p:cNvPr id="6" name="Picture 5">
            <a:extLst>
              <a:ext uri="{FF2B5EF4-FFF2-40B4-BE49-F238E27FC236}">
                <a16:creationId xmlns:a16="http://schemas.microsoft.com/office/drawing/2014/main" id="{10DFB727-231B-B716-6784-FDB1646A0528}"/>
              </a:ext>
            </a:extLst>
          </p:cNvPr>
          <p:cNvPicPr>
            <a:picLocks noChangeAspect="1"/>
          </p:cNvPicPr>
          <p:nvPr/>
        </p:nvPicPr>
        <p:blipFill>
          <a:blip r:embed="rId3"/>
          <a:stretch>
            <a:fillRect/>
          </a:stretch>
        </p:blipFill>
        <p:spPr>
          <a:xfrm>
            <a:off x="-1" y="4796157"/>
            <a:ext cx="9144000" cy="340468"/>
          </a:xfrm>
          <a:prstGeom prst="rect">
            <a:avLst/>
          </a:prstGeom>
        </p:spPr>
      </p:pic>
    </p:spTree>
    <p:extLst>
      <p:ext uri="{BB962C8B-B14F-4D97-AF65-F5344CB8AC3E}">
        <p14:creationId xmlns:p14="http://schemas.microsoft.com/office/powerpoint/2010/main" val="22945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0C80F-26B3-14A9-EE5E-62AB282BABBA}"/>
              </a:ext>
            </a:extLst>
          </p:cNvPr>
          <p:cNvPicPr>
            <a:picLocks noChangeAspect="1"/>
          </p:cNvPicPr>
          <p:nvPr/>
        </p:nvPicPr>
        <p:blipFill>
          <a:blip r:embed="rId2"/>
          <a:srcRect t="988"/>
          <a:stretch/>
        </p:blipFill>
        <p:spPr>
          <a:xfrm>
            <a:off x="1994910" y="1384995"/>
            <a:ext cx="5148410" cy="3059452"/>
          </a:xfrm>
          <a:prstGeom prst="roundRect">
            <a:avLst>
              <a:gd name="adj" fmla="val 2805"/>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22D70E1-D6D1-A628-61E3-9919F55AD507}"/>
              </a:ext>
            </a:extLst>
          </p:cNvPr>
          <p:cNvSpPr txBox="1"/>
          <p:nvPr/>
        </p:nvSpPr>
        <p:spPr>
          <a:xfrm>
            <a:off x="0" y="0"/>
            <a:ext cx="2233462" cy="738664"/>
          </a:xfrm>
          <a:prstGeom prst="rect">
            <a:avLst/>
          </a:prstGeom>
          <a:noFill/>
        </p:spPr>
        <p:txBody>
          <a:bodyPr wrap="square" rtlCol="0">
            <a:spAutoFit/>
          </a:bodyPr>
          <a:lstStyle/>
          <a:p>
            <a:r>
              <a:rPr lang="en-US" sz="1400" b="1" i="1" dirty="0">
                <a:latin typeface="Playfair Display ExtraBold" panose="020B0604020202020204" charset="0"/>
              </a:rPr>
              <a:t>2) </a:t>
            </a:r>
            <a:r>
              <a:rPr lang="en-US" sz="1400" b="1" i="1" u="sng" dirty="0">
                <a:latin typeface="Playfair Display ExtraBold" panose="020B0604020202020204" charset="0"/>
              </a:rPr>
              <a:t>What are the price ranges for the brands ?</a:t>
            </a:r>
          </a:p>
          <a:p>
            <a:endParaRPr lang="en-US" i="1" u="sng" dirty="0"/>
          </a:p>
        </p:txBody>
      </p:sp>
      <p:sp>
        <p:nvSpPr>
          <p:cNvPr id="7" name="TextBox 6">
            <a:extLst>
              <a:ext uri="{FF2B5EF4-FFF2-40B4-BE49-F238E27FC236}">
                <a16:creationId xmlns:a16="http://schemas.microsoft.com/office/drawing/2014/main" id="{2637A489-FEC4-41F9-5FFD-419ABA25266C}"/>
              </a:ext>
            </a:extLst>
          </p:cNvPr>
          <p:cNvSpPr txBox="1"/>
          <p:nvPr/>
        </p:nvSpPr>
        <p:spPr>
          <a:xfrm>
            <a:off x="2000680" y="0"/>
            <a:ext cx="7143320" cy="1384995"/>
          </a:xfrm>
          <a:prstGeom prst="rect">
            <a:avLst/>
          </a:prstGeom>
          <a:noFill/>
        </p:spPr>
        <p:txBody>
          <a:bodyPr wrap="square">
            <a:spAutoFit/>
          </a:bodyPr>
          <a:lstStyle/>
          <a:p>
            <a:r>
              <a:rPr lang="en-US" dirty="0">
                <a:latin typeface="Playfair Display Black" panose="00000A00000000000000" pitchFamily="2" charset="0"/>
              </a:rPr>
              <a:t>The majority of brands fall into the High price range, outnumbering the Medium and Low price ranges combined. This suggests that a significant portion of the market is willing to invest in higher-priced brands, possibly due to perceived quality, prestige, or unique features. However, the presence of a considerable number of brands in the Medium and Low price ranges indicates that there is still a demand for more affordable options, catering to budget-conscious consumers</a:t>
            </a:r>
          </a:p>
        </p:txBody>
      </p:sp>
      <p:pic>
        <p:nvPicPr>
          <p:cNvPr id="9" name="Picture 8">
            <a:extLst>
              <a:ext uri="{FF2B5EF4-FFF2-40B4-BE49-F238E27FC236}">
                <a16:creationId xmlns:a16="http://schemas.microsoft.com/office/drawing/2014/main" id="{EAD86C33-BE41-26D3-01FC-679AB433B937}"/>
              </a:ext>
            </a:extLst>
          </p:cNvPr>
          <p:cNvPicPr>
            <a:picLocks noChangeAspect="1"/>
          </p:cNvPicPr>
          <p:nvPr/>
        </p:nvPicPr>
        <p:blipFill>
          <a:blip r:embed="rId3"/>
          <a:stretch>
            <a:fillRect/>
          </a:stretch>
        </p:blipFill>
        <p:spPr>
          <a:xfrm>
            <a:off x="-2885" y="4862834"/>
            <a:ext cx="9144000" cy="340468"/>
          </a:xfrm>
          <a:prstGeom prst="rect">
            <a:avLst/>
          </a:prstGeom>
        </p:spPr>
      </p:pic>
    </p:spTree>
    <p:extLst>
      <p:ext uri="{BB962C8B-B14F-4D97-AF65-F5344CB8AC3E}">
        <p14:creationId xmlns:p14="http://schemas.microsoft.com/office/powerpoint/2010/main" val="109815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2A84AA-88CB-E45C-EC01-599EA0A743A9}"/>
              </a:ext>
            </a:extLst>
          </p:cNvPr>
          <p:cNvPicPr>
            <a:picLocks noChangeAspect="1"/>
          </p:cNvPicPr>
          <p:nvPr/>
        </p:nvPicPr>
        <p:blipFill>
          <a:blip r:embed="rId2"/>
          <a:srcRect b="444"/>
          <a:stretch/>
        </p:blipFill>
        <p:spPr>
          <a:xfrm>
            <a:off x="1269475" y="897669"/>
            <a:ext cx="6605050" cy="3334411"/>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286AF224-35FF-F557-B7B8-6EADB11D3299}"/>
              </a:ext>
            </a:extLst>
          </p:cNvPr>
          <p:cNvSpPr txBox="1"/>
          <p:nvPr/>
        </p:nvSpPr>
        <p:spPr>
          <a:xfrm>
            <a:off x="0" y="0"/>
            <a:ext cx="2873829" cy="738664"/>
          </a:xfrm>
          <a:prstGeom prst="rect">
            <a:avLst/>
          </a:prstGeom>
          <a:noFill/>
        </p:spPr>
        <p:txBody>
          <a:bodyPr wrap="square" rtlCol="0">
            <a:spAutoFit/>
          </a:bodyPr>
          <a:lstStyle/>
          <a:p>
            <a:r>
              <a:rPr lang="en-US" sz="1400" b="1" i="1" dirty="0">
                <a:latin typeface="Playfair Display ExtraBold" panose="020B0604020202020204" charset="0"/>
              </a:rPr>
              <a:t>3) </a:t>
            </a:r>
            <a:r>
              <a:rPr lang="en-US" sz="1400" b="1" i="1" u="sng" dirty="0">
                <a:latin typeface="Playfair Display ExtraBold" panose="020B0604020202020204" charset="0"/>
              </a:rPr>
              <a:t>What is the number of brands in each price range across different countries ?</a:t>
            </a:r>
          </a:p>
        </p:txBody>
      </p:sp>
      <p:sp>
        <p:nvSpPr>
          <p:cNvPr id="5" name="TextBox 4">
            <a:extLst>
              <a:ext uri="{FF2B5EF4-FFF2-40B4-BE49-F238E27FC236}">
                <a16:creationId xmlns:a16="http://schemas.microsoft.com/office/drawing/2014/main" id="{AF0EB931-04FB-B312-9F32-E9778255EF7A}"/>
              </a:ext>
            </a:extLst>
          </p:cNvPr>
          <p:cNvSpPr txBox="1"/>
          <p:nvPr/>
        </p:nvSpPr>
        <p:spPr>
          <a:xfrm>
            <a:off x="2873828" y="0"/>
            <a:ext cx="6270171" cy="738664"/>
          </a:xfrm>
          <a:prstGeom prst="rect">
            <a:avLst/>
          </a:prstGeom>
          <a:noFill/>
        </p:spPr>
        <p:txBody>
          <a:bodyPr wrap="square">
            <a:spAutoFit/>
          </a:bodyPr>
          <a:lstStyle/>
          <a:p>
            <a:r>
              <a:rPr lang="en-US" dirty="0">
                <a:latin typeface="Playfair Display Black" panose="00000A00000000000000" pitchFamily="2" charset="0"/>
              </a:rPr>
              <a:t>Each country has an equal number of brands in each price range. This suggests that the distribution of brands across price ranges is relatively consistent across the ten countries analyzed.</a:t>
            </a:r>
          </a:p>
        </p:txBody>
      </p:sp>
      <p:pic>
        <p:nvPicPr>
          <p:cNvPr id="7" name="Picture 6">
            <a:extLst>
              <a:ext uri="{FF2B5EF4-FFF2-40B4-BE49-F238E27FC236}">
                <a16:creationId xmlns:a16="http://schemas.microsoft.com/office/drawing/2014/main" id="{C3A4F21B-A589-4AE4-96CB-63468133B42B}"/>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2341268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66A97-85FD-FF8F-4211-16082A38B708}"/>
              </a:ext>
            </a:extLst>
          </p:cNvPr>
          <p:cNvPicPr>
            <a:picLocks noChangeAspect="1"/>
          </p:cNvPicPr>
          <p:nvPr/>
        </p:nvPicPr>
        <p:blipFill>
          <a:blip r:embed="rId2"/>
          <a:stretch>
            <a:fillRect/>
          </a:stretch>
        </p:blipFill>
        <p:spPr>
          <a:xfrm>
            <a:off x="1353239" y="954107"/>
            <a:ext cx="6437521" cy="3251631"/>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E740FB76-0789-9F9F-E6EF-BEB2065FB86F}"/>
              </a:ext>
            </a:extLst>
          </p:cNvPr>
          <p:cNvSpPr txBox="1"/>
          <p:nvPr/>
        </p:nvSpPr>
        <p:spPr>
          <a:xfrm>
            <a:off x="0" y="0"/>
            <a:ext cx="2261937" cy="523220"/>
          </a:xfrm>
          <a:prstGeom prst="rect">
            <a:avLst/>
          </a:prstGeom>
          <a:noFill/>
        </p:spPr>
        <p:txBody>
          <a:bodyPr wrap="square" rtlCol="0">
            <a:spAutoFit/>
          </a:bodyPr>
          <a:lstStyle/>
          <a:p>
            <a:r>
              <a:rPr lang="en-US" sz="1400" b="1" i="1" dirty="0">
                <a:latin typeface="Playfair Display ExtraBold" panose="020B0604020202020204" charset="0"/>
              </a:rPr>
              <a:t>4) </a:t>
            </a:r>
            <a:r>
              <a:rPr lang="en-US" sz="1400" b="1" i="1" u="sng" dirty="0">
                <a:latin typeface="Playfair Display ExtraBold" panose="020B0604020202020204" charset="0"/>
              </a:rPr>
              <a:t>What is the Water usage per product line?</a:t>
            </a:r>
            <a:endParaRPr lang="en-US" b="1" i="1" u="sng" dirty="0">
              <a:latin typeface="Playfair Display ExtraBold" panose="020B0604020202020204" charset="0"/>
            </a:endParaRPr>
          </a:p>
        </p:txBody>
      </p:sp>
      <p:sp>
        <p:nvSpPr>
          <p:cNvPr id="7" name="TextBox 6">
            <a:extLst>
              <a:ext uri="{FF2B5EF4-FFF2-40B4-BE49-F238E27FC236}">
                <a16:creationId xmlns:a16="http://schemas.microsoft.com/office/drawing/2014/main" id="{139D1D62-0711-0C17-2B4A-3BAFDE2BC658}"/>
              </a:ext>
            </a:extLst>
          </p:cNvPr>
          <p:cNvSpPr txBox="1"/>
          <p:nvPr/>
        </p:nvSpPr>
        <p:spPr>
          <a:xfrm>
            <a:off x="2261936" y="0"/>
            <a:ext cx="6882063" cy="954107"/>
          </a:xfrm>
          <a:prstGeom prst="rect">
            <a:avLst/>
          </a:prstGeom>
          <a:noFill/>
        </p:spPr>
        <p:txBody>
          <a:bodyPr wrap="square">
            <a:spAutoFit/>
          </a:bodyPr>
          <a:lstStyle/>
          <a:p>
            <a:r>
              <a:rPr lang="en-US" dirty="0">
                <a:latin typeface="Playfair Display Black" panose="00000A00000000000000" pitchFamily="2" charset="0"/>
              </a:rPr>
              <a:t>The line graph shows that water usage per product line decreases as the product line number increases. The first few product lines use significantly more water than the later ones. The water usage levels off around product line 15, with only a slight decrease for the remaining product lines.</a:t>
            </a:r>
          </a:p>
        </p:txBody>
      </p:sp>
      <p:pic>
        <p:nvPicPr>
          <p:cNvPr id="9" name="Picture 8">
            <a:extLst>
              <a:ext uri="{FF2B5EF4-FFF2-40B4-BE49-F238E27FC236}">
                <a16:creationId xmlns:a16="http://schemas.microsoft.com/office/drawing/2014/main" id="{0458FF2D-424C-C4E1-8A2E-0A5B478AFE92}"/>
              </a:ext>
            </a:extLst>
          </p:cNvPr>
          <p:cNvPicPr>
            <a:picLocks noChangeAspect="1"/>
          </p:cNvPicPr>
          <p:nvPr/>
        </p:nvPicPr>
        <p:blipFill>
          <a:blip r:embed="rId3"/>
          <a:stretch>
            <a:fillRect/>
          </a:stretch>
        </p:blipFill>
        <p:spPr>
          <a:xfrm>
            <a:off x="0" y="4819377"/>
            <a:ext cx="9144000" cy="340468"/>
          </a:xfrm>
          <a:prstGeom prst="rect">
            <a:avLst/>
          </a:prstGeom>
        </p:spPr>
      </p:pic>
    </p:spTree>
    <p:extLst>
      <p:ext uri="{BB962C8B-B14F-4D97-AF65-F5344CB8AC3E}">
        <p14:creationId xmlns:p14="http://schemas.microsoft.com/office/powerpoint/2010/main" val="393076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880A7-938B-DAB1-B779-61628EC808F7}"/>
              </a:ext>
            </a:extLst>
          </p:cNvPr>
          <p:cNvPicPr>
            <a:picLocks noChangeAspect="1"/>
          </p:cNvPicPr>
          <p:nvPr/>
        </p:nvPicPr>
        <p:blipFill>
          <a:blip r:embed="rId2"/>
          <a:srcRect t="1511" b="547"/>
          <a:stretch/>
        </p:blipFill>
        <p:spPr>
          <a:xfrm>
            <a:off x="1519416" y="1384730"/>
            <a:ext cx="6105167" cy="307681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61025A11-7929-9BA2-35B9-03C801250CBC}"/>
              </a:ext>
            </a:extLst>
          </p:cNvPr>
          <p:cNvSpPr txBox="1"/>
          <p:nvPr/>
        </p:nvSpPr>
        <p:spPr>
          <a:xfrm>
            <a:off x="0" y="0"/>
            <a:ext cx="3038833" cy="523220"/>
          </a:xfrm>
          <a:prstGeom prst="rect">
            <a:avLst/>
          </a:prstGeom>
          <a:noFill/>
        </p:spPr>
        <p:txBody>
          <a:bodyPr wrap="square" rtlCol="0">
            <a:spAutoFit/>
          </a:bodyPr>
          <a:lstStyle/>
          <a:p>
            <a:r>
              <a:rPr lang="en-US" sz="1400" b="1" i="1" dirty="0">
                <a:latin typeface="Playfair Display ExtraBold" panose="020B0604020202020204" charset="0"/>
              </a:rPr>
              <a:t>5) </a:t>
            </a:r>
            <a:r>
              <a:rPr lang="en-US" sz="1400" b="1" i="1" u="sng" dirty="0">
                <a:latin typeface="Playfair Display ExtraBold" panose="020B0604020202020204" charset="0"/>
              </a:rPr>
              <a:t>What is the average sustainability rating per country ?</a:t>
            </a:r>
          </a:p>
        </p:txBody>
      </p:sp>
      <p:sp>
        <p:nvSpPr>
          <p:cNvPr id="5" name="TextBox 4">
            <a:extLst>
              <a:ext uri="{FF2B5EF4-FFF2-40B4-BE49-F238E27FC236}">
                <a16:creationId xmlns:a16="http://schemas.microsoft.com/office/drawing/2014/main" id="{237B1B1B-A709-CD25-AD9A-874F7143CCD1}"/>
              </a:ext>
            </a:extLst>
          </p:cNvPr>
          <p:cNvSpPr txBox="1"/>
          <p:nvPr/>
        </p:nvSpPr>
        <p:spPr>
          <a:xfrm>
            <a:off x="3038832" y="-265"/>
            <a:ext cx="6105167" cy="1384995"/>
          </a:xfrm>
          <a:prstGeom prst="rect">
            <a:avLst/>
          </a:prstGeom>
          <a:noFill/>
        </p:spPr>
        <p:txBody>
          <a:bodyPr wrap="square">
            <a:spAutoFit/>
          </a:bodyPr>
          <a:lstStyle/>
          <a:p>
            <a:r>
              <a:rPr lang="en-US" dirty="0">
                <a:latin typeface="Playfair Display Black" panose="00000A00000000000000" pitchFamily="2" charset="0"/>
              </a:rPr>
              <a:t>The average sustainability rating varies slightly among the countries. China and the UK have the highest average ratings, followed by Brazil and Germany. The lowest average rating is for Italy. Overall, the sustainability ratings are relatively close, suggesting that there is not a significant difference in sustainability practices among these countries.</a:t>
            </a:r>
          </a:p>
        </p:txBody>
      </p:sp>
      <p:pic>
        <p:nvPicPr>
          <p:cNvPr id="7" name="Picture 6">
            <a:extLst>
              <a:ext uri="{FF2B5EF4-FFF2-40B4-BE49-F238E27FC236}">
                <a16:creationId xmlns:a16="http://schemas.microsoft.com/office/drawing/2014/main" id="{B9D50D17-4B5B-E2F7-A37D-899863FB2877}"/>
              </a:ext>
            </a:extLst>
          </p:cNvPr>
          <p:cNvPicPr>
            <a:picLocks noChangeAspect="1"/>
          </p:cNvPicPr>
          <p:nvPr/>
        </p:nvPicPr>
        <p:blipFill>
          <a:blip r:embed="rId3"/>
          <a:stretch>
            <a:fillRect/>
          </a:stretch>
        </p:blipFill>
        <p:spPr>
          <a:xfrm>
            <a:off x="-1" y="4803032"/>
            <a:ext cx="9144000" cy="340468"/>
          </a:xfrm>
          <a:prstGeom prst="rect">
            <a:avLst/>
          </a:prstGeom>
        </p:spPr>
      </p:pic>
    </p:spTree>
    <p:extLst>
      <p:ext uri="{BB962C8B-B14F-4D97-AF65-F5344CB8AC3E}">
        <p14:creationId xmlns:p14="http://schemas.microsoft.com/office/powerpoint/2010/main" val="146550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3AA2F5C-74B2-ED08-4D1B-EBDA38C573EA}"/>
              </a:ext>
            </a:extLst>
          </p:cNvPr>
          <p:cNvPicPr>
            <a:picLocks noChangeAspect="1"/>
          </p:cNvPicPr>
          <p:nvPr/>
        </p:nvPicPr>
        <p:blipFill>
          <a:blip r:embed="rId2"/>
          <a:stretch>
            <a:fillRect/>
          </a:stretch>
        </p:blipFill>
        <p:spPr>
          <a:xfrm>
            <a:off x="5770914" y="0"/>
            <a:ext cx="3373086" cy="393084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6720EE63-7411-A37B-B7D6-DFEB00E801EE}"/>
              </a:ext>
            </a:extLst>
          </p:cNvPr>
          <p:cNvSpPr txBox="1"/>
          <p:nvPr/>
        </p:nvSpPr>
        <p:spPr>
          <a:xfrm>
            <a:off x="0" y="0"/>
            <a:ext cx="5770914" cy="523220"/>
          </a:xfrm>
          <a:prstGeom prst="rect">
            <a:avLst/>
          </a:prstGeom>
          <a:noFill/>
        </p:spPr>
        <p:txBody>
          <a:bodyPr wrap="square" rtlCol="0">
            <a:spAutoFit/>
          </a:bodyPr>
          <a:lstStyle/>
          <a:p>
            <a:r>
              <a:rPr lang="en-US" sz="1400" b="1" i="1" u="sng" dirty="0">
                <a:latin typeface="Playfair Display ExtraBold" panose="020B0604020202020204" charset="0"/>
              </a:rPr>
              <a:t>6.1) What are the common materials used by brands according to  sustainability ratings</a:t>
            </a:r>
            <a:r>
              <a:rPr lang="en-US" b="1" i="1" u="sng" dirty="0">
                <a:latin typeface="Playfair Display ExtraBold" panose="020B0604020202020204" charset="0"/>
              </a:rPr>
              <a:t> </a:t>
            </a:r>
            <a:r>
              <a:rPr lang="en-US" sz="1400" b="1" i="1" u="sng" dirty="0">
                <a:latin typeface="Playfair Display ExtraBold" panose="020B0604020202020204" charset="0"/>
              </a:rPr>
              <a:t>?</a:t>
            </a:r>
          </a:p>
        </p:txBody>
      </p:sp>
      <p:sp>
        <p:nvSpPr>
          <p:cNvPr id="6" name="TextBox 5">
            <a:extLst>
              <a:ext uri="{FF2B5EF4-FFF2-40B4-BE49-F238E27FC236}">
                <a16:creationId xmlns:a16="http://schemas.microsoft.com/office/drawing/2014/main" id="{A2F61FCF-0A87-3D1C-6791-0E59ED99036B}"/>
              </a:ext>
            </a:extLst>
          </p:cNvPr>
          <p:cNvSpPr txBox="1"/>
          <p:nvPr/>
        </p:nvSpPr>
        <p:spPr>
          <a:xfrm>
            <a:off x="0" y="849801"/>
            <a:ext cx="5769834" cy="1169551"/>
          </a:xfrm>
          <a:prstGeom prst="rect">
            <a:avLst/>
          </a:prstGeom>
          <a:noFill/>
        </p:spPr>
        <p:txBody>
          <a:bodyPr wrap="square" rtlCol="0">
            <a:spAutoFit/>
          </a:bodyPr>
          <a:lstStyle/>
          <a:p>
            <a:r>
              <a:rPr lang="en-US" dirty="0">
                <a:latin typeface="Playfair Display Black" panose="00000A00000000000000" pitchFamily="2" charset="0"/>
              </a:rPr>
              <a:t>Brands with the </a:t>
            </a:r>
            <a:r>
              <a:rPr lang="en-US" b="1" dirty="0">
                <a:latin typeface="Playfair Display Black" panose="00000A00000000000000" pitchFamily="2" charset="0"/>
              </a:rPr>
              <a:t>highest (A) </a:t>
            </a:r>
            <a:r>
              <a:rPr lang="en-US" dirty="0">
                <a:latin typeface="Playfair Display Black" panose="00000A00000000000000" pitchFamily="2" charset="0"/>
              </a:rPr>
              <a:t>sustainability ratings are </a:t>
            </a:r>
            <a:r>
              <a:rPr lang="en-US" b="1" dirty="0">
                <a:latin typeface="Playfair Display Black" panose="00000A00000000000000" pitchFamily="2" charset="0"/>
              </a:rPr>
              <a:t>1,036 out of 5000 brands</a:t>
            </a:r>
          </a:p>
          <a:p>
            <a:endParaRPr lang="en-US" dirty="0">
              <a:latin typeface="Playfair Display Black" panose="00000A00000000000000" pitchFamily="2" charset="0"/>
            </a:endParaRPr>
          </a:p>
          <a:p>
            <a:r>
              <a:rPr lang="en-US" dirty="0">
                <a:latin typeface="Playfair Display Black" panose="00000A00000000000000" pitchFamily="2" charset="0"/>
              </a:rPr>
              <a:t>Bamboo Fabric is the most used fabric among the brands with the highest sustainability rating</a:t>
            </a:r>
          </a:p>
        </p:txBody>
      </p:sp>
      <p:pic>
        <p:nvPicPr>
          <p:cNvPr id="7" name="Picture 6">
            <a:extLst>
              <a:ext uri="{FF2B5EF4-FFF2-40B4-BE49-F238E27FC236}">
                <a16:creationId xmlns:a16="http://schemas.microsoft.com/office/drawing/2014/main" id="{9B667402-3E2B-0862-8FDB-36E7053AB517}"/>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193184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975B81-E072-2DDC-F149-BB2258B17071}"/>
              </a:ext>
            </a:extLst>
          </p:cNvPr>
          <p:cNvPicPr>
            <a:picLocks noChangeAspect="1"/>
          </p:cNvPicPr>
          <p:nvPr/>
        </p:nvPicPr>
        <p:blipFill>
          <a:blip r:embed="rId2"/>
          <a:stretch>
            <a:fillRect/>
          </a:stretch>
        </p:blipFill>
        <p:spPr>
          <a:xfrm>
            <a:off x="5467350" y="0"/>
            <a:ext cx="3676650" cy="4200525"/>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D5A8724B-72B0-FBAA-C41F-6934AAE58C9D}"/>
              </a:ext>
            </a:extLst>
          </p:cNvPr>
          <p:cNvSpPr txBox="1"/>
          <p:nvPr/>
        </p:nvSpPr>
        <p:spPr>
          <a:xfrm>
            <a:off x="0" y="942975"/>
            <a:ext cx="5467350" cy="1169551"/>
          </a:xfrm>
          <a:prstGeom prst="rect">
            <a:avLst/>
          </a:prstGeom>
          <a:noFill/>
        </p:spPr>
        <p:txBody>
          <a:bodyPr wrap="square" rtlCol="0">
            <a:spAutoFit/>
          </a:bodyPr>
          <a:lstStyle/>
          <a:p>
            <a:r>
              <a:rPr lang="en-US" dirty="0">
                <a:latin typeface="Playfair Display Black" panose="00000A00000000000000" pitchFamily="2" charset="0"/>
              </a:rPr>
              <a:t>Brands with </a:t>
            </a:r>
            <a:r>
              <a:rPr lang="en-US" b="1" dirty="0">
                <a:latin typeface="Playfair Display Black" panose="00000A00000000000000" pitchFamily="2" charset="0"/>
              </a:rPr>
              <a:t>medium (B) </a:t>
            </a:r>
            <a:r>
              <a:rPr lang="en-US" dirty="0">
                <a:latin typeface="Playfair Display Black" panose="00000A00000000000000" pitchFamily="2" charset="0"/>
              </a:rPr>
              <a:t>sustainability ratings are </a:t>
            </a:r>
            <a:r>
              <a:rPr lang="en-US" b="1" dirty="0">
                <a:latin typeface="Playfair Display Black" panose="00000A00000000000000" pitchFamily="2" charset="0"/>
              </a:rPr>
              <a:t>1,084 out of 5000 brands</a:t>
            </a:r>
          </a:p>
          <a:p>
            <a:endParaRPr lang="en-US" b="1" dirty="0">
              <a:latin typeface="Playfair Display Black" panose="00000A00000000000000" pitchFamily="2" charset="0"/>
            </a:endParaRPr>
          </a:p>
          <a:p>
            <a:r>
              <a:rPr lang="en-US" dirty="0">
                <a:latin typeface="Playfair Display Black" panose="00000A00000000000000" pitchFamily="2" charset="0"/>
              </a:rPr>
              <a:t>Recycled Polyester is the most used fabric among the brand with medium sustainability ratings</a:t>
            </a:r>
          </a:p>
        </p:txBody>
      </p:sp>
      <p:sp>
        <p:nvSpPr>
          <p:cNvPr id="4" name="TextBox 3">
            <a:extLst>
              <a:ext uri="{FF2B5EF4-FFF2-40B4-BE49-F238E27FC236}">
                <a16:creationId xmlns:a16="http://schemas.microsoft.com/office/drawing/2014/main" id="{BD3C116D-F8BE-0976-4DEE-73D3F2DAF539}"/>
              </a:ext>
            </a:extLst>
          </p:cNvPr>
          <p:cNvSpPr txBox="1"/>
          <p:nvPr/>
        </p:nvSpPr>
        <p:spPr>
          <a:xfrm>
            <a:off x="-1" y="0"/>
            <a:ext cx="5467349" cy="523220"/>
          </a:xfrm>
          <a:prstGeom prst="rect">
            <a:avLst/>
          </a:prstGeom>
          <a:noFill/>
        </p:spPr>
        <p:txBody>
          <a:bodyPr wrap="square">
            <a:spAutoFit/>
          </a:bodyPr>
          <a:lstStyle/>
          <a:p>
            <a:r>
              <a:rPr lang="en-US" sz="1400" b="1" i="1" u="sng" dirty="0">
                <a:latin typeface="Playfair Display ExtraBold" panose="020B0604020202020204" charset="0"/>
              </a:rPr>
              <a:t>6.2) What are the common materials used by brands according to  sustainability ratings ?</a:t>
            </a:r>
          </a:p>
        </p:txBody>
      </p:sp>
      <p:pic>
        <p:nvPicPr>
          <p:cNvPr id="6" name="Picture 5">
            <a:extLst>
              <a:ext uri="{FF2B5EF4-FFF2-40B4-BE49-F238E27FC236}">
                <a16:creationId xmlns:a16="http://schemas.microsoft.com/office/drawing/2014/main" id="{9B1DCE4C-63FC-FEF6-402D-34636B545A6C}"/>
              </a:ext>
            </a:extLst>
          </p:cNvPr>
          <p:cNvPicPr>
            <a:picLocks noChangeAspect="1"/>
          </p:cNvPicPr>
          <p:nvPr/>
        </p:nvPicPr>
        <p:blipFill>
          <a:blip r:embed="rId3"/>
          <a:stretch>
            <a:fillRect/>
          </a:stretch>
        </p:blipFill>
        <p:spPr>
          <a:xfrm>
            <a:off x="-1" y="4803032"/>
            <a:ext cx="9144000" cy="340468"/>
          </a:xfrm>
          <a:prstGeom prst="rect">
            <a:avLst/>
          </a:prstGeom>
        </p:spPr>
      </p:pic>
    </p:spTree>
    <p:extLst>
      <p:ext uri="{BB962C8B-B14F-4D97-AF65-F5344CB8AC3E}">
        <p14:creationId xmlns:p14="http://schemas.microsoft.com/office/powerpoint/2010/main" val="3180404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DD0E05-28F7-67E0-75DC-B24F549F12B2}"/>
              </a:ext>
            </a:extLst>
          </p:cNvPr>
          <p:cNvPicPr>
            <a:picLocks noChangeAspect="1"/>
          </p:cNvPicPr>
          <p:nvPr/>
        </p:nvPicPr>
        <p:blipFill>
          <a:blip r:embed="rId2"/>
          <a:stretch>
            <a:fillRect/>
          </a:stretch>
        </p:blipFill>
        <p:spPr>
          <a:xfrm>
            <a:off x="5476875" y="0"/>
            <a:ext cx="3667125" cy="4219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A01AE4B9-5115-44F3-CC61-429B1EE9941E}"/>
              </a:ext>
            </a:extLst>
          </p:cNvPr>
          <p:cNvSpPr txBox="1"/>
          <p:nvPr/>
        </p:nvSpPr>
        <p:spPr>
          <a:xfrm>
            <a:off x="0" y="986402"/>
            <a:ext cx="5476874" cy="1169551"/>
          </a:xfrm>
          <a:prstGeom prst="rect">
            <a:avLst/>
          </a:prstGeom>
          <a:noFill/>
        </p:spPr>
        <p:txBody>
          <a:bodyPr wrap="square" rtlCol="0">
            <a:spAutoFit/>
          </a:bodyPr>
          <a:lstStyle/>
          <a:p>
            <a:r>
              <a:rPr lang="en-US" dirty="0">
                <a:latin typeface="Playfair Display Black" panose="00000A00000000000000" pitchFamily="2" charset="0"/>
              </a:rPr>
              <a:t>Brands with </a:t>
            </a:r>
            <a:r>
              <a:rPr lang="en-US" b="1" dirty="0">
                <a:latin typeface="Playfair Display Black" panose="00000A00000000000000" pitchFamily="2" charset="0"/>
              </a:rPr>
              <a:t>fair (C)</a:t>
            </a:r>
            <a:r>
              <a:rPr lang="en-US" dirty="0">
                <a:latin typeface="Playfair Display Black" panose="00000A00000000000000" pitchFamily="2" charset="0"/>
              </a:rPr>
              <a:t> sustainability ratings are </a:t>
            </a:r>
            <a:r>
              <a:rPr lang="en-US" b="1" dirty="0">
                <a:latin typeface="Playfair Display Black" panose="00000A00000000000000" pitchFamily="2" charset="0"/>
              </a:rPr>
              <a:t>1,058 out of 5000 brands</a:t>
            </a:r>
          </a:p>
          <a:p>
            <a:endParaRPr lang="en-US" b="1" dirty="0">
              <a:latin typeface="Playfair Display Black" panose="00000A00000000000000" pitchFamily="2" charset="0"/>
            </a:endParaRPr>
          </a:p>
          <a:p>
            <a:r>
              <a:rPr lang="en-US" dirty="0">
                <a:latin typeface="Playfair Display Black" panose="00000A00000000000000" pitchFamily="2" charset="0"/>
              </a:rPr>
              <a:t>Vegan Leather is the most used fabric among the brands with fair sustainability ratings </a:t>
            </a:r>
          </a:p>
        </p:txBody>
      </p:sp>
      <p:sp>
        <p:nvSpPr>
          <p:cNvPr id="3" name="TextBox 2">
            <a:extLst>
              <a:ext uri="{FF2B5EF4-FFF2-40B4-BE49-F238E27FC236}">
                <a16:creationId xmlns:a16="http://schemas.microsoft.com/office/drawing/2014/main" id="{D1C098E5-CD1C-B4A8-2855-4E1AB27DF65C}"/>
              </a:ext>
            </a:extLst>
          </p:cNvPr>
          <p:cNvSpPr txBox="1"/>
          <p:nvPr/>
        </p:nvSpPr>
        <p:spPr>
          <a:xfrm>
            <a:off x="0" y="0"/>
            <a:ext cx="5476876"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1" u="sng" strike="noStrike" kern="0" cap="none" spc="0" normalizeH="0" baseline="0" noProof="0" dirty="0">
                <a:ln>
                  <a:noFill/>
                </a:ln>
                <a:solidFill>
                  <a:srgbClr val="000000"/>
                </a:solidFill>
                <a:effectLst/>
                <a:uLnTx/>
                <a:uFillTx/>
                <a:latin typeface="Playfair Display ExtraBold" panose="020B0604020202020204" charset="0"/>
                <a:cs typeface="Arial"/>
                <a:sym typeface="Arial"/>
              </a:rPr>
              <a:t>6.3) What are the common materials used by brands according to  sustainability ratings ?</a:t>
            </a:r>
          </a:p>
        </p:txBody>
      </p:sp>
      <p:pic>
        <p:nvPicPr>
          <p:cNvPr id="6" name="Picture 5">
            <a:extLst>
              <a:ext uri="{FF2B5EF4-FFF2-40B4-BE49-F238E27FC236}">
                <a16:creationId xmlns:a16="http://schemas.microsoft.com/office/drawing/2014/main" id="{FE50EED6-4554-145F-03B0-CE6312B62118}"/>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1040658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4E74801-5C4D-0F20-BAB1-DCBB84ACC06B}"/>
              </a:ext>
            </a:extLst>
          </p:cNvPr>
          <p:cNvPicPr>
            <a:picLocks noChangeAspect="1"/>
          </p:cNvPicPr>
          <p:nvPr/>
        </p:nvPicPr>
        <p:blipFill>
          <a:blip r:embed="rId2"/>
          <a:stretch>
            <a:fillRect/>
          </a:stretch>
        </p:blipFill>
        <p:spPr>
          <a:xfrm>
            <a:off x="5486400" y="0"/>
            <a:ext cx="3657600" cy="4162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52A466F5-C080-7AD4-5422-E1CA15084F8C}"/>
              </a:ext>
            </a:extLst>
          </p:cNvPr>
          <p:cNvSpPr txBox="1"/>
          <p:nvPr/>
        </p:nvSpPr>
        <p:spPr>
          <a:xfrm>
            <a:off x="-1" y="971312"/>
            <a:ext cx="5486399" cy="1169551"/>
          </a:xfrm>
          <a:prstGeom prst="rect">
            <a:avLst/>
          </a:prstGeom>
          <a:noFill/>
        </p:spPr>
        <p:txBody>
          <a:bodyPr wrap="square" rtlCol="0">
            <a:spAutoFit/>
          </a:bodyPr>
          <a:lstStyle/>
          <a:p>
            <a:r>
              <a:rPr lang="en-US" dirty="0">
                <a:latin typeface="Playfair Display Black" panose="00000A00000000000000" pitchFamily="2" charset="0"/>
              </a:rPr>
              <a:t>Brands with </a:t>
            </a:r>
            <a:r>
              <a:rPr lang="en-US" b="1" dirty="0">
                <a:latin typeface="Playfair Display Black" panose="00000A00000000000000" pitchFamily="2" charset="0"/>
              </a:rPr>
              <a:t>low (D)</a:t>
            </a:r>
            <a:r>
              <a:rPr lang="en-US" dirty="0">
                <a:latin typeface="Playfair Display Black" panose="00000A00000000000000" pitchFamily="2" charset="0"/>
              </a:rPr>
              <a:t> sustainability ratings are </a:t>
            </a:r>
            <a:r>
              <a:rPr lang="en-US" b="1" dirty="0">
                <a:latin typeface="Playfair Display Black" panose="00000A00000000000000" pitchFamily="2" charset="0"/>
              </a:rPr>
              <a:t>1,055 out of 5000 brands</a:t>
            </a:r>
          </a:p>
          <a:p>
            <a:endParaRPr lang="en-US" b="1" dirty="0">
              <a:latin typeface="Playfair Display Black" panose="00000A00000000000000" pitchFamily="2" charset="0"/>
            </a:endParaRPr>
          </a:p>
          <a:p>
            <a:r>
              <a:rPr lang="en-US" dirty="0">
                <a:latin typeface="Playfair Display Black" panose="00000A00000000000000" pitchFamily="2" charset="0"/>
              </a:rPr>
              <a:t>Organic Cotton is the most used fabric among the brands with low sustainability ratings.</a:t>
            </a:r>
          </a:p>
        </p:txBody>
      </p:sp>
      <p:sp>
        <p:nvSpPr>
          <p:cNvPr id="4" name="TextBox 3">
            <a:extLst>
              <a:ext uri="{FF2B5EF4-FFF2-40B4-BE49-F238E27FC236}">
                <a16:creationId xmlns:a16="http://schemas.microsoft.com/office/drawing/2014/main" id="{A192FB04-01F8-DF3B-9604-6F5089872336}"/>
              </a:ext>
            </a:extLst>
          </p:cNvPr>
          <p:cNvSpPr txBox="1"/>
          <p:nvPr/>
        </p:nvSpPr>
        <p:spPr>
          <a:xfrm>
            <a:off x="0" y="0"/>
            <a:ext cx="54864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1" u="sng" strike="noStrike" kern="0" cap="none" spc="0" normalizeH="0" baseline="0" noProof="0" dirty="0">
                <a:ln>
                  <a:noFill/>
                </a:ln>
                <a:solidFill>
                  <a:srgbClr val="000000"/>
                </a:solidFill>
                <a:effectLst/>
                <a:uLnTx/>
                <a:uFillTx/>
                <a:latin typeface="Playfair Display ExtraBold" panose="020B0604020202020204" charset="0"/>
                <a:cs typeface="Arial"/>
                <a:sym typeface="Arial"/>
              </a:rPr>
              <a:t>6.4) What are the common materials used by brands according to  sustainability ratings ?</a:t>
            </a:r>
          </a:p>
        </p:txBody>
      </p:sp>
      <p:pic>
        <p:nvPicPr>
          <p:cNvPr id="7" name="Picture 6">
            <a:extLst>
              <a:ext uri="{FF2B5EF4-FFF2-40B4-BE49-F238E27FC236}">
                <a16:creationId xmlns:a16="http://schemas.microsoft.com/office/drawing/2014/main" id="{6F8DEC85-F86B-66BA-3960-CEC8D887501C}"/>
              </a:ext>
            </a:extLst>
          </p:cNvPr>
          <p:cNvPicPr>
            <a:picLocks noChangeAspect="1"/>
          </p:cNvPicPr>
          <p:nvPr/>
        </p:nvPicPr>
        <p:blipFill>
          <a:blip r:embed="rId3"/>
          <a:stretch>
            <a:fillRect/>
          </a:stretch>
        </p:blipFill>
        <p:spPr>
          <a:xfrm>
            <a:off x="-1" y="4803032"/>
            <a:ext cx="9144000" cy="340468"/>
          </a:xfrm>
          <a:prstGeom prst="rect">
            <a:avLst/>
          </a:prstGeom>
        </p:spPr>
      </p:pic>
    </p:spTree>
    <p:extLst>
      <p:ext uri="{BB962C8B-B14F-4D97-AF65-F5344CB8AC3E}">
        <p14:creationId xmlns:p14="http://schemas.microsoft.com/office/powerpoint/2010/main" val="2135329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6E680-94F9-8FC4-23F1-1FCFBE6637EB}"/>
              </a:ext>
            </a:extLst>
          </p:cNvPr>
          <p:cNvPicPr>
            <a:picLocks noChangeAspect="1"/>
          </p:cNvPicPr>
          <p:nvPr/>
        </p:nvPicPr>
        <p:blipFill>
          <a:blip r:embed="rId2"/>
          <a:stretch>
            <a:fillRect/>
          </a:stretch>
        </p:blipFill>
        <p:spPr>
          <a:xfrm>
            <a:off x="1524000" y="1385887"/>
            <a:ext cx="6096000" cy="2371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5ABB68A7-F5E7-07BE-C490-C3FA5A98FE2C}"/>
              </a:ext>
            </a:extLst>
          </p:cNvPr>
          <p:cNvSpPr txBox="1"/>
          <p:nvPr/>
        </p:nvSpPr>
        <p:spPr>
          <a:xfrm>
            <a:off x="0" y="0"/>
            <a:ext cx="2928830" cy="954107"/>
          </a:xfrm>
          <a:prstGeom prst="rect">
            <a:avLst/>
          </a:prstGeom>
          <a:noFill/>
        </p:spPr>
        <p:txBody>
          <a:bodyPr wrap="square" rtlCol="0">
            <a:spAutoFit/>
          </a:bodyPr>
          <a:lstStyle/>
          <a:p>
            <a:r>
              <a:rPr lang="en-US" sz="1400" b="1" i="1" u="sng" dirty="0">
                <a:latin typeface="Playfair Display ExtraBold" panose="020B0604020202020204" charset="0"/>
              </a:rPr>
              <a:t>7.1) Which certifications are most common among brands with (growing, stable, declining) market trends ?</a:t>
            </a:r>
          </a:p>
        </p:txBody>
      </p:sp>
      <p:sp>
        <p:nvSpPr>
          <p:cNvPr id="11" name="TextBox 10">
            <a:extLst>
              <a:ext uri="{FF2B5EF4-FFF2-40B4-BE49-F238E27FC236}">
                <a16:creationId xmlns:a16="http://schemas.microsoft.com/office/drawing/2014/main" id="{04294CD9-448D-3389-6A1F-A37076947C73}"/>
              </a:ext>
            </a:extLst>
          </p:cNvPr>
          <p:cNvSpPr txBox="1"/>
          <p:nvPr/>
        </p:nvSpPr>
        <p:spPr>
          <a:xfrm>
            <a:off x="2928830" y="0"/>
            <a:ext cx="6215170" cy="1169551"/>
          </a:xfrm>
          <a:prstGeom prst="rect">
            <a:avLst/>
          </a:prstGeom>
          <a:noFill/>
        </p:spPr>
        <p:txBody>
          <a:bodyPr wrap="square" rtlCol="0">
            <a:spAutoFit/>
          </a:bodyPr>
          <a:lstStyle/>
          <a:p>
            <a:r>
              <a:rPr lang="en-US" dirty="0">
                <a:latin typeface="Playfair Display Black" panose="00000A00000000000000" pitchFamily="2" charset="0"/>
              </a:rPr>
              <a:t>Brands with </a:t>
            </a:r>
            <a:r>
              <a:rPr lang="en-US" b="1" u="sng" dirty="0">
                <a:latin typeface="Playfair Display Black" panose="00000A00000000000000" pitchFamily="2" charset="0"/>
              </a:rPr>
              <a:t>growing</a:t>
            </a:r>
            <a:r>
              <a:rPr lang="en-US" dirty="0">
                <a:latin typeface="Playfair Display Black" panose="00000A00000000000000" pitchFamily="2" charset="0"/>
              </a:rPr>
              <a:t> market trend are </a:t>
            </a:r>
            <a:r>
              <a:rPr lang="en-US" b="1" dirty="0">
                <a:latin typeface="Playfair Display Black" panose="00000A00000000000000" pitchFamily="2" charset="0"/>
              </a:rPr>
              <a:t>1,300 out of 5,000 brands </a:t>
            </a:r>
          </a:p>
          <a:p>
            <a:endParaRPr lang="en-US" b="1" dirty="0">
              <a:latin typeface="Playfair Display Black" panose="00000A00000000000000" pitchFamily="2" charset="0"/>
            </a:endParaRPr>
          </a:p>
          <a:p>
            <a:endParaRPr lang="en-US" b="1" dirty="0">
              <a:latin typeface="Playfair Display Black" panose="00000A00000000000000" pitchFamily="2" charset="0"/>
            </a:endParaRPr>
          </a:p>
          <a:p>
            <a:r>
              <a:rPr lang="en-US" b="1" dirty="0">
                <a:latin typeface="Playfair Display Black" panose="00000A00000000000000" pitchFamily="2" charset="0"/>
              </a:rPr>
              <a:t>OEKO-TEX </a:t>
            </a:r>
            <a:r>
              <a:rPr lang="en-US" dirty="0">
                <a:latin typeface="Playfair Display Black" panose="00000A00000000000000" pitchFamily="2" charset="0"/>
              </a:rPr>
              <a:t>is the most common certificate among brands with high market trend </a:t>
            </a:r>
            <a:endParaRPr lang="en-US" b="1" dirty="0">
              <a:latin typeface="Playfair Display Black" panose="00000A00000000000000" pitchFamily="2" charset="0"/>
            </a:endParaRPr>
          </a:p>
        </p:txBody>
      </p:sp>
      <p:pic>
        <p:nvPicPr>
          <p:cNvPr id="3" name="Picture 2">
            <a:extLst>
              <a:ext uri="{FF2B5EF4-FFF2-40B4-BE49-F238E27FC236}">
                <a16:creationId xmlns:a16="http://schemas.microsoft.com/office/drawing/2014/main" id="{2D97F1E9-5E2B-88F8-A11A-D1BB66E9BFD7}"/>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281739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Shape 162"/>
        <p:cNvGrpSpPr/>
        <p:nvPr/>
      </p:nvGrpSpPr>
      <p:grpSpPr>
        <a:xfrm>
          <a:off x="0" y="0"/>
          <a:ext cx="0" cy="0"/>
          <a:chOff x="0" y="0"/>
          <a:chExt cx="0" cy="0"/>
        </a:xfrm>
      </p:grpSpPr>
      <p:sp>
        <p:nvSpPr>
          <p:cNvPr id="163" name="Google Shape;163;p27"/>
          <p:cNvSpPr txBox="1">
            <a:spLocks noGrp="1"/>
          </p:cNvSpPr>
          <p:nvPr>
            <p:ph type="subTitle" idx="1"/>
          </p:nvPr>
        </p:nvSpPr>
        <p:spPr>
          <a:xfrm>
            <a:off x="1943063" y="1624036"/>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400" dirty="0"/>
              <a:t>Definition of sustainable                                                                                                                                                                                                          fashion</a:t>
            </a:r>
            <a:endParaRPr sz="1400" dirty="0"/>
          </a:p>
        </p:txBody>
      </p:sp>
      <p:sp>
        <p:nvSpPr>
          <p:cNvPr id="164" name="Google Shape;164;p27"/>
          <p:cNvSpPr txBox="1">
            <a:spLocks noGrp="1"/>
          </p:cNvSpPr>
          <p:nvPr>
            <p:ph type="subTitle" idx="8"/>
          </p:nvPr>
        </p:nvSpPr>
        <p:spPr>
          <a:xfrm>
            <a:off x="5793963" y="1580083"/>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400" dirty="0"/>
              <a:t>Questions about the dataset</a:t>
            </a:r>
            <a:endParaRPr sz="1400" dirty="0"/>
          </a:p>
        </p:txBody>
      </p:sp>
      <p:sp>
        <p:nvSpPr>
          <p:cNvPr id="165" name="Google Shape;165;p27"/>
          <p:cNvSpPr txBox="1">
            <a:spLocks noGrp="1"/>
          </p:cNvSpPr>
          <p:nvPr>
            <p:ph type="subTitle" idx="9"/>
          </p:nvPr>
        </p:nvSpPr>
        <p:spPr>
          <a:xfrm>
            <a:off x="1943063" y="2652777"/>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400" dirty="0"/>
              <a:t>Importance of sustainable fashion</a:t>
            </a:r>
            <a:endParaRPr sz="1400" dirty="0"/>
          </a:p>
        </p:txBody>
      </p:sp>
      <p:sp>
        <p:nvSpPr>
          <p:cNvPr id="166" name="Google Shape;166;p27"/>
          <p:cNvSpPr txBox="1">
            <a:spLocks noGrp="1"/>
          </p:cNvSpPr>
          <p:nvPr>
            <p:ph type="subTitle" idx="13"/>
          </p:nvPr>
        </p:nvSpPr>
        <p:spPr>
          <a:xfrm>
            <a:off x="5793963" y="2589050"/>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sz="1400" dirty="0"/>
              <a:t>Charts</a:t>
            </a:r>
            <a:endParaRPr sz="1400" dirty="0"/>
          </a:p>
        </p:txBody>
      </p:sp>
      <p:sp>
        <p:nvSpPr>
          <p:cNvPr id="167" name="Google Shape;167;p27"/>
          <p:cNvSpPr txBox="1">
            <a:spLocks noGrp="1"/>
          </p:cNvSpPr>
          <p:nvPr>
            <p:ph type="subTitle" idx="14"/>
          </p:nvPr>
        </p:nvSpPr>
        <p:spPr>
          <a:xfrm>
            <a:off x="1943063" y="3678529"/>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400" dirty="0"/>
              <a:t>Dataset Content</a:t>
            </a:r>
            <a:endParaRPr sz="1400" dirty="0"/>
          </a:p>
        </p:txBody>
      </p:sp>
      <p:sp>
        <p:nvSpPr>
          <p:cNvPr id="168" name="Google Shape;168;p27"/>
          <p:cNvSpPr txBox="1">
            <a:spLocks noGrp="1"/>
          </p:cNvSpPr>
          <p:nvPr>
            <p:ph type="subTitle" idx="15"/>
          </p:nvPr>
        </p:nvSpPr>
        <p:spPr>
          <a:xfrm>
            <a:off x="5793963" y="3623288"/>
            <a:ext cx="2271900" cy="364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1400" dirty="0"/>
              <a:t>Conclusion</a:t>
            </a:r>
            <a:endParaRPr sz="1400" dirty="0"/>
          </a:p>
        </p:txBody>
      </p:sp>
      <p:sp>
        <p:nvSpPr>
          <p:cNvPr id="169" name="Google Shape;169;p27"/>
          <p:cNvSpPr txBox="1">
            <a:spLocks noGrp="1"/>
          </p:cNvSpPr>
          <p:nvPr>
            <p:ph type="title" idx="2"/>
          </p:nvPr>
        </p:nvSpPr>
        <p:spPr>
          <a:xfrm>
            <a:off x="1032875" y="2281141"/>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0" name="Google Shape;170;p27"/>
          <p:cNvSpPr txBox="1">
            <a:spLocks noGrp="1"/>
          </p:cNvSpPr>
          <p:nvPr>
            <p:ph type="title"/>
          </p:nvPr>
        </p:nvSpPr>
        <p:spPr>
          <a:xfrm>
            <a:off x="1032875" y="1248541"/>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1" name="Google Shape;171;p27"/>
          <p:cNvSpPr txBox="1">
            <a:spLocks noGrp="1"/>
          </p:cNvSpPr>
          <p:nvPr>
            <p:ph type="title" idx="3"/>
          </p:nvPr>
        </p:nvSpPr>
        <p:spPr>
          <a:xfrm>
            <a:off x="4880550" y="1248541"/>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2" name="Google Shape;172;p27"/>
          <p:cNvSpPr txBox="1">
            <a:spLocks noGrp="1"/>
          </p:cNvSpPr>
          <p:nvPr>
            <p:ph type="title" idx="4"/>
          </p:nvPr>
        </p:nvSpPr>
        <p:spPr>
          <a:xfrm>
            <a:off x="4880550" y="2281141"/>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3" name="Google Shape;173;p27"/>
          <p:cNvSpPr txBox="1">
            <a:spLocks noGrp="1"/>
          </p:cNvSpPr>
          <p:nvPr>
            <p:ph type="title" idx="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174" name="Google Shape;174;p27"/>
          <p:cNvSpPr txBox="1">
            <a:spLocks noGrp="1"/>
          </p:cNvSpPr>
          <p:nvPr>
            <p:ph type="title" idx="6"/>
          </p:nvPr>
        </p:nvSpPr>
        <p:spPr>
          <a:xfrm>
            <a:off x="1032875" y="3313616"/>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5" name="Google Shape;175;p27"/>
          <p:cNvSpPr txBox="1">
            <a:spLocks noGrp="1"/>
          </p:cNvSpPr>
          <p:nvPr>
            <p:ph type="title" idx="7"/>
          </p:nvPr>
        </p:nvSpPr>
        <p:spPr>
          <a:xfrm>
            <a:off x="4880550" y="3313616"/>
            <a:ext cx="839100" cy="72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cxnSp>
        <p:nvCxnSpPr>
          <p:cNvPr id="176" name="Google Shape;176;p27"/>
          <p:cNvCxnSpPr/>
          <p:nvPr/>
        </p:nvCxnSpPr>
        <p:spPr>
          <a:xfrm>
            <a:off x="1162925" y="1905075"/>
            <a:ext cx="579000" cy="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27"/>
          <p:cNvCxnSpPr/>
          <p:nvPr/>
        </p:nvCxnSpPr>
        <p:spPr>
          <a:xfrm>
            <a:off x="1162925" y="2936511"/>
            <a:ext cx="579000" cy="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27"/>
          <p:cNvCxnSpPr/>
          <p:nvPr/>
        </p:nvCxnSpPr>
        <p:spPr>
          <a:xfrm>
            <a:off x="1162925" y="3967946"/>
            <a:ext cx="579000" cy="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27"/>
          <p:cNvCxnSpPr/>
          <p:nvPr/>
        </p:nvCxnSpPr>
        <p:spPr>
          <a:xfrm>
            <a:off x="5010600" y="1905075"/>
            <a:ext cx="579000" cy="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27"/>
          <p:cNvCxnSpPr/>
          <p:nvPr/>
        </p:nvCxnSpPr>
        <p:spPr>
          <a:xfrm>
            <a:off x="5010600" y="2936511"/>
            <a:ext cx="579000" cy="0"/>
          </a:xfrm>
          <a:prstGeom prst="straightConnector1">
            <a:avLst/>
          </a:prstGeom>
          <a:noFill/>
          <a:ln w="9525" cap="flat" cmpd="sng">
            <a:solidFill>
              <a:srgbClr val="758055"/>
            </a:solidFill>
            <a:prstDash val="solid"/>
            <a:round/>
            <a:headEnd type="none" w="med" len="med"/>
            <a:tailEnd type="none" w="med" len="med"/>
          </a:ln>
        </p:spPr>
      </p:cxnSp>
      <p:cxnSp>
        <p:nvCxnSpPr>
          <p:cNvPr id="181" name="Google Shape;181;p27"/>
          <p:cNvCxnSpPr/>
          <p:nvPr/>
        </p:nvCxnSpPr>
        <p:spPr>
          <a:xfrm>
            <a:off x="5010600" y="3967946"/>
            <a:ext cx="5790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589320-3BDC-DE95-9A7C-58912B67650F}"/>
              </a:ext>
            </a:extLst>
          </p:cNvPr>
          <p:cNvPicPr>
            <a:picLocks noChangeAspect="1"/>
          </p:cNvPicPr>
          <p:nvPr/>
        </p:nvPicPr>
        <p:blipFill>
          <a:blip r:embed="rId2"/>
          <a:stretch>
            <a:fillRect/>
          </a:stretch>
        </p:blipFill>
        <p:spPr>
          <a:xfrm>
            <a:off x="1533525" y="1385887"/>
            <a:ext cx="6076950" cy="2371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2734261E-08BF-6F38-4C56-4045CE26EB08}"/>
              </a:ext>
            </a:extLst>
          </p:cNvPr>
          <p:cNvSpPr txBox="1"/>
          <p:nvPr/>
        </p:nvSpPr>
        <p:spPr>
          <a:xfrm>
            <a:off x="2942580" y="0"/>
            <a:ext cx="6201420" cy="1169551"/>
          </a:xfrm>
          <a:prstGeom prst="rect">
            <a:avLst/>
          </a:prstGeom>
          <a:noFill/>
        </p:spPr>
        <p:txBody>
          <a:bodyPr wrap="square" rtlCol="0">
            <a:spAutoFit/>
          </a:bodyPr>
          <a:lstStyle/>
          <a:p>
            <a:r>
              <a:rPr lang="en-US" dirty="0">
                <a:latin typeface="Playfair Display ExtraBold" panose="020B0604020202020204" charset="0"/>
              </a:rPr>
              <a:t>Brands with </a:t>
            </a:r>
            <a:r>
              <a:rPr lang="en-US" b="1" u="sng" dirty="0">
                <a:latin typeface="Playfair Display ExtraBold" panose="020B0604020202020204" charset="0"/>
              </a:rPr>
              <a:t>stable</a:t>
            </a:r>
            <a:r>
              <a:rPr lang="en-US" b="1" dirty="0">
                <a:latin typeface="Playfair Display ExtraBold" panose="020B0604020202020204" charset="0"/>
              </a:rPr>
              <a:t> </a:t>
            </a:r>
            <a:r>
              <a:rPr lang="en-US" dirty="0">
                <a:latin typeface="Playfair Display ExtraBold" panose="020B0604020202020204" charset="0"/>
              </a:rPr>
              <a:t>market trend are </a:t>
            </a:r>
            <a:r>
              <a:rPr lang="en-US" b="1" dirty="0">
                <a:latin typeface="Playfair Display ExtraBold" panose="020B0604020202020204" charset="0"/>
              </a:rPr>
              <a:t>1,709out of 5,000 brands </a:t>
            </a:r>
          </a:p>
          <a:p>
            <a:endParaRPr lang="en-US" b="1" dirty="0">
              <a:latin typeface="Playfair Display ExtraBold" panose="020B0604020202020204" charset="0"/>
            </a:endParaRPr>
          </a:p>
          <a:p>
            <a:endParaRPr lang="en-US" b="1" dirty="0">
              <a:latin typeface="Playfair Display ExtraBold" panose="020B0604020202020204" charset="0"/>
            </a:endParaRPr>
          </a:p>
          <a:p>
            <a:r>
              <a:rPr lang="en-US" b="1" dirty="0">
                <a:latin typeface="Playfair Display ExtraBold" panose="020B0604020202020204" charset="0"/>
              </a:rPr>
              <a:t>GOTS</a:t>
            </a:r>
            <a:r>
              <a:rPr lang="en-US" dirty="0">
                <a:latin typeface="Playfair Display ExtraBold" panose="020B0604020202020204" charset="0"/>
              </a:rPr>
              <a:t> is the most common certificate among brands with stable market trend </a:t>
            </a:r>
            <a:endParaRPr lang="en-US" b="1" dirty="0">
              <a:latin typeface="Playfair Display ExtraBold" panose="020B0604020202020204" charset="0"/>
            </a:endParaRPr>
          </a:p>
        </p:txBody>
      </p:sp>
      <p:sp>
        <p:nvSpPr>
          <p:cNvPr id="4" name="TextBox 3">
            <a:extLst>
              <a:ext uri="{FF2B5EF4-FFF2-40B4-BE49-F238E27FC236}">
                <a16:creationId xmlns:a16="http://schemas.microsoft.com/office/drawing/2014/main" id="{9284C341-1588-63F8-49B4-030E88B4B49D}"/>
              </a:ext>
            </a:extLst>
          </p:cNvPr>
          <p:cNvSpPr txBox="1"/>
          <p:nvPr/>
        </p:nvSpPr>
        <p:spPr>
          <a:xfrm>
            <a:off x="0" y="0"/>
            <a:ext cx="2942580" cy="954107"/>
          </a:xfrm>
          <a:prstGeom prst="rect">
            <a:avLst/>
          </a:prstGeom>
          <a:noFill/>
        </p:spPr>
        <p:txBody>
          <a:bodyPr wrap="square">
            <a:spAutoFit/>
          </a:bodyPr>
          <a:lstStyle/>
          <a:p>
            <a:r>
              <a:rPr lang="en-US" sz="1400" b="1" i="1" u="sng" dirty="0">
                <a:latin typeface="Playfair Display ExtraBold" panose="020B0604020202020204" charset="0"/>
              </a:rPr>
              <a:t>7.2) Which certifications are most common among brands with (growing, stable, declining) market trends ?</a:t>
            </a:r>
          </a:p>
        </p:txBody>
      </p:sp>
      <p:pic>
        <p:nvPicPr>
          <p:cNvPr id="7" name="Picture 6">
            <a:extLst>
              <a:ext uri="{FF2B5EF4-FFF2-40B4-BE49-F238E27FC236}">
                <a16:creationId xmlns:a16="http://schemas.microsoft.com/office/drawing/2014/main" id="{7F021267-5F6A-D97E-45CC-C068F139255E}"/>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1111022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5C9BEF-EA53-40EB-663C-C91D41A6DCEE}"/>
              </a:ext>
            </a:extLst>
          </p:cNvPr>
          <p:cNvPicPr>
            <a:picLocks noChangeAspect="1"/>
          </p:cNvPicPr>
          <p:nvPr/>
        </p:nvPicPr>
        <p:blipFill>
          <a:blip r:embed="rId2"/>
          <a:stretch>
            <a:fillRect/>
          </a:stretch>
        </p:blipFill>
        <p:spPr>
          <a:xfrm>
            <a:off x="1543050" y="1404937"/>
            <a:ext cx="6057900" cy="23336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DFF52C87-999E-E2FA-34FD-FB8E99ACFC98}"/>
              </a:ext>
            </a:extLst>
          </p:cNvPr>
          <p:cNvSpPr txBox="1"/>
          <p:nvPr/>
        </p:nvSpPr>
        <p:spPr>
          <a:xfrm>
            <a:off x="2921954" y="0"/>
            <a:ext cx="6222045" cy="1169551"/>
          </a:xfrm>
          <a:prstGeom prst="rect">
            <a:avLst/>
          </a:prstGeom>
          <a:noFill/>
        </p:spPr>
        <p:txBody>
          <a:bodyPr wrap="square" rtlCol="0">
            <a:spAutoFit/>
          </a:bodyPr>
          <a:lstStyle/>
          <a:p>
            <a:r>
              <a:rPr lang="en-US" dirty="0">
                <a:latin typeface="Playfair Display Black" panose="00000A00000000000000" pitchFamily="2" charset="0"/>
              </a:rPr>
              <a:t>Brands with </a:t>
            </a:r>
            <a:r>
              <a:rPr lang="en-US" b="1" u="sng" dirty="0">
                <a:latin typeface="Playfair Display Black" panose="00000A00000000000000" pitchFamily="2" charset="0"/>
              </a:rPr>
              <a:t>declining</a:t>
            </a:r>
            <a:r>
              <a:rPr lang="en-US" dirty="0">
                <a:latin typeface="Playfair Display Black" panose="00000A00000000000000" pitchFamily="2" charset="0"/>
              </a:rPr>
              <a:t> market trend are </a:t>
            </a:r>
            <a:r>
              <a:rPr lang="en-US" b="1" dirty="0">
                <a:latin typeface="Playfair Display Black" panose="00000A00000000000000" pitchFamily="2" charset="0"/>
              </a:rPr>
              <a:t>1,679 out of 5,000 brands </a:t>
            </a:r>
          </a:p>
          <a:p>
            <a:endParaRPr lang="en-US" b="1" dirty="0">
              <a:latin typeface="Playfair Display Black" panose="00000A00000000000000" pitchFamily="2" charset="0"/>
            </a:endParaRPr>
          </a:p>
          <a:p>
            <a:endParaRPr lang="en-US" b="1" dirty="0">
              <a:latin typeface="Playfair Display Black" panose="00000A00000000000000" pitchFamily="2" charset="0"/>
            </a:endParaRPr>
          </a:p>
          <a:p>
            <a:r>
              <a:rPr lang="en-US" b="1" dirty="0">
                <a:latin typeface="Playfair Display Black" panose="00000A00000000000000" pitchFamily="2" charset="0"/>
              </a:rPr>
              <a:t>B CORP </a:t>
            </a:r>
            <a:r>
              <a:rPr lang="en-US" dirty="0">
                <a:latin typeface="Playfair Display Black" panose="00000A00000000000000" pitchFamily="2" charset="0"/>
              </a:rPr>
              <a:t>is the most common certificate among brands with declining market trend </a:t>
            </a:r>
            <a:endParaRPr lang="en-US" b="1" dirty="0">
              <a:latin typeface="Playfair Display Black" panose="00000A00000000000000" pitchFamily="2" charset="0"/>
            </a:endParaRPr>
          </a:p>
        </p:txBody>
      </p:sp>
      <p:sp>
        <p:nvSpPr>
          <p:cNvPr id="4" name="TextBox 3">
            <a:extLst>
              <a:ext uri="{FF2B5EF4-FFF2-40B4-BE49-F238E27FC236}">
                <a16:creationId xmlns:a16="http://schemas.microsoft.com/office/drawing/2014/main" id="{05356B58-E191-DF91-78AD-08579D54B66B}"/>
              </a:ext>
            </a:extLst>
          </p:cNvPr>
          <p:cNvSpPr txBox="1"/>
          <p:nvPr/>
        </p:nvSpPr>
        <p:spPr>
          <a:xfrm>
            <a:off x="0" y="-6430"/>
            <a:ext cx="2921955" cy="954107"/>
          </a:xfrm>
          <a:prstGeom prst="rect">
            <a:avLst/>
          </a:prstGeom>
          <a:noFill/>
        </p:spPr>
        <p:txBody>
          <a:bodyPr wrap="square">
            <a:spAutoFit/>
          </a:bodyPr>
          <a:lstStyle/>
          <a:p>
            <a:r>
              <a:rPr lang="en-US" sz="1400" b="1" i="1" u="sng" dirty="0">
                <a:latin typeface="Playfair Display ExtraBold" panose="020B0604020202020204" charset="0"/>
              </a:rPr>
              <a:t>7.2) Which certifications are most common among brands with (growing, stable, declining) market trends ?</a:t>
            </a:r>
          </a:p>
        </p:txBody>
      </p:sp>
      <p:pic>
        <p:nvPicPr>
          <p:cNvPr id="6" name="Picture 5">
            <a:extLst>
              <a:ext uri="{FF2B5EF4-FFF2-40B4-BE49-F238E27FC236}">
                <a16:creationId xmlns:a16="http://schemas.microsoft.com/office/drawing/2014/main" id="{9176BE9A-504A-F536-8BCB-F4B18FE1280D}"/>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314375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06CA9-E67C-37C7-FBE3-B935E2752DAC}"/>
              </a:ext>
            </a:extLst>
          </p:cNvPr>
          <p:cNvPicPr>
            <a:picLocks noChangeAspect="1"/>
          </p:cNvPicPr>
          <p:nvPr/>
        </p:nvPicPr>
        <p:blipFill>
          <a:blip r:embed="rId2"/>
          <a:stretch>
            <a:fillRect/>
          </a:stretch>
        </p:blipFill>
        <p:spPr>
          <a:xfrm>
            <a:off x="1536699" y="1906293"/>
            <a:ext cx="6070601" cy="250245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AD92E1A-C396-2AB1-B8B8-B05819D91FC7}"/>
                  </a:ext>
                </a:extLst>
              </p14:cNvPr>
              <p14:cNvContentPartPr/>
              <p14:nvPr/>
            </p14:nvContentPartPr>
            <p14:xfrm>
              <a:off x="10050657" y="3301897"/>
              <a:ext cx="360" cy="360"/>
            </p14:xfrm>
          </p:contentPart>
        </mc:Choice>
        <mc:Fallback xmlns="">
          <p:pic>
            <p:nvPicPr>
              <p:cNvPr id="4" name="Ink 3">
                <a:extLst>
                  <a:ext uri="{FF2B5EF4-FFF2-40B4-BE49-F238E27FC236}">
                    <a16:creationId xmlns:a16="http://schemas.microsoft.com/office/drawing/2014/main" id="{3AD92E1A-C396-2AB1-B8B8-B05819D91FC7}"/>
                  </a:ext>
                </a:extLst>
              </p:cNvPr>
              <p:cNvPicPr/>
              <p:nvPr/>
            </p:nvPicPr>
            <p:blipFill>
              <a:blip r:embed="rId4"/>
              <a:stretch>
                <a:fillRect/>
              </a:stretch>
            </p:blipFill>
            <p:spPr>
              <a:xfrm>
                <a:off x="10042017" y="329289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55FE903-1231-1EEF-CAF5-22B1F4E79783}"/>
                  </a:ext>
                </a:extLst>
              </p14:cNvPr>
              <p14:cNvContentPartPr/>
              <p14:nvPr/>
            </p14:nvContentPartPr>
            <p14:xfrm>
              <a:off x="8555937" y="1712497"/>
              <a:ext cx="360" cy="360"/>
            </p14:xfrm>
          </p:contentPart>
        </mc:Choice>
        <mc:Fallback xmlns="">
          <p:pic>
            <p:nvPicPr>
              <p:cNvPr id="5" name="Ink 4">
                <a:extLst>
                  <a:ext uri="{FF2B5EF4-FFF2-40B4-BE49-F238E27FC236}">
                    <a16:creationId xmlns:a16="http://schemas.microsoft.com/office/drawing/2014/main" id="{855FE903-1231-1EEF-CAF5-22B1F4E79783}"/>
                  </a:ext>
                </a:extLst>
              </p:cNvPr>
              <p:cNvPicPr/>
              <p:nvPr/>
            </p:nvPicPr>
            <p:blipFill>
              <a:blip r:embed="rId4"/>
              <a:stretch>
                <a:fillRect/>
              </a:stretch>
            </p:blipFill>
            <p:spPr>
              <a:xfrm>
                <a:off x="8546937" y="1703497"/>
                <a:ext cx="18000" cy="18000"/>
              </a:xfrm>
              <a:prstGeom prst="rect">
                <a:avLst/>
              </a:prstGeom>
            </p:spPr>
          </p:pic>
        </mc:Fallback>
      </mc:AlternateContent>
      <p:sp>
        <p:nvSpPr>
          <p:cNvPr id="2" name="TextBox 1">
            <a:extLst>
              <a:ext uri="{FF2B5EF4-FFF2-40B4-BE49-F238E27FC236}">
                <a16:creationId xmlns:a16="http://schemas.microsoft.com/office/drawing/2014/main" id="{E72369EE-37D4-E24E-2452-AD3ECF285387}"/>
              </a:ext>
            </a:extLst>
          </p:cNvPr>
          <p:cNvSpPr txBox="1"/>
          <p:nvPr/>
        </p:nvSpPr>
        <p:spPr>
          <a:xfrm>
            <a:off x="0" y="0"/>
            <a:ext cx="3396343" cy="523220"/>
          </a:xfrm>
          <a:prstGeom prst="rect">
            <a:avLst/>
          </a:prstGeom>
          <a:noFill/>
        </p:spPr>
        <p:txBody>
          <a:bodyPr wrap="square" rtlCol="0">
            <a:spAutoFit/>
          </a:bodyPr>
          <a:lstStyle/>
          <a:p>
            <a:r>
              <a:rPr lang="en-US" sz="1400" b="1" i="1" u="sng" dirty="0">
                <a:latin typeface="Playfair Display ExtraBold" panose="020B0604020202020204" charset="0"/>
              </a:rPr>
              <a:t>8) How have the sustainability metrics evolved over time across the industry ?</a:t>
            </a:r>
          </a:p>
        </p:txBody>
      </p:sp>
      <p:sp>
        <p:nvSpPr>
          <p:cNvPr id="7" name="TextBox 6">
            <a:extLst>
              <a:ext uri="{FF2B5EF4-FFF2-40B4-BE49-F238E27FC236}">
                <a16:creationId xmlns:a16="http://schemas.microsoft.com/office/drawing/2014/main" id="{0245EF40-4ED1-2B8E-3ACE-21251D502A98}"/>
              </a:ext>
            </a:extLst>
          </p:cNvPr>
          <p:cNvSpPr txBox="1"/>
          <p:nvPr/>
        </p:nvSpPr>
        <p:spPr>
          <a:xfrm>
            <a:off x="3396342" y="0"/>
            <a:ext cx="5747657" cy="1600438"/>
          </a:xfrm>
          <a:prstGeom prst="rect">
            <a:avLst/>
          </a:prstGeom>
          <a:noFill/>
        </p:spPr>
        <p:txBody>
          <a:bodyPr wrap="square">
            <a:spAutoFit/>
          </a:bodyPr>
          <a:lstStyle/>
          <a:p>
            <a:r>
              <a:rPr lang="en-US" dirty="0">
                <a:latin typeface="Playfair Display Black" panose="00000A00000000000000" pitchFamily="2" charset="0"/>
              </a:rPr>
              <a:t>The industry has made progress in reducing its environmental impact, with a decline in waste production and carbon footprint since 2016. However, further efforts are needed to continue this trend. Key strategies include investing in sustainable technologies, enhancing waste management, promoting circular economy practices, and transitioning from fossil fuels to renewable energy sources.</a:t>
            </a:r>
          </a:p>
        </p:txBody>
      </p:sp>
      <p:pic>
        <p:nvPicPr>
          <p:cNvPr id="9" name="Picture 8">
            <a:extLst>
              <a:ext uri="{FF2B5EF4-FFF2-40B4-BE49-F238E27FC236}">
                <a16:creationId xmlns:a16="http://schemas.microsoft.com/office/drawing/2014/main" id="{557187FA-3801-FFDB-B2C2-FE9F9A0D8D41}"/>
              </a:ext>
            </a:extLst>
          </p:cNvPr>
          <p:cNvPicPr>
            <a:picLocks noChangeAspect="1"/>
          </p:cNvPicPr>
          <p:nvPr/>
        </p:nvPicPr>
        <p:blipFill>
          <a:blip r:embed="rId6"/>
          <a:stretch>
            <a:fillRect/>
          </a:stretch>
        </p:blipFill>
        <p:spPr>
          <a:xfrm>
            <a:off x="-1" y="4803032"/>
            <a:ext cx="9144000" cy="340468"/>
          </a:xfrm>
          <a:prstGeom prst="rect">
            <a:avLst/>
          </a:prstGeom>
        </p:spPr>
      </p:pic>
    </p:spTree>
    <p:extLst>
      <p:ext uri="{BB962C8B-B14F-4D97-AF65-F5344CB8AC3E}">
        <p14:creationId xmlns:p14="http://schemas.microsoft.com/office/powerpoint/2010/main" val="2659256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5216D1-BF5E-3948-80F7-61FEC0A50B33}"/>
              </a:ext>
            </a:extLst>
          </p:cNvPr>
          <p:cNvPicPr>
            <a:picLocks noChangeAspect="1"/>
          </p:cNvPicPr>
          <p:nvPr/>
        </p:nvPicPr>
        <p:blipFill>
          <a:blip r:embed="rId2"/>
          <a:stretch>
            <a:fillRect/>
          </a:stretch>
        </p:blipFill>
        <p:spPr>
          <a:xfrm>
            <a:off x="2106506" y="1609009"/>
            <a:ext cx="4930988" cy="2571750"/>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F1966574-6587-3798-F6B1-FD310E8A3CC0}"/>
              </a:ext>
            </a:extLst>
          </p:cNvPr>
          <p:cNvSpPr txBox="1"/>
          <p:nvPr/>
        </p:nvSpPr>
        <p:spPr>
          <a:xfrm>
            <a:off x="0" y="0"/>
            <a:ext cx="2846328" cy="523220"/>
          </a:xfrm>
          <a:prstGeom prst="rect">
            <a:avLst/>
          </a:prstGeom>
          <a:noFill/>
        </p:spPr>
        <p:txBody>
          <a:bodyPr wrap="square" rtlCol="0">
            <a:spAutoFit/>
          </a:bodyPr>
          <a:lstStyle/>
          <a:p>
            <a:r>
              <a:rPr lang="en-US" b="1" i="1" u="sng" dirty="0">
                <a:latin typeface="Playfair Display ExtraBold" panose="020B0604020202020204" charset="0"/>
              </a:rPr>
              <a:t>9) What is the waste production by material type over the years ?</a:t>
            </a:r>
          </a:p>
        </p:txBody>
      </p:sp>
      <p:sp>
        <p:nvSpPr>
          <p:cNvPr id="5" name="TextBox 4">
            <a:extLst>
              <a:ext uri="{FF2B5EF4-FFF2-40B4-BE49-F238E27FC236}">
                <a16:creationId xmlns:a16="http://schemas.microsoft.com/office/drawing/2014/main" id="{DB46C133-9966-8221-13FE-9C577E5825E4}"/>
              </a:ext>
            </a:extLst>
          </p:cNvPr>
          <p:cNvSpPr txBox="1"/>
          <p:nvPr/>
        </p:nvSpPr>
        <p:spPr>
          <a:xfrm>
            <a:off x="2846328" y="0"/>
            <a:ext cx="6297672" cy="1384995"/>
          </a:xfrm>
          <a:prstGeom prst="rect">
            <a:avLst/>
          </a:prstGeom>
          <a:noFill/>
        </p:spPr>
        <p:txBody>
          <a:bodyPr wrap="square">
            <a:spAutoFit/>
          </a:bodyPr>
          <a:lstStyle/>
          <a:p>
            <a:r>
              <a:rPr lang="en-US" dirty="0">
                <a:latin typeface="Playfair Display Black" panose="00000A00000000000000" pitchFamily="2" charset="0"/>
              </a:rPr>
              <a:t>All of the material types have experienced similar trends in waste production, with a peak in 2016 and subsequent stabilization. This suggests that the industry has made progress in reducing waste production across different materials. However, further efforts are needed to continue this trend and explore more sustainable practices to minimize waste generation.</a:t>
            </a:r>
          </a:p>
        </p:txBody>
      </p:sp>
      <p:pic>
        <p:nvPicPr>
          <p:cNvPr id="7" name="Picture 6">
            <a:extLst>
              <a:ext uri="{FF2B5EF4-FFF2-40B4-BE49-F238E27FC236}">
                <a16:creationId xmlns:a16="http://schemas.microsoft.com/office/drawing/2014/main" id="{9B9EBC6F-4B03-A0A3-AA66-E2078EF8EEDD}"/>
              </a:ext>
            </a:extLst>
          </p:cNvPr>
          <p:cNvPicPr>
            <a:picLocks noChangeAspect="1"/>
          </p:cNvPicPr>
          <p:nvPr/>
        </p:nvPicPr>
        <p:blipFill>
          <a:blip r:embed="rId3"/>
          <a:stretch>
            <a:fillRect/>
          </a:stretch>
        </p:blipFill>
        <p:spPr>
          <a:xfrm>
            <a:off x="0" y="4803032"/>
            <a:ext cx="9144000" cy="340468"/>
          </a:xfrm>
          <a:prstGeom prst="rect">
            <a:avLst/>
          </a:prstGeom>
        </p:spPr>
      </p:pic>
    </p:spTree>
    <p:extLst>
      <p:ext uri="{BB962C8B-B14F-4D97-AF65-F5344CB8AC3E}">
        <p14:creationId xmlns:p14="http://schemas.microsoft.com/office/powerpoint/2010/main" val="1655305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7BC7FE-D062-FE99-8A3C-03E655CC9550}"/>
              </a:ext>
            </a:extLst>
          </p:cNvPr>
          <p:cNvPicPr>
            <a:picLocks noChangeAspect="1"/>
          </p:cNvPicPr>
          <p:nvPr/>
        </p:nvPicPr>
        <p:blipFill>
          <a:blip r:embed="rId2"/>
          <a:stretch>
            <a:fillRect/>
          </a:stretch>
        </p:blipFill>
        <p:spPr>
          <a:xfrm rot="16200000">
            <a:off x="5477719" y="1012461"/>
            <a:ext cx="4678742" cy="2653821"/>
          </a:xfrm>
          <a:prstGeom prst="rect">
            <a:avLst/>
          </a:prstGeom>
        </p:spPr>
      </p:pic>
      <p:sp>
        <p:nvSpPr>
          <p:cNvPr id="5" name="TextBox 4">
            <a:extLst>
              <a:ext uri="{FF2B5EF4-FFF2-40B4-BE49-F238E27FC236}">
                <a16:creationId xmlns:a16="http://schemas.microsoft.com/office/drawing/2014/main" id="{18050BE2-5D3C-361D-ECE9-31D63B65BAE6}"/>
              </a:ext>
            </a:extLst>
          </p:cNvPr>
          <p:cNvSpPr txBox="1"/>
          <p:nvPr/>
        </p:nvSpPr>
        <p:spPr>
          <a:xfrm>
            <a:off x="0" y="0"/>
            <a:ext cx="4572000" cy="523220"/>
          </a:xfrm>
          <a:prstGeom prst="rect">
            <a:avLst/>
          </a:prstGeom>
          <a:noFill/>
        </p:spPr>
        <p:txBody>
          <a:bodyPr wrap="square">
            <a:spAutoFit/>
          </a:bodyPr>
          <a:lstStyle/>
          <a:p>
            <a:r>
              <a:rPr lang="en-US" b="1" i="1" u="sng" dirty="0">
                <a:latin typeface="Playfair Display ExtraBold" panose="020B0604020202020204" charset="0"/>
              </a:rPr>
              <a:t>10) What is the difference in the average price for brands with Recycle programs ? </a:t>
            </a:r>
          </a:p>
        </p:txBody>
      </p:sp>
      <p:sp>
        <p:nvSpPr>
          <p:cNvPr id="7" name="TextBox 6">
            <a:extLst>
              <a:ext uri="{FF2B5EF4-FFF2-40B4-BE49-F238E27FC236}">
                <a16:creationId xmlns:a16="http://schemas.microsoft.com/office/drawing/2014/main" id="{6E99E900-07A8-F291-15C0-BF23C103B774}"/>
              </a:ext>
            </a:extLst>
          </p:cNvPr>
          <p:cNvSpPr txBox="1"/>
          <p:nvPr/>
        </p:nvSpPr>
        <p:spPr>
          <a:xfrm>
            <a:off x="0" y="1186755"/>
            <a:ext cx="6490179" cy="1384995"/>
          </a:xfrm>
          <a:prstGeom prst="rect">
            <a:avLst/>
          </a:prstGeom>
          <a:noFill/>
        </p:spPr>
        <p:txBody>
          <a:bodyPr wrap="square">
            <a:spAutoFit/>
          </a:bodyPr>
          <a:lstStyle/>
          <a:p>
            <a:r>
              <a:rPr lang="en-US" dirty="0">
                <a:latin typeface="Playfair Display Black" panose="00000A00000000000000" pitchFamily="2" charset="0"/>
              </a:rPr>
              <a:t>While sustainable brands often prioritize environmental responsibility, this can sometimes come at a premium. As shown in the chart, brands with recycling programs tend to have slightly higher average prices than those without. However, the price difference is relatively modest, suggesting that consumers can make sustainable choices without significantly impacting their budget.</a:t>
            </a:r>
          </a:p>
        </p:txBody>
      </p:sp>
    </p:spTree>
    <p:extLst>
      <p:ext uri="{BB962C8B-B14F-4D97-AF65-F5344CB8AC3E}">
        <p14:creationId xmlns:p14="http://schemas.microsoft.com/office/powerpoint/2010/main" val="341359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5" name="Google Shape;205;p30"/>
          <p:cNvSpPr txBox="1">
            <a:spLocks noGrp="1"/>
          </p:cNvSpPr>
          <p:nvPr>
            <p:ph type="title"/>
          </p:nvPr>
        </p:nvSpPr>
        <p:spPr>
          <a:xfrm>
            <a:off x="4876800" y="255775"/>
            <a:ext cx="3992145" cy="6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04 </a:t>
            </a:r>
            <a:r>
              <a:rPr lang="en-US" sz="5400" b="1" dirty="0"/>
              <a:t>Conclusion</a:t>
            </a:r>
            <a:endParaRPr sz="5400" b="1" dirty="0"/>
          </a:p>
        </p:txBody>
      </p:sp>
      <p:cxnSp>
        <p:nvCxnSpPr>
          <p:cNvPr id="210" name="Google Shape;210;p30"/>
          <p:cNvCxnSpPr/>
          <p:nvPr/>
        </p:nvCxnSpPr>
        <p:spPr>
          <a:xfrm>
            <a:off x="0" y="952975"/>
            <a:ext cx="712800" cy="0"/>
          </a:xfrm>
          <a:prstGeom prst="straightConnector1">
            <a:avLst/>
          </a:prstGeom>
          <a:noFill/>
          <a:ln w="9525" cap="flat" cmpd="sng">
            <a:solidFill>
              <a:schemeClr val="lt1"/>
            </a:solidFill>
            <a:prstDash val="solid"/>
            <a:round/>
            <a:headEnd type="none" w="med" len="med"/>
            <a:tailEnd type="none" w="med" len="med"/>
          </a:ln>
        </p:spPr>
      </p:cxnSp>
      <p:sp>
        <p:nvSpPr>
          <p:cNvPr id="2" name="TextBox 1">
            <a:extLst>
              <a:ext uri="{FF2B5EF4-FFF2-40B4-BE49-F238E27FC236}">
                <a16:creationId xmlns:a16="http://schemas.microsoft.com/office/drawing/2014/main" id="{86DFBABB-B862-68C1-ABBD-984DE77F5172}"/>
              </a:ext>
            </a:extLst>
          </p:cNvPr>
          <p:cNvSpPr txBox="1"/>
          <p:nvPr/>
        </p:nvSpPr>
        <p:spPr>
          <a:xfrm>
            <a:off x="4876800" y="2571750"/>
            <a:ext cx="3589019" cy="954107"/>
          </a:xfrm>
          <a:prstGeom prst="rect">
            <a:avLst/>
          </a:prstGeom>
          <a:noFill/>
        </p:spPr>
        <p:txBody>
          <a:bodyPr wrap="square" rtlCol="0">
            <a:spAutoFit/>
          </a:bodyPr>
          <a:lstStyle/>
          <a:p>
            <a:r>
              <a:rPr lang="en-US" dirty="0"/>
              <a:t>Sustainable fashion is vital for addressing environmental changes. As we move forward, embracing sustainability will be essential for responsible fashion industry. </a:t>
            </a:r>
          </a:p>
        </p:txBody>
      </p:sp>
      <p:pic>
        <p:nvPicPr>
          <p:cNvPr id="3074" name="Picture 2" descr="Sustainable Clothing Manufacturers: The Ultimate Guide For Brands — James  Hillman Fashion Consultancy">
            <a:extLst>
              <a:ext uri="{FF2B5EF4-FFF2-40B4-BE49-F238E27FC236}">
                <a16:creationId xmlns:a16="http://schemas.microsoft.com/office/drawing/2014/main" id="{A524F7CB-EECA-9F42-8B84-DBAADC4FC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4707996" cy="4686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pic>
        <p:nvPicPr>
          <p:cNvPr id="4098" name="Picture 2" descr="Sustainable Jeans And Why They Matter | by Maria Denisa Dascalu | Age of  Awareness | Medium">
            <a:extLst>
              <a:ext uri="{FF2B5EF4-FFF2-40B4-BE49-F238E27FC236}">
                <a16:creationId xmlns:a16="http://schemas.microsoft.com/office/drawing/2014/main" id="{FBAA7247-C87C-E102-0F68-E6CDFD3CB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48" y="0"/>
            <a:ext cx="9156848" cy="5143500"/>
          </a:xfrm>
          <a:prstGeom prst="rect">
            <a:avLst/>
          </a:prstGeom>
          <a:noFill/>
          <a:extLst>
            <a:ext uri="{909E8E84-426E-40DD-AFC4-6F175D3DCCD1}">
              <a14:hiddenFill xmlns:a14="http://schemas.microsoft.com/office/drawing/2010/main">
                <a:solidFill>
                  <a:srgbClr val="FFFFFF"/>
                </a:solidFill>
              </a14:hiddenFill>
            </a:ext>
          </a:extLst>
        </p:spPr>
      </p:pic>
      <p:sp>
        <p:nvSpPr>
          <p:cNvPr id="547" name="Google Shape;547;p44"/>
          <p:cNvSpPr txBox="1">
            <a:spLocks noGrp="1"/>
          </p:cNvSpPr>
          <p:nvPr>
            <p:ph type="title"/>
          </p:nvPr>
        </p:nvSpPr>
        <p:spPr>
          <a:xfrm>
            <a:off x="2945040" y="2135400"/>
            <a:ext cx="4213200" cy="8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THANK</a:t>
            </a:r>
            <a:br>
              <a:rPr lang="en" dirty="0">
                <a:solidFill>
                  <a:schemeClr val="lt1"/>
                </a:solidFill>
              </a:rPr>
            </a:br>
            <a:r>
              <a:rPr lang="en" dirty="0">
                <a:solidFill>
                  <a:schemeClr val="lt1"/>
                </a:solidFill>
              </a:rPr>
              <a:t>You</a:t>
            </a:r>
            <a:endParaRPr dirty="0">
              <a:solidFill>
                <a:schemeClr val="lt1"/>
              </a:solidFill>
            </a:endParaRPr>
          </a:p>
        </p:txBody>
      </p:sp>
      <p:sp>
        <p:nvSpPr>
          <p:cNvPr id="561" name="Google Shape;561;p44"/>
          <p:cNvSpPr txBox="1"/>
          <p:nvPr/>
        </p:nvSpPr>
        <p:spPr>
          <a:xfrm>
            <a:off x="720000" y="3954061"/>
            <a:ext cx="3196200" cy="37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lt1"/>
              </a:solidFill>
              <a:latin typeface="DM Sans"/>
              <a:ea typeface="DM Sans"/>
              <a:cs typeface="DM Sans"/>
              <a:sym typeface="DM Sans"/>
            </a:endParaRPr>
          </a:p>
        </p:txBody>
      </p:sp>
      <p:cxnSp>
        <p:nvCxnSpPr>
          <p:cNvPr id="563" name="Google Shape;563;p44"/>
          <p:cNvCxnSpPr/>
          <p:nvPr/>
        </p:nvCxnSpPr>
        <p:spPr>
          <a:xfrm>
            <a:off x="8424000" y="952975"/>
            <a:ext cx="712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3" name="Picture Placeholder 12" descr="A t-shirt with a message on it&#10;&#10;Description automatically generated">
            <a:extLst>
              <a:ext uri="{FF2B5EF4-FFF2-40B4-BE49-F238E27FC236}">
                <a16:creationId xmlns:a16="http://schemas.microsoft.com/office/drawing/2014/main" id="{0AABB5C9-DD32-983C-0708-316F84568291}"/>
              </a:ext>
            </a:extLst>
          </p:cNvPr>
          <p:cNvPicPr>
            <a:picLocks noGrp="1" noChangeAspect="1"/>
          </p:cNvPicPr>
          <p:nvPr>
            <p:ph type="pic" idx="2"/>
          </p:nvPr>
        </p:nvPicPr>
        <p:blipFill>
          <a:blip r:embed="rId3"/>
          <a:srcRect t="12500" b="12500"/>
          <a:stretch>
            <a:fillRect/>
          </a:stretch>
        </p:blipFill>
        <p:spPr>
          <a:xfrm>
            <a:off x="0" y="73654"/>
            <a:ext cx="9144000" cy="5143500"/>
          </a:xfrm>
        </p:spPr>
      </p:pic>
      <p:sp>
        <p:nvSpPr>
          <p:cNvPr id="195" name="Google Shape;195;p29"/>
          <p:cNvSpPr txBox="1">
            <a:spLocks noGrp="1"/>
          </p:cNvSpPr>
          <p:nvPr>
            <p:ph type="title"/>
          </p:nvPr>
        </p:nvSpPr>
        <p:spPr>
          <a:xfrm>
            <a:off x="855510" y="2202627"/>
            <a:ext cx="7107390" cy="5780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t>Definition of sustainable fashion</a:t>
            </a:r>
            <a:endParaRPr sz="3600" dirty="0"/>
          </a:p>
        </p:txBody>
      </p:sp>
      <p:sp>
        <p:nvSpPr>
          <p:cNvPr id="196" name="Google Shape;196;p29"/>
          <p:cNvSpPr txBox="1">
            <a:spLocks noGrp="1"/>
          </p:cNvSpPr>
          <p:nvPr>
            <p:ph type="title" idx="3"/>
          </p:nvPr>
        </p:nvSpPr>
        <p:spPr>
          <a:xfrm>
            <a:off x="3757144" y="952975"/>
            <a:ext cx="1304122" cy="145534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cxnSp>
        <p:nvCxnSpPr>
          <p:cNvPr id="197" name="Google Shape;197;p29"/>
          <p:cNvCxnSpPr/>
          <p:nvPr/>
        </p:nvCxnSpPr>
        <p:spPr>
          <a:xfrm>
            <a:off x="0" y="952975"/>
            <a:ext cx="712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D4F9F86-D0F9-8BDA-71E5-EDDDFA5FDBF4}"/>
              </a:ext>
            </a:extLst>
          </p:cNvPr>
          <p:cNvSpPr>
            <a:spLocks noGrp="1"/>
          </p:cNvSpPr>
          <p:nvPr>
            <p:ph type="subTitle" idx="1"/>
          </p:nvPr>
        </p:nvSpPr>
        <p:spPr>
          <a:xfrm>
            <a:off x="850974" y="1705973"/>
            <a:ext cx="7152492" cy="1322400"/>
          </a:xfrm>
        </p:spPr>
        <p:txBody>
          <a:bodyPr/>
          <a:lstStyle/>
          <a:p>
            <a:pPr algn="ctr"/>
            <a:r>
              <a:rPr lang="en-US" dirty="0"/>
              <a:t>Sustainable fashion refers to clothing and accessories that are produced and consumed in a way that minimize environmental impact and promote ethical practices. It emphasizes eco-friendly materials, reduced waste, and fair labor conditions throughout the supply chain</a:t>
            </a:r>
          </a:p>
        </p:txBody>
      </p:sp>
      <p:sp>
        <p:nvSpPr>
          <p:cNvPr id="3" name="Title 2">
            <a:extLst>
              <a:ext uri="{FF2B5EF4-FFF2-40B4-BE49-F238E27FC236}">
                <a16:creationId xmlns:a16="http://schemas.microsoft.com/office/drawing/2014/main" id="{99B5EC46-B0DA-D1EC-ED8B-D3266B0CAC87}"/>
              </a:ext>
            </a:extLst>
          </p:cNvPr>
          <p:cNvSpPr>
            <a:spLocks noGrp="1"/>
          </p:cNvSpPr>
          <p:nvPr>
            <p:ph type="title"/>
          </p:nvPr>
        </p:nvSpPr>
        <p:spPr>
          <a:xfrm>
            <a:off x="1438254" y="593540"/>
            <a:ext cx="6099852" cy="572700"/>
          </a:xfrm>
        </p:spPr>
        <p:txBody>
          <a:bodyPr/>
          <a:lstStyle/>
          <a:p>
            <a:pPr algn="ctr"/>
            <a:r>
              <a:rPr lang="en-US" dirty="0"/>
              <a:t>Sustainable Fashion</a:t>
            </a:r>
          </a:p>
        </p:txBody>
      </p:sp>
    </p:spTree>
    <p:extLst>
      <p:ext uri="{BB962C8B-B14F-4D97-AF65-F5344CB8AC3E}">
        <p14:creationId xmlns:p14="http://schemas.microsoft.com/office/powerpoint/2010/main" val="175852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11" name="Picture 10" descr="A pink high heel with a plant growing out of it&#10;&#10;Description automatically generated">
            <a:extLst>
              <a:ext uri="{FF2B5EF4-FFF2-40B4-BE49-F238E27FC236}">
                <a16:creationId xmlns:a16="http://schemas.microsoft.com/office/drawing/2014/main" id="{D83CD3BA-0C96-691B-A51D-C756A904E037}"/>
              </a:ext>
            </a:extLst>
          </p:cNvPr>
          <p:cNvPicPr>
            <a:picLocks noChangeAspect="1"/>
          </p:cNvPicPr>
          <p:nvPr/>
        </p:nvPicPr>
        <p:blipFill>
          <a:blip r:embed="rId3"/>
          <a:stretch>
            <a:fillRect/>
          </a:stretch>
        </p:blipFill>
        <p:spPr>
          <a:xfrm>
            <a:off x="0" y="265088"/>
            <a:ext cx="3688079" cy="4613323"/>
          </a:xfrm>
          <a:prstGeom prst="rect">
            <a:avLst/>
          </a:prstGeom>
        </p:spPr>
      </p:pic>
      <p:sp>
        <p:nvSpPr>
          <p:cNvPr id="218" name="Google Shape;218;p31"/>
          <p:cNvSpPr txBox="1">
            <a:spLocks noGrp="1"/>
          </p:cNvSpPr>
          <p:nvPr>
            <p:ph type="title"/>
          </p:nvPr>
        </p:nvSpPr>
        <p:spPr>
          <a:xfrm>
            <a:off x="4040639" y="-79436"/>
            <a:ext cx="5711141"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dirty="0"/>
              <a:t>02  </a:t>
            </a:r>
            <a:r>
              <a:rPr lang="en" dirty="0"/>
              <a:t>Importance of sustaiable fashion </a:t>
            </a:r>
          </a:p>
        </p:txBody>
      </p:sp>
      <p:sp>
        <p:nvSpPr>
          <p:cNvPr id="2" name="Google Shape;215;p31">
            <a:extLst>
              <a:ext uri="{FF2B5EF4-FFF2-40B4-BE49-F238E27FC236}">
                <a16:creationId xmlns:a16="http://schemas.microsoft.com/office/drawing/2014/main" id="{AC7550B9-7263-2ADC-16D8-B658C2A14E77}"/>
              </a:ext>
            </a:extLst>
          </p:cNvPr>
          <p:cNvSpPr txBox="1">
            <a:spLocks/>
          </p:cNvSpPr>
          <p:nvPr/>
        </p:nvSpPr>
        <p:spPr>
          <a:xfrm>
            <a:off x="4572000" y="1823089"/>
            <a:ext cx="2478935"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2200"/>
              <a:buFont typeface="Alata"/>
              <a:buNone/>
              <a:defRPr sz="2400" b="0" i="0" u="none" strike="noStrike" cap="none">
                <a:solidFill>
                  <a:schemeClr val="dk1"/>
                </a:solidFill>
                <a:latin typeface="Playfair Display ExtraBold"/>
                <a:ea typeface="Playfair Display ExtraBold"/>
                <a:cs typeface="Playfair Display ExtraBold"/>
                <a:sym typeface="Playfair Display ExtraBold"/>
              </a:defRPr>
            </a:lvl1pPr>
            <a:lvl2pPr marL="914400" marR="0" lvl="1" indent="-311150" algn="ctr" rtl="0">
              <a:lnSpc>
                <a:spcPct val="100000"/>
              </a:lnSpc>
              <a:spcBef>
                <a:spcPts val="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2pPr>
            <a:lvl3pPr marL="1371600" marR="0" lvl="2"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3pPr>
            <a:lvl4pPr marL="1828800" marR="0" lvl="3"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4pPr>
            <a:lvl5pPr marL="2286000" marR="0" lvl="4"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5pPr>
            <a:lvl6pPr marL="2743200" marR="0" lvl="5"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6pPr>
            <a:lvl7pPr marL="3200400" marR="0" lvl="6"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7pPr>
            <a:lvl8pPr marL="3657600" marR="0" lvl="7"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8pPr>
            <a:lvl9pPr marL="4114800" marR="0" lvl="8" indent="-311150" algn="ctr" rtl="0">
              <a:lnSpc>
                <a:spcPct val="100000"/>
              </a:lnSpc>
              <a:spcBef>
                <a:spcPts val="1600"/>
              </a:spcBef>
              <a:spcAft>
                <a:spcPts val="1600"/>
              </a:spcAft>
              <a:buClr>
                <a:schemeClr val="lt2"/>
              </a:buClr>
              <a:buSzPts val="2200"/>
              <a:buFont typeface="Alata"/>
              <a:buNone/>
              <a:defRPr sz="2200" b="1" i="0" u="none" strike="noStrike" cap="none">
                <a:solidFill>
                  <a:schemeClr val="lt2"/>
                </a:solidFill>
                <a:latin typeface="Alata"/>
                <a:ea typeface="Alata"/>
                <a:cs typeface="Alata"/>
                <a:sym typeface="Alata"/>
              </a:defRPr>
            </a:lvl9pPr>
          </a:lstStyle>
          <a:p>
            <a:pPr marL="0" indent="0"/>
            <a:r>
              <a:rPr lang="en" sz="1800" dirty="0"/>
              <a:t>01 </a:t>
            </a:r>
            <a:r>
              <a:rPr lang="en-US" sz="1800" dirty="0"/>
              <a:t>Reduction of environmental waste</a:t>
            </a:r>
          </a:p>
        </p:txBody>
      </p:sp>
      <p:sp>
        <p:nvSpPr>
          <p:cNvPr id="3" name="Google Shape;216;p31">
            <a:extLst>
              <a:ext uri="{FF2B5EF4-FFF2-40B4-BE49-F238E27FC236}">
                <a16:creationId xmlns:a16="http://schemas.microsoft.com/office/drawing/2014/main" id="{FCE13641-F925-494A-DA6F-B2D18F50E106}"/>
              </a:ext>
            </a:extLst>
          </p:cNvPr>
          <p:cNvSpPr txBox="1">
            <a:spLocks/>
          </p:cNvSpPr>
          <p:nvPr/>
        </p:nvSpPr>
        <p:spPr>
          <a:xfrm>
            <a:off x="6766200" y="2913717"/>
            <a:ext cx="23778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2200"/>
              <a:buFont typeface="Alata"/>
              <a:buNone/>
              <a:defRPr sz="2400" b="0" i="0" u="none" strike="noStrike" cap="none">
                <a:solidFill>
                  <a:schemeClr val="dk1"/>
                </a:solidFill>
                <a:latin typeface="Playfair Display ExtraBold"/>
                <a:ea typeface="Playfair Display ExtraBold"/>
                <a:cs typeface="Playfair Display ExtraBold"/>
                <a:sym typeface="Playfair Display ExtraBold"/>
              </a:defRPr>
            </a:lvl1pPr>
            <a:lvl2pPr marL="914400" marR="0" lvl="1" indent="-311150" algn="ctr" rtl="0">
              <a:lnSpc>
                <a:spcPct val="100000"/>
              </a:lnSpc>
              <a:spcBef>
                <a:spcPts val="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2pPr>
            <a:lvl3pPr marL="1371600" marR="0" lvl="2"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3pPr>
            <a:lvl4pPr marL="1828800" marR="0" lvl="3"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4pPr>
            <a:lvl5pPr marL="2286000" marR="0" lvl="4"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5pPr>
            <a:lvl6pPr marL="2743200" marR="0" lvl="5"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6pPr>
            <a:lvl7pPr marL="3200400" marR="0" lvl="6"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7pPr>
            <a:lvl8pPr marL="3657600" marR="0" lvl="7"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8pPr>
            <a:lvl9pPr marL="4114800" marR="0" lvl="8" indent="-311150" algn="ctr" rtl="0">
              <a:lnSpc>
                <a:spcPct val="100000"/>
              </a:lnSpc>
              <a:spcBef>
                <a:spcPts val="1600"/>
              </a:spcBef>
              <a:spcAft>
                <a:spcPts val="1600"/>
              </a:spcAft>
              <a:buClr>
                <a:schemeClr val="lt2"/>
              </a:buClr>
              <a:buSzPts val="2200"/>
              <a:buFont typeface="Alata"/>
              <a:buNone/>
              <a:defRPr sz="2200" b="1" i="0" u="none" strike="noStrike" cap="none">
                <a:solidFill>
                  <a:schemeClr val="lt2"/>
                </a:solidFill>
                <a:latin typeface="Alata"/>
                <a:ea typeface="Alata"/>
                <a:cs typeface="Alata"/>
                <a:sym typeface="Alata"/>
              </a:defRPr>
            </a:lvl9pPr>
          </a:lstStyle>
          <a:p>
            <a:pPr marL="0" indent="0"/>
            <a:r>
              <a:rPr lang="en" sz="1800" dirty="0"/>
              <a:t>02 </a:t>
            </a:r>
            <a:r>
              <a:rPr lang="en-US" sz="1800" dirty="0"/>
              <a:t>Minimized waste consumption</a:t>
            </a:r>
          </a:p>
        </p:txBody>
      </p:sp>
      <p:sp>
        <p:nvSpPr>
          <p:cNvPr id="4" name="Google Shape;217;p31">
            <a:extLst>
              <a:ext uri="{FF2B5EF4-FFF2-40B4-BE49-F238E27FC236}">
                <a16:creationId xmlns:a16="http://schemas.microsoft.com/office/drawing/2014/main" id="{6583A9D9-DD1F-5115-3B0C-6D9756C30B63}"/>
              </a:ext>
            </a:extLst>
          </p:cNvPr>
          <p:cNvSpPr txBox="1">
            <a:spLocks/>
          </p:cNvSpPr>
          <p:nvPr/>
        </p:nvSpPr>
        <p:spPr>
          <a:xfrm>
            <a:off x="4572000" y="4004346"/>
            <a:ext cx="298496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lt2"/>
              </a:buClr>
              <a:buSzPts val="2200"/>
              <a:buFont typeface="Alata"/>
              <a:buNone/>
              <a:defRPr sz="2400" b="0" i="0" u="none" strike="noStrike" cap="none">
                <a:solidFill>
                  <a:schemeClr val="dk1"/>
                </a:solidFill>
                <a:latin typeface="Playfair Display ExtraBold"/>
                <a:ea typeface="Playfair Display ExtraBold"/>
                <a:cs typeface="Playfair Display ExtraBold"/>
                <a:sym typeface="Playfair Display ExtraBold"/>
              </a:defRPr>
            </a:lvl1pPr>
            <a:lvl2pPr marL="914400" marR="0" lvl="1" indent="-311150" algn="ctr" rtl="0">
              <a:lnSpc>
                <a:spcPct val="100000"/>
              </a:lnSpc>
              <a:spcBef>
                <a:spcPts val="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2pPr>
            <a:lvl3pPr marL="1371600" marR="0" lvl="2"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3pPr>
            <a:lvl4pPr marL="1828800" marR="0" lvl="3"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4pPr>
            <a:lvl5pPr marL="2286000" marR="0" lvl="4"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5pPr>
            <a:lvl6pPr marL="2743200" marR="0" lvl="5"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6pPr>
            <a:lvl7pPr marL="3200400" marR="0" lvl="6"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7pPr>
            <a:lvl8pPr marL="3657600" marR="0" lvl="7" indent="-311150" algn="ctr" rtl="0">
              <a:lnSpc>
                <a:spcPct val="100000"/>
              </a:lnSpc>
              <a:spcBef>
                <a:spcPts val="1600"/>
              </a:spcBef>
              <a:spcAft>
                <a:spcPts val="0"/>
              </a:spcAft>
              <a:buClr>
                <a:schemeClr val="lt2"/>
              </a:buClr>
              <a:buSzPts val="2200"/>
              <a:buFont typeface="Alata"/>
              <a:buNone/>
              <a:defRPr sz="2200" b="1" i="0" u="none" strike="noStrike" cap="none">
                <a:solidFill>
                  <a:schemeClr val="lt2"/>
                </a:solidFill>
                <a:latin typeface="Alata"/>
                <a:ea typeface="Alata"/>
                <a:cs typeface="Alata"/>
                <a:sym typeface="Alata"/>
              </a:defRPr>
            </a:lvl8pPr>
            <a:lvl9pPr marL="4114800" marR="0" lvl="8" indent="-311150" algn="ctr" rtl="0">
              <a:lnSpc>
                <a:spcPct val="100000"/>
              </a:lnSpc>
              <a:spcBef>
                <a:spcPts val="1600"/>
              </a:spcBef>
              <a:spcAft>
                <a:spcPts val="1600"/>
              </a:spcAft>
              <a:buClr>
                <a:schemeClr val="lt2"/>
              </a:buClr>
              <a:buSzPts val="2200"/>
              <a:buFont typeface="Alata"/>
              <a:buNone/>
              <a:defRPr sz="2200" b="1" i="0" u="none" strike="noStrike" cap="none">
                <a:solidFill>
                  <a:schemeClr val="lt2"/>
                </a:solidFill>
                <a:latin typeface="Alata"/>
                <a:ea typeface="Alata"/>
                <a:cs typeface="Alata"/>
                <a:sym typeface="Alata"/>
              </a:defRPr>
            </a:lvl9pPr>
          </a:lstStyle>
          <a:p>
            <a:pPr marL="0" indent="0"/>
            <a:r>
              <a:rPr lang="en" sz="1800" dirty="0"/>
              <a:t>03 </a:t>
            </a:r>
            <a:r>
              <a:rPr lang="en-US" sz="1800" dirty="0"/>
              <a:t>Improves consumer trust through certification</a:t>
            </a:r>
          </a:p>
        </p:txBody>
      </p:sp>
      <p:sp>
        <p:nvSpPr>
          <p:cNvPr id="14" name="Google Shape;339;p38">
            <a:extLst>
              <a:ext uri="{FF2B5EF4-FFF2-40B4-BE49-F238E27FC236}">
                <a16:creationId xmlns:a16="http://schemas.microsoft.com/office/drawing/2014/main" id="{F9C7E62E-7648-3A4D-AD47-179394D81A68}"/>
              </a:ext>
            </a:extLst>
          </p:cNvPr>
          <p:cNvSpPr/>
          <p:nvPr/>
        </p:nvSpPr>
        <p:spPr>
          <a:xfrm>
            <a:off x="-99059" y="-79436"/>
            <a:ext cx="4000499" cy="522293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DFC5EAB4-418D-BF5A-6A1A-5DDA7541B41D}"/>
              </a:ext>
            </a:extLst>
          </p:cNvPr>
          <p:cNvPicPr>
            <a:picLocks noChangeAspect="1"/>
          </p:cNvPicPr>
          <p:nvPr/>
        </p:nvPicPr>
        <p:blipFill>
          <a:blip r:embed="rId4"/>
          <a:stretch>
            <a:fillRect/>
          </a:stretch>
        </p:blipFill>
        <p:spPr>
          <a:xfrm>
            <a:off x="1315078" y="-79436"/>
            <a:ext cx="865707" cy="402371"/>
          </a:xfrm>
          <a:prstGeom prst="rect">
            <a:avLst/>
          </a:prstGeom>
        </p:spPr>
      </p:pic>
      <p:sp>
        <p:nvSpPr>
          <p:cNvPr id="6" name="Rectangle 5">
            <a:extLst>
              <a:ext uri="{FF2B5EF4-FFF2-40B4-BE49-F238E27FC236}">
                <a16:creationId xmlns:a16="http://schemas.microsoft.com/office/drawing/2014/main" id="{61ECA3F3-6570-2420-2A6E-D9BF49AACE82}"/>
              </a:ext>
            </a:extLst>
          </p:cNvPr>
          <p:cNvSpPr/>
          <p:nvPr/>
        </p:nvSpPr>
        <p:spPr>
          <a:xfrm>
            <a:off x="1239176" y="4754220"/>
            <a:ext cx="838199" cy="380999"/>
          </a:xfrm>
          <a:prstGeom prst="rect">
            <a:avLst/>
          </a:prstGeom>
          <a:solidFill>
            <a:srgbClr val="758055"/>
          </a:solidFill>
          <a:ln>
            <a:solidFill>
              <a:srgbClr val="75805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subTitle" idx="14"/>
          </p:nvPr>
        </p:nvSpPr>
        <p:spPr>
          <a:xfrm>
            <a:off x="3447759" y="2066532"/>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Sustainability Rating</a:t>
            </a:r>
            <a:endParaRPr sz="1600" dirty="0"/>
          </a:p>
        </p:txBody>
      </p:sp>
      <p:sp>
        <p:nvSpPr>
          <p:cNvPr id="264" name="Google Shape;264;p33"/>
          <p:cNvSpPr txBox="1">
            <a:spLocks noGrp="1"/>
          </p:cNvSpPr>
          <p:nvPr>
            <p:ph type="subTitle" idx="7"/>
          </p:nvPr>
        </p:nvSpPr>
        <p:spPr>
          <a:xfrm>
            <a:off x="951800" y="107455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Brand ID</a:t>
            </a:r>
            <a:endParaRPr sz="1600" dirty="0"/>
          </a:p>
        </p:txBody>
      </p:sp>
      <p:sp>
        <p:nvSpPr>
          <p:cNvPr id="265" name="Google Shape;265;p33"/>
          <p:cNvSpPr txBox="1">
            <a:spLocks noGrp="1"/>
          </p:cNvSpPr>
          <p:nvPr>
            <p:ph type="subTitle" idx="8"/>
          </p:nvPr>
        </p:nvSpPr>
        <p:spPr>
          <a:xfrm>
            <a:off x="3463473" y="1093067"/>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Brand Name</a:t>
            </a:r>
            <a:endParaRPr sz="1600" dirty="0"/>
          </a:p>
        </p:txBody>
      </p:sp>
      <p:sp>
        <p:nvSpPr>
          <p:cNvPr id="266" name="Google Shape;266;p33"/>
          <p:cNvSpPr txBox="1">
            <a:spLocks noGrp="1"/>
          </p:cNvSpPr>
          <p:nvPr>
            <p:ph type="subTitle" idx="9"/>
          </p:nvPr>
        </p:nvSpPr>
        <p:spPr>
          <a:xfrm>
            <a:off x="5970106" y="107455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Country</a:t>
            </a:r>
            <a:endParaRPr sz="1600" dirty="0"/>
          </a:p>
        </p:txBody>
      </p:sp>
      <p:sp>
        <p:nvSpPr>
          <p:cNvPr id="267" name="Google Shape;267;p33"/>
          <p:cNvSpPr txBox="1">
            <a:spLocks noGrp="1"/>
          </p:cNvSpPr>
          <p:nvPr>
            <p:ph type="subTitle" idx="13"/>
          </p:nvPr>
        </p:nvSpPr>
        <p:spPr>
          <a:xfrm>
            <a:off x="916684" y="209609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Year</a:t>
            </a:r>
            <a:endParaRPr sz="1600" dirty="0"/>
          </a:p>
        </p:txBody>
      </p:sp>
      <p:sp>
        <p:nvSpPr>
          <p:cNvPr id="268" name="Google Shape;268;p33"/>
          <p:cNvSpPr txBox="1">
            <a:spLocks noGrp="1"/>
          </p:cNvSpPr>
          <p:nvPr>
            <p:ph type="subTitle" idx="15"/>
          </p:nvPr>
        </p:nvSpPr>
        <p:spPr>
          <a:xfrm>
            <a:off x="5957178" y="2054622"/>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Material Type</a:t>
            </a:r>
            <a:endParaRPr sz="1600" dirty="0"/>
          </a:p>
        </p:txBody>
      </p:sp>
      <p:sp>
        <p:nvSpPr>
          <p:cNvPr id="269" name="Google Shape;269;p33"/>
          <p:cNvSpPr txBox="1">
            <a:spLocks noGrp="1"/>
          </p:cNvSpPr>
          <p:nvPr>
            <p:ph type="subTitle" idx="5"/>
          </p:nvPr>
        </p:nvSpPr>
        <p:spPr>
          <a:xfrm>
            <a:off x="5992294" y="1519562"/>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Country where the brand is based</a:t>
            </a:r>
            <a:endParaRPr sz="1100" dirty="0"/>
          </a:p>
        </p:txBody>
      </p:sp>
      <p:sp>
        <p:nvSpPr>
          <p:cNvPr id="270" name="Google Shape;270;p33"/>
          <p:cNvSpPr txBox="1">
            <a:spLocks noGrp="1"/>
          </p:cNvSpPr>
          <p:nvPr>
            <p:ph type="subTitle" idx="6"/>
          </p:nvPr>
        </p:nvSpPr>
        <p:spPr>
          <a:xfrm>
            <a:off x="5961767" y="2417189"/>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The primary materials used by brands in its products</a:t>
            </a:r>
            <a:endParaRPr sz="1100" dirty="0"/>
          </a:p>
        </p:txBody>
      </p:sp>
      <p:sp>
        <p:nvSpPr>
          <p:cNvPr id="271" name="Google Shape;271;p33"/>
          <p:cNvSpPr txBox="1">
            <a:spLocks noGrp="1"/>
          </p:cNvSpPr>
          <p:nvPr>
            <p:ph type="title"/>
          </p:nvPr>
        </p:nvSpPr>
        <p:spPr>
          <a:xfrm>
            <a:off x="-1441879" y="-812125"/>
            <a:ext cx="7704000" cy="572700"/>
          </a:xfrm>
          <a:prstGeom prst="rect">
            <a:avLst/>
          </a:prstGeom>
        </p:spPr>
        <p:txBody>
          <a:bodyPr spcFirstLastPara="1" wrap="square" lIns="91425" tIns="91425" rIns="91425" bIns="91425" anchor="t" anchorCtr="0">
            <a:noAutofit/>
          </a:bodyPr>
          <a:lstStyle/>
          <a:p>
            <a:pPr algn="r"/>
            <a:br>
              <a:rPr lang="en" sz="8000" dirty="0"/>
            </a:br>
            <a:endParaRPr lang="en" sz="3200" dirty="0"/>
          </a:p>
        </p:txBody>
      </p:sp>
      <p:sp>
        <p:nvSpPr>
          <p:cNvPr id="272" name="Google Shape;272;p33"/>
          <p:cNvSpPr txBox="1">
            <a:spLocks noGrp="1"/>
          </p:cNvSpPr>
          <p:nvPr>
            <p:ph type="subTitle" idx="1"/>
          </p:nvPr>
        </p:nvSpPr>
        <p:spPr>
          <a:xfrm>
            <a:off x="951800" y="1523175"/>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Unique identifier for each brand</a:t>
            </a:r>
            <a:endParaRPr sz="1100" dirty="0"/>
          </a:p>
        </p:txBody>
      </p:sp>
      <p:sp>
        <p:nvSpPr>
          <p:cNvPr id="274" name="Google Shape;274;p33"/>
          <p:cNvSpPr txBox="1">
            <a:spLocks noGrp="1"/>
          </p:cNvSpPr>
          <p:nvPr>
            <p:ph type="subTitle" idx="3"/>
          </p:nvPr>
        </p:nvSpPr>
        <p:spPr>
          <a:xfrm>
            <a:off x="951800" y="2508741"/>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Year of data collection</a:t>
            </a:r>
            <a:endParaRPr sz="1100" dirty="0"/>
          </a:p>
        </p:txBody>
      </p:sp>
      <p:sp>
        <p:nvSpPr>
          <p:cNvPr id="275" name="Google Shape;275;p33"/>
          <p:cNvSpPr txBox="1">
            <a:spLocks noGrp="1"/>
          </p:cNvSpPr>
          <p:nvPr>
            <p:ph type="subTitle" idx="4"/>
          </p:nvPr>
        </p:nvSpPr>
        <p:spPr>
          <a:xfrm>
            <a:off x="3511281" y="2417189"/>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Sustainability rating of the brand (A to D scale)</a:t>
            </a:r>
            <a:endParaRPr sz="1100" dirty="0"/>
          </a:p>
        </p:txBody>
      </p:sp>
      <p:cxnSp>
        <p:nvCxnSpPr>
          <p:cNvPr id="276" name="Google Shape;276;p33"/>
          <p:cNvCxnSpPr/>
          <p:nvPr/>
        </p:nvCxnSpPr>
        <p:spPr>
          <a:xfrm>
            <a:off x="890046" y="1270075"/>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3"/>
          <p:cNvCxnSpPr/>
          <p:nvPr/>
        </p:nvCxnSpPr>
        <p:spPr>
          <a:xfrm>
            <a:off x="867256" y="2289089"/>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3"/>
          <p:cNvCxnSpPr/>
          <p:nvPr/>
        </p:nvCxnSpPr>
        <p:spPr>
          <a:xfrm>
            <a:off x="5910009" y="1255637"/>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33"/>
          <p:cNvCxnSpPr/>
          <p:nvPr/>
        </p:nvCxnSpPr>
        <p:spPr>
          <a:xfrm>
            <a:off x="5910009" y="2255203"/>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33"/>
          <p:cNvCxnSpPr/>
          <p:nvPr/>
        </p:nvCxnSpPr>
        <p:spPr>
          <a:xfrm>
            <a:off x="3404438" y="1255637"/>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3"/>
          <p:cNvCxnSpPr/>
          <p:nvPr/>
        </p:nvCxnSpPr>
        <p:spPr>
          <a:xfrm>
            <a:off x="3379876" y="2255203"/>
            <a:ext cx="0" cy="25620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3D127BAF-D466-1A28-9249-BEF7903FEE43}"/>
              </a:ext>
            </a:extLst>
          </p:cNvPr>
          <p:cNvSpPr txBox="1"/>
          <p:nvPr/>
        </p:nvSpPr>
        <p:spPr>
          <a:xfrm>
            <a:off x="910481" y="3084302"/>
            <a:ext cx="5295900" cy="584775"/>
          </a:xfrm>
          <a:prstGeom prst="rect">
            <a:avLst/>
          </a:prstGeom>
          <a:noFill/>
        </p:spPr>
        <p:txBody>
          <a:bodyPr wrap="square">
            <a:spAutoFit/>
          </a:bodyPr>
          <a:lstStyle/>
          <a:p>
            <a:pPr marL="0" lvl="0" indent="0" algn="l" rtl="0">
              <a:spcBef>
                <a:spcPts val="0"/>
              </a:spcBef>
              <a:spcAft>
                <a:spcPts val="0"/>
              </a:spcAft>
              <a:buNone/>
            </a:pPr>
            <a:r>
              <a:rPr lang="en-US" sz="1600" dirty="0">
                <a:latin typeface="Playfair Display ExtraBold" panose="020B0604020202020204" charset="0"/>
              </a:rPr>
              <a:t>Eco Friendly </a:t>
            </a:r>
          </a:p>
          <a:p>
            <a:pPr marL="0" lvl="0" indent="0" algn="l" rtl="0">
              <a:spcBef>
                <a:spcPts val="0"/>
              </a:spcBef>
              <a:spcAft>
                <a:spcPts val="0"/>
              </a:spcAft>
              <a:buNone/>
            </a:pPr>
            <a:r>
              <a:rPr lang="en-US" sz="1600" dirty="0">
                <a:latin typeface="Playfair Display ExtraBold" panose="020B0604020202020204" charset="0"/>
              </a:rPr>
              <a:t>Manufacturing</a:t>
            </a:r>
          </a:p>
        </p:txBody>
      </p:sp>
      <p:sp>
        <p:nvSpPr>
          <p:cNvPr id="5" name="TextBox 4">
            <a:extLst>
              <a:ext uri="{FF2B5EF4-FFF2-40B4-BE49-F238E27FC236}">
                <a16:creationId xmlns:a16="http://schemas.microsoft.com/office/drawing/2014/main" id="{67D72EEE-9F74-F755-E3A9-1FA7186DCBE4}"/>
              </a:ext>
            </a:extLst>
          </p:cNvPr>
          <p:cNvSpPr txBox="1"/>
          <p:nvPr/>
        </p:nvSpPr>
        <p:spPr>
          <a:xfrm>
            <a:off x="910481" y="3684316"/>
            <a:ext cx="5295900" cy="430887"/>
          </a:xfrm>
          <a:prstGeom prst="rect">
            <a:avLst/>
          </a:prstGeom>
          <a:noFill/>
        </p:spPr>
        <p:txBody>
          <a:bodyPr wrap="square">
            <a:spAutoFit/>
          </a:bodyPr>
          <a:lstStyle/>
          <a:p>
            <a:pPr marL="0" lvl="0" indent="0" algn="l" rtl="0">
              <a:spcBef>
                <a:spcPts val="0"/>
              </a:spcBef>
              <a:spcAft>
                <a:spcPts val="0"/>
              </a:spcAft>
              <a:buNone/>
            </a:pPr>
            <a:r>
              <a:rPr lang="en-US" sz="1100" dirty="0"/>
              <a:t>Whether the manufacturing</a:t>
            </a:r>
          </a:p>
          <a:p>
            <a:pPr marL="0" lvl="0" indent="0" algn="l" rtl="0">
              <a:spcBef>
                <a:spcPts val="0"/>
              </a:spcBef>
              <a:spcAft>
                <a:spcPts val="0"/>
              </a:spcAft>
              <a:buNone/>
            </a:pPr>
            <a:r>
              <a:rPr lang="en-US" sz="1100" dirty="0"/>
              <a:t> process is eco-friendly (Yes/No)</a:t>
            </a:r>
          </a:p>
        </p:txBody>
      </p:sp>
      <p:cxnSp>
        <p:nvCxnSpPr>
          <p:cNvPr id="6" name="Google Shape;277;p33">
            <a:extLst>
              <a:ext uri="{FF2B5EF4-FFF2-40B4-BE49-F238E27FC236}">
                <a16:creationId xmlns:a16="http://schemas.microsoft.com/office/drawing/2014/main" id="{1EEDF0F5-D62B-9B9A-DDB1-C9A89AFAEB8C}"/>
              </a:ext>
            </a:extLst>
          </p:cNvPr>
          <p:cNvCxnSpPr/>
          <p:nvPr/>
        </p:nvCxnSpPr>
        <p:spPr>
          <a:xfrm>
            <a:off x="867256" y="3168600"/>
            <a:ext cx="0" cy="256200"/>
          </a:xfrm>
          <a:prstGeom prst="straightConnector1">
            <a:avLst/>
          </a:prstGeom>
          <a:noFill/>
          <a:ln w="9525" cap="flat" cmpd="sng">
            <a:solidFill>
              <a:schemeClr val="dk2"/>
            </a:solidFill>
            <a:prstDash val="solid"/>
            <a:round/>
            <a:headEnd type="none" w="med" len="med"/>
            <a:tailEnd type="none" w="med" len="med"/>
          </a:ln>
        </p:spPr>
      </p:cxnSp>
      <p:sp>
        <p:nvSpPr>
          <p:cNvPr id="8" name="TextBox 7">
            <a:extLst>
              <a:ext uri="{FF2B5EF4-FFF2-40B4-BE49-F238E27FC236}">
                <a16:creationId xmlns:a16="http://schemas.microsoft.com/office/drawing/2014/main" id="{C4B51C90-4E11-C8B8-41C0-0484CEA3CDC4}"/>
              </a:ext>
            </a:extLst>
          </p:cNvPr>
          <p:cNvSpPr txBox="1"/>
          <p:nvPr/>
        </p:nvSpPr>
        <p:spPr>
          <a:xfrm>
            <a:off x="3455644" y="3121925"/>
            <a:ext cx="5295900" cy="338554"/>
          </a:xfrm>
          <a:prstGeom prst="rect">
            <a:avLst/>
          </a:prstGeom>
          <a:noFill/>
        </p:spPr>
        <p:txBody>
          <a:bodyPr wrap="square">
            <a:spAutoFit/>
          </a:bodyPr>
          <a:lstStyle/>
          <a:p>
            <a:pPr marL="0" lvl="0" indent="0" algn="l" rtl="0">
              <a:spcBef>
                <a:spcPts val="0"/>
              </a:spcBef>
              <a:spcAft>
                <a:spcPts val="0"/>
              </a:spcAft>
              <a:buNone/>
            </a:pPr>
            <a:r>
              <a:rPr lang="en-US" sz="1600" dirty="0">
                <a:latin typeface="Playfair Display ExtraBold" panose="020B0604020202020204" charset="0"/>
              </a:rPr>
              <a:t>Carbon Footprint </a:t>
            </a:r>
          </a:p>
        </p:txBody>
      </p:sp>
      <p:sp>
        <p:nvSpPr>
          <p:cNvPr id="9" name="TextBox 8">
            <a:extLst>
              <a:ext uri="{FF2B5EF4-FFF2-40B4-BE49-F238E27FC236}">
                <a16:creationId xmlns:a16="http://schemas.microsoft.com/office/drawing/2014/main" id="{96289D94-AB80-CE75-F41F-11C713C02C2F}"/>
              </a:ext>
            </a:extLst>
          </p:cNvPr>
          <p:cNvSpPr txBox="1"/>
          <p:nvPr/>
        </p:nvSpPr>
        <p:spPr>
          <a:xfrm>
            <a:off x="3447759" y="3581993"/>
            <a:ext cx="5295900" cy="261610"/>
          </a:xfrm>
          <a:prstGeom prst="rect">
            <a:avLst/>
          </a:prstGeom>
          <a:noFill/>
        </p:spPr>
        <p:txBody>
          <a:bodyPr wrap="square">
            <a:spAutoFit/>
          </a:bodyPr>
          <a:lstStyle/>
          <a:p>
            <a:pPr marL="0" lvl="0" indent="0" algn="l" rtl="0">
              <a:spcBef>
                <a:spcPts val="0"/>
              </a:spcBef>
              <a:spcAft>
                <a:spcPts val="0"/>
              </a:spcAft>
              <a:buNone/>
            </a:pPr>
            <a:r>
              <a:rPr lang="en-US" sz="1100" dirty="0"/>
              <a:t>Carbon footprint in metric tons</a:t>
            </a:r>
          </a:p>
        </p:txBody>
      </p:sp>
      <p:cxnSp>
        <p:nvCxnSpPr>
          <p:cNvPr id="10" name="Google Shape;277;p33">
            <a:extLst>
              <a:ext uri="{FF2B5EF4-FFF2-40B4-BE49-F238E27FC236}">
                <a16:creationId xmlns:a16="http://schemas.microsoft.com/office/drawing/2014/main" id="{A7369F87-D8FF-B380-54D9-FBC9A7ABAA26}"/>
              </a:ext>
            </a:extLst>
          </p:cNvPr>
          <p:cNvCxnSpPr/>
          <p:nvPr/>
        </p:nvCxnSpPr>
        <p:spPr>
          <a:xfrm>
            <a:off x="3397407" y="3197638"/>
            <a:ext cx="0" cy="256200"/>
          </a:xfrm>
          <a:prstGeom prst="straightConnector1">
            <a:avLst/>
          </a:prstGeom>
          <a:noFill/>
          <a:ln w="9525" cap="flat" cmpd="sng">
            <a:solidFill>
              <a:schemeClr val="dk2"/>
            </a:solidFill>
            <a:prstDash val="solid"/>
            <a:round/>
            <a:headEnd type="none" w="med" len="med"/>
            <a:tailEnd type="none" w="med" len="med"/>
          </a:ln>
        </p:spPr>
      </p:cxnSp>
      <p:sp>
        <p:nvSpPr>
          <p:cNvPr id="12" name="TextBox 11">
            <a:extLst>
              <a:ext uri="{FF2B5EF4-FFF2-40B4-BE49-F238E27FC236}">
                <a16:creationId xmlns:a16="http://schemas.microsoft.com/office/drawing/2014/main" id="{54B7E3DF-BBC0-0C7F-2C50-A7709F88DA45}"/>
              </a:ext>
            </a:extLst>
          </p:cNvPr>
          <p:cNvSpPr txBox="1"/>
          <p:nvPr/>
        </p:nvSpPr>
        <p:spPr>
          <a:xfrm>
            <a:off x="5985795" y="3152128"/>
            <a:ext cx="5295900" cy="307777"/>
          </a:xfrm>
          <a:prstGeom prst="rect">
            <a:avLst/>
          </a:prstGeom>
          <a:noFill/>
        </p:spPr>
        <p:txBody>
          <a:bodyPr wrap="square">
            <a:spAutoFit/>
          </a:bodyPr>
          <a:lstStyle/>
          <a:p>
            <a:pPr marL="0" lvl="0" indent="0" algn="l" rtl="0">
              <a:spcBef>
                <a:spcPts val="0"/>
              </a:spcBef>
              <a:spcAft>
                <a:spcPts val="0"/>
              </a:spcAft>
              <a:buNone/>
            </a:pPr>
            <a:r>
              <a:rPr lang="en-US" sz="1400" dirty="0">
                <a:latin typeface="Playfair Display ExtraBold" panose="020B0604020202020204" charset="0"/>
              </a:rPr>
              <a:t>Water Usage</a:t>
            </a:r>
          </a:p>
        </p:txBody>
      </p:sp>
      <p:sp>
        <p:nvSpPr>
          <p:cNvPr id="14" name="TextBox 13">
            <a:extLst>
              <a:ext uri="{FF2B5EF4-FFF2-40B4-BE49-F238E27FC236}">
                <a16:creationId xmlns:a16="http://schemas.microsoft.com/office/drawing/2014/main" id="{3E74B3DB-B5C0-6A40-0738-5EA8444BD2F7}"/>
              </a:ext>
            </a:extLst>
          </p:cNvPr>
          <p:cNvSpPr txBox="1"/>
          <p:nvPr/>
        </p:nvSpPr>
        <p:spPr>
          <a:xfrm>
            <a:off x="5992294" y="3538717"/>
            <a:ext cx="6362700" cy="261610"/>
          </a:xfrm>
          <a:prstGeom prst="rect">
            <a:avLst/>
          </a:prstGeom>
          <a:noFill/>
        </p:spPr>
        <p:txBody>
          <a:bodyPr wrap="square">
            <a:spAutoFit/>
          </a:bodyPr>
          <a:lstStyle/>
          <a:p>
            <a:pPr marL="0" lvl="0" indent="0" algn="l" rtl="0">
              <a:spcBef>
                <a:spcPts val="0"/>
              </a:spcBef>
              <a:spcAft>
                <a:spcPts val="0"/>
              </a:spcAft>
              <a:buNone/>
            </a:pPr>
            <a:r>
              <a:rPr lang="en-US" sz="1100" dirty="0"/>
              <a:t>Amount of water used in liters</a:t>
            </a:r>
          </a:p>
        </p:txBody>
      </p:sp>
      <p:sp>
        <p:nvSpPr>
          <p:cNvPr id="2" name="TextBox 1">
            <a:extLst>
              <a:ext uri="{FF2B5EF4-FFF2-40B4-BE49-F238E27FC236}">
                <a16:creationId xmlns:a16="http://schemas.microsoft.com/office/drawing/2014/main" id="{AAC5F13B-DE8F-AB43-6395-4F0A25662F47}"/>
              </a:ext>
            </a:extLst>
          </p:cNvPr>
          <p:cNvSpPr txBox="1"/>
          <p:nvPr/>
        </p:nvSpPr>
        <p:spPr>
          <a:xfrm>
            <a:off x="2800901" y="92607"/>
            <a:ext cx="3310522" cy="830997"/>
          </a:xfrm>
          <a:prstGeom prst="rect">
            <a:avLst/>
          </a:prstGeom>
          <a:noFill/>
        </p:spPr>
        <p:txBody>
          <a:bodyPr wrap="none" rtlCol="0">
            <a:spAutoFit/>
          </a:bodyPr>
          <a:lstStyle/>
          <a:p>
            <a:r>
              <a:rPr lang="en" sz="4800" b="1" dirty="0">
                <a:latin typeface="Playfair Display" panose="00000500000000000000" pitchFamily="2" charset="0"/>
              </a:rPr>
              <a:t>03 </a:t>
            </a:r>
            <a:r>
              <a:rPr lang="en" sz="2400" b="1" dirty="0">
                <a:latin typeface="Playfair Display" panose="00000500000000000000" pitchFamily="2" charset="0"/>
              </a:rPr>
              <a:t>Dataset Content</a:t>
            </a:r>
            <a:endParaRPr lang="en-US" sz="2400" b="1" dirty="0">
              <a:latin typeface="Playfair Display" panose="00000500000000000000" pitchFamily="2" charset="0"/>
            </a:endParaRPr>
          </a:p>
        </p:txBody>
      </p:sp>
      <p:cxnSp>
        <p:nvCxnSpPr>
          <p:cNvPr id="4" name="Google Shape;279;p33">
            <a:extLst>
              <a:ext uri="{FF2B5EF4-FFF2-40B4-BE49-F238E27FC236}">
                <a16:creationId xmlns:a16="http://schemas.microsoft.com/office/drawing/2014/main" id="{315F24B1-0B84-AB0A-501F-D98D5B61BD28}"/>
              </a:ext>
            </a:extLst>
          </p:cNvPr>
          <p:cNvCxnSpPr/>
          <p:nvPr/>
        </p:nvCxnSpPr>
        <p:spPr>
          <a:xfrm>
            <a:off x="5901680" y="3248589"/>
            <a:ext cx="0" cy="2562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3"/>
          <p:cNvSpPr txBox="1">
            <a:spLocks noGrp="1"/>
          </p:cNvSpPr>
          <p:nvPr>
            <p:ph type="subTitle" idx="14"/>
          </p:nvPr>
        </p:nvSpPr>
        <p:spPr>
          <a:xfrm>
            <a:off x="3447759" y="2066532"/>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Certifications</a:t>
            </a:r>
            <a:endParaRPr sz="1600" dirty="0"/>
          </a:p>
        </p:txBody>
      </p:sp>
      <p:sp>
        <p:nvSpPr>
          <p:cNvPr id="264" name="Google Shape;264;p33"/>
          <p:cNvSpPr txBox="1">
            <a:spLocks noGrp="1"/>
          </p:cNvSpPr>
          <p:nvPr>
            <p:ph type="subTitle" idx="7"/>
          </p:nvPr>
        </p:nvSpPr>
        <p:spPr>
          <a:xfrm>
            <a:off x="951800" y="107455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dirty="0"/>
              <a:t>Recycling Program</a:t>
            </a:r>
            <a:endParaRPr sz="1600" dirty="0"/>
          </a:p>
        </p:txBody>
      </p:sp>
      <p:sp>
        <p:nvSpPr>
          <p:cNvPr id="265" name="Google Shape;265;p33"/>
          <p:cNvSpPr txBox="1">
            <a:spLocks noGrp="1"/>
          </p:cNvSpPr>
          <p:nvPr>
            <p:ph type="subTitle" idx="8"/>
          </p:nvPr>
        </p:nvSpPr>
        <p:spPr>
          <a:xfrm>
            <a:off x="3463473" y="1093067"/>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Product Lines</a:t>
            </a:r>
            <a:endParaRPr sz="1600" dirty="0"/>
          </a:p>
        </p:txBody>
      </p:sp>
      <p:sp>
        <p:nvSpPr>
          <p:cNvPr id="266" name="Google Shape;266;p33"/>
          <p:cNvSpPr txBox="1">
            <a:spLocks noGrp="1"/>
          </p:cNvSpPr>
          <p:nvPr>
            <p:ph type="subTitle" idx="9"/>
          </p:nvPr>
        </p:nvSpPr>
        <p:spPr>
          <a:xfrm>
            <a:off x="5970106" y="107455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Average Price</a:t>
            </a:r>
            <a:endParaRPr sz="1600" dirty="0"/>
          </a:p>
        </p:txBody>
      </p:sp>
      <p:sp>
        <p:nvSpPr>
          <p:cNvPr id="267" name="Google Shape;267;p33"/>
          <p:cNvSpPr txBox="1">
            <a:spLocks noGrp="1"/>
          </p:cNvSpPr>
          <p:nvPr>
            <p:ph type="subTitle" idx="13"/>
          </p:nvPr>
        </p:nvSpPr>
        <p:spPr>
          <a:xfrm>
            <a:off x="916684" y="2096094"/>
            <a:ext cx="2178300" cy="51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t>Market Trends</a:t>
            </a:r>
            <a:endParaRPr sz="1600" dirty="0"/>
          </a:p>
        </p:txBody>
      </p:sp>
      <p:sp>
        <p:nvSpPr>
          <p:cNvPr id="269" name="Google Shape;269;p33"/>
          <p:cNvSpPr txBox="1">
            <a:spLocks noGrp="1"/>
          </p:cNvSpPr>
          <p:nvPr>
            <p:ph type="subTitle" idx="5"/>
          </p:nvPr>
        </p:nvSpPr>
        <p:spPr>
          <a:xfrm>
            <a:off x="5992294" y="1519562"/>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How price levels correlate with sustainability practices</a:t>
            </a:r>
            <a:endParaRPr sz="1100" dirty="0"/>
          </a:p>
        </p:txBody>
      </p:sp>
      <p:sp>
        <p:nvSpPr>
          <p:cNvPr id="271" name="Google Shape;271;p33"/>
          <p:cNvSpPr txBox="1">
            <a:spLocks noGrp="1"/>
          </p:cNvSpPr>
          <p:nvPr>
            <p:ph type="title"/>
          </p:nvPr>
        </p:nvSpPr>
        <p:spPr>
          <a:xfrm>
            <a:off x="-1441879" y="-812125"/>
            <a:ext cx="7704000" cy="572700"/>
          </a:xfrm>
          <a:prstGeom prst="rect">
            <a:avLst/>
          </a:prstGeom>
        </p:spPr>
        <p:txBody>
          <a:bodyPr spcFirstLastPara="1" wrap="square" lIns="91425" tIns="91425" rIns="91425" bIns="91425" anchor="t" anchorCtr="0">
            <a:noAutofit/>
          </a:bodyPr>
          <a:lstStyle/>
          <a:p>
            <a:pPr algn="r"/>
            <a:br>
              <a:rPr lang="en" sz="8000" dirty="0"/>
            </a:br>
            <a:endParaRPr lang="en" sz="3200" dirty="0"/>
          </a:p>
        </p:txBody>
      </p:sp>
      <p:sp>
        <p:nvSpPr>
          <p:cNvPr id="272" name="Google Shape;272;p33"/>
          <p:cNvSpPr txBox="1">
            <a:spLocks noGrp="1"/>
          </p:cNvSpPr>
          <p:nvPr>
            <p:ph type="subTitle" idx="1"/>
          </p:nvPr>
        </p:nvSpPr>
        <p:spPr>
          <a:xfrm>
            <a:off x="951800" y="1523175"/>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Whether the brand has recycling programs or not (Yes/ No)</a:t>
            </a:r>
            <a:endParaRPr sz="1100" dirty="0"/>
          </a:p>
        </p:txBody>
      </p:sp>
      <p:sp>
        <p:nvSpPr>
          <p:cNvPr id="273" name="Google Shape;273;p33"/>
          <p:cNvSpPr txBox="1">
            <a:spLocks noGrp="1"/>
          </p:cNvSpPr>
          <p:nvPr>
            <p:ph type="subTitle" idx="2"/>
          </p:nvPr>
        </p:nvSpPr>
        <p:spPr>
          <a:xfrm>
            <a:off x="3482875" y="1526275"/>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Number of product lines offered</a:t>
            </a:r>
            <a:endParaRPr sz="1100" dirty="0"/>
          </a:p>
        </p:txBody>
      </p:sp>
      <p:sp>
        <p:nvSpPr>
          <p:cNvPr id="274" name="Google Shape;274;p33"/>
          <p:cNvSpPr txBox="1">
            <a:spLocks noGrp="1"/>
          </p:cNvSpPr>
          <p:nvPr>
            <p:ph type="subTitle" idx="3"/>
          </p:nvPr>
        </p:nvSpPr>
        <p:spPr>
          <a:xfrm>
            <a:off x="951800" y="2508741"/>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Correlation of sustainability efforts with economic performance</a:t>
            </a:r>
            <a:endParaRPr sz="1100" dirty="0"/>
          </a:p>
        </p:txBody>
      </p:sp>
      <p:sp>
        <p:nvSpPr>
          <p:cNvPr id="275" name="Google Shape;275;p33"/>
          <p:cNvSpPr txBox="1">
            <a:spLocks noGrp="1"/>
          </p:cNvSpPr>
          <p:nvPr>
            <p:ph type="subTitle" idx="4"/>
          </p:nvPr>
        </p:nvSpPr>
        <p:spPr>
          <a:xfrm>
            <a:off x="3511281" y="2417189"/>
            <a:ext cx="2178300" cy="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The brand’s compliance with recognized sustainability standards</a:t>
            </a:r>
            <a:endParaRPr sz="1100" dirty="0"/>
          </a:p>
        </p:txBody>
      </p:sp>
      <p:cxnSp>
        <p:nvCxnSpPr>
          <p:cNvPr id="276" name="Google Shape;276;p33"/>
          <p:cNvCxnSpPr/>
          <p:nvPr/>
        </p:nvCxnSpPr>
        <p:spPr>
          <a:xfrm>
            <a:off x="890046" y="1270075"/>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33"/>
          <p:cNvCxnSpPr/>
          <p:nvPr/>
        </p:nvCxnSpPr>
        <p:spPr>
          <a:xfrm>
            <a:off x="867256" y="2289089"/>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33"/>
          <p:cNvCxnSpPr/>
          <p:nvPr/>
        </p:nvCxnSpPr>
        <p:spPr>
          <a:xfrm>
            <a:off x="5910009" y="1255637"/>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33"/>
          <p:cNvCxnSpPr/>
          <p:nvPr/>
        </p:nvCxnSpPr>
        <p:spPr>
          <a:xfrm>
            <a:off x="3404438" y="1255637"/>
            <a:ext cx="0" cy="2562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3"/>
          <p:cNvCxnSpPr/>
          <p:nvPr/>
        </p:nvCxnSpPr>
        <p:spPr>
          <a:xfrm>
            <a:off x="3379876" y="2255203"/>
            <a:ext cx="0" cy="256200"/>
          </a:xfrm>
          <a:prstGeom prst="straightConnector1">
            <a:avLst/>
          </a:prstGeom>
          <a:noFill/>
          <a:ln w="9525"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AAC5F13B-DE8F-AB43-6395-4F0A25662F47}"/>
              </a:ext>
            </a:extLst>
          </p:cNvPr>
          <p:cNvSpPr txBox="1"/>
          <p:nvPr/>
        </p:nvSpPr>
        <p:spPr>
          <a:xfrm>
            <a:off x="2800901" y="92607"/>
            <a:ext cx="3310522" cy="830997"/>
          </a:xfrm>
          <a:prstGeom prst="rect">
            <a:avLst/>
          </a:prstGeom>
          <a:noFill/>
        </p:spPr>
        <p:txBody>
          <a:bodyPr wrap="none" rtlCol="0">
            <a:spAutoFit/>
          </a:bodyPr>
          <a:lstStyle/>
          <a:p>
            <a:r>
              <a:rPr lang="en" sz="4800" b="1" dirty="0">
                <a:latin typeface="Playfair Display" panose="00000500000000000000" pitchFamily="2" charset="0"/>
              </a:rPr>
              <a:t>03 </a:t>
            </a:r>
            <a:r>
              <a:rPr lang="en" sz="2400" b="1" dirty="0">
                <a:latin typeface="Playfair Display" panose="00000500000000000000" pitchFamily="2" charset="0"/>
              </a:rPr>
              <a:t>Dataset Content</a:t>
            </a:r>
            <a:endParaRPr lang="en-US" sz="2400" b="1" dirty="0">
              <a:latin typeface="Playfair Display" panose="00000500000000000000" pitchFamily="2" charset="0"/>
            </a:endParaRPr>
          </a:p>
        </p:txBody>
      </p:sp>
    </p:spTree>
    <p:extLst>
      <p:ext uri="{BB962C8B-B14F-4D97-AF65-F5344CB8AC3E}">
        <p14:creationId xmlns:p14="http://schemas.microsoft.com/office/powerpoint/2010/main" val="406934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5D62-B5B8-8BE4-1054-9978E59BA711}"/>
              </a:ext>
            </a:extLst>
          </p:cNvPr>
          <p:cNvSpPr>
            <a:spLocks noGrp="1"/>
          </p:cNvSpPr>
          <p:nvPr>
            <p:ph type="title"/>
          </p:nvPr>
        </p:nvSpPr>
        <p:spPr>
          <a:xfrm>
            <a:off x="282677" y="57150"/>
            <a:ext cx="7704000" cy="572700"/>
          </a:xfrm>
        </p:spPr>
        <p:txBody>
          <a:bodyPr wrap="square" anchor="t">
            <a:normAutofit fontScale="90000"/>
          </a:bodyPr>
          <a:lstStyle/>
          <a:p>
            <a:pPr>
              <a:lnSpc>
                <a:spcPct val="90000"/>
              </a:lnSpc>
            </a:pPr>
            <a:r>
              <a:rPr lang="en" sz="6700" dirty="0"/>
              <a:t>04</a:t>
            </a:r>
            <a:r>
              <a:rPr lang="en" sz="3600" dirty="0"/>
              <a:t> </a:t>
            </a:r>
            <a:r>
              <a:rPr lang="en-US" sz="3600" dirty="0"/>
              <a:t>Questions to be answered </a:t>
            </a:r>
          </a:p>
        </p:txBody>
      </p:sp>
      <p:sp>
        <p:nvSpPr>
          <p:cNvPr id="7" name="Text Placeholder 2">
            <a:extLst>
              <a:ext uri="{FF2B5EF4-FFF2-40B4-BE49-F238E27FC236}">
                <a16:creationId xmlns:a16="http://schemas.microsoft.com/office/drawing/2014/main" id="{F54AB30D-49A8-65E8-265A-1096811A5775}"/>
              </a:ext>
            </a:extLst>
          </p:cNvPr>
          <p:cNvSpPr>
            <a:spLocks noGrp="1"/>
          </p:cNvSpPr>
          <p:nvPr>
            <p:ph type="body" idx="1"/>
          </p:nvPr>
        </p:nvSpPr>
        <p:spPr>
          <a:xfrm>
            <a:off x="466000" y="1048836"/>
            <a:ext cx="8329658" cy="3297900"/>
          </a:xfrm>
        </p:spPr>
        <p:txBody>
          <a:bodyPr/>
          <a:lstStyle/>
          <a:p>
            <a:r>
              <a:rPr lang="en-US" sz="1400" dirty="0"/>
              <a:t>What is the total net waste by each country?</a:t>
            </a:r>
          </a:p>
          <a:p>
            <a:endParaRPr lang="en-US" sz="1400" dirty="0"/>
          </a:p>
          <a:p>
            <a:r>
              <a:rPr lang="en-US" sz="1400" dirty="0"/>
              <a:t>What are the price ranges for the brands?</a:t>
            </a:r>
          </a:p>
          <a:p>
            <a:endParaRPr lang="en-US" sz="1400" dirty="0"/>
          </a:p>
          <a:p>
            <a:r>
              <a:rPr lang="en-US" sz="1400" dirty="0"/>
              <a:t>What is the number of brands in each price range across different countries?</a:t>
            </a:r>
          </a:p>
          <a:p>
            <a:endParaRPr lang="en-US" sz="1400" dirty="0"/>
          </a:p>
          <a:p>
            <a:r>
              <a:rPr lang="en-US" sz="1400" dirty="0"/>
              <a:t>What is the Water usage per product line ?</a:t>
            </a:r>
          </a:p>
          <a:p>
            <a:endParaRPr lang="en-US" sz="1400" dirty="0"/>
          </a:p>
          <a:p>
            <a:r>
              <a:rPr lang="en-US" sz="1400" dirty="0"/>
              <a:t>What is the average sustainability rating per country?</a:t>
            </a:r>
          </a:p>
          <a:p>
            <a:endParaRPr lang="en-US" sz="1400" dirty="0"/>
          </a:p>
          <a:p>
            <a:r>
              <a:rPr lang="en-US" sz="1400" dirty="0"/>
              <a:t>What are the common materials used by brands according to sustainability ratings?</a:t>
            </a:r>
          </a:p>
          <a:p>
            <a:endParaRPr lang="en-US" sz="1400" dirty="0"/>
          </a:p>
          <a:p>
            <a:r>
              <a:rPr lang="en-US" sz="1400" dirty="0"/>
              <a:t>Which certifications are most common among brands with (growing, stable, declining) market trends?</a:t>
            </a:r>
          </a:p>
          <a:p>
            <a:r>
              <a:rPr lang="en-US" sz="1400" dirty="0"/>
              <a:t>How have the sustainability metrics evolved over time across the industry?</a:t>
            </a:r>
          </a:p>
        </p:txBody>
      </p:sp>
    </p:spTree>
    <p:extLst>
      <p:ext uri="{BB962C8B-B14F-4D97-AF65-F5344CB8AC3E}">
        <p14:creationId xmlns:p14="http://schemas.microsoft.com/office/powerpoint/2010/main" val="4228937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5" name="Picture Placeholder 4" descr="A close-up of a tag on a jeans pocket&#10;&#10;Description automatically generated">
            <a:extLst>
              <a:ext uri="{FF2B5EF4-FFF2-40B4-BE49-F238E27FC236}">
                <a16:creationId xmlns:a16="http://schemas.microsoft.com/office/drawing/2014/main" id="{15B58030-07E5-D10E-C918-E633BB99B0E8}"/>
              </a:ext>
            </a:extLst>
          </p:cNvPr>
          <p:cNvPicPr>
            <a:picLocks noChangeAspect="1"/>
          </p:cNvPicPr>
          <p:nvPr/>
        </p:nvPicPr>
        <p:blipFill>
          <a:blip r:embed="rId3"/>
          <a:srcRect l="85" r="85"/>
          <a:stretch>
            <a:fillRect/>
          </a:stretch>
        </p:blipFill>
        <p:spPr>
          <a:xfrm>
            <a:off x="0" y="-7620"/>
            <a:ext cx="9144000" cy="5143500"/>
          </a:xfrm>
          <a:prstGeom prst="rect">
            <a:avLst/>
          </a:prstGeom>
          <a:noFill/>
          <a:ln>
            <a:noFill/>
          </a:ln>
        </p:spPr>
      </p:pic>
      <p:sp>
        <p:nvSpPr>
          <p:cNvPr id="297" name="Google Shape;297;p35"/>
          <p:cNvSpPr txBox="1">
            <a:spLocks noGrp="1"/>
          </p:cNvSpPr>
          <p:nvPr>
            <p:ph type="title"/>
          </p:nvPr>
        </p:nvSpPr>
        <p:spPr>
          <a:xfrm>
            <a:off x="2349510" y="1425180"/>
            <a:ext cx="7538700" cy="227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05 </a:t>
            </a:r>
            <a:r>
              <a:rPr lang="en-US" sz="9600" dirty="0"/>
              <a:t>Charts</a:t>
            </a:r>
            <a:endParaRPr sz="9600" dirty="0"/>
          </a:p>
        </p:txBody>
      </p:sp>
      <p:cxnSp>
        <p:nvCxnSpPr>
          <p:cNvPr id="299" name="Google Shape;299;p35"/>
          <p:cNvCxnSpPr/>
          <p:nvPr/>
        </p:nvCxnSpPr>
        <p:spPr>
          <a:xfrm>
            <a:off x="8424000" y="952975"/>
            <a:ext cx="712800" cy="0"/>
          </a:xfrm>
          <a:prstGeom prst="straightConnector1">
            <a:avLst/>
          </a:prstGeom>
          <a:noFill/>
          <a:ln w="9525" cap="flat" cmpd="sng">
            <a:solidFill>
              <a:schemeClr val="lt1"/>
            </a:solidFill>
            <a:prstDash val="solid"/>
            <a:round/>
            <a:headEnd type="none" w="med" len="med"/>
            <a:tailEnd type="none" w="med" len="med"/>
          </a:ln>
        </p:spPr>
      </p:cxnSp>
      <p:cxnSp>
        <p:nvCxnSpPr>
          <p:cNvPr id="300" name="Google Shape;300;p35"/>
          <p:cNvCxnSpPr/>
          <p:nvPr/>
        </p:nvCxnSpPr>
        <p:spPr>
          <a:xfrm>
            <a:off x="0" y="952975"/>
            <a:ext cx="712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ustainable Fashion Design Brand Pitch Deck by Slidesgo">
  <a:themeElements>
    <a:clrScheme name="Simple Light">
      <a:dk1>
        <a:srgbClr val="131106"/>
      </a:dk1>
      <a:lt1>
        <a:srgbClr val="F9F9F9"/>
      </a:lt1>
      <a:dk2>
        <a:srgbClr val="758055"/>
      </a:dk2>
      <a:lt2>
        <a:srgbClr val="515E46"/>
      </a:lt2>
      <a:accent1>
        <a:srgbClr val="B5BEAC"/>
      </a:accent1>
      <a:accent2>
        <a:srgbClr val="FFFFFF"/>
      </a:accent2>
      <a:accent3>
        <a:srgbClr val="FFFFFF"/>
      </a:accent3>
      <a:accent4>
        <a:srgbClr val="FFFFFF"/>
      </a:accent4>
      <a:accent5>
        <a:srgbClr val="FFFFFF"/>
      </a:accent5>
      <a:accent6>
        <a:srgbClr val="FFFFFF"/>
      </a:accent6>
      <a:hlink>
        <a:srgbClr val="1311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 dockstate="right" visibility="0" width="438" row="6">
    <wetp:webextensionref xmlns:r="http://schemas.openxmlformats.org/officeDocument/2006/relationships" r:id="rId2"/>
  </wetp:taskpane>
  <wetp:taskpane dockstate="right" visibility="0" width="438" row="7">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323F4F37-4020-4F12-854C-0B5DDE419233}">
  <we:reference id="wa200005566" version="3.0.0.0" store="en-US" storeType="OMEX"/>
  <we:alternateReferences>
    <we:reference id="wa200005566" version="3.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AFE532B-B418-48B0-9CC3-C259F7402BA7}">
  <we:reference id="wa104380518" version="3.7.0.0" store="en-US" storeType="OMEX"/>
  <we:alternateReferences>
    <we:reference id="wa104380518" version="3.7.0.0" store="wa104380518"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51AABB04-04A2-4367-B29B-0121949C6B5F}">
  <we:reference id="wa200001625" version="1.0.0.8" store="en-US" storeType="OMEX"/>
  <we:alternateReferences>
    <we:reference id="wa200001625" version="1.0.0.8" store="wa200001625"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757</TotalTime>
  <Words>1218</Words>
  <Application>Microsoft Office PowerPoint</Application>
  <PresentationFormat>On-screen Show (16:9)</PresentationFormat>
  <Paragraphs>122</Paragraphs>
  <Slides>26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Playfair Display ExtraBold</vt:lpstr>
      <vt:lpstr>Playfair Display</vt:lpstr>
      <vt:lpstr>Arial</vt:lpstr>
      <vt:lpstr>Alata</vt:lpstr>
      <vt:lpstr>Montserrat</vt:lpstr>
      <vt:lpstr>Playfair Display Black</vt:lpstr>
      <vt:lpstr>DM Sans</vt:lpstr>
      <vt:lpstr>Sustainable Fashion Design Brand Pitch Deck by Slidesgo</vt:lpstr>
      <vt:lpstr>SUSTAINABLE FASHION </vt:lpstr>
      <vt:lpstr>02</vt:lpstr>
      <vt:lpstr>Definition of sustainable fashion</vt:lpstr>
      <vt:lpstr>Sustainable Fashion</vt:lpstr>
      <vt:lpstr>02  Importance of sustaiable fashion </vt:lpstr>
      <vt:lpstr> </vt:lpstr>
      <vt:lpstr> </vt:lpstr>
      <vt:lpstr>04 Questions to be answered </vt:lpstr>
      <vt:lpstr>05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04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FASHION</dc:title>
  <dc:creator>Amira Azer</dc:creator>
  <cp:lastModifiedBy>toni ihab</cp:lastModifiedBy>
  <cp:revision>13</cp:revision>
  <dcterms:modified xsi:type="dcterms:W3CDTF">2025-03-28T14:56:10Z</dcterms:modified>
</cp:coreProperties>
</file>