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28" r:id="rId3"/>
    <p:sldId id="343" r:id="rId4"/>
    <p:sldId id="344" r:id="rId5"/>
    <p:sldId id="345" r:id="rId6"/>
    <p:sldId id="346" r:id="rId7"/>
    <p:sldId id="347" r:id="rId8"/>
    <p:sldId id="348" r:id="rId9"/>
    <p:sldId id="266" r:id="rId10"/>
    <p:sldId id="337" r:id="rId11"/>
    <p:sldId id="338" r:id="rId12"/>
    <p:sldId id="339" r:id="rId13"/>
    <p:sldId id="341" r:id="rId14"/>
    <p:sldId id="340" r:id="rId15"/>
    <p:sldId id="267" r:id="rId16"/>
    <p:sldId id="342" r:id="rId17"/>
    <p:sldId id="268" r:id="rId18"/>
    <p:sldId id="269" r:id="rId19"/>
    <p:sldId id="270" r:id="rId20"/>
    <p:sldId id="271" r:id="rId21"/>
    <p:sldId id="349" r:id="rId22"/>
    <p:sldId id="272" r:id="rId23"/>
    <p:sldId id="273" r:id="rId24"/>
    <p:sldId id="274" r:id="rId25"/>
    <p:sldId id="326" r:id="rId26"/>
    <p:sldId id="275" r:id="rId27"/>
    <p:sldId id="276" r:id="rId28"/>
    <p:sldId id="279" r:id="rId29"/>
    <p:sldId id="280" r:id="rId30"/>
    <p:sldId id="281" r:id="rId31"/>
    <p:sldId id="329" r:id="rId32"/>
    <p:sldId id="282" r:id="rId33"/>
    <p:sldId id="283" r:id="rId34"/>
    <p:sldId id="284" r:id="rId35"/>
    <p:sldId id="285" r:id="rId36"/>
    <p:sldId id="286" r:id="rId37"/>
    <p:sldId id="287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35" r:id="rId47"/>
    <p:sldId id="302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6" r:id="rId57"/>
    <p:sldId id="317" r:id="rId58"/>
    <p:sldId id="318" r:id="rId59"/>
    <p:sldId id="336" r:id="rId60"/>
    <p:sldId id="319" r:id="rId61"/>
    <p:sldId id="32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42" autoAdjust="0"/>
    <p:restoredTop sz="79391" autoAdjust="0"/>
  </p:normalViewPr>
  <p:slideViewPr>
    <p:cSldViewPr snapToGrid="0">
      <p:cViewPr>
        <p:scale>
          <a:sx n="60" d="100"/>
          <a:sy n="60" d="100"/>
        </p:scale>
        <p:origin x="-88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6960-D044-4DF4-AB08-2BB46CCA0AC6}" type="datetimeFigureOut">
              <a:rPr lang="en-US" smtClean="0"/>
              <a:pPr/>
              <a:t>24-Sep-20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41DD0-AACD-4C09-86FB-70AAEBE33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71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19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7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don’t know any way to compute the exact probability of a word given a long sequence of preceding words.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2084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98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921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6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26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556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27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50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14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480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64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40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33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696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34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152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45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664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865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5703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39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0258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40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703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41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81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43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6233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44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91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45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893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47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6600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7005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49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9012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50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517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51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6934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52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8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53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56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9917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350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57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568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58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0859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9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66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15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6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17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2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36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21F-EA07-46F1-8C98-0C4AF1BC314F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6FAB-4672-4A33-888B-3EBF00AB900F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640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8180-3972-438B-92B9-D1AFAB18C2C3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ACE5-B020-444F-A1D5-CB80E0312740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4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FEF-7D57-4296-8782-ECA50C70541B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7B0C-8500-464F-A852-6500B06314CA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56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B6A8-6F15-4F75-8BD0-7F37750339BA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8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8905-3F19-42E4-B1F0-C01445706C24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0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FDA-0F36-430A-B8BB-F0DA51373CAF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21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39F2-1FA0-41CC-A3AA-0239936A4F65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3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9A3F-5D97-431E-AFE8-23B2E0127B72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2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B0A-2558-4BF2-870C-02848F6B3228}" type="datetime1">
              <a:rPr lang="en-US" smtClean="0"/>
              <a:pPr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4829-7EC9-41EC-84E5-0E7742053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0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5904"/>
          </a:xfrm>
        </p:spPr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3" y="179210"/>
            <a:ext cx="62153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Automatic</a:t>
            </a:r>
            <a:r>
              <a:rPr spc="-55" dirty="0"/>
              <a:t> </a:t>
            </a:r>
            <a:r>
              <a:rPr spc="-15" dirty="0"/>
              <a:t>Completion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1068" y="990602"/>
            <a:ext cx="11260667" cy="50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3253" y="6429364"/>
            <a:ext cx="304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3" y="179210"/>
            <a:ext cx="62153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Automatic</a:t>
            </a:r>
            <a:r>
              <a:rPr spc="-55" dirty="0"/>
              <a:t> </a:t>
            </a:r>
            <a:r>
              <a:rPr spc="-15" dirty="0"/>
              <a:t>Completion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535" y="1054101"/>
            <a:ext cx="10312400" cy="497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3253" y="6429364"/>
            <a:ext cx="304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001" y="320733"/>
            <a:ext cx="10007600" cy="6181725"/>
            <a:chOff x="762000" y="320732"/>
            <a:chExt cx="7505700" cy="6181725"/>
          </a:xfrm>
        </p:grpSpPr>
        <p:sp>
          <p:nvSpPr>
            <p:cNvPr id="3" name="object 3"/>
            <p:cNvSpPr/>
            <p:nvPr/>
          </p:nvSpPr>
          <p:spPr>
            <a:xfrm>
              <a:off x="939800" y="320732"/>
              <a:ext cx="7162800" cy="6181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0100" y="5562600"/>
              <a:ext cx="7429500" cy="457200"/>
            </a:xfrm>
            <a:custGeom>
              <a:avLst/>
              <a:gdLst/>
              <a:ahLst/>
              <a:cxnLst/>
              <a:rect l="l" t="t" r="r" b="b"/>
              <a:pathLst>
                <a:path w="7429500" h="457200">
                  <a:moveTo>
                    <a:pt x="0" y="0"/>
                  </a:moveTo>
                  <a:lnTo>
                    <a:pt x="7429504" y="0"/>
                  </a:lnTo>
                  <a:lnTo>
                    <a:pt x="7429504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13253" y="6429364"/>
            <a:ext cx="30480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Word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The Glob and MAIL</a:t>
            </a:r>
          </a:p>
          <a:p>
            <a:pPr lvl="1" eaLnBrk="1" hangingPunct="1"/>
            <a:r>
              <a:rPr lang="en-US" smtClean="0"/>
              <a:t>The Ontario Brain… 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/>
              <a:t>The Ontario Brain Institute….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/>
              <a:t>The Ontario Brain Institute, announced by ….</a:t>
            </a:r>
          </a:p>
          <a:p>
            <a:pPr lvl="1" eaLnBrk="1" hangingPunct="1"/>
            <a:r>
              <a:rPr lang="en-US" smtClean="0"/>
              <a:t>The Ontario Brain Institute, announced by Premier…</a:t>
            </a:r>
          </a:p>
          <a:p>
            <a:pPr lvl="1" eaLnBrk="1" hangingPunct="1"/>
            <a:r>
              <a:rPr lang="en-US" smtClean="0"/>
              <a:t>he Ontario Brain Institute, announced by Premier Dalton McGuinty ….</a:t>
            </a:r>
          </a:p>
          <a:p>
            <a:pPr lvl="1" eaLnBrk="1" hangingPunct="1"/>
            <a:r>
              <a:rPr lang="en-US" smtClean="0"/>
              <a:t>The Ontario Brain Institute, announced by Premier Dalton McGuinty on Monday, will provide …</a:t>
            </a:r>
          </a:p>
          <a:p>
            <a:pPr lvl="1" eaLnBrk="1" hangingPunct="1"/>
            <a:r>
              <a:rPr lang="en-US" smtClean="0"/>
              <a:t>The Ontario Brain Institute, announced by Premier Dalton McGuinty on Monday, will provide $15-million over three years for collaborative research on neuroscience.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Model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Model (LM)</a:t>
            </a:r>
          </a:p>
          <a:p>
            <a:pPr lvl="1" eaLnBrk="1" hangingPunct="1"/>
            <a:r>
              <a:rPr lang="en-US" smtClean="0"/>
              <a:t>A language model is a probability distribution over entire sentences or texts</a:t>
            </a:r>
          </a:p>
          <a:p>
            <a:pPr lvl="2" eaLnBrk="1" hangingPunct="1"/>
            <a:r>
              <a:rPr lang="en-US" smtClean="0"/>
              <a:t>N-gram: unigrams, bigrams, trigrams,…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a simple </a:t>
            </a:r>
            <a:r>
              <a:rPr lang="en-US" i="1" smtClean="0"/>
              <a:t>n</a:t>
            </a:r>
            <a:r>
              <a:rPr lang="en-US" smtClean="0"/>
              <a:t>-</a:t>
            </a:r>
            <a:r>
              <a:rPr lang="en-US" i="1" smtClean="0"/>
              <a:t>gram language model</a:t>
            </a:r>
            <a:r>
              <a:rPr lang="en-US" smtClean="0"/>
              <a:t>, the probability of a word, conditioned on some number of previous words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3733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A model </a:t>
            </a:r>
            <a:r>
              <a:rPr lang="en-US" sz="3733" dirty="0" smtClean="0">
                <a:latin typeface="Calibri" charset="0"/>
              </a:rPr>
              <a:t>that </a:t>
            </a:r>
            <a:r>
              <a:rPr lang="en-US" sz="3733" dirty="0">
                <a:latin typeface="Calibri" charset="0"/>
              </a:rPr>
              <a:t>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3200" dirty="0">
                <a:latin typeface="Calibri" charset="0"/>
              </a:rPr>
              <a:t> is called a </a:t>
            </a:r>
            <a:r>
              <a:rPr lang="en-US" sz="32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32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Better: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3200" dirty="0">
                <a:latin typeface="Calibri" charset="0"/>
              </a:rPr>
              <a:t>But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3200" dirty="0">
                <a:latin typeface="Calibri" charset="0"/>
              </a:rPr>
              <a:t>or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3200" dirty="0">
                <a:latin typeface="Calibri" charset="0"/>
              </a:rPr>
              <a:t>is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9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predict the next word?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a language has T word types in its lexicon, how likely is word 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smtClean="0"/>
              <a:t> to follow word </a:t>
            </a:r>
            <a:r>
              <a:rPr lang="en-US" smtClean="0">
                <a:solidFill>
                  <a:srgbClr val="0066FF"/>
                </a:solidFill>
              </a:rPr>
              <a:t>y</a:t>
            </a:r>
            <a:r>
              <a:rPr lang="en-US" smtClean="0"/>
              <a:t>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Solutions:</a:t>
            </a:r>
          </a:p>
          <a:p>
            <a:pPr lvl="1" eaLnBrk="1" hangingPunct="1"/>
            <a:r>
              <a:rPr lang="en-US" smtClean="0"/>
              <a:t>Estimate likelihood of 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smtClean="0"/>
              <a:t> occurring in new text, based on its </a:t>
            </a:r>
            <a:r>
              <a:rPr lang="en-US" u="sng" smtClean="0"/>
              <a:t>general frequency of occurrence </a:t>
            </a:r>
            <a:r>
              <a:rPr lang="en-US" smtClean="0"/>
              <a:t>estimated from a corpus</a:t>
            </a:r>
          </a:p>
          <a:p>
            <a:pPr lvl="2" eaLnBrk="1" hangingPunct="1"/>
            <a:r>
              <a:rPr lang="en-US" smtClean="0">
                <a:solidFill>
                  <a:schemeClr val="hlink"/>
                </a:solidFill>
              </a:rPr>
              <a:t>popcorn</a:t>
            </a:r>
            <a:r>
              <a:rPr lang="en-US" smtClean="0"/>
              <a:t> is more likely to occur than </a:t>
            </a:r>
            <a:r>
              <a:rPr lang="en-US" smtClean="0">
                <a:solidFill>
                  <a:schemeClr val="hlink"/>
                </a:solidFill>
              </a:rPr>
              <a:t>unicorn</a:t>
            </a:r>
            <a:endParaRPr lang="en-US" smtClean="0"/>
          </a:p>
          <a:p>
            <a:pPr lvl="1" eaLnBrk="1" hangingPunct="1"/>
            <a:r>
              <a:rPr lang="en-US" smtClean="0"/>
              <a:t>Condition the likelihood of 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smtClean="0"/>
              <a:t> occurring </a:t>
            </a:r>
            <a:r>
              <a:rPr lang="en-US" u="sng" smtClean="0"/>
              <a:t>in the context of previous words</a:t>
            </a:r>
            <a:r>
              <a:rPr lang="en-US" smtClean="0"/>
              <a:t> (</a:t>
            </a:r>
            <a:r>
              <a:rPr lang="en-US" smtClean="0">
                <a:solidFill>
                  <a:srgbClr val="0066FF"/>
                </a:solidFill>
              </a:rPr>
              <a:t>bigrams</a:t>
            </a:r>
            <a:r>
              <a:rPr lang="en-US" smtClean="0"/>
              <a:t>, </a:t>
            </a:r>
            <a:r>
              <a:rPr lang="en-US" smtClean="0">
                <a:solidFill>
                  <a:srgbClr val="0066FF"/>
                </a:solidFill>
              </a:rPr>
              <a:t>trigrams</a:t>
            </a:r>
            <a:r>
              <a:rPr lang="en-US" smtClean="0"/>
              <a:t>,…)</a:t>
            </a:r>
          </a:p>
          <a:p>
            <a:pPr lvl="2" eaLnBrk="1" hangingPunct="1"/>
            <a:r>
              <a:rPr lang="en-US" smtClean="0">
                <a:solidFill>
                  <a:schemeClr val="hlink"/>
                </a:solidFill>
              </a:rPr>
              <a:t>mythical unicorn</a:t>
            </a:r>
            <a:r>
              <a:rPr lang="en-US" smtClean="0"/>
              <a:t> is more likely than </a:t>
            </a:r>
            <a:r>
              <a:rPr lang="en-US" smtClean="0">
                <a:solidFill>
                  <a:schemeClr val="hlink"/>
                </a:solidFill>
              </a:rPr>
              <a:t>mythical popcorn</a:t>
            </a:r>
          </a:p>
          <a:p>
            <a:pPr lvl="2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3733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57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Chain </a:t>
            </a:r>
            <a:r>
              <a:rPr lang="en-US" dirty="0" smtClean="0"/>
              <a:t>Rule: General</a:t>
            </a:r>
            <a:endParaRPr lang="en-US" dirty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733" dirty="0" smtClean="0">
                <a:latin typeface="Calibri" charset="0"/>
              </a:rPr>
              <a:t>The </a:t>
            </a:r>
            <a:r>
              <a:rPr lang="en-US" sz="3733" dirty="0">
                <a:latin typeface="Calibri" charset="0"/>
              </a:rPr>
              <a:t>definition of conditional probabilities</a:t>
            </a: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r>
              <a:rPr lang="en-US" sz="3600" dirty="0" smtClean="0">
                <a:latin typeface="Calibri" charset="0"/>
              </a:rPr>
              <a:t>P( A | B ) = P( A, B ) / P( B )	</a:t>
            </a:r>
          </a:p>
          <a:p>
            <a:pPr marL="609585" lvl="1" indent="0">
              <a:buNone/>
            </a:pPr>
            <a:r>
              <a:rPr lang="en-US" sz="3600" dirty="0" smtClean="0">
                <a:latin typeface="Calibri" charset="0"/>
              </a:rPr>
              <a:t>Rewriting:		P( A, B ) = P( A | B ) P( B )</a:t>
            </a:r>
            <a:endParaRPr lang="en-US" dirty="0" smtClean="0">
              <a:latin typeface="Calibri" charset="0"/>
            </a:endParaRPr>
          </a:p>
          <a:p>
            <a:r>
              <a:rPr lang="en-US" sz="3733" dirty="0" smtClean="0">
                <a:latin typeface="Calibri" charset="0"/>
              </a:rPr>
              <a:t>More </a:t>
            </a:r>
            <a:r>
              <a:rPr lang="en-US" sz="3733" dirty="0">
                <a:latin typeface="Calibri" charset="0"/>
              </a:rPr>
              <a:t>variables:</a:t>
            </a:r>
          </a:p>
          <a:p>
            <a:pPr marL="609585" lvl="1" indent="0">
              <a:buNone/>
            </a:pPr>
            <a:r>
              <a:rPr lang="en-US" sz="3200" dirty="0">
                <a:latin typeface="Calibri" charset="0"/>
              </a:rPr>
              <a:t> P(A,B,C,D) = P(A)P(B|A)P(C|A,B)P(D|A,B,C)</a:t>
            </a:r>
            <a:endParaRPr lang="en-US" sz="4267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 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,…,</a:t>
            </a:r>
            <a:r>
              <a:rPr lang="en-US" sz="3733" dirty="0" err="1">
                <a:latin typeface="Calibri" charset="0"/>
              </a:rPr>
              <a:t>x</a:t>
            </a:r>
            <a:r>
              <a:rPr lang="en-US" sz="3733" baseline="-25000" dirty="0" err="1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) =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)…P(x</a:t>
            </a:r>
            <a:r>
              <a:rPr lang="en-US" sz="3733" baseline="-25000" dirty="0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,…,x</a:t>
            </a:r>
            <a:r>
              <a:rPr lang="en-US" sz="3733" baseline="-25000" dirty="0">
                <a:latin typeface="Calibri" charset="0"/>
              </a:rPr>
              <a:t>n-1</a:t>
            </a:r>
            <a:r>
              <a:rPr lang="en-US" sz="3733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9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/>
              <a:t>The Chain </a:t>
            </a:r>
            <a:r>
              <a:rPr lang="en-US" sz="4800" dirty="0" smtClean="0"/>
              <a:t>Rule: joint </a:t>
            </a:r>
            <a:r>
              <a:rPr lang="en-US" sz="4800" dirty="0"/>
              <a:t>probability </a:t>
            </a:r>
            <a:r>
              <a:rPr lang="en-US" sz="4800" dirty="0" smtClean="0"/>
              <a:t>in </a:t>
            </a:r>
            <a:r>
              <a:rPr lang="en-US" sz="4800" dirty="0"/>
              <a:t>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P(its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water) 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×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	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P(</a:t>
            </a:r>
            <a:r>
              <a:rPr lang="en-US" sz="3733" dirty="0" err="1" smtClean="0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water is)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9652986"/>
              </p:ext>
            </p:extLst>
          </p:nvPr>
        </p:nvGraphicFramePr>
        <p:xfrm>
          <a:off x="1752600" y="2420938"/>
          <a:ext cx="8685213" cy="1289050"/>
        </p:xfrm>
        <a:graphic>
          <a:graphicData uri="http://schemas.openxmlformats.org/presentationml/2006/ole">
            <p:oleObj spid="_x0000_s1139" name="Equation" r:id="rId4" imgW="2361960" imgH="34272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9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sz="3200" dirty="0" smtClean="0">
                <a:latin typeface="Calibri" charset="0"/>
              </a:rPr>
              <a:t>No</a:t>
            </a:r>
            <a:r>
              <a:rPr lang="en-US" sz="3200" dirty="0">
                <a:latin typeface="Calibri" charset="0"/>
              </a:rPr>
              <a:t>! </a:t>
            </a:r>
            <a:r>
              <a:rPr lang="en-US" sz="3200" dirty="0" smtClean="0">
                <a:latin typeface="Calibri" charset="0"/>
              </a:rPr>
              <a:t>Too </a:t>
            </a:r>
            <a:r>
              <a:rPr lang="en-US" sz="3200" dirty="0">
                <a:latin typeface="Calibri" charset="0"/>
              </a:rPr>
              <a:t>many possible sentences!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1315861"/>
              </p:ext>
            </p:extLst>
          </p:nvPr>
        </p:nvGraphicFramePr>
        <p:xfrm>
          <a:off x="1062893" y="2484094"/>
          <a:ext cx="8026400" cy="2659263"/>
        </p:xfrm>
        <a:graphic>
          <a:graphicData uri="http://schemas.openxmlformats.org/presentationml/2006/ole">
            <p:oleObj spid="_x0000_s2162" name="Equation" r:id="rId4" imgW="2568960" imgH="84096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9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don’t know any way to compute the exact probability of a word given a long sequence of preceding words,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intuition of the n-gram model is that instead of computing the probability of a word given its entire history, we can approximate the history by just the last few words.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800" dirty="0">
                <a:latin typeface="Calibri" charset="0"/>
              </a:rPr>
              <a:t>Simplifying assumption:</a:t>
            </a:r>
          </a:p>
          <a:p>
            <a:pPr marL="609585" lvl="1" indent="0">
              <a:buNone/>
            </a:pP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endParaRPr lang="en-US" sz="4267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48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7544169"/>
              </p:ext>
            </p:extLst>
          </p:nvPr>
        </p:nvGraphicFramePr>
        <p:xfrm>
          <a:off x="776432" y="3045342"/>
          <a:ext cx="10312400" cy="668338"/>
        </p:xfrm>
        <a:graphic>
          <a:graphicData uri="http://schemas.openxmlformats.org/presentationml/2006/ole">
            <p:oleObj spid="_x0000_s3298" name="Equation" r:id="rId4" imgW="3187440" imgH="20304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2362443"/>
              </p:ext>
            </p:extLst>
          </p:nvPr>
        </p:nvGraphicFramePr>
        <p:xfrm>
          <a:off x="266700" y="4933397"/>
          <a:ext cx="11925300" cy="633412"/>
        </p:xfrm>
        <a:graphic>
          <a:graphicData uri="http://schemas.openxmlformats.org/presentationml/2006/ole">
            <p:oleObj spid="_x0000_s3299" name="Equation" r:id="rId5" imgW="3898800" imgH="203040" progId="Equation.3">
              <p:embed/>
            </p:oleObj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77801"/>
            <a:ext cx="1966767" cy="256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8921" y="2694113"/>
            <a:ext cx="182652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/>
                <a:cs typeface="Calibri"/>
              </a:rPr>
              <a:t>Andrei Markov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00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4800" dirty="0"/>
          </a:p>
          <a:p>
            <a:endParaRPr lang="en-US" sz="4267" dirty="0"/>
          </a:p>
          <a:p>
            <a:r>
              <a:rPr lang="en-US" sz="4267" dirty="0"/>
              <a:t>In other words, we approximate each component in the product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sz="4800" dirty="0">
              <a:latin typeface="Calibri" charset="0"/>
            </a:endParaRPr>
          </a:p>
          <a:p>
            <a:pPr lvl="1" eaLnBrk="1" hangingPunct="1"/>
            <a:endParaRPr lang="en-US" sz="48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5314376"/>
              </p:ext>
            </p:extLst>
          </p:nvPr>
        </p:nvGraphicFramePr>
        <p:xfrm>
          <a:off x="1139825" y="1914525"/>
          <a:ext cx="9426575" cy="1428750"/>
        </p:xfrm>
        <a:graphic>
          <a:graphicData uri="http://schemas.openxmlformats.org/presentationml/2006/ole">
            <p:oleObj spid="_x0000_s4322" name="Equation" r:id="rId4" imgW="2311200" imgH="34272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92405560"/>
              </p:ext>
            </p:extLst>
          </p:nvPr>
        </p:nvGraphicFramePr>
        <p:xfrm>
          <a:off x="771525" y="4894263"/>
          <a:ext cx="11368088" cy="1162050"/>
        </p:xfrm>
        <a:graphic>
          <a:graphicData uri="http://schemas.openxmlformats.org/presentationml/2006/ole">
            <p:oleObj spid="_x0000_s4323" name="Equation" r:id="rId5" imgW="2400120" imgH="2286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20800" y="401006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23560"/>
            <a:ext cx="10769600" cy="263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667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thrift, did, eighty, said, hard, 'm, </a:t>
            </a:r>
            <a:r>
              <a:rPr lang="en-US" sz="2667" dirty="0" err="1">
                <a:latin typeface="Courier"/>
                <a:cs typeface="Courier"/>
              </a:rPr>
              <a:t>july</a:t>
            </a:r>
            <a:r>
              <a:rPr lang="en-US" sz="2667" dirty="0">
                <a:latin typeface="Courier"/>
                <a:cs typeface="Courier"/>
              </a:rPr>
              <a:t>, bullish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997120"/>
            <a:ext cx="90377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5223792"/>
              </p:ext>
            </p:extLst>
          </p:nvPr>
        </p:nvGraphicFramePr>
        <p:xfrm>
          <a:off x="2308225" y="1508125"/>
          <a:ext cx="6254750" cy="1377950"/>
        </p:xfrm>
        <a:graphic>
          <a:graphicData uri="http://schemas.openxmlformats.org/presentationml/2006/ole">
            <p:oleObj spid="_x0000_s5234" name="Equation" r:id="rId5" imgW="1587240" imgH="34272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5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13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Which is assigned higher probability by a unigram language model for English</a:t>
            </a:r>
            <a:r>
              <a:rPr lang="en-US" sz="3600" dirty="0" smtClean="0">
                <a:solidFill>
                  <a:srgbClr val="000000"/>
                </a:solidFill>
              </a:rPr>
              <a:t>?</a:t>
            </a: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P(I like ice </a:t>
            </a:r>
            <a:r>
              <a:rPr lang="en-US" sz="3600" dirty="0" smtClean="0"/>
              <a:t>cream)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P(the </a:t>
            </a:r>
            <a:r>
              <a:rPr lang="en-US" sz="3600" dirty="0" err="1"/>
              <a:t>the</a:t>
            </a:r>
            <a:r>
              <a:rPr lang="en-US" sz="3600" dirty="0"/>
              <a:t> </a:t>
            </a:r>
            <a:r>
              <a:rPr lang="en-US" sz="3600" dirty="0" err="1"/>
              <a:t>the</a:t>
            </a:r>
            <a:r>
              <a:rPr lang="en-US" sz="3600" dirty="0"/>
              <a:t> </a:t>
            </a:r>
            <a:r>
              <a:rPr lang="en-US" sz="3600" dirty="0" smtClean="0"/>
              <a:t>the)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P(Go </a:t>
            </a:r>
            <a:r>
              <a:rPr lang="en-US" sz="3600" dirty="0"/>
              <a:t>to class </a:t>
            </a:r>
            <a:r>
              <a:rPr lang="en-US" sz="3600" dirty="0" smtClean="0"/>
              <a:t>daily)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P(class </a:t>
            </a:r>
            <a:r>
              <a:rPr lang="en-US" sz="3600" dirty="0"/>
              <a:t>daily go to)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5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1016000" y="1676400"/>
            <a:ext cx="1036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r>
              <a:rPr lang="en-US" sz="3200" dirty="0">
                <a:latin typeface="Calibri"/>
                <a:cs typeface="Calibri"/>
              </a:rPr>
              <a:t>Condition on the previous word:</a:t>
            </a: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1066773" lvl="1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04035"/>
            <a:ext cx="1148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texaco</a:t>
            </a:r>
            <a:r>
              <a:rPr lang="en-US" sz="24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2400" dirty="0" err="1">
                <a:latin typeface="Courier"/>
                <a:cs typeface="Courier"/>
              </a:rPr>
              <a:t>mr.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gurria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mexico</a:t>
            </a:r>
            <a:r>
              <a:rPr lang="en-US" sz="24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this, would, be, a, record, </a:t>
            </a:r>
            <a:r>
              <a:rPr lang="en-US" sz="2400" dirty="0" err="1">
                <a:latin typeface="Courier"/>
                <a:cs typeface="Courier"/>
              </a:rPr>
              <a:t>november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706828"/>
              </p:ext>
            </p:extLst>
          </p:nvPr>
        </p:nvGraphicFramePr>
        <p:xfrm>
          <a:off x="1082675" y="2362200"/>
          <a:ext cx="8858250" cy="1101725"/>
        </p:xfrm>
        <a:graphic>
          <a:graphicData uri="http://schemas.openxmlformats.org/presentationml/2006/ole">
            <p:oleObj spid="_x0000_s6258" name="Equation" r:id="rId5" imgW="1981080" imgH="2286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/>
              <a:t>We can extend to trigrams, 4-grams, 5-grams</a:t>
            </a:r>
          </a:p>
          <a:p>
            <a:r>
              <a:rPr lang="en-US" sz="3733" dirty="0"/>
              <a:t>In general this is an insufficient model of language</a:t>
            </a:r>
          </a:p>
          <a:p>
            <a:pPr lvl="1"/>
            <a:r>
              <a:rPr lang="en-US" sz="3200" dirty="0"/>
              <a:t>because language has </a:t>
            </a:r>
            <a:r>
              <a:rPr lang="en-US" sz="3200" b="1" dirty="0">
                <a:solidFill>
                  <a:srgbClr val="008000"/>
                </a:solidFill>
              </a:rPr>
              <a:t>long-distance dependencies</a:t>
            </a:r>
            <a:r>
              <a:rPr lang="en-US" sz="3200" dirty="0"/>
              <a:t>:</a:t>
            </a:r>
          </a:p>
          <a:p>
            <a:pPr marL="609585" lvl="1" indent="0">
              <a:buNone/>
            </a:pPr>
            <a:endParaRPr lang="en-US" sz="1067" dirty="0"/>
          </a:p>
          <a:p>
            <a:pPr marL="609585" lvl="1" indent="0">
              <a:buNone/>
            </a:pPr>
            <a:r>
              <a:rPr lang="en-US" sz="3200" dirty="0"/>
              <a:t>“The computer which I had just put into the machine room on the fifth floor crashed.”</a:t>
            </a:r>
          </a:p>
          <a:p>
            <a:pPr lvl="1"/>
            <a:endParaRPr lang="en-US" sz="1067" dirty="0"/>
          </a:p>
          <a:p>
            <a:r>
              <a:rPr lang="en-US" sz="3733" dirty="0"/>
              <a:t>But we can often get away with N-gram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4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>Estimating N-gram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The Maximum Likelihood </a:t>
            </a:r>
            <a:r>
              <a:rPr lang="en-US" b="1" dirty="0" smtClean="0">
                <a:latin typeface="Calibri" charset="0"/>
              </a:rPr>
              <a:t>Estimate (MLE)</a:t>
            </a:r>
            <a:endParaRPr lang="en-US" b="1" dirty="0">
              <a:latin typeface="Calibri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336800" y="2648444"/>
          <a:ext cx="7213600" cy="1671672"/>
        </p:xfrm>
        <a:graphic>
          <a:graphicData uri="http://schemas.openxmlformats.org/presentationml/2006/ole">
            <p:oleObj spid="_x0000_s7352" name="Equation" r:id="rId4" imgW="1737000" imgH="39312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13104533"/>
              </p:ext>
            </p:extLst>
          </p:nvPr>
        </p:nvGraphicFramePr>
        <p:xfrm>
          <a:off x="2885056" y="4412703"/>
          <a:ext cx="6117088" cy="1671672"/>
        </p:xfrm>
        <a:graphic>
          <a:graphicData uri="http://schemas.openxmlformats.org/presentationml/2006/ole">
            <p:oleObj spid="_x0000_s7353" name="Equation" r:id="rId5" imgW="1471680" imgH="39312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17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flying</a:t>
            </a:r>
            <a:r>
              <a:rPr lang="en-US" dirty="0" smtClean="0"/>
              <a:t>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7"/>
            <a:ext cx="98552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81600" y="1803400"/>
            <a:ext cx="72136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do not like green eggs and ham &lt;/s&gt;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94376"/>
            <a:ext cx="11684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3200" y="2071593"/>
          <a:ext cx="4572000" cy="1249431"/>
        </p:xfrm>
        <a:graphic>
          <a:graphicData uri="http://schemas.openxmlformats.org/presentationml/2006/ole">
            <p:oleObj spid="_x0000_s8285" name="Equation" r:id="rId5" imgW="1471680" imgH="39312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5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If we estimate a bigram language model from the following corpus, </a:t>
            </a:r>
            <a:r>
              <a:rPr lang="en-US" dirty="0" smtClean="0"/>
              <a:t>	</a:t>
            </a:r>
            <a:r>
              <a:rPr lang="en-US" b="1" dirty="0" smtClean="0"/>
              <a:t>what </a:t>
            </a:r>
            <a:r>
              <a:rPr lang="en-US" b="1" dirty="0"/>
              <a:t>is P(</a:t>
            </a:r>
            <a:r>
              <a:rPr lang="en-US" b="1" dirty="0" err="1"/>
              <a:t>not|do</a:t>
            </a:r>
            <a:r>
              <a:rPr lang="en-US" b="1" dirty="0"/>
              <a:t>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s&gt; I am Sam &lt;/s&gt;</a:t>
            </a:r>
          </a:p>
          <a:p>
            <a:pPr marL="0" indent="0">
              <a:buNone/>
            </a:pPr>
            <a:r>
              <a:rPr lang="en-US" dirty="0"/>
              <a:t>&lt;s&gt; Sam I am &lt;/s&gt;</a:t>
            </a:r>
          </a:p>
          <a:p>
            <a:pPr marL="0" indent="0">
              <a:buNone/>
            </a:pPr>
            <a:r>
              <a:rPr lang="en-US" dirty="0"/>
              <a:t>&lt;s&gt; I do not like green eggs and ham &lt;/s&gt;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7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82600"/>
            <a:ext cx="113792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</a:t>
            </a:r>
            <a:r>
              <a:rPr lang="en-US" dirty="0" smtClean="0"/>
              <a:t>examples: Berkeley </a:t>
            </a:r>
            <a:r>
              <a:rPr lang="en-US" dirty="0"/>
              <a:t>Restaurant Project </a:t>
            </a:r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2235200"/>
            <a:ext cx="11582400" cy="4445000"/>
          </a:xfrm>
        </p:spPr>
        <p:txBody>
          <a:bodyPr/>
          <a:lstStyle/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3333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3333" dirty="0">
              <a:solidFill>
                <a:srgbClr val="330099"/>
              </a:solidFill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229" y="1399768"/>
            <a:ext cx="298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 </a:t>
            </a:r>
            <a:r>
              <a:rPr lang="en-US" dirty="0" smtClean="0"/>
              <a:t>sample of 9332 </a:t>
            </a:r>
            <a:r>
              <a:rPr lang="en-US" dirty="0" smtClean="0"/>
              <a:t>sentences):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8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</a:t>
            </a:r>
            <a:r>
              <a:rPr lang="en-US" dirty="0" smtClean="0"/>
              <a:t>counts (absolute measure)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2341034"/>
            <a:ext cx="120904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1509" y="1667783"/>
            <a:ext cx="5807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Note that the majority of the values are zero.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2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Raw bigram </a:t>
            </a:r>
            <a:r>
              <a:rPr lang="en-US" dirty="0" smtClean="0"/>
              <a:t>probabilities (relative measure)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667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3513822"/>
            <a:ext cx="9347200" cy="33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2311400"/>
            <a:ext cx="8957733" cy="8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9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803400"/>
            <a:ext cx="11379200" cy="4445000"/>
          </a:xfrm>
        </p:spPr>
        <p:txBody>
          <a:bodyPr/>
          <a:lstStyle/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P(&lt;s&gt; I want </a:t>
            </a:r>
            <a:r>
              <a:rPr lang="en-US" sz="3733" dirty="0" err="1">
                <a:latin typeface="Calibri" charset="0"/>
              </a:rPr>
              <a:t>english</a:t>
            </a:r>
            <a:r>
              <a:rPr lang="en-US" sz="3733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	×  P(</a:t>
            </a:r>
            <a:r>
              <a:rPr lang="en-US" sz="3733" dirty="0" err="1">
                <a:latin typeface="Calibri" charset="0"/>
              </a:rPr>
              <a:t>want|I</a:t>
            </a:r>
            <a:r>
              <a:rPr lang="en-US" sz="3733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food|english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      =  .000031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73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chinese|want</a:t>
            </a:r>
            <a:r>
              <a:rPr lang="en-US" sz="3733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to|want</a:t>
            </a:r>
            <a:r>
              <a:rPr lang="en-US" sz="3733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 (</a:t>
            </a:r>
            <a:r>
              <a:rPr lang="en-US" sz="3733" dirty="0" err="1">
                <a:latin typeface="Calibri" charset="0"/>
              </a:rPr>
              <a:t>i</a:t>
            </a:r>
            <a:r>
              <a:rPr lang="en-US" sz="3733" dirty="0">
                <a:latin typeface="Calibri" charset="0"/>
              </a:rPr>
              <a:t> | &lt;s&gt;) = .25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2" y="1865208"/>
            <a:ext cx="138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world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8554" y="3177912"/>
            <a:ext cx="2086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647" y="4588781"/>
            <a:ext cx="706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 (structural zero)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4647" y="4060318"/>
            <a:ext cx="706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 (contingent zero)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17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5626"/>
            <a:ext cx="10515600" cy="28753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267" dirty="0" smtClean="0">
                <a:latin typeface="Calibri" charset="0"/>
              </a:rPr>
              <a:t>We </a:t>
            </a:r>
            <a:r>
              <a:rPr lang="en-US" sz="4267" dirty="0">
                <a:latin typeface="Calibri" charset="0"/>
              </a:rPr>
              <a:t>do everything in log space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Avoid </a:t>
            </a:r>
            <a:r>
              <a:rPr lang="en-US" sz="4267" dirty="0" smtClean="0">
                <a:latin typeface="Calibri" charset="0"/>
              </a:rPr>
              <a:t>underflow: multiplying extremely small numbers</a:t>
            </a:r>
            <a:endParaRPr lang="en-US" sz="4267" dirty="0">
              <a:latin typeface="Calibri" charset="0"/>
            </a:endParaRPr>
          </a:p>
          <a:p>
            <a:pPr lvl="1" eaLnBrk="1" hangingPunct="1"/>
            <a:r>
              <a:rPr lang="en-US" sz="4267" dirty="0" smtClean="0">
                <a:latin typeface="Calibri" charset="0"/>
              </a:rPr>
              <a:t>Adding </a:t>
            </a:r>
            <a:r>
              <a:rPr lang="en-US" sz="4267" dirty="0">
                <a:latin typeface="Calibri" charset="0"/>
              </a:rPr>
              <a:t>is faster than </a:t>
            </a:r>
            <a:r>
              <a:rPr lang="en-US" sz="4267" dirty="0" smtClean="0">
                <a:latin typeface="Calibri" charset="0"/>
              </a:rPr>
              <a:t>multiplying</a:t>
            </a:r>
            <a:endParaRPr lang="en-US" sz="4267" dirty="0">
              <a:latin typeface="Calibri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4557008"/>
              </p:ext>
            </p:extLst>
          </p:nvPr>
        </p:nvGraphicFramePr>
        <p:xfrm>
          <a:off x="277813" y="4699000"/>
          <a:ext cx="11636375" cy="825500"/>
        </p:xfrm>
        <a:graphic>
          <a:graphicData uri="http://schemas.openxmlformats.org/presentationml/2006/ole">
            <p:oleObj spid="_x0000_s9309" name="Equation" r:id="rId4" imgW="3429000" imgH="228600" progId="Equation.3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4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A50021"/>
                </a:solidFill>
                <a:latin typeface="Calibri" charset="0"/>
              </a:rPr>
            </a:br>
            <a:r>
              <a:rPr lang="en-US" dirty="0">
                <a:solidFill>
                  <a:srgbClr val="A50021"/>
                </a:solidFill>
                <a:latin typeface="Calibri" charset="0"/>
              </a:rPr>
              <a:t>Evaluation and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Perplexity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5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99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n-US" dirty="0" smtClean="0"/>
              <a:t>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Best evaluation for comparing models A and B</a:t>
            </a:r>
          </a:p>
          <a:p>
            <a:pPr lvl="1"/>
            <a:r>
              <a:rPr lang="en-US" sz="3200" dirty="0"/>
              <a:t>Put each model in a task</a:t>
            </a:r>
          </a:p>
          <a:p>
            <a:pPr lvl="2"/>
            <a:r>
              <a:rPr lang="en-US" sz="3200" dirty="0"/>
              <a:t> spelling corrector, speech recognizer, </a:t>
            </a:r>
            <a:r>
              <a:rPr lang="en-US" sz="3200" dirty="0" smtClean="0"/>
              <a:t>machine translation </a:t>
            </a:r>
            <a:r>
              <a:rPr lang="en-US" sz="3200" dirty="0"/>
              <a:t>system</a:t>
            </a:r>
          </a:p>
          <a:p>
            <a:pPr lvl="1"/>
            <a:r>
              <a:rPr lang="en-US" sz="3200" dirty="0"/>
              <a:t>Run the task, get an accuracy for A and for B</a:t>
            </a:r>
          </a:p>
          <a:p>
            <a:pPr lvl="2"/>
            <a:r>
              <a:rPr lang="en-US" sz="3200" dirty="0"/>
              <a:t>How many misspelled words corrected properly</a:t>
            </a:r>
          </a:p>
          <a:p>
            <a:pPr lvl="2"/>
            <a:r>
              <a:rPr lang="en-US" sz="3200" dirty="0"/>
              <a:t>How many words translated correctly</a:t>
            </a:r>
          </a:p>
          <a:p>
            <a:pPr lvl="1"/>
            <a:r>
              <a:rPr lang="en-US" sz="3200" dirty="0"/>
              <a:t>Compare accuracy for A and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99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sz="3733" dirty="0" smtClean="0">
                <a:latin typeface="Calibri" charset="0"/>
              </a:rPr>
              <a:t>So instead</a:t>
            </a:r>
            <a:endParaRPr lang="en-US" sz="3733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Sometimes use </a:t>
            </a:r>
            <a:r>
              <a:rPr lang="en-US" sz="32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3200" dirty="0">
                <a:latin typeface="Calibri"/>
                <a:cs typeface="Calibri"/>
              </a:rPr>
              <a:t> evaluation: </a:t>
            </a:r>
            <a:r>
              <a:rPr lang="en-US" sz="3200" b="1" dirty="0">
                <a:latin typeface="Calibri"/>
                <a:cs typeface="Calibri"/>
              </a:rPr>
              <a:t>perplexity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unless the test data looks </a:t>
            </a:r>
            <a:r>
              <a:rPr lang="en-US" sz="3200" b="1" dirty="0">
                <a:latin typeface="Calibri"/>
                <a:cs typeface="Calibri"/>
              </a:rPr>
              <a:t>just</a:t>
            </a:r>
            <a:r>
              <a:rPr lang="en-US" sz="32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 </a:t>
            </a:r>
            <a:r>
              <a:rPr lang="en-US" sz="32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But is helpful to think about.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80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  <a:cs typeface="Calibri"/>
              </a:rPr>
              <a:t>How well can we predict the next word</a:t>
            </a:r>
            <a:r>
              <a:rPr lang="en-US" sz="3200" dirty="0" smtClean="0">
                <a:ea typeface="ＭＳ Ｐゴシック" charset="0"/>
                <a:cs typeface="Calibri"/>
              </a:rPr>
              <a:t>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Unigrams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25600" y="2431634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8000" y="1701800"/>
            <a:ext cx="2438400" cy="337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and 1e-100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721600" y="1803400"/>
            <a:ext cx="406400" cy="31496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86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67008"/>
            <a:ext cx="5689600" cy="4185667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latin typeface="Calibri" charset="0"/>
              </a:rPr>
              <a:t>Perplexity is the probability of the test set, normalized by the number of words: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640" y="4241801"/>
            <a:ext cx="338328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2368" y="5461000"/>
            <a:ext cx="2999232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6077247"/>
            <a:ext cx="929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000" y="1600200"/>
            <a:ext cx="1046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667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sz="2667" dirty="0">
                <a:latin typeface="Calibri" charset="0"/>
              </a:rPr>
              <a:t>Gives the highest P(sentence)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02967" y="2371126"/>
                <a:ext cx="4482792" cy="1626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67" y="2371126"/>
                <a:ext cx="4482792" cy="16262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574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alibri" charset="0"/>
              </a:rPr>
              <a:t>How </a:t>
            </a:r>
            <a:r>
              <a:rPr lang="en-US" sz="2400" dirty="0">
                <a:latin typeface="Calibri" charset="0"/>
              </a:rPr>
              <a:t>hard is the task of recognizing digits ‘0,1,2,3,4,5,6,7,8,9’</a:t>
            </a:r>
          </a:p>
          <a:p>
            <a:pPr lvl="1"/>
            <a:r>
              <a:rPr lang="en-US" sz="1867" dirty="0">
                <a:latin typeface="Calibri" charset="0"/>
              </a:rPr>
              <a:t>Perplexity 10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How hard is recognizing (30,000) names at Microsoft. </a:t>
            </a:r>
          </a:p>
          <a:p>
            <a:pPr lvl="1"/>
            <a:r>
              <a:rPr lang="en-US" sz="1867" dirty="0">
                <a:latin typeface="Calibri" charset="0"/>
              </a:rPr>
              <a:t>Perplexity = 30,000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2133" dirty="0">
                <a:latin typeface="Calibri" charset="0"/>
              </a:rPr>
              <a:t>Operator </a:t>
            </a:r>
            <a:r>
              <a:rPr lang="en-US" sz="2133" dirty="0" smtClean="0">
                <a:latin typeface="Calibri" charset="0"/>
              </a:rPr>
              <a:t>(25% of the time)</a:t>
            </a:r>
            <a:endParaRPr lang="en-US" sz="2133" dirty="0">
              <a:latin typeface="Calibri" charset="0"/>
            </a:endParaRPr>
          </a:p>
          <a:p>
            <a:pPr lvl="1"/>
            <a:r>
              <a:rPr lang="en-US" sz="2133" dirty="0">
                <a:latin typeface="Calibri" charset="0"/>
              </a:rPr>
              <a:t>Sales (25% of the time)</a:t>
            </a:r>
            <a:endParaRPr lang="en-US" sz="2133" dirty="0" smtClean="0">
              <a:latin typeface="Calibri" charset="0"/>
            </a:endParaRPr>
          </a:p>
          <a:p>
            <a:pPr lvl="1"/>
            <a:r>
              <a:rPr lang="en-US" sz="2133" dirty="0" smtClean="0">
                <a:latin typeface="Calibri" charset="0"/>
              </a:rPr>
              <a:t>Technical Support </a:t>
            </a:r>
            <a:r>
              <a:rPr lang="en-US" sz="2133" dirty="0">
                <a:latin typeface="Calibri" charset="0"/>
              </a:rPr>
              <a:t>(25% of the time)</a:t>
            </a:r>
            <a:endParaRPr lang="en-US" sz="2133" dirty="0" smtClean="0">
              <a:latin typeface="Calibri" charset="0"/>
            </a:endParaRPr>
          </a:p>
          <a:p>
            <a:pPr lvl="1"/>
            <a:r>
              <a:rPr lang="en-US" sz="2133" dirty="0" smtClean="0">
                <a:latin typeface="Calibri" charset="0"/>
              </a:rPr>
              <a:t>30,000 </a:t>
            </a:r>
            <a:r>
              <a:rPr lang="en-US" sz="2133" dirty="0">
                <a:latin typeface="Calibri" charset="0"/>
              </a:rPr>
              <a:t>names </a:t>
            </a:r>
            <a:r>
              <a:rPr lang="en-US" sz="2133" dirty="0" smtClean="0">
                <a:latin typeface="Calibri" charset="0"/>
              </a:rPr>
              <a:t>(overall 25</a:t>
            </a:r>
            <a:r>
              <a:rPr lang="en-US" sz="2133" dirty="0">
                <a:latin typeface="Calibri" charset="0"/>
              </a:rPr>
              <a:t>% of the </a:t>
            </a:r>
            <a:r>
              <a:rPr lang="en-US" sz="2133" dirty="0" smtClean="0">
                <a:latin typeface="Calibri" charset="0"/>
              </a:rPr>
              <a:t>time, 1 </a:t>
            </a:r>
            <a:r>
              <a:rPr lang="en-US" sz="2133" dirty="0">
                <a:latin typeface="Calibri" charset="0"/>
              </a:rPr>
              <a:t>in 120,000 each)</a:t>
            </a:r>
          </a:p>
          <a:p>
            <a:pPr lvl="1" eaLnBrk="1" hangingPunct="1"/>
            <a:r>
              <a:rPr lang="en-US" sz="2133" dirty="0">
                <a:latin typeface="Calibri" charset="0"/>
              </a:rPr>
              <a:t>Perplexity is </a:t>
            </a:r>
            <a:r>
              <a:rPr lang="en-US" sz="2133" dirty="0" smtClean="0">
                <a:latin typeface="Calibri" charset="0"/>
              </a:rPr>
              <a:t>52.64 ≈ 53 – computed via the geometric mean formula</a:t>
            </a:r>
            <a:endParaRPr lang="en-US" sz="2133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Perplexity is weighted equivalent branching </a:t>
            </a:r>
            <a:r>
              <a:rPr lang="en-US" sz="2400" dirty="0" smtClean="0">
                <a:latin typeface="Calibri" charset="0"/>
              </a:rPr>
              <a:t>factor (number of possible children)</a:t>
            </a:r>
            <a:endParaRPr lang="en-US" sz="2400" dirty="0">
              <a:latin typeface="Calibri" charset="0"/>
            </a:endParaRPr>
          </a:p>
          <a:p>
            <a:pPr eaLnBrk="1" hangingPunct="1"/>
            <a:endParaRPr lang="en-US" sz="1867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90034" y="6330949"/>
            <a:ext cx="18473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66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8493" y="3408560"/>
            <a:ext cx="3859792" cy="276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1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traffic signal has three colors: green, yellow, and red, which appear </a:t>
            </a:r>
            <a:r>
              <a:rPr lang="en-US" dirty="0" smtClean="0"/>
              <a:t>with the </a:t>
            </a:r>
            <a:r>
              <a:rPr lang="en-US" dirty="0"/>
              <a:t>following probabilities. Using a unigram model, </a:t>
            </a:r>
            <a:r>
              <a:rPr lang="en-US" b="1" dirty="0"/>
              <a:t>what is the perplexity of the sequence (green, yellow, red)?</a:t>
            </a:r>
          </a:p>
          <a:p>
            <a:pPr marL="0" indent="0">
              <a:buNone/>
            </a:pPr>
            <a:r>
              <a:rPr lang="en-US" dirty="0"/>
              <a:t>P(green) = 2/5</a:t>
            </a:r>
          </a:p>
          <a:p>
            <a:pPr marL="0" indent="0">
              <a:buNone/>
            </a:pPr>
            <a:r>
              <a:rPr lang="en-US" dirty="0"/>
              <a:t>P(yellow) = 1/5</a:t>
            </a:r>
          </a:p>
          <a:p>
            <a:pPr marL="0" indent="0">
              <a:buNone/>
            </a:pPr>
            <a:r>
              <a:rPr lang="en-US" dirty="0"/>
              <a:t>P(red) = </a:t>
            </a:r>
            <a:r>
              <a:rPr lang="en-US" dirty="0" smtClean="0"/>
              <a:t>2/5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63777" y="4146130"/>
                <a:ext cx="6367769" cy="1205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𝑦𝑒𝑙𝑙𝑜𝑤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77" y="4146130"/>
                <a:ext cx="6367769" cy="12056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788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4400" y="3530600"/>
          <a:ext cx="98552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  <a:gridCol w="2463800"/>
              </a:tblGrid>
              <a:tr h="14224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N-gram Order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Unigram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Bigram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Trigram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Perplexity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962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170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109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7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A50021"/>
                </a:solidFill>
                <a:latin typeface="Calibri" charset="0"/>
              </a:rPr>
            </a:br>
            <a:r>
              <a:rPr lang="en-US" dirty="0">
                <a:solidFill>
                  <a:srgbClr val="A50021"/>
                </a:solidFill>
                <a:latin typeface="Calibri" charset="0"/>
              </a:rPr>
              <a:t>Generalization and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zeros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61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4892431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Choose a random bigram 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</a:rPr>
              <a:t>     (&lt;s&gt;, w)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Now choose a random bigram        (w, x)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Then string the words together</a:t>
            </a:r>
            <a:endParaRPr lang="en-US" sz="24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98831" y="2006600"/>
            <a:ext cx="7096369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37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flying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US" dirty="0" smtClean="0"/>
              <a:t>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1600201"/>
            <a:ext cx="9951096" cy="50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4267" dirty="0">
                <a:latin typeface="Calibri" charset="0"/>
              </a:rPr>
              <a:t>Shakespeare produced 300,000 bigram types out of V</a:t>
            </a:r>
            <a:r>
              <a:rPr lang="en-US" sz="4267" baseline="30000" dirty="0">
                <a:latin typeface="Calibri" charset="0"/>
              </a:rPr>
              <a:t>2</a:t>
            </a:r>
            <a:r>
              <a:rPr lang="en-US" sz="4267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3733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4267" dirty="0" err="1">
                <a:latin typeface="Calibri" charset="0"/>
              </a:rPr>
              <a:t>Quadrigrams</a:t>
            </a:r>
            <a:r>
              <a:rPr lang="en-US" sz="4267" dirty="0">
                <a:latin typeface="Calibri" charset="0"/>
              </a:rPr>
              <a:t> worse:   What's coming out looks like Shakespeare because it </a:t>
            </a:r>
            <a:r>
              <a:rPr lang="en-US" sz="4267" b="1" i="1" dirty="0">
                <a:latin typeface="Calibri" charset="0"/>
              </a:rPr>
              <a:t>is</a:t>
            </a:r>
            <a:r>
              <a:rPr lang="en-US" sz="4267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08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Wall Street Journal </a:t>
            </a:r>
            <a:r>
              <a:rPr lang="en-US" dirty="0"/>
              <a:t>is not </a:t>
            </a:r>
            <a:r>
              <a:rPr lang="en-US" dirty="0" smtClean="0"/>
              <a:t>Shakespeare</a:t>
            </a:r>
            <a:endParaRPr lang="en-US" dirty="0"/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399" y="2006601"/>
            <a:ext cx="11572271" cy="399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1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rp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53778" y="4316865"/>
            <a:ext cx="5755440" cy="20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We need to train robust models that generalize!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3733" dirty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3733" dirty="0">
                <a:latin typeface="Calibri" charset="0"/>
              </a:rPr>
              <a:t>But occur in the test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781540" y="457200"/>
            <a:ext cx="99568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540" y="1473200"/>
            <a:ext cx="68072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609585" lvl="1" indent="0">
              <a:lnSpc>
                <a:spcPct val="70000"/>
              </a:lnSpc>
              <a:buNone/>
            </a:pPr>
            <a:endParaRPr lang="en-US" sz="42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3508" y="1498600"/>
            <a:ext cx="527364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07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</a:p>
          <a:p>
            <a:endParaRPr lang="en-US" dirty="0"/>
          </a:p>
          <a:p>
            <a:r>
              <a:rPr lang="en-US" dirty="0"/>
              <a:t>Zero mitigation</a:t>
            </a:r>
          </a:p>
          <a:p>
            <a:pPr lvl="1"/>
            <a:r>
              <a:rPr lang="en-US" dirty="0"/>
              <a:t>Various </a:t>
            </a:r>
            <a:r>
              <a:rPr lang="en-US" b="1" dirty="0" smtClean="0"/>
              <a:t>smoothing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52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Basic Smoothing: Interpolation and Back-off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56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marL="0" indent="0">
              <a:buNone/>
            </a:pP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Lambdas conditional on </a:t>
            </a:r>
            <a:r>
              <a:rPr lang="en-US" sz="3733" dirty="0" smtClean="0">
                <a:latin typeface="Calibri" charset="0"/>
              </a:rPr>
              <a:t>context</a:t>
            </a:r>
            <a:endParaRPr lang="en-US" sz="3733" dirty="0">
              <a:latin typeface="Calibri" charset="0"/>
            </a:endParaRP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7351" y="1774917"/>
            <a:ext cx="4876800" cy="155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 rotWithShape="1">
          <a:blip r:embed="rId4"/>
          <a:srcRect b="6500"/>
          <a:stretch/>
        </p:blipFill>
        <p:spPr bwMode="auto">
          <a:xfrm>
            <a:off x="4697764" y="4298468"/>
            <a:ext cx="6656036" cy="177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63369" y="2153914"/>
            <a:ext cx="1198686" cy="79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56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we train unigram, bigram and trigram language models on the following corpus:</a:t>
            </a:r>
          </a:p>
          <a:p>
            <a:pPr marL="0" indent="0">
              <a:buNone/>
            </a:pPr>
            <a:r>
              <a:rPr lang="en-US" dirty="0"/>
              <a:t>&lt;s&gt; I am Sam &lt;/s&gt;</a:t>
            </a:r>
          </a:p>
          <a:p>
            <a:pPr marL="0" indent="0">
              <a:buNone/>
            </a:pPr>
            <a:r>
              <a:rPr lang="en-US" dirty="0"/>
              <a:t>&lt;s&gt; Sam I am &lt;/s&gt;</a:t>
            </a:r>
          </a:p>
          <a:p>
            <a:pPr marL="0" indent="0">
              <a:buNone/>
            </a:pPr>
            <a:r>
              <a:rPr lang="en-US" dirty="0"/>
              <a:t>&lt;s&gt; I do not like green eggs and ham &lt;/s&gt;</a:t>
            </a:r>
          </a:p>
          <a:p>
            <a:pPr marL="0" indent="0">
              <a:buNone/>
            </a:pPr>
            <a:r>
              <a:rPr lang="en-US" b="1" dirty="0"/>
              <a:t>What is P(</a:t>
            </a:r>
            <a:r>
              <a:rPr lang="en-US" b="1" dirty="0" err="1"/>
              <a:t>Sam|I</a:t>
            </a:r>
            <a:r>
              <a:rPr lang="en-US" b="1" dirty="0"/>
              <a:t> am) if we use linear interpolation with </a:t>
            </a:r>
            <a:r>
              <a:rPr lang="en-US" b="1" dirty="0" err="1" smtClean="0"/>
              <a:t>λi</a:t>
            </a:r>
            <a:r>
              <a:rPr lang="en-US" b="1" dirty="0" smtClean="0"/>
              <a:t>=1/3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27149" y="5019171"/>
                <a:ext cx="8937702" cy="1040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49" y="5019171"/>
                <a:ext cx="8937702" cy="1040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761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flying on the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blue</a:t>
            </a:r>
            <a:r>
              <a:rPr lang="en-US" dirty="0" smtClean="0"/>
              <a:t>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11684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Fix the N-gram probabilities (on the training data</a:t>
            </a:r>
            <a:r>
              <a:rPr lang="en-US" sz="3200" dirty="0" smtClean="0">
                <a:latin typeface="Calibri" charset="0"/>
              </a:rPr>
              <a:t>)</a:t>
            </a:r>
          </a:p>
          <a:p>
            <a:pPr lvl="1"/>
            <a:r>
              <a:rPr lang="en-US" sz="3200" dirty="0" smtClean="0">
                <a:latin typeface="Calibri" charset="0"/>
              </a:rPr>
              <a:t>Then search for </a:t>
            </a:r>
            <a:r>
              <a:rPr lang="en-US" sz="3200" dirty="0" err="1" smtClean="0">
                <a:latin typeface="Calibri" charset="0"/>
              </a:rPr>
              <a:t>λs</a:t>
            </a:r>
            <a:r>
              <a:rPr lang="en-US" sz="3200" dirty="0" smtClean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711200" y="2311400"/>
            <a:ext cx="46736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5689601" y="2311400"/>
            <a:ext cx="1766956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7721600" y="2311400"/>
            <a:ext cx="1976581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</a:t>
            </a:r>
          </a:p>
          <a:p>
            <a:pPr algn="ctr"/>
            <a:r>
              <a:rPr lang="en-US" sz="32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3989426"/>
              </p:ext>
            </p:extLst>
          </p:nvPr>
        </p:nvGraphicFramePr>
        <p:xfrm>
          <a:off x="1613958" y="5317067"/>
          <a:ext cx="8964084" cy="1039283"/>
        </p:xfrm>
        <a:graphic>
          <a:graphicData uri="http://schemas.openxmlformats.org/presentationml/2006/ole">
            <p:oleObj spid="_x0000_s10333" name="Equation" r:id="rId3" imgW="3135960" imgH="3564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85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Unknown words: </a:t>
            </a:r>
            <a:r>
              <a:rPr lang="en-US" dirty="0" smtClean="0"/>
              <a:t>open vs closed vocabulary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If we know all the words in </a:t>
            </a:r>
            <a:r>
              <a:rPr lang="en-US" sz="2667" dirty="0" smtClean="0">
                <a:latin typeface="Calibri" charset="0"/>
              </a:rPr>
              <a:t>advance</a:t>
            </a:r>
            <a:endParaRPr lang="en-US" sz="2667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Closed vocabulary </a:t>
            </a:r>
            <a:r>
              <a:rPr lang="en-US" dirty="0" smtClean="0">
                <a:latin typeface="Calibri" charset="0"/>
              </a:rPr>
              <a:t>task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Out Of Vocabulary</a:t>
            </a:r>
            <a:r>
              <a:rPr lang="en-US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Open vocabulary </a:t>
            </a:r>
            <a:r>
              <a:rPr lang="en-US" dirty="0" smtClean="0">
                <a:latin typeface="Calibri" charset="0"/>
              </a:rPr>
              <a:t>task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Instead: create an unknown word token </a:t>
            </a:r>
            <a:r>
              <a:rPr lang="en-US" sz="2667" b="1" dirty="0">
                <a:latin typeface="Calibri" charset="0"/>
              </a:rPr>
              <a:t>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If text input: Use UNK probabilities for any word not in training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8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3371" y="222067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89166"/>
            <a:ext cx="9144000" cy="376863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Predict the next word.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……  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bird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flying on the blue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sky.</a:t>
            </a:r>
            <a:r>
              <a:rPr lang="en-US" dirty="0" smtClean="0"/>
              <a:t>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Assign a probability to an entire sentence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Can we </a:t>
            </a:r>
            <a:r>
              <a:rPr lang="en-US" dirty="0" err="1" smtClean="0"/>
              <a:t>preduct</a:t>
            </a:r>
            <a:r>
              <a:rPr lang="en-US" dirty="0" smtClean="0"/>
              <a:t> that the following sentence has a much higher probability of appearing in a text: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all of a sudden I notice three guys standing on the sidewalk</a:t>
            </a:r>
          </a:p>
          <a:p>
            <a:r>
              <a:rPr lang="en-US" dirty="0" smtClean="0"/>
              <a:t>than does this same set of words in a different order:</a:t>
            </a: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on guys all I of notice sidewalk three a sudden standing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31" y="0"/>
            <a:ext cx="10515600" cy="1325563"/>
          </a:xfrm>
        </p:spPr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749" y="1346200"/>
            <a:ext cx="11379200" cy="5054600"/>
          </a:xfrm>
        </p:spPr>
        <p:txBody>
          <a:bodyPr>
            <a:normAutofit lnSpcReduction="10000"/>
          </a:bodyPr>
          <a:lstStyle/>
          <a:p>
            <a:r>
              <a:rPr lang="en-US" sz="3733" dirty="0" smtClean="0"/>
              <a:t>The goal</a:t>
            </a:r>
            <a:r>
              <a:rPr lang="en-US" sz="3733" dirty="0"/>
              <a:t>: assign a probability to a sentence</a:t>
            </a:r>
          </a:p>
          <a:p>
            <a:pPr lvl="3"/>
            <a:r>
              <a:rPr lang="en-US" sz="3200" dirty="0"/>
              <a:t>Machine Translation:</a:t>
            </a:r>
          </a:p>
          <a:p>
            <a:pPr lvl="4"/>
            <a:r>
              <a:rPr lang="en-US" sz="2667" dirty="0"/>
              <a:t>P(</a:t>
            </a:r>
            <a:r>
              <a:rPr lang="en-US" sz="2667" b="1" dirty="0"/>
              <a:t>high </a:t>
            </a:r>
            <a:r>
              <a:rPr lang="en-US" sz="2667" dirty="0"/>
              <a:t>winds </a:t>
            </a:r>
            <a:r>
              <a:rPr lang="en-US" sz="2667" dirty="0" err="1"/>
              <a:t>tonite</a:t>
            </a:r>
            <a:r>
              <a:rPr lang="en-US" sz="2667" dirty="0"/>
              <a:t>) &gt; P(</a:t>
            </a:r>
            <a:r>
              <a:rPr lang="en-US" sz="2667" b="1" dirty="0"/>
              <a:t>large</a:t>
            </a:r>
            <a:r>
              <a:rPr lang="en-US" sz="2667" dirty="0"/>
              <a:t> winds </a:t>
            </a:r>
            <a:r>
              <a:rPr lang="en-US" sz="2667" dirty="0" err="1"/>
              <a:t>tonite</a:t>
            </a:r>
            <a:r>
              <a:rPr lang="en-US" sz="2667" dirty="0"/>
              <a:t>)</a:t>
            </a:r>
          </a:p>
          <a:p>
            <a:pPr lvl="3"/>
            <a:r>
              <a:rPr lang="en-US" sz="3200" dirty="0" smtClean="0"/>
              <a:t>Spelling </a:t>
            </a:r>
            <a:r>
              <a:rPr lang="en-US" sz="3200" dirty="0"/>
              <a:t>Correction</a:t>
            </a:r>
          </a:p>
          <a:p>
            <a:pPr lvl="4"/>
            <a:r>
              <a:rPr lang="en-US" sz="2667" dirty="0"/>
              <a:t>The office is about fifteen </a:t>
            </a:r>
            <a:r>
              <a:rPr lang="en-US" sz="2667" b="1" dirty="0"/>
              <a:t>minuets</a:t>
            </a:r>
            <a:r>
              <a:rPr lang="en-US" sz="2667" dirty="0"/>
              <a:t> from my house</a:t>
            </a:r>
          </a:p>
          <a:p>
            <a:pPr lvl="5"/>
            <a:r>
              <a:rPr lang="en-US" sz="2400" dirty="0"/>
              <a:t>P(about fifteen </a:t>
            </a:r>
            <a:r>
              <a:rPr lang="en-US" sz="2400" b="1" dirty="0"/>
              <a:t>minutes</a:t>
            </a:r>
            <a:r>
              <a:rPr lang="en-US" sz="2400" dirty="0"/>
              <a:t> from) &gt; P(about fifteen </a:t>
            </a:r>
            <a:r>
              <a:rPr lang="en-US" sz="2400" b="1" dirty="0"/>
              <a:t>minuets</a:t>
            </a:r>
            <a:r>
              <a:rPr lang="en-US" sz="2400" dirty="0"/>
              <a:t> from</a:t>
            </a:r>
            <a:r>
              <a:rPr lang="en-US" sz="2400" dirty="0" smtClean="0"/>
              <a:t>)</a:t>
            </a:r>
          </a:p>
          <a:p>
            <a:pPr lvl="4"/>
            <a:r>
              <a:rPr lang="en-US" sz="2467" dirty="0" smtClean="0"/>
              <a:t>Rank the </a:t>
            </a:r>
            <a:r>
              <a:rPr lang="en-US" sz="2467" dirty="0" smtClean="0">
                <a:solidFill>
                  <a:srgbClr val="FF0000"/>
                </a:solidFill>
              </a:rPr>
              <a:t>likelihood</a:t>
            </a:r>
            <a:r>
              <a:rPr lang="en-US" sz="2467" dirty="0" smtClean="0"/>
              <a:t> of sequences containing various alternative hypotheses</a:t>
            </a:r>
          </a:p>
          <a:p>
            <a:pPr lvl="5"/>
            <a:r>
              <a:rPr lang="en-US" sz="2667" dirty="0" smtClean="0">
                <a:solidFill>
                  <a:srgbClr val="00B050"/>
                </a:solidFill>
              </a:rPr>
              <a:t>Theatre owners say popcorn/unicorn sales have doubled...</a:t>
            </a:r>
          </a:p>
          <a:p>
            <a:pPr lvl="5"/>
            <a:endParaRPr lang="en-US" sz="2667" dirty="0"/>
          </a:p>
          <a:p>
            <a:pPr lvl="3"/>
            <a:r>
              <a:rPr lang="en-US" sz="3200" dirty="0"/>
              <a:t>Speech Recognition</a:t>
            </a:r>
          </a:p>
          <a:p>
            <a:pPr lvl="4"/>
            <a:r>
              <a:rPr lang="en-US" sz="2667" dirty="0"/>
              <a:t>P(I saw a van) &gt;&gt; P(eyes awe of an</a:t>
            </a:r>
            <a:r>
              <a:rPr lang="en-US" sz="2667" dirty="0" smtClean="0"/>
              <a:t>)</a:t>
            </a:r>
            <a:endParaRPr lang="en-US" sz="2667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2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2392</Words>
  <Application>Microsoft Office PowerPoint</Application>
  <PresentationFormat>Custom</PresentationFormat>
  <Paragraphs>537</Paragraphs>
  <Slides>61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Equation</vt:lpstr>
      <vt:lpstr>Microsoft Equation 3.0</vt:lpstr>
      <vt:lpstr>N-gram Language Models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Probabilistic Language Models</vt:lpstr>
      <vt:lpstr>Automatic Completion</vt:lpstr>
      <vt:lpstr>Automatic Completion</vt:lpstr>
      <vt:lpstr>Slide 12</vt:lpstr>
      <vt:lpstr>Next Word Presentation</vt:lpstr>
      <vt:lpstr>Language Model</vt:lpstr>
      <vt:lpstr>Probabilistic Language Modeling</vt:lpstr>
      <vt:lpstr>How to predict the next word?</vt:lpstr>
      <vt:lpstr>How to compute P(W)</vt:lpstr>
      <vt:lpstr>The Chain Rule: General</vt:lpstr>
      <vt:lpstr>The Chain Rule: joint probability in sentence</vt:lpstr>
      <vt:lpstr>How to estimate these probabilities</vt:lpstr>
      <vt:lpstr>Slide 21</vt:lpstr>
      <vt:lpstr>Markov Assumption</vt:lpstr>
      <vt:lpstr>Markov Assumption</vt:lpstr>
      <vt:lpstr>Simplest case: Unigram model</vt:lpstr>
      <vt:lpstr>QUESTION 1</vt:lpstr>
      <vt:lpstr>Bigram model</vt:lpstr>
      <vt:lpstr>N-gram models</vt:lpstr>
      <vt:lpstr>Estimating N-gram Probabilities</vt:lpstr>
      <vt:lpstr>Estimating bigram probabilities</vt:lpstr>
      <vt:lpstr>An example</vt:lpstr>
      <vt:lpstr>QUESTION 2</vt:lpstr>
      <vt:lpstr>More examples: Berkeley Restaurant Project sentences</vt:lpstr>
      <vt:lpstr>Raw bigram counts (absolute measure)</vt:lpstr>
      <vt:lpstr>Raw bigram probabilities (relative measure)</vt:lpstr>
      <vt:lpstr>Bigram estimates of sentence probabilities</vt:lpstr>
      <vt:lpstr>What kinds of knowledge?</vt:lpstr>
      <vt:lpstr>Practical Issues</vt:lpstr>
      <vt:lpstr> Evaluation and Perplexity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Example</vt:lpstr>
      <vt:lpstr>Perplexity as branching factor</vt:lpstr>
      <vt:lpstr>QUESTION 3</vt:lpstr>
      <vt:lpstr>Lower perplexity = better model</vt:lpstr>
      <vt:lpstr> Generalization and zeros</vt:lpstr>
      <vt:lpstr>The Shannon Visualization Method</vt:lpstr>
      <vt:lpstr>Approximating Shakespeare</vt:lpstr>
      <vt:lpstr>Shakespeare as corpus</vt:lpstr>
      <vt:lpstr>The Wall Street Journal is not Shakespeare</vt:lpstr>
      <vt:lpstr>The perils of overfitting</vt:lpstr>
      <vt:lpstr>Zeros</vt:lpstr>
      <vt:lpstr>Zero probability bigrams</vt:lpstr>
      <vt:lpstr>Basic Smoothing: Interpolation and Back-off</vt:lpstr>
      <vt:lpstr>Backoff and Interpolation</vt:lpstr>
      <vt:lpstr>Linear Interpolation</vt:lpstr>
      <vt:lpstr>QUESTION 4</vt:lpstr>
      <vt:lpstr>How to set the lambdas?</vt:lpstr>
      <vt:lpstr>Unknown words: open vs closed vocabulary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mdoroshe</dc:creator>
  <cp:lastModifiedBy>Basant</cp:lastModifiedBy>
  <cp:revision>136</cp:revision>
  <dcterms:created xsi:type="dcterms:W3CDTF">2015-05-11T17:58:51Z</dcterms:created>
  <dcterms:modified xsi:type="dcterms:W3CDTF">2020-09-24T18:10:20Z</dcterms:modified>
</cp:coreProperties>
</file>