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Roboto Mono" pitchFamily="49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Sz3rfkUxTrUkql5Ut0A+e8f3G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6"/>
    <p:restoredTop sz="94694"/>
  </p:normalViewPr>
  <p:slideViewPr>
    <p:cSldViewPr snapToGrid="0">
      <p:cViewPr>
        <p:scale>
          <a:sx n="112" d="100"/>
          <a:sy n="112" d="100"/>
        </p:scale>
        <p:origin x="1056" y="3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18bae40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918bae404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918bae404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918bae404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918bae404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4918bae404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918bae404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918bae404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9a24bc829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9a24bc829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918bae40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918bae40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918bae404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918bae404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918bae404_1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918bae404_1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4918bae40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4918bae40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918bae404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4918bae404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05ddec4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405ddec4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918bae40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918bae40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9b8f9546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9b8f9546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05ddec40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05ddec40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9b8f9546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9b8f9546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9b8f95469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9b8f95469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918bae404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918bae404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349a24bc829_1_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g349a24bc829_1_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g349a24bc829_1_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349a24bc829_1_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349a24bc829_1_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a24bc829_1_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349a24bc829_1_83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g349a24bc829_1_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349a24bc829_1_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g349a24bc829_1_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a24bc829_1_89"/>
          <p:cNvSpPr txBox="1">
            <a:spLocks noGrp="1"/>
          </p:cNvSpPr>
          <p:nvPr>
            <p:ph type="title"/>
          </p:nvPr>
        </p:nvSpPr>
        <p:spPr>
          <a:xfrm rot="5400000">
            <a:off x="7133450" y="1956675"/>
            <a:ext cx="58119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349a24bc829_1_89"/>
          <p:cNvSpPr txBox="1">
            <a:spLocks noGrp="1"/>
          </p:cNvSpPr>
          <p:nvPr>
            <p:ph type="body" idx="1"/>
          </p:nvPr>
        </p:nvSpPr>
        <p:spPr>
          <a:xfrm rot="5400000">
            <a:off x="1799350" y="-596125"/>
            <a:ext cx="58119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g349a24bc829_1_8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g349a24bc829_1_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349a24bc829_1_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chemeClr val="lt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49a24bc829_1_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349a24bc829_1_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349a24bc829_1_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349a24bc829_1_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49a24bc829_1_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349a24bc829_1_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g349a24bc829_1_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349a24bc829_1_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49a24bc829_1_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49a24bc829_1_43"/>
          <p:cNvSpPr txBox="1">
            <a:spLocks noGrp="1"/>
          </p:cNvSpPr>
          <p:nvPr>
            <p:ph type="title"/>
          </p:nvPr>
        </p:nvSpPr>
        <p:spPr>
          <a:xfrm>
            <a:off x="831851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349a24bc829_1_43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g349a24bc829_1_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g349a24bc829_1_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349a24bc829_1_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349a24bc829_1_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349a24bc829_1_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349a24bc829_1_4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349a24bc829_1_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349a24bc829_1_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349a24bc829_1_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49a24bc829_1_5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349a24bc829_1_5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g349a24bc829_1_5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6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g349a24bc829_1_5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g349a24bc829_1_5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349a24bc829_1_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349a24bc829_1_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349a24bc829_1_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9a24bc829_1_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49a24bc829_1_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g349a24bc829_1_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9a24bc829_1_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349a24bc829_1_6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4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g349a24bc829_1_6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g349a24bc829_1_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349a24bc829_1_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349a24bc829_1_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9a24bc829_1_7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349a24bc829_1_7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4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g349a24bc829_1_7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g349a24bc829_1_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349a24bc829_1_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349a24bc829_1_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9a24bc829_1_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g349a24bc829_1_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349a24bc829_1_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g349a24bc829_1_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349a24bc829_1_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seek.com/" TargetMode="External"/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用钢笔在文件上画图"/>
          <p:cNvPicPr preferRelativeResize="0"/>
          <p:nvPr/>
        </p:nvPicPr>
        <p:blipFill rotWithShape="1">
          <a:blip r:embed="rId3">
            <a:alphaModFix/>
          </a:blip>
          <a:srcRect l="18569" r="22296" b="6551"/>
          <a:stretch/>
        </p:blipFill>
        <p:spPr>
          <a:xfrm>
            <a:off x="4166616" y="10"/>
            <a:ext cx="650138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1524000" y="0"/>
            <a:ext cx="731745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2112160" y="1122413"/>
            <a:ext cx="3017400" cy="32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3900"/>
            </a:pPr>
            <a:r>
              <a:rPr lang="en-US" sz="3900"/>
              <a:t>Stock Analysis &amp; Portfolio Management System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 rot="5400000">
            <a:off x="2302938" y="434883"/>
            <a:ext cx="146400" cy="5280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129258" y="4492445"/>
            <a:ext cx="2983200" cy="18300"/>
          </a:xfrm>
          <a:prstGeom prst="rect">
            <a:avLst/>
          </a:prstGeom>
          <a:solidFill>
            <a:srgbClr val="D5D5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1800"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112150" y="4676775"/>
            <a:ext cx="2983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Ruoxi Wang, Joyce Schroeder, </a:t>
            </a:r>
            <a:br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Shijia Cao, Hang Zhang</a:t>
            </a:r>
            <a:endParaRPr sz="16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918bae404_1_128"/>
          <p:cNvSpPr txBox="1">
            <a:spLocks noGrp="1"/>
          </p:cNvSpPr>
          <p:nvPr>
            <p:ph type="title"/>
          </p:nvPr>
        </p:nvSpPr>
        <p:spPr>
          <a:xfrm>
            <a:off x="1878800" y="174050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/>
              <a:t>Explore Other Stocks</a:t>
            </a:r>
            <a:endParaRPr sz="4000"/>
          </a:p>
        </p:txBody>
      </p:sp>
      <p:pic>
        <p:nvPicPr>
          <p:cNvPr id="157" name="Google Shape;157;g34918bae404_1_128" title="56181743964702_.pi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425" y="5047700"/>
            <a:ext cx="865315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4918bae404_1_128" title="截屏2025-04-06 21.10.3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6876" y="1373889"/>
            <a:ext cx="3889249" cy="359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4918bae404_1_128"/>
          <p:cNvSpPr txBox="1"/>
          <p:nvPr/>
        </p:nvSpPr>
        <p:spPr>
          <a:xfrm>
            <a:off x="2046825" y="1417650"/>
            <a:ext cx="4000500" cy="35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stock ticker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Exclude main ticker from potential stocks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4 stocks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 today’s data, including current price and price change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 4 cards with stock information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can click on a card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918bae404_1_4"/>
          <p:cNvSpPr/>
          <p:nvPr/>
        </p:nvSpPr>
        <p:spPr>
          <a:xfrm>
            <a:off x="5505525" y="11250"/>
            <a:ext cx="5162400" cy="685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34918bae404_1_4"/>
          <p:cNvSpPr txBox="1">
            <a:spLocks noGrp="1"/>
          </p:cNvSpPr>
          <p:nvPr>
            <p:ph type="title"/>
          </p:nvPr>
        </p:nvSpPr>
        <p:spPr>
          <a:xfrm>
            <a:off x="1888925" y="43066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300"/>
              <a:t>Portfolio Builder            Overview </a:t>
            </a:r>
            <a:endParaRPr sz="3300"/>
          </a:p>
        </p:txBody>
      </p:sp>
      <p:pic>
        <p:nvPicPr>
          <p:cNvPr id="166" name="Google Shape;166;g34918bae404_1_4" title="Screenshot 2025-04-06 at 3.38.04 PM.png"/>
          <p:cNvPicPr preferRelativeResize="0"/>
          <p:nvPr/>
        </p:nvPicPr>
        <p:blipFill rotWithShape="1">
          <a:blip r:embed="rId3">
            <a:alphaModFix/>
          </a:blip>
          <a:srcRect l="2325" t="8164" r="12806"/>
          <a:stretch/>
        </p:blipFill>
        <p:spPr>
          <a:xfrm>
            <a:off x="5981933" y="1416926"/>
            <a:ext cx="4341167" cy="5148849"/>
          </a:xfrm>
          <a:prstGeom prst="rect">
            <a:avLst/>
          </a:prstGeom>
          <a:noFill/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7" name="Google Shape;167;g34918bae404_1_4"/>
          <p:cNvSpPr txBox="1"/>
          <p:nvPr/>
        </p:nvSpPr>
        <p:spPr>
          <a:xfrm>
            <a:off x="1929125" y="1573675"/>
            <a:ext cx="3303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construct a portfolio with the </a:t>
            </a: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possible risk (variance)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a given set of assets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34918bae404_1_4"/>
          <p:cNvSpPr txBox="1"/>
          <p:nvPr/>
        </p:nvSpPr>
        <p:spPr>
          <a:xfrm>
            <a:off x="1929125" y="2543275"/>
            <a:ext cx="3303000" cy="3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concept:</a:t>
            </a:r>
            <a:b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retrieve historical data to calculate expected returns and variances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analyze how assets move </a:t>
            </a:r>
            <a:r>
              <a:rPr lang="en-US" sz="17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avoid overexposure to similar risks.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optimise by finding the best combination of asset weights to minimize risk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918bae404_1_35"/>
          <p:cNvSpPr txBox="1">
            <a:spLocks noGrp="1"/>
          </p:cNvSpPr>
          <p:nvPr>
            <p:ph type="title"/>
          </p:nvPr>
        </p:nvSpPr>
        <p:spPr>
          <a:xfrm>
            <a:off x="2284100" y="524200"/>
            <a:ext cx="7541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300"/>
              <a:t>Portfolio Builder – the math</a:t>
            </a:r>
            <a:endParaRPr sz="3300"/>
          </a:p>
        </p:txBody>
      </p:sp>
      <p:pic>
        <p:nvPicPr>
          <p:cNvPr id="174" name="Google Shape;174;g34918bae404_1_35" title="Screenshot 2025-04-06 at 4.08.18 PM.png"/>
          <p:cNvPicPr preferRelativeResize="0"/>
          <p:nvPr/>
        </p:nvPicPr>
        <p:blipFill rotWithShape="1">
          <a:blip r:embed="rId3">
            <a:alphaModFix/>
          </a:blip>
          <a:srcRect l="15754"/>
          <a:stretch/>
        </p:blipFill>
        <p:spPr>
          <a:xfrm>
            <a:off x="2449175" y="1965601"/>
            <a:ext cx="6879974" cy="1445225"/>
          </a:xfrm>
          <a:prstGeom prst="rect">
            <a:avLst/>
          </a:prstGeom>
          <a:noFill/>
          <a:ln w="9525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5" name="Google Shape;175;g34918bae404_1_35"/>
          <p:cNvSpPr/>
          <p:nvPr/>
        </p:nvSpPr>
        <p:spPr>
          <a:xfrm>
            <a:off x="2449213" y="3497425"/>
            <a:ext cx="6879900" cy="1555500"/>
          </a:xfrm>
          <a:prstGeom prst="rect">
            <a:avLst/>
          </a:prstGeom>
          <a:solidFill>
            <a:srgbClr val="F5F5F5"/>
          </a:solidFill>
          <a:ln w="9525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34918bae404_1_35" title="Screenshot 2025-04-06 at 5.33.53 PM.png"/>
          <p:cNvPicPr preferRelativeResize="0"/>
          <p:nvPr/>
        </p:nvPicPr>
        <p:blipFill rotWithShape="1">
          <a:blip r:embed="rId4">
            <a:alphaModFix/>
          </a:blip>
          <a:srcRect l="10271" r="6151"/>
          <a:stretch/>
        </p:blipFill>
        <p:spPr>
          <a:xfrm>
            <a:off x="4957176" y="3655939"/>
            <a:ext cx="3768151" cy="68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4918bae404_1_35" title="Screenshot 2025-04-06 at 5.34.16 PM.png"/>
          <p:cNvPicPr preferRelativeResize="0"/>
          <p:nvPr/>
        </p:nvPicPr>
        <p:blipFill rotWithShape="1">
          <a:blip r:embed="rId5">
            <a:alphaModFix/>
          </a:blip>
          <a:srcRect l="13042" r="16306"/>
          <a:stretch/>
        </p:blipFill>
        <p:spPr>
          <a:xfrm>
            <a:off x="4957177" y="4204451"/>
            <a:ext cx="1882750" cy="6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4918bae404_1_35"/>
          <p:cNvSpPr txBox="1"/>
          <p:nvPr/>
        </p:nvSpPr>
        <p:spPr>
          <a:xfrm>
            <a:off x="2449175" y="3767275"/>
            <a:ext cx="25080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mathematical objective: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/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r"/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closed-form solution: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g34918bae404_1_35"/>
          <p:cNvSpPr txBox="1"/>
          <p:nvPr/>
        </p:nvSpPr>
        <p:spPr>
          <a:xfrm>
            <a:off x="2449225" y="1503900"/>
            <a:ext cx="5611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variance optimization 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918bae404_1_27"/>
          <p:cNvSpPr txBox="1">
            <a:spLocks noGrp="1"/>
          </p:cNvSpPr>
          <p:nvPr>
            <p:ph type="title"/>
          </p:nvPr>
        </p:nvSpPr>
        <p:spPr>
          <a:xfrm>
            <a:off x="2180000" y="430975"/>
            <a:ext cx="63957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300" dirty="0"/>
              <a:t>Portfolio Builder – code flowchart</a:t>
            </a:r>
            <a:endParaRPr sz="3300" dirty="0"/>
          </a:p>
        </p:txBody>
      </p:sp>
      <p:grpSp>
        <p:nvGrpSpPr>
          <p:cNvPr id="185" name="Google Shape;185;g34918bae404_1_27"/>
          <p:cNvGrpSpPr/>
          <p:nvPr/>
        </p:nvGrpSpPr>
        <p:grpSpPr>
          <a:xfrm>
            <a:off x="8537663" y="709975"/>
            <a:ext cx="1577293" cy="585000"/>
            <a:chOff x="5800925" y="510350"/>
            <a:chExt cx="1747500" cy="585000"/>
          </a:xfrm>
        </p:grpSpPr>
        <p:sp>
          <p:nvSpPr>
            <p:cNvPr id="186" name="Google Shape;186;g34918bae404_1_27"/>
            <p:cNvSpPr/>
            <p:nvPr/>
          </p:nvSpPr>
          <p:spPr>
            <a:xfrm>
              <a:off x="5800925" y="510350"/>
              <a:ext cx="1747500" cy="5850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34918bae404_1_27"/>
            <p:cNvSpPr txBox="1"/>
            <p:nvPr/>
          </p:nvSpPr>
          <p:spPr>
            <a:xfrm>
              <a:off x="5924211" y="510350"/>
              <a:ext cx="1500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visits the portfolio builder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8" name="Google Shape;188;g34918bae404_1_27"/>
          <p:cNvGrpSpPr/>
          <p:nvPr/>
        </p:nvGrpSpPr>
        <p:grpSpPr>
          <a:xfrm>
            <a:off x="8575850" y="1526798"/>
            <a:ext cx="1500900" cy="585002"/>
            <a:chOff x="5924225" y="1327173"/>
            <a:chExt cx="1500900" cy="585002"/>
          </a:xfrm>
        </p:grpSpPr>
        <p:sp>
          <p:nvSpPr>
            <p:cNvPr id="189" name="Google Shape;189;g34918bae404_1_27"/>
            <p:cNvSpPr/>
            <p:nvPr/>
          </p:nvSpPr>
          <p:spPr>
            <a:xfrm>
              <a:off x="5924225" y="1327173"/>
              <a:ext cx="1500900" cy="5850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34918bae404_1_27"/>
            <p:cNvSpPr txBox="1"/>
            <p:nvPr/>
          </p:nvSpPr>
          <p:spPr>
            <a:xfrm>
              <a:off x="5967425" y="1327175"/>
              <a:ext cx="1414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adds any number of stocks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g34918bae404_1_27"/>
          <p:cNvGrpSpPr/>
          <p:nvPr/>
        </p:nvGrpSpPr>
        <p:grpSpPr>
          <a:xfrm>
            <a:off x="8575850" y="2343625"/>
            <a:ext cx="1500900" cy="678300"/>
            <a:chOff x="5924225" y="2265750"/>
            <a:chExt cx="1500900" cy="678300"/>
          </a:xfrm>
        </p:grpSpPr>
        <p:sp>
          <p:nvSpPr>
            <p:cNvPr id="192" name="Google Shape;192;g34918bae404_1_27"/>
            <p:cNvSpPr/>
            <p:nvPr/>
          </p:nvSpPr>
          <p:spPr>
            <a:xfrm>
              <a:off x="5924225" y="2265750"/>
              <a:ext cx="1500900" cy="67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34918bae404_1_27"/>
            <p:cNvSpPr txBox="1"/>
            <p:nvPr/>
          </p:nvSpPr>
          <p:spPr>
            <a:xfrm>
              <a:off x="5924225" y="2312400"/>
              <a:ext cx="1500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clicks the ‘optimise’ button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g34918bae404_1_27"/>
          <p:cNvSpPr/>
          <p:nvPr/>
        </p:nvSpPr>
        <p:spPr>
          <a:xfrm>
            <a:off x="8575850" y="3253750"/>
            <a:ext cx="1500900" cy="8406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34918bae404_1_27"/>
          <p:cNvSpPr txBox="1"/>
          <p:nvPr/>
        </p:nvSpPr>
        <p:spPr>
          <a:xfrm>
            <a:off x="8766050" y="3438250"/>
            <a:ext cx="112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ticker count &gt;= 2?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34918bae404_1_27"/>
          <p:cNvSpPr/>
          <p:nvPr/>
        </p:nvSpPr>
        <p:spPr>
          <a:xfrm>
            <a:off x="6961800" y="1476263"/>
            <a:ext cx="1247400" cy="985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4918bae404_1_27"/>
          <p:cNvSpPr txBox="1"/>
          <p:nvPr/>
        </p:nvSpPr>
        <p:spPr>
          <a:xfrm>
            <a:off x="6896700" y="1476263"/>
            <a:ext cx="13776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show Error: At least two stocks are required for optimization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" name="Google Shape;198;g34918bae404_1_27"/>
          <p:cNvCxnSpPr>
            <a:stCxn id="194" idx="1"/>
          </p:cNvCxnSpPr>
          <p:nvPr/>
        </p:nvCxnSpPr>
        <p:spPr>
          <a:xfrm flipH="1">
            <a:off x="7593950" y="3674050"/>
            <a:ext cx="981900" cy="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34918bae404_1_27"/>
          <p:cNvCxnSpPr>
            <a:endCxn id="197" idx="2"/>
          </p:cNvCxnSpPr>
          <p:nvPr/>
        </p:nvCxnSpPr>
        <p:spPr>
          <a:xfrm rot="10800000">
            <a:off x="7585500" y="2461463"/>
            <a:ext cx="13800" cy="1216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g34918bae404_1_27"/>
          <p:cNvSpPr txBox="1"/>
          <p:nvPr/>
        </p:nvSpPr>
        <p:spPr>
          <a:xfrm>
            <a:off x="8062013" y="3369713"/>
            <a:ext cx="903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g34918bae404_1_27"/>
          <p:cNvCxnSpPr>
            <a:stCxn id="187" idx="2"/>
            <a:endCxn id="190" idx="0"/>
          </p:cNvCxnSpPr>
          <p:nvPr/>
        </p:nvCxnSpPr>
        <p:spPr>
          <a:xfrm>
            <a:off x="9326296" y="1294975"/>
            <a:ext cx="0" cy="23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g34918bae404_1_27"/>
          <p:cNvCxnSpPr>
            <a:stCxn id="190" idx="2"/>
            <a:endCxn id="192" idx="0"/>
          </p:cNvCxnSpPr>
          <p:nvPr/>
        </p:nvCxnSpPr>
        <p:spPr>
          <a:xfrm>
            <a:off x="9326300" y="2111800"/>
            <a:ext cx="0" cy="23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g34918bae404_1_27"/>
          <p:cNvCxnSpPr>
            <a:endCxn id="194" idx="0"/>
          </p:cNvCxnSpPr>
          <p:nvPr/>
        </p:nvCxnSpPr>
        <p:spPr>
          <a:xfrm>
            <a:off x="9326300" y="3021850"/>
            <a:ext cx="0" cy="231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04" name="Google Shape;204;g34918bae404_1_27"/>
          <p:cNvGrpSpPr/>
          <p:nvPr/>
        </p:nvGrpSpPr>
        <p:grpSpPr>
          <a:xfrm>
            <a:off x="8575850" y="4574100"/>
            <a:ext cx="1500900" cy="678300"/>
            <a:chOff x="5924225" y="2265750"/>
            <a:chExt cx="1500900" cy="678300"/>
          </a:xfrm>
        </p:grpSpPr>
        <p:sp>
          <p:nvSpPr>
            <p:cNvPr id="205" name="Google Shape;205;g34918bae404_1_27"/>
            <p:cNvSpPr/>
            <p:nvPr/>
          </p:nvSpPr>
          <p:spPr>
            <a:xfrm>
              <a:off x="5924225" y="2265750"/>
              <a:ext cx="1500900" cy="67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34918bae404_1_27"/>
            <p:cNvSpPr txBox="1"/>
            <p:nvPr/>
          </p:nvSpPr>
          <p:spPr>
            <a:xfrm>
              <a:off x="5924225" y="2312400"/>
              <a:ext cx="1500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 stock data from yfinance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g34918bae404_1_27"/>
          <p:cNvGrpSpPr/>
          <p:nvPr/>
        </p:nvGrpSpPr>
        <p:grpSpPr>
          <a:xfrm>
            <a:off x="6461738" y="4574100"/>
            <a:ext cx="1500900" cy="678300"/>
            <a:chOff x="5924225" y="2265750"/>
            <a:chExt cx="1500900" cy="678300"/>
          </a:xfrm>
        </p:grpSpPr>
        <p:sp>
          <p:nvSpPr>
            <p:cNvPr id="208" name="Google Shape;208;g34918bae404_1_27"/>
            <p:cNvSpPr/>
            <p:nvPr/>
          </p:nvSpPr>
          <p:spPr>
            <a:xfrm>
              <a:off x="5924225" y="2265750"/>
              <a:ext cx="1500900" cy="67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34918bae404_1_27"/>
            <p:cNvSpPr txBox="1"/>
            <p:nvPr/>
          </p:nvSpPr>
          <p:spPr>
            <a:xfrm>
              <a:off x="5924225" y="2312400"/>
              <a:ext cx="1500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compute covariance matrix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0" name="Google Shape;210;g34918bae404_1_27"/>
          <p:cNvCxnSpPr>
            <a:endCxn id="205" idx="0"/>
          </p:cNvCxnSpPr>
          <p:nvPr/>
        </p:nvCxnSpPr>
        <p:spPr>
          <a:xfrm>
            <a:off x="9326300" y="4094100"/>
            <a:ext cx="0" cy="480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g34918bae404_1_27"/>
          <p:cNvSpPr txBox="1"/>
          <p:nvPr/>
        </p:nvSpPr>
        <p:spPr>
          <a:xfrm>
            <a:off x="9326288" y="4273250"/>
            <a:ext cx="903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g34918bae404_1_27"/>
          <p:cNvGrpSpPr/>
          <p:nvPr/>
        </p:nvGrpSpPr>
        <p:grpSpPr>
          <a:xfrm>
            <a:off x="3473439" y="4574088"/>
            <a:ext cx="2527513" cy="678300"/>
            <a:chOff x="4897613" y="2265750"/>
            <a:chExt cx="2527513" cy="678300"/>
          </a:xfrm>
        </p:grpSpPr>
        <p:sp>
          <p:nvSpPr>
            <p:cNvPr id="213" name="Google Shape;213;g34918bae404_1_27"/>
            <p:cNvSpPr/>
            <p:nvPr/>
          </p:nvSpPr>
          <p:spPr>
            <a:xfrm>
              <a:off x="4897625" y="2265750"/>
              <a:ext cx="2527500" cy="67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34918bae404_1_27"/>
            <p:cNvSpPr txBox="1"/>
            <p:nvPr/>
          </p:nvSpPr>
          <p:spPr>
            <a:xfrm>
              <a:off x="4897613" y="2312400"/>
              <a:ext cx="25275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optimise portfolio with minimum variance optimisation (MVP)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5" name="Google Shape;215;g34918bae404_1_27"/>
          <p:cNvCxnSpPr>
            <a:endCxn id="189" idx="1"/>
          </p:cNvCxnSpPr>
          <p:nvPr/>
        </p:nvCxnSpPr>
        <p:spPr>
          <a:xfrm rot="10800000" flipH="1">
            <a:off x="8203250" y="1819298"/>
            <a:ext cx="372600" cy="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6" name="Google Shape;216;g34918bae404_1_27"/>
          <p:cNvGrpSpPr/>
          <p:nvPr/>
        </p:nvGrpSpPr>
        <p:grpSpPr>
          <a:xfrm>
            <a:off x="3473425" y="5451625"/>
            <a:ext cx="1500900" cy="678300"/>
            <a:chOff x="5924225" y="2265750"/>
            <a:chExt cx="1500900" cy="678300"/>
          </a:xfrm>
        </p:grpSpPr>
        <p:sp>
          <p:nvSpPr>
            <p:cNvPr id="217" name="Google Shape;217;g34918bae404_1_27"/>
            <p:cNvSpPr/>
            <p:nvPr/>
          </p:nvSpPr>
          <p:spPr>
            <a:xfrm>
              <a:off x="5924225" y="2265750"/>
              <a:ext cx="1500900" cy="67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g34918bae404_1_27"/>
            <p:cNvSpPr txBox="1"/>
            <p:nvPr/>
          </p:nvSpPr>
          <p:spPr>
            <a:xfrm>
              <a:off x="5924225" y="2312400"/>
              <a:ext cx="1500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-US" sz="13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render results on the frontend</a:t>
              </a:r>
              <a:endPara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g34918bae404_1_27"/>
          <p:cNvSpPr/>
          <p:nvPr/>
        </p:nvSpPr>
        <p:spPr>
          <a:xfrm>
            <a:off x="6285850" y="5451638"/>
            <a:ext cx="1247400" cy="678300"/>
          </a:xfrm>
          <a:prstGeom prst="flowChartAlternateProcess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4918bae404_1_27"/>
          <p:cNvSpPr txBox="1"/>
          <p:nvPr/>
        </p:nvSpPr>
        <p:spPr>
          <a:xfrm>
            <a:off x="6220750" y="5498288"/>
            <a:ext cx="1377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show short selling warning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g34918bae404_1_27"/>
          <p:cNvCxnSpPr>
            <a:stCxn id="218" idx="3"/>
            <a:endCxn id="220" idx="1"/>
          </p:cNvCxnSpPr>
          <p:nvPr/>
        </p:nvCxnSpPr>
        <p:spPr>
          <a:xfrm>
            <a:off x="4974325" y="5790775"/>
            <a:ext cx="1246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2" name="Google Shape;222;g34918bae404_1_27"/>
          <p:cNvSpPr txBox="1"/>
          <p:nvPr/>
        </p:nvSpPr>
        <p:spPr>
          <a:xfrm>
            <a:off x="4974313" y="5498288"/>
            <a:ext cx="1120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34918bae404_1_27"/>
          <p:cNvSpPr txBox="1"/>
          <p:nvPr/>
        </p:nvSpPr>
        <p:spPr>
          <a:xfrm>
            <a:off x="4974325" y="5669863"/>
            <a:ext cx="1063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300">
                <a:latin typeface="Calibri"/>
                <a:ea typeface="Calibri"/>
                <a:cs typeface="Calibri"/>
                <a:sym typeface="Calibri"/>
              </a:rPr>
              <a:t>allocations?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g34918bae404_1_27"/>
          <p:cNvCxnSpPr>
            <a:endCxn id="209" idx="3"/>
          </p:cNvCxnSpPr>
          <p:nvPr/>
        </p:nvCxnSpPr>
        <p:spPr>
          <a:xfrm rot="10800000">
            <a:off x="7962638" y="4913250"/>
            <a:ext cx="613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5" name="Google Shape;225;g34918bae404_1_27"/>
          <p:cNvCxnSpPr>
            <a:stCxn id="209" idx="1"/>
            <a:endCxn id="214" idx="3"/>
          </p:cNvCxnSpPr>
          <p:nvPr/>
        </p:nvCxnSpPr>
        <p:spPr>
          <a:xfrm rot="10800000">
            <a:off x="6000938" y="4913250"/>
            <a:ext cx="46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6" name="Google Shape;226;g34918bae404_1_27"/>
          <p:cNvCxnSpPr>
            <a:endCxn id="217" idx="0"/>
          </p:cNvCxnSpPr>
          <p:nvPr/>
        </p:nvCxnSpPr>
        <p:spPr>
          <a:xfrm>
            <a:off x="4223875" y="5252425"/>
            <a:ext cx="0" cy="19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7" name="Google Shape;227;g34918bae404_1_27" title="Screenshot 2025-04-05 at 6.47.39 PM.png"/>
          <p:cNvPicPr preferRelativeResize="0"/>
          <p:nvPr/>
        </p:nvPicPr>
        <p:blipFill rotWithShape="1">
          <a:blip r:embed="rId3">
            <a:alphaModFix/>
          </a:blip>
          <a:srcRect l="1405" t="46267" r="4236" b="5598"/>
          <a:stretch/>
        </p:blipFill>
        <p:spPr>
          <a:xfrm>
            <a:off x="2126851" y="1573975"/>
            <a:ext cx="4468299" cy="26104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918bae404_1_132"/>
          <p:cNvSpPr txBox="1">
            <a:spLocks noGrp="1"/>
          </p:cNvSpPr>
          <p:nvPr>
            <p:ph type="title"/>
          </p:nvPr>
        </p:nvSpPr>
        <p:spPr>
          <a:xfrm>
            <a:off x="2152650" y="365125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300" dirty="0"/>
              <a:t>Machine Learning Predictions</a:t>
            </a:r>
            <a:endParaRPr sz="3300" dirty="0"/>
          </a:p>
        </p:txBody>
      </p:sp>
      <p:sp>
        <p:nvSpPr>
          <p:cNvPr id="233" name="Google Shape;233;g34918bae404_1_132"/>
          <p:cNvSpPr txBox="1"/>
          <p:nvPr/>
        </p:nvSpPr>
        <p:spPr>
          <a:xfrm>
            <a:off x="2285200" y="1559825"/>
            <a:ext cx="43848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Long-Short Term Memory (LSTM) is a type of Recurrent Neural Network (RNN) that captures patterns and relationships within sequential data and capture temporal dependencies.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input: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36550">
              <a:buClr>
                <a:schemeClr val="dk1"/>
              </a:buClr>
              <a:buSzPts val="1700"/>
              <a:buFont typeface="Calibri"/>
              <a:buChar char="-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36550">
              <a:buClr>
                <a:schemeClr val="dk1"/>
              </a:buClr>
              <a:buSzPts val="1700"/>
              <a:buFont typeface="Calibri"/>
              <a:buChar char="-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Volume 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36550">
              <a:buClr>
                <a:schemeClr val="dk1"/>
              </a:buClr>
              <a:buSzPts val="1700"/>
              <a:buFont typeface="Calibri"/>
              <a:buChar char="-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P/E ratio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36550">
              <a:buClr>
                <a:schemeClr val="dk1"/>
              </a:buClr>
              <a:buSzPts val="1700"/>
              <a:buFont typeface="Calibri"/>
              <a:buChar char="-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EMA50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above is lagged 3 times to intake the </a:t>
            </a:r>
            <a:b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 three days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output: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36550">
              <a:buClr>
                <a:schemeClr val="dk1"/>
              </a:buClr>
              <a:buSzPts val="1700"/>
              <a:buFont typeface="Calibri"/>
              <a:buChar char="-"/>
            </a:pP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month’s predicted price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36550">
              <a:buClr>
                <a:schemeClr val="dk1"/>
              </a:buClr>
              <a:buSzPts val="1700"/>
              <a:buFont typeface="Calibri"/>
              <a:buChar char="-"/>
            </a:pP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 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current and predicted price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34918bae404_1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00" y="2106388"/>
            <a:ext cx="386715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4918bae404_1_132"/>
          <p:cNvSpPr txBox="1"/>
          <p:nvPr/>
        </p:nvSpPr>
        <p:spPr>
          <a:xfrm>
            <a:off x="7056975" y="4407475"/>
            <a:ext cx="2743200" cy="3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 for the stock Apple Inc.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9a24bc829_1_9"/>
          <p:cNvSpPr txBox="1">
            <a:spLocks noGrp="1"/>
          </p:cNvSpPr>
          <p:nvPr>
            <p:ph type="title"/>
          </p:nvPr>
        </p:nvSpPr>
        <p:spPr>
          <a:xfrm>
            <a:off x="2152650" y="365125"/>
            <a:ext cx="78867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300" dirty="0"/>
              <a:t>Machine Learning Predictions - Structure</a:t>
            </a:r>
            <a:endParaRPr sz="3300" dirty="0"/>
          </a:p>
        </p:txBody>
      </p:sp>
      <p:pic>
        <p:nvPicPr>
          <p:cNvPr id="241" name="Google Shape;241;g349a24bc829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8025" y="1571600"/>
            <a:ext cx="3662674" cy="18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g349a24bc829_1_9"/>
          <p:cNvSpPr txBox="1"/>
          <p:nvPr/>
        </p:nvSpPr>
        <p:spPr>
          <a:xfrm>
            <a:off x="2477100" y="1863750"/>
            <a:ext cx="3618900" cy="31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using </a:t>
            </a:r>
            <a:r>
              <a:rPr lang="en-US" sz="17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Pytorch</a:t>
            </a:r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package and trained with the following parameters: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size = 12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size = 64 </a:t>
            </a:r>
            <a:r>
              <a:rPr lang="en-US" sz="17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(times data goes through the hidden layer</a:t>
            </a:r>
            <a:endParaRPr sz="17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layers = 2</a:t>
            </a:r>
            <a:endParaRPr sz="17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size = 1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epochs = 1000</a:t>
            </a:r>
          </a:p>
          <a:p>
            <a:endParaRPr lang="en-US"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Loss = 0.016195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349a24bc829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4626" y="4821197"/>
            <a:ext cx="3399350" cy="169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49a24bc829_1_9"/>
          <p:cNvSpPr txBox="1"/>
          <p:nvPr/>
        </p:nvSpPr>
        <p:spPr>
          <a:xfrm>
            <a:off x="7937291" y="5669409"/>
            <a:ext cx="17541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LSTM structure</a:t>
            </a:r>
            <a:endParaRPr sz="12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B44631-F30B-1C83-51D8-F758834A7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8025" y="3650110"/>
            <a:ext cx="4610100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918bae404_1_103"/>
          <p:cNvSpPr/>
          <p:nvPr/>
        </p:nvSpPr>
        <p:spPr>
          <a:xfrm>
            <a:off x="6096000" y="-37325"/>
            <a:ext cx="4572000" cy="6906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34918bae404_1_103"/>
          <p:cNvSpPr txBox="1">
            <a:spLocks noGrp="1"/>
          </p:cNvSpPr>
          <p:nvPr>
            <p:ph type="title"/>
          </p:nvPr>
        </p:nvSpPr>
        <p:spPr>
          <a:xfrm>
            <a:off x="1852750" y="41861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300"/>
              <a:t>Design Considerations</a:t>
            </a:r>
            <a:endParaRPr sz="3300"/>
          </a:p>
        </p:txBody>
      </p:sp>
      <p:sp>
        <p:nvSpPr>
          <p:cNvPr id="252" name="Google Shape;252;g34918bae404_1_103"/>
          <p:cNvSpPr txBox="1"/>
          <p:nvPr/>
        </p:nvSpPr>
        <p:spPr>
          <a:xfrm>
            <a:off x="1852750" y="1189551"/>
            <a:ext cx="4207200" cy="75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user-centric, efficient, visually intuitive</a:t>
            </a:r>
            <a:endParaRPr sz="18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4918bae404_1_103"/>
          <p:cNvSpPr txBox="1"/>
          <p:nvPr/>
        </p:nvSpPr>
        <p:spPr>
          <a:xfrm>
            <a:off x="1524000" y="1861239"/>
            <a:ext cx="4023900" cy="3962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457200">
              <a:lnSpc>
                <a:spcPct val="115000"/>
              </a:lnSpc>
              <a:spcBef>
                <a:spcPts val="1000"/>
              </a:spcBef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Minimalist Layout with  </a:t>
            </a:r>
            <a:b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Clear Hierarchy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>
              <a:lnSpc>
                <a:spcPct val="115000"/>
              </a:lnSpc>
              <a:spcBef>
                <a:spcPts val="1000"/>
              </a:spcBef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minimalist interface design, with visual prioritisation using size and placement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1000"/>
              </a:spcBef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>
              <a:lnSpc>
                <a:spcPct val="115000"/>
              </a:lnSpc>
              <a:spcBef>
                <a:spcPts val="1000"/>
              </a:spcBef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Coding and Visual Cues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standard market color codes (green for positive changes, red for negative changes) 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g34918bae404_1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7376" y="1604851"/>
            <a:ext cx="4085351" cy="39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4918bae404_1_110"/>
          <p:cNvSpPr/>
          <p:nvPr/>
        </p:nvSpPr>
        <p:spPr>
          <a:xfrm>
            <a:off x="6096000" y="11250"/>
            <a:ext cx="4572000" cy="6858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D5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4918bae404_1_110"/>
          <p:cNvSpPr txBox="1">
            <a:spLocks noGrp="1"/>
          </p:cNvSpPr>
          <p:nvPr>
            <p:ph type="title"/>
          </p:nvPr>
        </p:nvSpPr>
        <p:spPr>
          <a:xfrm>
            <a:off x="1888925" y="43066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300"/>
              <a:t>Design Considerations</a:t>
            </a:r>
            <a:endParaRPr sz="3300"/>
          </a:p>
        </p:txBody>
      </p:sp>
      <p:pic>
        <p:nvPicPr>
          <p:cNvPr id="261" name="Google Shape;261;g34918bae404_1_110" title="Portfolio Buil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951" y="1341376"/>
            <a:ext cx="3853951" cy="4364649"/>
          </a:xfrm>
          <a:prstGeom prst="rect">
            <a:avLst/>
          </a:prstGeom>
          <a:noFill/>
          <a:ln w="9525" cap="flat" cmpd="sng">
            <a:solidFill>
              <a:srgbClr val="DEDED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62" name="Google Shape;262;g34918bae404_1_110"/>
          <p:cNvSpPr txBox="1"/>
          <p:nvPr/>
        </p:nvSpPr>
        <p:spPr>
          <a:xfrm>
            <a:off x="1524000" y="1475301"/>
            <a:ext cx="4413000" cy="4391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indent="457200">
              <a:lnSpc>
                <a:spcPct val="115000"/>
              </a:lnSpc>
              <a:spcBef>
                <a:spcPts val="1000"/>
              </a:spcBef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Audience Consideration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>
              <a:lnSpc>
                <a:spcPct val="115000"/>
              </a:lnSpc>
              <a:spcBef>
                <a:spcPts val="1000"/>
              </a:spcBef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only essential information upfront, using dynamic graphs and visual guidance of performance and trends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>
              <a:lnSpc>
                <a:spcPct val="115000"/>
              </a:lnSpc>
              <a:spcBef>
                <a:spcPts val="1000"/>
              </a:spcBef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interactions are self-explanatory without requiring prior financial expertise.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>
              <a:lnSpc>
                <a:spcPct val="115000"/>
              </a:lnSpc>
              <a:spcBef>
                <a:spcPts val="1000"/>
              </a:spcBef>
            </a:pP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>
              <a:lnSpc>
                <a:spcPct val="115000"/>
              </a:lnSpc>
              <a:spcBef>
                <a:spcPts val="1000"/>
              </a:spcBef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Caching for Performance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 implementation of a Django-based caching mechanism due to the rate limits of the API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918bae404_1_136"/>
          <p:cNvSpPr txBox="1">
            <a:spLocks noGrp="1"/>
          </p:cNvSpPr>
          <p:nvPr>
            <p:ph type="title"/>
          </p:nvPr>
        </p:nvSpPr>
        <p:spPr>
          <a:xfrm>
            <a:off x="4907700" y="2857500"/>
            <a:ext cx="2376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/>
              <a:t>live demo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918bae404_0_15"/>
          <p:cNvSpPr txBox="1">
            <a:spLocks noGrp="1"/>
          </p:cNvSpPr>
          <p:nvPr>
            <p:ph type="title"/>
          </p:nvPr>
        </p:nvSpPr>
        <p:spPr>
          <a:xfrm>
            <a:off x="1981200" y="3730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/>
              <a:t>Conclusion</a:t>
            </a:r>
            <a:endParaRPr sz="4000"/>
          </a:p>
        </p:txBody>
      </p:sp>
      <p:sp>
        <p:nvSpPr>
          <p:cNvPr id="273" name="Google Shape;273;g34918bae404_0_15"/>
          <p:cNvSpPr txBox="1"/>
          <p:nvPr/>
        </p:nvSpPr>
        <p:spPr>
          <a:xfrm>
            <a:off x="2288400" y="1462550"/>
            <a:ext cx="37623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Advantages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4918bae404_0_15"/>
          <p:cNvSpPr txBox="1"/>
          <p:nvPr/>
        </p:nvSpPr>
        <p:spPr>
          <a:xfrm>
            <a:off x="6295975" y="1516100"/>
            <a:ext cx="39768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Enhancement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34918bae404_0_15"/>
          <p:cNvSpPr txBox="1"/>
          <p:nvPr/>
        </p:nvSpPr>
        <p:spPr>
          <a:xfrm>
            <a:off x="2243100" y="2108200"/>
            <a:ext cx="3852900" cy="43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AI stock prediction with interactive exploration creating a powerful investment tool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use of caching and API design enhances speed, reduces costs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Intuitive, dynamic fronted offers actionable insights to users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4918bae404_0_15"/>
          <p:cNvSpPr txBox="1"/>
          <p:nvPr/>
        </p:nvSpPr>
        <p:spPr>
          <a:xfrm>
            <a:off x="6357925" y="2108200"/>
            <a:ext cx="3852900" cy="38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accuracy of AI prediction model with more data and model validation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Refine stock recommendations by analyzing trends and sector correlations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55600">
              <a:lnSpc>
                <a:spcPct val="115000"/>
              </a:lnSpc>
              <a:buClr>
                <a:schemeClr val="dk1"/>
              </a:buClr>
              <a:buSzPts val="2000"/>
              <a:buFont typeface="Calibri"/>
              <a:buChar char="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charts features and customization options to enrich user interaction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05ddec40e_0_0"/>
          <p:cNvSpPr/>
          <p:nvPr/>
        </p:nvSpPr>
        <p:spPr>
          <a:xfrm>
            <a:off x="1524000" y="0"/>
            <a:ext cx="91416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405ddec40e_0_0"/>
          <p:cNvSpPr txBox="1">
            <a:spLocks noGrp="1"/>
          </p:cNvSpPr>
          <p:nvPr>
            <p:ph type="title"/>
          </p:nvPr>
        </p:nvSpPr>
        <p:spPr>
          <a:xfrm>
            <a:off x="2333550" y="402625"/>
            <a:ext cx="7522500" cy="14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4700"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98" name="Google Shape;98;g3405ddec40e_0_0"/>
          <p:cNvSpPr txBox="1"/>
          <p:nvPr/>
        </p:nvSpPr>
        <p:spPr>
          <a:xfrm>
            <a:off x="2194000" y="2093975"/>
            <a:ext cx="4525500" cy="4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indent="-38100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Introduction &amp; Motivation</a:t>
            </a: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Design &amp; Functionalities</a:t>
            </a: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Design Considerations</a:t>
            </a: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Live Demo</a:t>
            </a: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Conclusion </a:t>
            </a:r>
            <a:br>
              <a:rPr lang="en-US" sz="24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&amp; Future Improvements</a:t>
            </a:r>
            <a:endParaRPr sz="2400">
              <a:solidFill>
                <a:schemeClr val="dk1"/>
              </a:solidFill>
            </a:endParaRP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Q&amp;A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99" name="Google Shape;99;g3405ddec40e_0_0" descr="1.130.800+ Fotos, Bilder und lizenzfreie Bilder zu Stocks - iStock | Stock  market, Börse, Shares"/>
          <p:cNvPicPr preferRelativeResize="0"/>
          <p:nvPr/>
        </p:nvPicPr>
        <p:blipFill rotWithShape="1">
          <a:blip r:embed="rId3">
            <a:alphaModFix/>
          </a:blip>
          <a:srcRect l="32172" r="19664"/>
          <a:stretch/>
        </p:blipFill>
        <p:spPr>
          <a:xfrm>
            <a:off x="7116693" y="1836926"/>
            <a:ext cx="2955798" cy="4096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918bae404_1_144"/>
          <p:cNvSpPr txBox="1">
            <a:spLocks noGrp="1"/>
          </p:cNvSpPr>
          <p:nvPr>
            <p:ph type="title"/>
          </p:nvPr>
        </p:nvSpPr>
        <p:spPr>
          <a:xfrm>
            <a:off x="1981200" y="19014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100"/>
              <a:t>Thank you!</a:t>
            </a:r>
            <a:endParaRPr sz="4100"/>
          </a:p>
        </p:txBody>
      </p:sp>
      <p:sp>
        <p:nvSpPr>
          <p:cNvPr id="282" name="Google Shape;282;g34918bae404_1_144"/>
          <p:cNvSpPr/>
          <p:nvPr/>
        </p:nvSpPr>
        <p:spPr>
          <a:xfrm>
            <a:off x="1981194" y="1790919"/>
            <a:ext cx="8229600" cy="18288"/>
          </a:xfrm>
          <a:custGeom>
            <a:avLst/>
            <a:gdLst/>
            <a:ahLst/>
            <a:cxnLst/>
            <a:rect l="l" t="t" r="r" b="b"/>
            <a:pathLst>
              <a:path w="8229600" h="18288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8940" y="5812"/>
                  <a:pt x="8229447" y="9773"/>
                  <a:pt x="8229600" y="18288"/>
                </a:cubicBezTo>
                <a:cubicBezTo>
                  <a:pt x="7940706" y="-9293"/>
                  <a:pt x="7792584" y="-16009"/>
                  <a:pt x="7461504" y="18288"/>
                </a:cubicBezTo>
                <a:cubicBezTo>
                  <a:pt x="7130424" y="52585"/>
                  <a:pt x="7080072" y="43845"/>
                  <a:pt x="6940296" y="18288"/>
                </a:cubicBezTo>
                <a:cubicBezTo>
                  <a:pt x="6800520" y="-7269"/>
                  <a:pt x="6672872" y="26671"/>
                  <a:pt x="6419088" y="18288"/>
                </a:cubicBezTo>
                <a:cubicBezTo>
                  <a:pt x="6165304" y="9905"/>
                  <a:pt x="5869721" y="4987"/>
                  <a:pt x="5650992" y="18288"/>
                </a:cubicBezTo>
                <a:cubicBezTo>
                  <a:pt x="5432263" y="31589"/>
                  <a:pt x="5308310" y="3023"/>
                  <a:pt x="5129784" y="18288"/>
                </a:cubicBezTo>
                <a:cubicBezTo>
                  <a:pt x="4951258" y="33553"/>
                  <a:pt x="4799696" y="15357"/>
                  <a:pt x="4690872" y="18288"/>
                </a:cubicBezTo>
                <a:cubicBezTo>
                  <a:pt x="4582048" y="21219"/>
                  <a:pt x="4311124" y="-7836"/>
                  <a:pt x="4087368" y="18288"/>
                </a:cubicBezTo>
                <a:cubicBezTo>
                  <a:pt x="3863612" y="44412"/>
                  <a:pt x="3730288" y="13374"/>
                  <a:pt x="3401568" y="18288"/>
                </a:cubicBezTo>
                <a:cubicBezTo>
                  <a:pt x="3072848" y="23202"/>
                  <a:pt x="3020684" y="32425"/>
                  <a:pt x="2798064" y="18288"/>
                </a:cubicBezTo>
                <a:cubicBezTo>
                  <a:pt x="2575444" y="4151"/>
                  <a:pt x="2440915" y="-7352"/>
                  <a:pt x="2276856" y="18288"/>
                </a:cubicBezTo>
                <a:cubicBezTo>
                  <a:pt x="2112797" y="43928"/>
                  <a:pt x="1726502" y="-9560"/>
                  <a:pt x="1426464" y="18288"/>
                </a:cubicBezTo>
                <a:cubicBezTo>
                  <a:pt x="1126426" y="46136"/>
                  <a:pt x="992925" y="21016"/>
                  <a:pt x="740664" y="18288"/>
                </a:cubicBezTo>
                <a:cubicBezTo>
                  <a:pt x="488403" y="15560"/>
                  <a:pt x="195650" y="-16061"/>
                  <a:pt x="0" y="18288"/>
                </a:cubicBezTo>
                <a:cubicBezTo>
                  <a:pt x="348" y="9455"/>
                  <a:pt x="654" y="3983"/>
                  <a:pt x="0" y="0"/>
                </a:cubicBezTo>
                <a:close/>
              </a:path>
              <a:path w="8229600" h="18288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30508" y="6337"/>
                  <a:pt x="8228722" y="11778"/>
                  <a:pt x="8229600" y="18288"/>
                </a:cubicBezTo>
                <a:cubicBezTo>
                  <a:pt x="8075287" y="35054"/>
                  <a:pt x="7821366" y="21850"/>
                  <a:pt x="7626096" y="18288"/>
                </a:cubicBezTo>
                <a:cubicBezTo>
                  <a:pt x="7430826" y="14726"/>
                  <a:pt x="7320004" y="-9669"/>
                  <a:pt x="7022592" y="18288"/>
                </a:cubicBezTo>
                <a:cubicBezTo>
                  <a:pt x="6725180" y="46245"/>
                  <a:pt x="6348804" y="-14025"/>
                  <a:pt x="6172200" y="18288"/>
                </a:cubicBezTo>
                <a:cubicBezTo>
                  <a:pt x="5995596" y="50601"/>
                  <a:pt x="5788102" y="22890"/>
                  <a:pt x="5650992" y="18288"/>
                </a:cubicBezTo>
                <a:cubicBezTo>
                  <a:pt x="5513882" y="13686"/>
                  <a:pt x="5198399" y="29121"/>
                  <a:pt x="4882896" y="18288"/>
                </a:cubicBezTo>
                <a:cubicBezTo>
                  <a:pt x="4567393" y="7455"/>
                  <a:pt x="4557008" y="26965"/>
                  <a:pt x="4443984" y="18288"/>
                </a:cubicBezTo>
                <a:cubicBezTo>
                  <a:pt x="4330960" y="9611"/>
                  <a:pt x="4061674" y="28891"/>
                  <a:pt x="3758184" y="18288"/>
                </a:cubicBezTo>
                <a:cubicBezTo>
                  <a:pt x="3454694" y="7685"/>
                  <a:pt x="3380392" y="19119"/>
                  <a:pt x="3236976" y="18288"/>
                </a:cubicBezTo>
                <a:cubicBezTo>
                  <a:pt x="3093560" y="17457"/>
                  <a:pt x="2632116" y="37607"/>
                  <a:pt x="2386584" y="18288"/>
                </a:cubicBezTo>
                <a:cubicBezTo>
                  <a:pt x="2141052" y="-1031"/>
                  <a:pt x="2110884" y="28777"/>
                  <a:pt x="1947672" y="18288"/>
                </a:cubicBezTo>
                <a:cubicBezTo>
                  <a:pt x="1784460" y="7799"/>
                  <a:pt x="1535467" y="461"/>
                  <a:pt x="1261872" y="18288"/>
                </a:cubicBezTo>
                <a:cubicBezTo>
                  <a:pt x="988277" y="36115"/>
                  <a:pt x="1021096" y="10375"/>
                  <a:pt x="822960" y="18288"/>
                </a:cubicBezTo>
                <a:cubicBezTo>
                  <a:pt x="624824" y="26201"/>
                  <a:pt x="298309" y="1283"/>
                  <a:pt x="0" y="18288"/>
                </a:cubicBezTo>
                <a:cubicBezTo>
                  <a:pt x="-633" y="12278"/>
                  <a:pt x="-757" y="5867"/>
                  <a:pt x="0" y="0"/>
                </a:cubicBezTo>
                <a:close/>
              </a:path>
            </a:pathLst>
          </a:custGeom>
          <a:solidFill>
            <a:srgbClr val="DEDEDE"/>
          </a:solidFill>
          <a:ln w="44450" cap="rnd" cmpd="sng">
            <a:solidFill>
              <a:srgbClr val="D5D5D5">
                <a:alpha val="749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8C389-3089-89B8-5B2C-A9D49EAD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365125"/>
            <a:ext cx="7886700" cy="1325700"/>
          </a:xfrm>
        </p:spPr>
        <p:txBody>
          <a:bodyPr wrap="square" anchor="ctr">
            <a:normAutofit/>
          </a:bodyPr>
          <a:lstStyle/>
          <a:p>
            <a:r>
              <a:rPr kumimoji="1" lang="en-US" altLang="zh-CN" dirty="0"/>
              <a:t>Bibliography</a:t>
            </a:r>
            <a:endParaRPr kumimoji="1" lang="zh-CN" alt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3D85495-EC38-B121-B634-F028F7CDD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52650" y="1825625"/>
            <a:ext cx="7886700" cy="4351200"/>
          </a:xfrm>
        </p:spPr>
        <p:txBody>
          <a:bodyPr/>
          <a:lstStyle/>
          <a:p>
            <a:pPr>
              <a:buNone/>
            </a:pPr>
            <a:r>
              <a:rPr lang="id-ID" altLang="zh-CN" sz="2000" b="1" dirty="0" err="1"/>
              <a:t>ChatGPT</a:t>
            </a:r>
            <a:r>
              <a:rPr lang="zh-CN" altLang="id-ID" sz="2000" b="1" dirty="0"/>
              <a:t>：</a:t>
            </a:r>
          </a:p>
          <a:p>
            <a:pPr>
              <a:buNone/>
            </a:pPr>
            <a:r>
              <a:rPr lang="id-ID" altLang="zh-CN" sz="2000" dirty="0" err="1"/>
              <a:t>OpenAI</a:t>
            </a:r>
            <a:r>
              <a:rPr lang="id-ID" altLang="zh-CN" sz="2000" dirty="0"/>
              <a:t>. </a:t>
            </a:r>
            <a:r>
              <a:rPr lang="id-ID" altLang="zh-CN" sz="2000" i="1" dirty="0" err="1"/>
              <a:t>ChatGPT</a:t>
            </a:r>
            <a:r>
              <a:rPr lang="id-ID" altLang="zh-CN" sz="2000" dirty="0"/>
              <a:t> [</a:t>
            </a:r>
            <a:r>
              <a:rPr lang="id-ID" altLang="zh-CN" sz="2000" dirty="0" err="1"/>
              <a:t>Large</a:t>
            </a:r>
            <a:r>
              <a:rPr lang="id-ID" altLang="zh-CN" sz="2000" dirty="0"/>
              <a:t> </a:t>
            </a:r>
            <a:r>
              <a:rPr lang="id-ID" altLang="zh-CN" sz="2000" dirty="0" err="1"/>
              <a:t>language</a:t>
            </a:r>
            <a:r>
              <a:rPr lang="id-ID" altLang="zh-CN" sz="2000" dirty="0"/>
              <a:t> model]. </a:t>
            </a:r>
            <a:r>
              <a:rPr lang="id-ID" altLang="zh-CN" sz="2000" dirty="0">
                <a:hlinkClick r:id="rId2"/>
              </a:rPr>
              <a:t>https://chat.openai.com/</a:t>
            </a:r>
            <a:endParaRPr lang="id-ID" altLang="zh-CN" sz="2000" dirty="0"/>
          </a:p>
          <a:p>
            <a:pPr>
              <a:buNone/>
            </a:pPr>
            <a:endParaRPr lang="id-ID" altLang="zh-CN" sz="2000" dirty="0"/>
          </a:p>
          <a:p>
            <a:pPr>
              <a:buNone/>
            </a:pPr>
            <a:r>
              <a:rPr lang="id-ID" altLang="zh-CN" sz="2000" b="1" dirty="0" err="1"/>
              <a:t>DeepSeek</a:t>
            </a:r>
            <a:r>
              <a:rPr lang="zh-CN" altLang="id-ID" sz="2000" b="1" dirty="0"/>
              <a:t>：</a:t>
            </a:r>
          </a:p>
          <a:p>
            <a:pPr marL="114300" indent="0">
              <a:buNone/>
            </a:pPr>
            <a:r>
              <a:rPr lang="id-ID" altLang="zh-CN" sz="2000" dirty="0" err="1"/>
              <a:t>DeepSeek</a:t>
            </a:r>
            <a:r>
              <a:rPr lang="en-US" altLang="zh-CN" sz="2000" dirty="0"/>
              <a:t>. </a:t>
            </a:r>
            <a:r>
              <a:rPr lang="id-ID" altLang="zh-CN" sz="2000" i="1" dirty="0"/>
              <a:t>DeepSeek-R1</a:t>
            </a:r>
            <a:r>
              <a:rPr lang="id-ID" altLang="zh-CN" sz="2000" dirty="0"/>
              <a:t> [</a:t>
            </a:r>
            <a:r>
              <a:rPr lang="id-ID" altLang="zh-CN" sz="2000" dirty="0" err="1"/>
              <a:t>Reasoning</a:t>
            </a:r>
            <a:r>
              <a:rPr lang="id-ID" altLang="zh-CN" sz="2000" dirty="0"/>
              <a:t> model]. </a:t>
            </a:r>
            <a:r>
              <a:rPr lang="id-ID" altLang="zh-CN" sz="2000" dirty="0">
                <a:hlinkClick r:id="rId3"/>
              </a:rPr>
              <a:t>https://deepseek.com/</a:t>
            </a:r>
            <a:endParaRPr lang="id-ID" altLang="zh-C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8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2084425" y="627447"/>
            <a:ext cx="8263800" cy="9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SzPts val="4700"/>
            </a:pPr>
            <a:r>
              <a:rPr lang="en-US" dirty="0"/>
              <a:t>Introduction &amp; Motivation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1996500" y="1651600"/>
            <a:ext cx="4099500" cy="4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en-US" sz="1300" b="1">
                <a:solidFill>
                  <a:srgbClr val="404040"/>
                </a:solidFill>
              </a:rPr>
              <a:t>Project overview</a:t>
            </a:r>
            <a:endParaRPr sz="1300" b="1">
              <a:solidFill>
                <a:srgbClr val="404040"/>
              </a:solidFill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300">
                <a:solidFill>
                  <a:srgbClr val="404040"/>
                </a:solidFill>
              </a:rPr>
              <a:t>Our </a:t>
            </a:r>
            <a:r>
              <a:rPr lang="en-US" sz="1300" b="1">
                <a:solidFill>
                  <a:srgbClr val="404040"/>
                </a:solidFill>
              </a:rPr>
              <a:t>Stock Analysis Web Application</a:t>
            </a:r>
            <a:r>
              <a:rPr lang="en-US" sz="1300">
                <a:solidFill>
                  <a:srgbClr val="404040"/>
                </a:solidFill>
              </a:rPr>
              <a:t> is designed to empower retail investors by transforming complex stock market data into </a:t>
            </a:r>
            <a:r>
              <a:rPr lang="en-US" sz="1300" b="1">
                <a:solidFill>
                  <a:srgbClr val="404040"/>
                </a:solidFill>
              </a:rPr>
              <a:t>intuitive visualizations</a:t>
            </a:r>
            <a:r>
              <a:rPr lang="en-US" sz="1300">
                <a:solidFill>
                  <a:srgbClr val="404040"/>
                </a:solidFill>
              </a:rPr>
              <a:t> and actionable insights.</a:t>
            </a:r>
            <a:endParaRPr sz="1300">
              <a:solidFill>
                <a:srgbClr val="404040"/>
              </a:solidFill>
            </a:endParaRPr>
          </a:p>
          <a:p>
            <a:pPr marL="457200">
              <a:lnSpc>
                <a:spcPct val="115000"/>
              </a:lnSpc>
            </a:pPr>
            <a:endParaRPr sz="1300" b="1">
              <a:solidFill>
                <a:srgbClr val="404040"/>
              </a:solidFill>
            </a:endParaRPr>
          </a:p>
          <a:p>
            <a:pPr marL="457200" indent="-311150">
              <a:lnSpc>
                <a:spcPct val="115000"/>
              </a:lnSpc>
              <a:buClr>
                <a:srgbClr val="404040"/>
              </a:buClr>
              <a:buSzPts val="1300"/>
              <a:buChar char="●"/>
            </a:pPr>
            <a:r>
              <a:rPr lang="en-US" sz="1300" b="1">
                <a:solidFill>
                  <a:srgbClr val="404040"/>
                </a:solidFill>
              </a:rPr>
              <a:t>For Whom?</a:t>
            </a:r>
            <a:r>
              <a:rPr lang="en-US" sz="1300">
                <a:solidFill>
                  <a:srgbClr val="404040"/>
                </a:solidFill>
              </a:rPr>
              <a:t> Beginners and intermediate investors who lack access to professional tools.</a:t>
            </a:r>
            <a:endParaRPr sz="1300">
              <a:solidFill>
                <a:srgbClr val="404040"/>
              </a:solidFill>
            </a:endParaRPr>
          </a:p>
          <a:p>
            <a:pPr marL="457200" indent="-311150">
              <a:lnSpc>
                <a:spcPct val="115000"/>
              </a:lnSpc>
              <a:buClr>
                <a:srgbClr val="404040"/>
              </a:buClr>
              <a:buSzPts val="1300"/>
              <a:buChar char="●"/>
            </a:pPr>
            <a:r>
              <a:rPr lang="en-US" sz="1300" b="1">
                <a:solidFill>
                  <a:srgbClr val="404040"/>
                </a:solidFill>
              </a:rPr>
              <a:t>What It Does</a:t>
            </a:r>
            <a:r>
              <a:rPr lang="en-US" sz="1300">
                <a:solidFill>
                  <a:srgbClr val="404040"/>
                </a:solidFill>
              </a:rPr>
              <a:t>:</a:t>
            </a:r>
            <a:endParaRPr sz="1300">
              <a:solidFill>
                <a:srgbClr val="404040"/>
              </a:solidFill>
            </a:endParaRPr>
          </a:p>
          <a:p>
            <a:pPr marL="914400" lvl="1" indent="-311150">
              <a:lnSpc>
                <a:spcPct val="115000"/>
              </a:lnSpc>
              <a:buClr>
                <a:srgbClr val="404040"/>
              </a:buClr>
              <a:buSzPts val="1300"/>
              <a:buChar char="○"/>
            </a:pPr>
            <a:r>
              <a:rPr lang="en-US" sz="1300">
                <a:solidFill>
                  <a:srgbClr val="404040"/>
                </a:solidFill>
              </a:rPr>
              <a:t>Visualizes stock trends (e.g., price movements, EMA50) with interactive charts.</a:t>
            </a:r>
            <a:endParaRPr sz="1300">
              <a:solidFill>
                <a:srgbClr val="404040"/>
              </a:solidFill>
            </a:endParaRPr>
          </a:p>
          <a:p>
            <a:pPr marL="914400" lvl="1" indent="-311150">
              <a:lnSpc>
                <a:spcPct val="115000"/>
              </a:lnSpc>
              <a:buClr>
                <a:srgbClr val="404040"/>
              </a:buClr>
              <a:buSzPts val="1300"/>
              <a:buChar char="○"/>
            </a:pPr>
            <a:r>
              <a:rPr lang="en-US" sz="1300">
                <a:solidFill>
                  <a:srgbClr val="404040"/>
                </a:solidFill>
              </a:rPr>
              <a:t>Provides </a:t>
            </a:r>
            <a:r>
              <a:rPr lang="en-US" sz="1300" b="1">
                <a:solidFill>
                  <a:srgbClr val="404040"/>
                </a:solidFill>
              </a:rPr>
              <a:t>technical indicator analysis</a:t>
            </a:r>
            <a:r>
              <a:rPr lang="en-US" sz="1300">
                <a:solidFill>
                  <a:srgbClr val="404040"/>
                </a:solidFill>
              </a:rPr>
              <a:t> (e.g., moving averages) for smarter decisions.</a:t>
            </a:r>
            <a:endParaRPr sz="1300">
              <a:solidFill>
                <a:srgbClr val="404040"/>
              </a:solidFill>
            </a:endParaRPr>
          </a:p>
          <a:p>
            <a:pPr marL="914400" lvl="1" indent="-311150">
              <a:lnSpc>
                <a:spcPct val="115000"/>
              </a:lnSpc>
              <a:buClr>
                <a:srgbClr val="404040"/>
              </a:buClr>
              <a:buSzPts val="1300"/>
              <a:buChar char="○"/>
            </a:pPr>
            <a:r>
              <a:rPr lang="en-US" sz="1300">
                <a:solidFill>
                  <a:srgbClr val="404040"/>
                </a:solidFill>
              </a:rPr>
              <a:t>Recommends related stocks based on sector/industry correlations.</a:t>
            </a:r>
            <a:endParaRPr sz="1300">
              <a:solidFill>
                <a:srgbClr val="404040"/>
              </a:solidFill>
            </a:endParaRPr>
          </a:p>
          <a:p>
            <a:pPr marL="914400" lvl="1" indent="-311150">
              <a:lnSpc>
                <a:spcPct val="115000"/>
              </a:lnSpc>
              <a:buClr>
                <a:srgbClr val="404040"/>
              </a:buClr>
              <a:buSzPts val="1300"/>
              <a:buChar char="○"/>
            </a:pPr>
            <a:r>
              <a:rPr lang="en-US" sz="1300">
                <a:solidFill>
                  <a:srgbClr val="404040"/>
                </a:solidFill>
              </a:rPr>
              <a:t>Offers </a:t>
            </a:r>
            <a:r>
              <a:rPr lang="en-US" sz="1300" b="1">
                <a:solidFill>
                  <a:srgbClr val="404040"/>
                </a:solidFill>
              </a:rPr>
              <a:t>portfolio-building tools</a:t>
            </a:r>
            <a:r>
              <a:rPr lang="en-US" sz="1300">
                <a:solidFill>
                  <a:srgbClr val="404040"/>
                </a:solidFill>
              </a:rPr>
              <a:t> to optimize investments.</a:t>
            </a:r>
            <a:endParaRPr sz="130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096000" y="1651600"/>
            <a:ext cx="4099500" cy="5003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US" sz="1300" b="1">
                <a:solidFill>
                  <a:srgbClr val="404040"/>
                </a:solidFill>
              </a:rPr>
              <a:t>Motivation</a:t>
            </a:r>
            <a:endParaRPr sz="1300" b="1">
              <a:solidFill>
                <a:srgbClr val="404040"/>
              </a:solidFill>
            </a:endParaRPr>
          </a:p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1300" b="1">
                <a:solidFill>
                  <a:srgbClr val="404040"/>
                </a:solidFill>
              </a:rPr>
              <a:t>Problem</a:t>
            </a:r>
            <a:r>
              <a:rPr lang="en-US" sz="1300">
                <a:solidFill>
                  <a:srgbClr val="404040"/>
                </a:solidFill>
              </a:rPr>
              <a:t>:</a:t>
            </a:r>
            <a:endParaRPr sz="1300">
              <a:solidFill>
                <a:srgbClr val="404040"/>
              </a:solidFill>
            </a:endParaRPr>
          </a:p>
          <a:p>
            <a:pPr marL="457200" indent="-311150">
              <a:lnSpc>
                <a:spcPct val="115000"/>
              </a:lnSpc>
              <a:buClr>
                <a:srgbClr val="404040"/>
              </a:buClr>
              <a:buSzPts val="1300"/>
              <a:buChar char="●"/>
            </a:pPr>
            <a:r>
              <a:rPr lang="en-US" sz="1300">
                <a:solidFill>
                  <a:srgbClr val="404040"/>
                </a:solidFill>
              </a:rPr>
              <a:t>Retail investors often struggle with fragmented data, overwhelming interfaces, and limited analytical tools.</a:t>
            </a:r>
            <a:endParaRPr sz="1300">
              <a:solidFill>
                <a:srgbClr val="404040"/>
              </a:solidFill>
            </a:endParaRPr>
          </a:p>
          <a:p>
            <a:pPr marL="457200" indent="-311150">
              <a:lnSpc>
                <a:spcPct val="115000"/>
              </a:lnSpc>
              <a:buClr>
                <a:srgbClr val="404040"/>
              </a:buClr>
              <a:buSzPts val="1300"/>
              <a:buChar char="●"/>
            </a:pPr>
            <a:r>
              <a:rPr lang="en-US" sz="1300">
                <a:solidFill>
                  <a:srgbClr val="404040"/>
                </a:solidFill>
              </a:rPr>
              <a:t>Professional platforms (e.g., Bloomberg) are costly and complex for casual users.</a:t>
            </a:r>
            <a:endParaRPr sz="1300">
              <a:solidFill>
                <a:srgbClr val="404040"/>
              </a:solidFill>
            </a:endParaRPr>
          </a:p>
          <a:p>
            <a:pPr>
              <a:lnSpc>
                <a:spcPct val="115000"/>
              </a:lnSpc>
              <a:spcBef>
                <a:spcPts val="300"/>
              </a:spcBef>
            </a:pPr>
            <a:endParaRPr sz="1300">
              <a:solidFill>
                <a:srgbClr val="404040"/>
              </a:solidFill>
            </a:endParaRPr>
          </a:p>
          <a:p>
            <a:pPr>
              <a:lnSpc>
                <a:spcPct val="115000"/>
              </a:lnSpc>
            </a:pPr>
            <a:r>
              <a:rPr lang="en-US" sz="1300" b="1">
                <a:solidFill>
                  <a:srgbClr val="404040"/>
                </a:solidFill>
              </a:rPr>
              <a:t>Our Solution</a:t>
            </a:r>
            <a:r>
              <a:rPr lang="en-US" sz="1300">
                <a:solidFill>
                  <a:srgbClr val="404040"/>
                </a:solidFill>
              </a:rPr>
              <a:t>:</a:t>
            </a:r>
            <a:br>
              <a:rPr lang="en-US" sz="1300">
                <a:solidFill>
                  <a:srgbClr val="404040"/>
                </a:solidFill>
              </a:rPr>
            </a:br>
            <a:r>
              <a:rPr lang="en-US" sz="1300">
                <a:solidFill>
                  <a:srgbClr val="404040"/>
                </a:solidFill>
              </a:rPr>
              <a:t>An </a:t>
            </a:r>
            <a:r>
              <a:rPr lang="en-US" sz="1300" b="1">
                <a:solidFill>
                  <a:srgbClr val="404040"/>
                </a:solidFill>
              </a:rPr>
              <a:t>integrated, user-friendly platform</a:t>
            </a:r>
            <a:r>
              <a:rPr lang="en-US" sz="1300">
                <a:solidFill>
                  <a:srgbClr val="404040"/>
                </a:solidFill>
              </a:rPr>
              <a:t> that bridges the gap by offering:</a:t>
            </a:r>
            <a:endParaRPr sz="1300">
              <a:solidFill>
                <a:srgbClr val="404040"/>
              </a:solidFill>
            </a:endParaRPr>
          </a:p>
          <a:p>
            <a:pPr marL="457200" indent="-311150">
              <a:lnSpc>
                <a:spcPct val="115000"/>
              </a:lnSpc>
              <a:buClr>
                <a:srgbClr val="404040"/>
              </a:buClr>
              <a:buSzPts val="1300"/>
              <a:buAutoNum type="arabicPeriod"/>
            </a:pPr>
            <a:r>
              <a:rPr lang="en-US" sz="1300" b="1">
                <a:solidFill>
                  <a:srgbClr val="404040"/>
                </a:solidFill>
              </a:rPr>
              <a:t>Stock Data Visualization</a:t>
            </a:r>
            <a:r>
              <a:rPr lang="en-US" sz="1300">
                <a:solidFill>
                  <a:srgbClr val="404040"/>
                </a:solidFill>
              </a:rPr>
              <a:t>: Interactive charts for trend analysis.</a:t>
            </a:r>
            <a:endParaRPr sz="1300">
              <a:solidFill>
                <a:srgbClr val="404040"/>
              </a:solidFill>
            </a:endParaRPr>
          </a:p>
          <a:p>
            <a:pPr marL="457200" indent="-311150">
              <a:lnSpc>
                <a:spcPct val="115000"/>
              </a:lnSpc>
              <a:buClr>
                <a:srgbClr val="404040"/>
              </a:buClr>
              <a:buSzPts val="1300"/>
              <a:buAutoNum type="arabicPeriod"/>
            </a:pPr>
            <a:r>
              <a:rPr lang="en-US" sz="1300" b="1">
                <a:solidFill>
                  <a:srgbClr val="404040"/>
                </a:solidFill>
              </a:rPr>
              <a:t>Technical Indicators</a:t>
            </a:r>
            <a:r>
              <a:rPr lang="en-US" sz="1300">
                <a:solidFill>
                  <a:srgbClr val="404040"/>
                </a:solidFill>
              </a:rPr>
              <a:t>: EMA, volume analysis, and more.</a:t>
            </a:r>
            <a:endParaRPr sz="1300">
              <a:solidFill>
                <a:srgbClr val="404040"/>
              </a:solidFill>
            </a:endParaRPr>
          </a:p>
          <a:p>
            <a:pPr marL="457200" indent="-311150">
              <a:lnSpc>
                <a:spcPct val="115000"/>
              </a:lnSpc>
              <a:buClr>
                <a:srgbClr val="404040"/>
              </a:buClr>
              <a:buSzPts val="1300"/>
              <a:buAutoNum type="arabicPeriod"/>
            </a:pPr>
            <a:r>
              <a:rPr lang="en-US" sz="1300" b="1">
                <a:solidFill>
                  <a:srgbClr val="404040"/>
                </a:solidFill>
              </a:rPr>
              <a:t>Related Stock Recommendations</a:t>
            </a:r>
            <a:r>
              <a:rPr lang="en-US" sz="1300">
                <a:solidFill>
                  <a:srgbClr val="404040"/>
                </a:solidFill>
              </a:rPr>
              <a:t>: Discover opportunities beyond a single ticker.</a:t>
            </a:r>
            <a:endParaRPr sz="1300">
              <a:solidFill>
                <a:srgbClr val="404040"/>
              </a:solidFill>
            </a:endParaRPr>
          </a:p>
          <a:p>
            <a:pPr marL="457200" indent="-311150">
              <a:lnSpc>
                <a:spcPct val="115000"/>
              </a:lnSpc>
              <a:buClr>
                <a:srgbClr val="404040"/>
              </a:buClr>
              <a:buSzPts val="1300"/>
              <a:buAutoNum type="arabicPeriod"/>
            </a:pPr>
            <a:r>
              <a:rPr lang="en-US" sz="1300" b="1">
                <a:solidFill>
                  <a:srgbClr val="404040"/>
                </a:solidFill>
              </a:rPr>
              <a:t>Portfolio Optimization</a:t>
            </a:r>
            <a:r>
              <a:rPr lang="en-US" sz="1300">
                <a:solidFill>
                  <a:srgbClr val="404040"/>
                </a:solidFill>
              </a:rPr>
              <a:t>: Build and refine investment strategies.</a:t>
            </a:r>
            <a:endParaRPr sz="1300">
              <a:solidFill>
                <a:srgbClr val="404040"/>
              </a:solidFill>
            </a:endParaRPr>
          </a:p>
          <a:p>
            <a:pPr>
              <a:lnSpc>
                <a:spcPct val="115000"/>
              </a:lnSpc>
            </a:pPr>
            <a:endParaRPr sz="13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918bae404_0_0"/>
          <p:cNvSpPr txBox="1">
            <a:spLocks noGrp="1"/>
          </p:cNvSpPr>
          <p:nvPr>
            <p:ph type="title"/>
          </p:nvPr>
        </p:nvSpPr>
        <p:spPr>
          <a:xfrm>
            <a:off x="1981200" y="271901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200"/>
              <a:t>Design &amp; Functionalities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6;g349b8f95469_1_11">
            <a:extLst>
              <a:ext uri="{FF2B5EF4-FFF2-40B4-BE49-F238E27FC236}">
                <a16:creationId xmlns:a16="http://schemas.microsoft.com/office/drawing/2014/main" id="{449BEFCB-A55C-E15B-FB18-5579E85882C3}"/>
              </a:ext>
            </a:extLst>
          </p:cNvPr>
          <p:cNvSpPr txBox="1">
            <a:spLocks/>
          </p:cNvSpPr>
          <p:nvPr/>
        </p:nvSpPr>
        <p:spPr>
          <a:xfrm>
            <a:off x="1981200" y="2627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200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C2C907-8E2A-1DBE-C683-85038F76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60" y="1222833"/>
            <a:ext cx="5610679" cy="51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55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9b8f95469_1_11"/>
          <p:cNvSpPr txBox="1">
            <a:spLocks noGrp="1"/>
          </p:cNvSpPr>
          <p:nvPr>
            <p:ph type="title"/>
          </p:nvPr>
        </p:nvSpPr>
        <p:spPr>
          <a:xfrm>
            <a:off x="1981200" y="26271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200" dirty="0"/>
              <a:t>Search Stock </a:t>
            </a:r>
            <a:endParaRPr sz="4200" dirty="0"/>
          </a:p>
        </p:txBody>
      </p:sp>
      <p:sp>
        <p:nvSpPr>
          <p:cNvPr id="117" name="Google Shape;117;g349b8f95469_1_11"/>
          <p:cNvSpPr txBox="1"/>
          <p:nvPr/>
        </p:nvSpPr>
        <p:spPr>
          <a:xfrm>
            <a:off x="2288150" y="1227075"/>
            <a:ext cx="6858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code</a:t>
            </a:r>
            <a:endParaRPr sz="1300" b="1">
              <a:solidFill>
                <a:srgbClr val="404040"/>
              </a:solidFill>
            </a:endParaRPr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49b8f95469_1_11"/>
          <p:cNvSpPr txBox="1"/>
          <p:nvPr/>
        </p:nvSpPr>
        <p:spPr>
          <a:xfrm>
            <a:off x="2488400" y="3964775"/>
            <a:ext cx="685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g349b8f95469_1_11" title="Screenshot 2025-04-08 at 23.06.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0701" y="1802225"/>
            <a:ext cx="7611705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49b8f95469_1_11"/>
          <p:cNvSpPr txBox="1"/>
          <p:nvPr/>
        </p:nvSpPr>
        <p:spPr>
          <a:xfrm>
            <a:off x="2500100" y="4994550"/>
            <a:ext cx="365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349b8f95469_1_11"/>
          <p:cNvSpPr txBox="1"/>
          <p:nvPr/>
        </p:nvSpPr>
        <p:spPr>
          <a:xfrm>
            <a:off x="2445150" y="3038150"/>
            <a:ext cx="7301700" cy="3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rgbClr val="404040"/>
              </a:buClr>
              <a:buSzPts val="12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Field:</a:t>
            </a:r>
            <a:endParaRPr sz="800">
              <a:solidFill>
                <a:srgbClr val="404040"/>
              </a:solidFill>
            </a:endParaRPr>
          </a:p>
          <a:p>
            <a:pPr marL="457200" indent="-304800">
              <a:lnSpc>
                <a:spcPct val="115000"/>
              </a:lnSpc>
              <a:spcBef>
                <a:spcPts val="900"/>
              </a:spcBef>
              <a:buClr>
                <a:srgbClr val="404040"/>
              </a:buClr>
              <a:buSzPts val="12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Provides a text input (&lt;input&gt;) for users to enter a stock ticker (e.g., AAPL).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>
              <a:lnSpc>
                <a:spcPct val="115000"/>
              </a:lnSpc>
              <a:buClr>
                <a:srgbClr val="404040"/>
              </a:buClr>
              <a:buSzPts val="12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Placeholder text ("Search for a stock") guides user input.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>
              <a:lnSpc>
                <a:spcPct val="115000"/>
              </a:lnSpc>
              <a:buClr>
                <a:srgbClr val="404040"/>
              </a:buClr>
              <a:buSzPts val="12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required attribute ensures the field cannot be submitted empty.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  <a:spcBef>
                <a:spcPts val="300"/>
              </a:spcBef>
              <a:buClr>
                <a:srgbClr val="404040"/>
              </a:buClr>
              <a:buSzPts val="12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 Submission: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>
              <a:lnSpc>
                <a:spcPct val="115000"/>
              </a:lnSpc>
              <a:spcBef>
                <a:spcPts val="600"/>
              </a:spcBef>
              <a:buClr>
                <a:srgbClr val="404040"/>
              </a:buClr>
              <a:buSzPts val="12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&lt;form&gt; uses a GET request to submit the ticker to the root URL (/).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>
              <a:lnSpc>
                <a:spcPct val="115000"/>
              </a:lnSpc>
              <a:buClr>
                <a:srgbClr val="404040"/>
              </a:buClr>
              <a:buSzPts val="12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 a CSRF token ({% csrf_token %}) for security (though optional for GET requests).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>
              <a:lnSpc>
                <a:spcPct val="115000"/>
              </a:lnSpc>
              <a:buClr>
                <a:srgbClr val="404040"/>
              </a:buClr>
              <a:buSzPts val="1200"/>
              <a:buChar char="●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submit button (🔍) triggers the search action.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05ddec40e_1_8"/>
          <p:cNvSpPr txBox="1">
            <a:spLocks noGrp="1"/>
          </p:cNvSpPr>
          <p:nvPr>
            <p:ph type="title"/>
          </p:nvPr>
        </p:nvSpPr>
        <p:spPr>
          <a:xfrm>
            <a:off x="1981200" y="26271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/>
              <a:t>Search Stock </a:t>
            </a:r>
            <a:endParaRPr sz="4000"/>
          </a:p>
        </p:txBody>
      </p:sp>
      <p:sp>
        <p:nvSpPr>
          <p:cNvPr id="127" name="Google Shape;127;g3405ddec40e_1_8"/>
          <p:cNvSpPr txBox="1"/>
          <p:nvPr/>
        </p:nvSpPr>
        <p:spPr>
          <a:xfrm>
            <a:off x="2422800" y="1097650"/>
            <a:ext cx="685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405ddec40e_1_8"/>
          <p:cNvSpPr txBox="1"/>
          <p:nvPr/>
        </p:nvSpPr>
        <p:spPr>
          <a:xfrm>
            <a:off x="2488400" y="3877275"/>
            <a:ext cx="685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405ddec40e_1_8"/>
          <p:cNvSpPr txBox="1"/>
          <p:nvPr/>
        </p:nvSpPr>
        <p:spPr>
          <a:xfrm>
            <a:off x="2500100" y="4907050"/>
            <a:ext cx="365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g3405ddec40e_1_8" title="Screenshot 2025-04-08 at 23.51.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100" y="1647626"/>
            <a:ext cx="5752254" cy="283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05ddec40e_1_8"/>
          <p:cNvSpPr txBox="1"/>
          <p:nvPr/>
        </p:nvSpPr>
        <p:spPr>
          <a:xfrm>
            <a:off x="2349900" y="4554375"/>
            <a:ext cx="7492200" cy="1931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34290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the desired period (e.g. "2y") from the request.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Retrieves stock historical data using Yahoo Finance and calculates indicators like EMA50.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Fetches basic company information such as name and P/E ratio.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Prepares data for visual chart display and stock prediction.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b8f95469_1_2"/>
          <p:cNvSpPr txBox="1">
            <a:spLocks noGrp="1"/>
          </p:cNvSpPr>
          <p:nvPr>
            <p:ph type="title"/>
          </p:nvPr>
        </p:nvSpPr>
        <p:spPr>
          <a:xfrm>
            <a:off x="1981200" y="11058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/>
              <a:t>Recently Searched</a:t>
            </a:r>
            <a:endParaRPr sz="4000"/>
          </a:p>
        </p:txBody>
      </p:sp>
      <p:sp>
        <p:nvSpPr>
          <p:cNvPr id="137" name="Google Shape;137;g349b8f95469_1_2"/>
          <p:cNvSpPr txBox="1"/>
          <p:nvPr/>
        </p:nvSpPr>
        <p:spPr>
          <a:xfrm>
            <a:off x="2277200" y="1005275"/>
            <a:ext cx="6858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Fronted code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49b8f95469_1_2"/>
          <p:cNvSpPr txBox="1"/>
          <p:nvPr/>
        </p:nvSpPr>
        <p:spPr>
          <a:xfrm>
            <a:off x="2488400" y="3964775"/>
            <a:ext cx="685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g349b8f95469_1_2" title="Screenshot 2025-04-08 at 23.06.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600" y="1544325"/>
            <a:ext cx="76117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49b8f95469_1_2"/>
          <p:cNvSpPr txBox="1"/>
          <p:nvPr/>
        </p:nvSpPr>
        <p:spPr>
          <a:xfrm>
            <a:off x="2500100" y="4994550"/>
            <a:ext cx="365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49b8f95469_1_2"/>
          <p:cNvSpPr txBox="1"/>
          <p:nvPr/>
        </p:nvSpPr>
        <p:spPr>
          <a:xfrm>
            <a:off x="2445150" y="2687325"/>
            <a:ext cx="7301700" cy="4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List Rendering: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>
              <a:lnSpc>
                <a:spcPct val="115000"/>
              </a:lnSpc>
              <a:spcBef>
                <a:spcPts val="300"/>
              </a:spcBef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Displays a list of up to 5 recently searched stock tickers (e.g., AAPL, TSLA, MSFT).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>
              <a:lnSpc>
                <a:spcPct val="115000"/>
              </a:lnSpc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Django’s template loop ({% for %}) to iterate through recent_searches (passed from the backend).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15000"/>
              </a:lnSpc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Associated Logic: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>
              <a:lnSpc>
                <a:spcPct val="115000"/>
              </a:lnSpc>
              <a:buSzPts val="1200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200">
                <a:solidFill>
                  <a:srgbClr val="404040"/>
                </a:solidFill>
              </a:rPr>
              <a:t> </a:t>
            </a:r>
            <a:r>
              <a:rPr lang="en-US" sz="13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recent_searches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is maintained in the backend (cached for 24 hours) and updated after each new search.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04800">
              <a:lnSpc>
                <a:spcPct val="115000"/>
              </a:lnSpc>
              <a:buSzPts val="1200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3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 recent-search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provides hover effects (underline + color change) for better UX.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9b8f95469_1_25"/>
          <p:cNvSpPr txBox="1">
            <a:spLocks noGrp="1"/>
          </p:cNvSpPr>
          <p:nvPr>
            <p:ph type="title"/>
          </p:nvPr>
        </p:nvSpPr>
        <p:spPr>
          <a:xfrm>
            <a:off x="1981200" y="219963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/>
              <a:t>Recently Searched</a:t>
            </a:r>
            <a:endParaRPr sz="4000"/>
          </a:p>
        </p:txBody>
      </p:sp>
      <p:sp>
        <p:nvSpPr>
          <p:cNvPr id="147" name="Google Shape;147;g349b8f95469_1_25"/>
          <p:cNvSpPr txBox="1"/>
          <p:nvPr/>
        </p:nvSpPr>
        <p:spPr>
          <a:xfrm>
            <a:off x="2290200" y="1308300"/>
            <a:ext cx="685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 code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49b8f95469_1_25"/>
          <p:cNvSpPr txBox="1"/>
          <p:nvPr/>
        </p:nvSpPr>
        <p:spPr>
          <a:xfrm>
            <a:off x="2488400" y="3964775"/>
            <a:ext cx="6858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g349b8f95469_1_25" title="Screenshot 2025-04-08 at 23.32.29.png"/>
          <p:cNvPicPr preferRelativeResize="0"/>
          <p:nvPr/>
        </p:nvPicPr>
        <p:blipFill rotWithShape="1">
          <a:blip r:embed="rId3">
            <a:alphaModFix/>
          </a:blip>
          <a:srcRect t="28570" b="23006"/>
          <a:stretch/>
        </p:blipFill>
        <p:spPr>
          <a:xfrm>
            <a:off x="2416576" y="1869201"/>
            <a:ext cx="7611701" cy="102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49b8f95469_1_25"/>
          <p:cNvSpPr txBox="1"/>
          <p:nvPr/>
        </p:nvSpPr>
        <p:spPr>
          <a:xfrm>
            <a:off x="2500100" y="4994550"/>
            <a:ext cx="3650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49b8f95469_1_25"/>
          <p:cNvSpPr txBox="1"/>
          <p:nvPr/>
        </p:nvSpPr>
        <p:spPr>
          <a:xfrm>
            <a:off x="2290200" y="3033039"/>
            <a:ext cx="7611600" cy="174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292100">
              <a:lnSpc>
                <a:spcPct val="115000"/>
              </a:lnSpc>
              <a:buSzPts val="10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Loads a cached list of recently searched tickers.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2100">
              <a:lnSpc>
                <a:spcPct val="115000"/>
              </a:lnSpc>
              <a:buSzPts val="10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the current ticker to the top if it's not already in the list.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2100">
              <a:lnSpc>
                <a:spcPct val="115000"/>
              </a:lnSpc>
              <a:buSzPts val="10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only the latest 5 tickers.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292100">
              <a:lnSpc>
                <a:spcPct val="115000"/>
              </a:lnSpc>
              <a:buSzPts val="1000"/>
              <a:buChar char="●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Caches the updated list for 24 hours.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1039</Words>
  <Application>Microsoft Macintosh PowerPoint</Application>
  <PresentationFormat>Widescreen</PresentationFormat>
  <Paragraphs>151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Roboto Mono</vt:lpstr>
      <vt:lpstr>Calibri</vt:lpstr>
      <vt:lpstr>1_Custom Design</vt:lpstr>
      <vt:lpstr>Stock Analysis &amp; Portfolio Management System</vt:lpstr>
      <vt:lpstr>Agenda</vt:lpstr>
      <vt:lpstr>Introduction &amp; Motivation</vt:lpstr>
      <vt:lpstr>Design &amp; Functionalities</vt:lpstr>
      <vt:lpstr>PowerPoint Presentation</vt:lpstr>
      <vt:lpstr>Search Stock </vt:lpstr>
      <vt:lpstr>Search Stock </vt:lpstr>
      <vt:lpstr>Recently Searched</vt:lpstr>
      <vt:lpstr>Recently Searched</vt:lpstr>
      <vt:lpstr>Explore Other Stocks</vt:lpstr>
      <vt:lpstr>Portfolio Builder            Overview </vt:lpstr>
      <vt:lpstr>Portfolio Builder – the math</vt:lpstr>
      <vt:lpstr>Portfolio Builder – code flowchart</vt:lpstr>
      <vt:lpstr>Machine Learning Predictions</vt:lpstr>
      <vt:lpstr>Machine Learning Predictions - Structure</vt:lpstr>
      <vt:lpstr>Design Considerations</vt:lpstr>
      <vt:lpstr>Design Considerations</vt:lpstr>
      <vt:lpstr>live demo</vt:lpstr>
      <vt:lpstr>Conclusion</vt:lpstr>
      <vt:lpstr>Thank you!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Analysis &amp; Portfolio Management System</dc:title>
  <cp:lastModifiedBy>Hang Zhang</cp:lastModifiedBy>
  <cp:revision>2</cp:revision>
  <dcterms:created xsi:type="dcterms:W3CDTF">2013-01-27T09:14:16Z</dcterms:created>
  <dcterms:modified xsi:type="dcterms:W3CDTF">2025-04-09T08:21:56Z</dcterms:modified>
</cp:coreProperties>
</file>