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1" d="100"/>
          <a:sy n="81"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A5DB-2066-3F3A-E7B5-5A8F707D9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008A5-DFAD-C0E5-ED18-4C5C0CC42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D42C9-5832-0D9A-C354-74A80BC42C7A}"/>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155557FF-A8FB-D19F-B8EF-2362ADB77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5CB76-91E0-2ADD-078F-99732F311138}"/>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73028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1CEC-C57B-CB3B-6643-DFA0D35EE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1E035-6999-AAFC-B263-6A154663C1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AC5DD-E745-22DD-FDF5-940DB910FB28}"/>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C12EB481-E1D8-C649-CA90-BE418912C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B9E0E-878C-5431-D49C-8DD7BE73D4DF}"/>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380850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A68D4-1555-AD01-4A4B-8E1D7EE8D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C602AF-0C8C-D299-7B9E-6646D6FED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54207-E532-6388-F90C-9081F668F13C}"/>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AB0F715E-2096-8DFA-9C80-F5A2A1904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3713A-9893-4851-4500-C1BF24E50432}"/>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54677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531-1EA9-B027-B2CF-B5A27131D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D4A30-91EE-36A3-75A7-403C26FEE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AE591-1063-294A-0CF6-9443C5617BB6}"/>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DFF62296-A469-C14F-1A1F-C95D72F1E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CE760-B432-A299-9277-1CF1752FB56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96333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E0FC-7091-AC21-6A57-29C59CC05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B8EB9-C31B-AA0B-96D1-3ED4B23E8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1742E-D283-7383-5A25-00B803B52D88}"/>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C42DFC83-598C-5D7C-6DB5-ABEBD9F2B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77D15-7F44-7B6D-39FD-A52A7556B55F}"/>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60877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7F32-05CE-A752-AB3C-7404B95C0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0A1F-B6A7-EB19-A2AA-F6A0D6FAC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C585A-961D-FA00-F3DD-E1AAC5A84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80542-5DDE-3569-9D03-8533A01804C1}"/>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6" name="Footer Placeholder 5">
            <a:extLst>
              <a:ext uri="{FF2B5EF4-FFF2-40B4-BE49-F238E27FC236}">
                <a16:creationId xmlns:a16="http://schemas.microsoft.com/office/drawing/2014/main" id="{0F334655-D782-4843-C7C6-40A93673B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2FE5B-DA02-217A-556B-C933FD1DBFA4}"/>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44600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1FA2-C317-C303-4BE6-A8ACCF23F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DCCC4-4BC6-C602-65A9-23E4B0E45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56400-4C90-DC32-7348-37F2E64B2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3AAAF-6B81-E810-6242-6186BF35F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297186-0C8E-C8B6-2160-6EBF3D6A0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82C8D-47A3-65D7-13F8-D02340D52AD5}"/>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8" name="Footer Placeholder 7">
            <a:extLst>
              <a:ext uri="{FF2B5EF4-FFF2-40B4-BE49-F238E27FC236}">
                <a16:creationId xmlns:a16="http://schemas.microsoft.com/office/drawing/2014/main" id="{9F49FC59-9047-DBE8-899D-2A840889C7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8AB032-5D1E-E45B-368A-C6D64F727D53}"/>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68453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9A7-3AB5-E90F-6007-B6469FA12B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EAC42C-ACF6-88FE-AC0F-2FA72A0E98D2}"/>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4" name="Footer Placeholder 3">
            <a:extLst>
              <a:ext uri="{FF2B5EF4-FFF2-40B4-BE49-F238E27FC236}">
                <a16:creationId xmlns:a16="http://schemas.microsoft.com/office/drawing/2014/main" id="{8851939A-B49D-DDEA-FD29-F0DCC40C1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7A18D-8679-2839-2FA3-6756106681B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38926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E7EC8-BA32-769A-770A-22DA9339B56D}"/>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3" name="Footer Placeholder 2">
            <a:extLst>
              <a:ext uri="{FF2B5EF4-FFF2-40B4-BE49-F238E27FC236}">
                <a16:creationId xmlns:a16="http://schemas.microsoft.com/office/drawing/2014/main" id="{FE422CDC-1FC2-2291-030F-CC10126AE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DDE0-A999-2D9D-E32B-7919758A4F0B}"/>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88251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A190-2CFD-B447-051C-6AA954DB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96310-8829-FB98-97DC-5BE0A741B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1590A-6050-500B-C0AE-9BE6B8288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FCFC8-2CB7-5830-E8DC-D34C4FE0150D}"/>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6" name="Footer Placeholder 5">
            <a:extLst>
              <a:ext uri="{FF2B5EF4-FFF2-40B4-BE49-F238E27FC236}">
                <a16:creationId xmlns:a16="http://schemas.microsoft.com/office/drawing/2014/main" id="{967DCA93-E145-E69D-AEF6-A9E8E5483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15540-7405-7375-E81A-E8CCCB1765A7}"/>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53262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DF78-5205-8D4D-7971-A5583A1CD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3D16D-976E-E8F6-A045-4C3AB55AD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18408-4E97-EF7B-14BE-56D71BEFE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60FE3-A7DB-926C-BF32-0639C5EA6709}"/>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6" name="Footer Placeholder 5">
            <a:extLst>
              <a:ext uri="{FF2B5EF4-FFF2-40B4-BE49-F238E27FC236}">
                <a16:creationId xmlns:a16="http://schemas.microsoft.com/office/drawing/2014/main" id="{780AA0B4-A182-583D-9571-25FDA68A9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2A46D-76BD-9709-8985-D0C8EA96C97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72390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E002B-8803-1F40-1561-EC779201D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6175D-1264-B761-3219-50D36F06B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8DC04-B64C-73D3-5575-0C03E65E3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4907412A-76AE-F119-C407-23A0878CB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47E64-F890-9877-1C48-D56332F99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525C0-DF00-44CC-A6C2-C0AC5C6B6CA8}" type="slidenum">
              <a:rPr lang="en-US" smtClean="0"/>
              <a:t>‹#›</a:t>
            </a:fld>
            <a:endParaRPr lang="en-US"/>
          </a:p>
        </p:txBody>
      </p:sp>
    </p:spTree>
    <p:extLst>
      <p:ext uri="{BB962C8B-B14F-4D97-AF65-F5344CB8AC3E}">
        <p14:creationId xmlns:p14="http://schemas.microsoft.com/office/powerpoint/2010/main" val="77479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E0C7-06A7-E21E-2B1A-2216749D9A59}"/>
              </a:ext>
            </a:extLst>
          </p:cNvPr>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Hospital Management System(patient)</a:t>
            </a:r>
          </a:p>
        </p:txBody>
      </p:sp>
      <p:sp>
        <p:nvSpPr>
          <p:cNvPr id="3" name="Subtitle 2">
            <a:extLst>
              <a:ext uri="{FF2B5EF4-FFF2-40B4-BE49-F238E27FC236}">
                <a16:creationId xmlns:a16="http://schemas.microsoft.com/office/drawing/2014/main" id="{398BCD43-2F98-728A-B92A-54ACE8F26055}"/>
              </a:ext>
            </a:extLst>
          </p:cNvPr>
          <p:cNvSpPr>
            <a:spLocks noGrp="1"/>
          </p:cNvSpPr>
          <p:nvPr>
            <p:ph type="subTitle" idx="1"/>
          </p:nvPr>
        </p:nvSpPr>
        <p:spPr>
          <a:xfrm>
            <a:off x="182880" y="3730054"/>
            <a:ext cx="11649456" cy="1372298"/>
          </a:xfrm>
        </p:spPr>
        <p:txBody>
          <a:bodyPr>
            <a:normAutofit fontScale="32500" lnSpcReduction="20000"/>
          </a:bodyPr>
          <a:lstStyle/>
          <a:p>
            <a:pPr rtl="0">
              <a:spcBef>
                <a:spcPts val="0"/>
              </a:spcBef>
              <a:spcAft>
                <a:spcPts val="0"/>
              </a:spcAft>
            </a:pPr>
            <a:r>
              <a:rPr lang="en-US" sz="6400" b="1" dirty="0">
                <a:latin typeface="Times New Roman" panose="02020603050405020304" pitchFamily="18" charset="0"/>
                <a:cs typeface="Times New Roman" panose="02020603050405020304" pitchFamily="18" charset="0"/>
              </a:rPr>
              <a:t>Group members:</a:t>
            </a:r>
          </a:p>
          <a:p>
            <a:pPr rtl="0">
              <a:spcBef>
                <a:spcPts val="0"/>
              </a:spcBef>
              <a:spcAft>
                <a:spcPts val="0"/>
              </a:spcAft>
            </a:pPr>
            <a:endParaRPr lang="en-US" sz="6400" b="1" dirty="0">
              <a:latin typeface="Times New Roman" panose="02020603050405020304" pitchFamily="18" charset="0"/>
              <a:cs typeface="Times New Roman" panose="02020603050405020304" pitchFamily="18" charset="0"/>
            </a:endParaRPr>
          </a:p>
          <a:p>
            <a:pPr rtl="0">
              <a:spcBef>
                <a:spcPts val="0"/>
              </a:spcBef>
              <a:spcAft>
                <a:spcPts val="0"/>
              </a:spcAft>
            </a:pPr>
            <a:r>
              <a:rPr lang="en-US" sz="7400" b="1" dirty="0">
                <a:latin typeface="Times New Roman" panose="02020603050405020304" pitchFamily="18" charset="0"/>
                <a:cs typeface="Times New Roman" panose="02020603050405020304" pitchFamily="18" charset="0"/>
              </a:rPr>
              <a:t> </a:t>
            </a:r>
            <a:r>
              <a:rPr lang="en-US" sz="7400" dirty="0">
                <a:latin typeface="Times New Roman" panose="02020603050405020304" pitchFamily="18" charset="0"/>
                <a:cs typeface="Times New Roman" panose="02020603050405020304" pitchFamily="18" charset="0"/>
              </a:rPr>
              <a:t>Layan </a:t>
            </a:r>
            <a:r>
              <a:rPr lang="en-US" sz="7400" dirty="0" err="1">
                <a:latin typeface="Times New Roman" panose="02020603050405020304" pitchFamily="18" charset="0"/>
                <a:cs typeface="Times New Roman" panose="02020603050405020304" pitchFamily="18" charset="0"/>
              </a:rPr>
              <a:t>Alateeq</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Orkida</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Gjeli</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Ziko</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Muça</a:t>
            </a:r>
            <a:r>
              <a:rPr lang="en-US" sz="7400" dirty="0">
                <a:latin typeface="Times New Roman" panose="02020603050405020304" pitchFamily="18" charset="0"/>
                <a:cs typeface="Times New Roman" panose="02020603050405020304" pitchFamily="18" charset="0"/>
              </a:rPr>
              <a:t>, </a:t>
            </a:r>
          </a:p>
          <a:p>
            <a:pPr rtl="0">
              <a:spcBef>
                <a:spcPts val="0"/>
              </a:spcBef>
              <a:spcAft>
                <a:spcPts val="0"/>
              </a:spcAft>
            </a:pPr>
            <a:r>
              <a:rPr lang="en-US" sz="7400" dirty="0" err="1">
                <a:latin typeface="Times New Roman" panose="02020603050405020304" pitchFamily="18" charset="0"/>
                <a:cs typeface="Times New Roman" panose="02020603050405020304" pitchFamily="18" charset="0"/>
              </a:rPr>
              <a:t>Unejsi</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Isufaj</a:t>
            </a:r>
            <a:r>
              <a:rPr lang="en-US" sz="7400" dirty="0">
                <a:latin typeface="Times New Roman" panose="02020603050405020304" pitchFamily="18" charset="0"/>
                <a:cs typeface="Times New Roman" panose="02020603050405020304" pitchFamily="18" charset="0"/>
              </a:rPr>
              <a:t>, Tea </a:t>
            </a:r>
            <a:r>
              <a:rPr lang="en-US" sz="7400" dirty="0" err="1">
                <a:latin typeface="Times New Roman" panose="02020603050405020304" pitchFamily="18" charset="0"/>
                <a:cs typeface="Times New Roman" panose="02020603050405020304" pitchFamily="18" charset="0"/>
              </a:rPr>
              <a:t>Disho</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Redion</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Polici</a:t>
            </a:r>
            <a:endParaRPr lang="en-US" sz="2800" b="0" dirty="0">
              <a:effectLst/>
            </a:endParaRPr>
          </a:p>
          <a:p>
            <a:br>
              <a:rPr lang="en-US" dirty="0"/>
            </a:br>
            <a:endParaRPr lang="en-US" dirty="0"/>
          </a:p>
        </p:txBody>
      </p:sp>
    </p:spTree>
    <p:extLst>
      <p:ext uri="{BB962C8B-B14F-4D97-AF65-F5344CB8AC3E}">
        <p14:creationId xmlns:p14="http://schemas.microsoft.com/office/powerpoint/2010/main" val="293992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C641-C27E-9EE1-D87D-E1827C156C4C}"/>
              </a:ext>
            </a:extLst>
          </p:cNvPr>
          <p:cNvSpPr>
            <a:spLocks noGrp="1"/>
          </p:cNvSpPr>
          <p:nvPr>
            <p:ph type="title"/>
          </p:nvPr>
        </p:nvSpPr>
        <p:spPr/>
        <p:txBody>
          <a:bodyPr>
            <a:normAutofit/>
          </a:bodyPr>
          <a:lstStyle/>
          <a:p>
            <a:r>
              <a:rPr lang="en-US" sz="4000" dirty="0">
                <a:solidFill>
                  <a:schemeClr val="accent2">
                    <a:lumMod val="75000"/>
                  </a:schemeClr>
                </a:solidFill>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2293AC12-8DDF-B0D1-E489-CC5F7B00FE7C}"/>
              </a:ext>
            </a:extLst>
          </p:cNvPr>
          <p:cNvSpPr>
            <a:spLocks noGrp="1"/>
          </p:cNvSpPr>
          <p:nvPr>
            <p:ph idx="1"/>
          </p:nvPr>
        </p:nvSpPr>
        <p:spPr/>
        <p:txBody>
          <a:bodyPr>
            <a:normAutofit/>
          </a:bodyPr>
          <a:lstStyle/>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As a group, we collectively decided to undertake a topic for our project, focusing on hospital management systems. Our decision stemmed from a thorough consideration of various factors, each contributing to the richness and complexity of this particular domain.</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Firstly, the multifaceted nature of hospital management systems presents an excellent opportunity for our team to delve into a diverse array of functionalities and requirements. From emergency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services,personal</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file/ medical file ,book appointment , lab results, blood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donation,medicine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prescription , personal appointments , home healthcare ,sick leave , monthly report ,rating  medical staff ,my family , help and support integration ,etc. this platform seamlessly integrates all essential hospital management tools and features into one cohesive system ,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enuring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all your needs are efficiently met. </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Furthermore, the collaborative nature of healthcare delivery necessitates effective communication and coordination among various stakeholders. By working on a hospital management project, we anticipate developing not only our technical skills but also our abilities to collaborate, communicate, and negotiate within a multidisciplinary team. This aspect of the project aligns with our broader objectives of fostering teamwork and preparing ourselves for future professional endeavors.</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 essence, our decision to focus on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patinent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management systems for our software engineering modeling and design project reflects a thoughtful consideration of the complexity, relevance, and learning opportunities inherent in this domain. By embarking on this journey together, we are committed to tackling the challenges ahead with enthusiasm, creativity, and a shared sense of purpose.</a:t>
            </a:r>
            <a:endParaRPr lang="en-US" sz="1600" b="0" dirty="0">
              <a:effectLst/>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75389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9F91-6D41-80B6-17E6-46018D42B4E0}"/>
              </a:ext>
            </a:extLst>
          </p:cNvPr>
          <p:cNvSpPr>
            <a:spLocks noGrp="1"/>
          </p:cNvSpPr>
          <p:nvPr>
            <p:ph type="title"/>
          </p:nvPr>
        </p:nvSpPr>
        <p:spPr>
          <a:xfrm>
            <a:off x="1008126" y="498654"/>
            <a:ext cx="3468624" cy="713867"/>
          </a:xfrm>
        </p:spPr>
        <p:txBody>
          <a:bodyPr>
            <a:normAutofit/>
          </a:bodyPr>
          <a:lstStyle/>
          <a:p>
            <a:r>
              <a:rPr lang="en-US" sz="3600" dirty="0">
                <a:latin typeface="Times New Roman" panose="02020603050405020304" pitchFamily="18" charset="0"/>
                <a:cs typeface="Times New Roman" panose="02020603050405020304" pitchFamily="18" charset="0"/>
              </a:rPr>
              <a:t>Stakeholders</a:t>
            </a:r>
          </a:p>
        </p:txBody>
      </p:sp>
      <p:sp>
        <p:nvSpPr>
          <p:cNvPr id="3" name="Content Placeholder 2">
            <a:extLst>
              <a:ext uri="{FF2B5EF4-FFF2-40B4-BE49-F238E27FC236}">
                <a16:creationId xmlns:a16="http://schemas.microsoft.com/office/drawing/2014/main" id="{94269154-40CE-835C-EC9B-BFA8591B5851}"/>
              </a:ext>
            </a:extLst>
          </p:cNvPr>
          <p:cNvSpPr>
            <a:spLocks noGrp="1"/>
          </p:cNvSpPr>
          <p:nvPr>
            <p:ph idx="1"/>
          </p:nvPr>
        </p:nvSpPr>
        <p:spPr>
          <a:xfrm>
            <a:off x="1008126" y="2961841"/>
            <a:ext cx="10345674" cy="3040571"/>
          </a:xfrm>
        </p:spPr>
        <p:txBody>
          <a:bodyPr numCol="2">
            <a:normAutofit/>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Patients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Medical Staff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Hospital administration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Healthcare regulatory bodies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Blood banks and donor organizations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Emergency service providers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Legal advisors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Government Health Department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Quality Assurance Organizations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Health Information Exchanges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Patient family members /caregivers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Emergency Response Teams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Health Information Technology Vendors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Medical Ethics Board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Technology Providers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2BBFB6-CB14-EEF7-C380-60D48743F3D4}"/>
              </a:ext>
            </a:extLst>
          </p:cNvPr>
          <p:cNvSpPr txBox="1"/>
          <p:nvPr/>
        </p:nvSpPr>
        <p:spPr>
          <a:xfrm>
            <a:off x="1008126" y="1421767"/>
            <a:ext cx="10275570" cy="954107"/>
          </a:xfrm>
          <a:prstGeom prst="rect">
            <a:avLst/>
          </a:prstGeom>
          <a:noFill/>
        </p:spPr>
        <p:txBody>
          <a:bodyPr wrap="square">
            <a:spAutoFit/>
          </a:bodyPr>
          <a:lstStyle/>
          <a:p>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real-world relevance of healthcare underscores the importance of our project. The opportunity to develop software solutions that can directly impact patient care, operational efficiency, and administrative processes is both intellectually stimulating and socially significant. By engaging with stakeholders and understanding their needs, we aim to craft a solution that not only meets the technical requirements but also aligns with the broader goals of improving healthcare delivery.  Now that we have addressed stakeholders , let’s identify a few specific ones :</a:t>
            </a:r>
          </a:p>
        </p:txBody>
      </p:sp>
    </p:spTree>
    <p:extLst>
      <p:ext uri="{BB962C8B-B14F-4D97-AF65-F5344CB8AC3E}">
        <p14:creationId xmlns:p14="http://schemas.microsoft.com/office/powerpoint/2010/main" val="215285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A0C268513D8444832D7B6C76A62F18" ma:contentTypeVersion="3" ma:contentTypeDescription="Create a new document." ma:contentTypeScope="" ma:versionID="20213475b6a182a27cdae7290b99df52">
  <xsd:schema xmlns:xsd="http://www.w3.org/2001/XMLSchema" xmlns:xs="http://www.w3.org/2001/XMLSchema" xmlns:p="http://schemas.microsoft.com/office/2006/metadata/properties" xmlns:ns3="41ac9480-a737-400b-b7a0-ac0a62f8ffab" targetNamespace="http://schemas.microsoft.com/office/2006/metadata/properties" ma:root="true" ma:fieldsID="2fbb7e7b5a3fcb83a64cc8480277abe8" ns3:_="">
    <xsd:import namespace="41ac9480-a737-400b-b7a0-ac0a62f8ffab"/>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ac9480-a737-400b-b7a0-ac0a62f8f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DD310F-430C-4634-8FC3-1EB1C9A249D4}">
  <ds:schemaRefs>
    <ds:schemaRef ds:uri="http://schemas.microsoft.com/sharepoint/v3/contenttype/forms"/>
  </ds:schemaRefs>
</ds:datastoreItem>
</file>

<file path=customXml/itemProps2.xml><?xml version="1.0" encoding="utf-8"?>
<ds:datastoreItem xmlns:ds="http://schemas.openxmlformats.org/officeDocument/2006/customXml" ds:itemID="{F4B0A10A-8F53-497D-A1E0-39CA407D3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ac9480-a737-400b-b7a0-ac0a62f8f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0E83E8-4FAC-460B-A30A-3CA78656320F}">
  <ds:schemaRef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purl.org/dc/terms/"/>
    <ds:schemaRef ds:uri="http://purl.org/dc/elements/1.1/"/>
    <ds:schemaRef ds:uri="41ac9480-a737-400b-b7a0-ac0a62f8ffa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37</TotalTime>
  <Words>442</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Courier New</vt:lpstr>
      <vt:lpstr>Times New Roman</vt:lpstr>
      <vt:lpstr>Office Theme</vt:lpstr>
      <vt:lpstr>Hospital Management System(patient)</vt:lpstr>
      <vt:lpstr>Project description</vt:lpstr>
      <vt:lpstr>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System(patient)</dc:title>
  <dc:creator>Class_D 101</dc:creator>
  <cp:lastModifiedBy>User</cp:lastModifiedBy>
  <cp:revision>2</cp:revision>
  <dcterms:created xsi:type="dcterms:W3CDTF">2024-03-07T11:50:46Z</dcterms:created>
  <dcterms:modified xsi:type="dcterms:W3CDTF">2024-05-15T17:21:32Z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0x0101001CA0C268513D8444832D7B6C76A62F18</vt:lpwstr>
  </property>
</Properties>
</file>