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E942C-BC35-4D59-BE9C-5C57DEE9F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786" y="868362"/>
            <a:ext cx="9414428" cy="2387600"/>
          </a:xfrm>
        </p:spPr>
        <p:txBody>
          <a:bodyPr/>
          <a:lstStyle/>
          <a:p>
            <a:pPr algn="ctr"/>
            <a:r>
              <a:rPr lang="zh-CN" altLang="en-US" dirty="0"/>
              <a:t>第十届四川省</a:t>
            </a:r>
            <a:br>
              <a:rPr lang="en-US" altLang="zh-CN" dirty="0"/>
            </a:br>
            <a:r>
              <a:rPr lang="zh-CN" altLang="en-US" dirty="0"/>
              <a:t>大学生程序设计竞赛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6FE122-252B-42AF-9B92-7A1FDA856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题解</a:t>
            </a:r>
          </a:p>
        </p:txBody>
      </p:sp>
    </p:spTree>
    <p:extLst>
      <p:ext uri="{BB962C8B-B14F-4D97-AF65-F5344CB8AC3E}">
        <p14:creationId xmlns:p14="http://schemas.microsoft.com/office/powerpoint/2010/main" val="283859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A78E3-E7D5-4977-89A6-73526671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71061"/>
            <a:ext cx="9905999" cy="542014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将</a:t>
            </a:r>
            <a:r>
              <a:rPr lang="en-US" altLang="zh-CN" sz="2800" dirty="0"/>
              <a:t>2 </a:t>
            </a:r>
            <a:r>
              <a:rPr lang="en-US" altLang="zh-CN" sz="2800" i="1" dirty="0"/>
              <a:t>× </a:t>
            </a:r>
            <a:r>
              <a:rPr lang="en-US" altLang="zh-CN" sz="2800" dirty="0"/>
              <a:t>(</a:t>
            </a:r>
            <a:r>
              <a:rPr lang="en-US" altLang="zh-CN" sz="2800" i="1" dirty="0"/>
              <a:t>Fj </a:t>
            </a:r>
            <a:r>
              <a:rPr lang="zh-CN" altLang="en-US" sz="2800" i="1" dirty="0"/>
              <a:t>− </a:t>
            </a:r>
            <a:r>
              <a:rPr lang="en-US" altLang="zh-CN" sz="2800" i="1" dirty="0" err="1"/>
              <a:t>Fk</a:t>
            </a:r>
            <a:r>
              <a:rPr lang="en-US" altLang="zh-CN" sz="2800" dirty="0"/>
              <a:t>) = </a:t>
            </a:r>
            <a:r>
              <a:rPr lang="en-US" altLang="zh-CN" sz="2800" i="1" dirty="0"/>
              <a:t>j </a:t>
            </a:r>
            <a:r>
              <a:rPr lang="zh-CN" altLang="en-US" sz="2800" i="1" dirty="0"/>
              <a:t>− </a:t>
            </a:r>
            <a:r>
              <a:rPr lang="en-US" altLang="zh-CN" sz="2800" i="1" dirty="0"/>
              <a:t>k </a:t>
            </a:r>
            <a:r>
              <a:rPr lang="zh-CN" altLang="en-US" sz="2800" dirty="0"/>
              <a:t>展开变成</a:t>
            </a:r>
            <a:r>
              <a:rPr lang="en-US" altLang="zh-CN" sz="2800" dirty="0"/>
              <a:t>2 </a:t>
            </a:r>
            <a:r>
              <a:rPr lang="en-US" altLang="zh-CN" sz="2800" i="1" dirty="0"/>
              <a:t>× Fj </a:t>
            </a:r>
            <a:r>
              <a:rPr lang="zh-CN" altLang="en-US" sz="2800" i="1" dirty="0"/>
              <a:t>− </a:t>
            </a:r>
            <a:r>
              <a:rPr lang="en-US" altLang="zh-CN" sz="2800" i="1" dirty="0"/>
              <a:t>j </a:t>
            </a:r>
            <a:r>
              <a:rPr lang="en-US" altLang="zh-CN" sz="2800" dirty="0"/>
              <a:t>= 2 </a:t>
            </a:r>
            <a:r>
              <a:rPr lang="en-US" altLang="zh-CN" sz="2800" i="1" dirty="0"/>
              <a:t>× </a:t>
            </a:r>
            <a:r>
              <a:rPr lang="en-US" altLang="zh-CN" sz="2800" i="1" dirty="0" err="1"/>
              <a:t>Fk</a:t>
            </a:r>
            <a:r>
              <a:rPr lang="en-US" altLang="zh-CN" sz="2800" i="1" dirty="0"/>
              <a:t> </a:t>
            </a:r>
            <a:r>
              <a:rPr lang="zh-CN" altLang="en-US" sz="2800" i="1" dirty="0"/>
              <a:t>− </a:t>
            </a:r>
            <a:r>
              <a:rPr lang="en-US" altLang="zh-CN" sz="2800" i="1" dirty="0"/>
              <a:t>k</a:t>
            </a:r>
            <a:r>
              <a:rPr lang="zh-CN" altLang="en-US" sz="2800" dirty="0"/>
              <a:t>，所以可以把</a:t>
            </a:r>
            <a:r>
              <a:rPr lang="en-US" altLang="zh-CN" sz="2800" i="1" dirty="0"/>
              <a:t>k </a:t>
            </a:r>
            <a:r>
              <a:rPr lang="zh-CN" altLang="en-US" sz="2800" dirty="0"/>
              <a:t>按照</a:t>
            </a:r>
            <a:r>
              <a:rPr lang="en-US" altLang="zh-CN" sz="2800" dirty="0"/>
              <a:t>2 </a:t>
            </a:r>
            <a:r>
              <a:rPr lang="en-US" altLang="zh-CN" sz="2800" i="1" dirty="0"/>
              <a:t>× </a:t>
            </a:r>
            <a:r>
              <a:rPr lang="en-US" altLang="zh-CN" sz="2800" i="1" dirty="0" err="1"/>
              <a:t>Fk</a:t>
            </a:r>
            <a:r>
              <a:rPr lang="en-US" altLang="zh-CN" sz="2800" i="1" dirty="0"/>
              <a:t> </a:t>
            </a:r>
            <a:r>
              <a:rPr lang="zh-CN" altLang="en-US" sz="2800" i="1" dirty="0"/>
              <a:t>− </a:t>
            </a:r>
            <a:r>
              <a:rPr lang="en-US" altLang="zh-CN" sz="2800" i="1" dirty="0"/>
              <a:t>k </a:t>
            </a:r>
            <a:r>
              <a:rPr lang="zh-CN" altLang="en-US" sz="2800" dirty="0"/>
              <a:t>归为一组，这样可以把复杂度控制在均摊</a:t>
            </a:r>
            <a:r>
              <a:rPr lang="en-US" altLang="zh-CN" sz="2800" i="1" dirty="0"/>
              <a:t>O</a:t>
            </a:r>
            <a:r>
              <a:rPr lang="en-US" altLang="zh-CN" sz="2800" dirty="0"/>
              <a:t>(</a:t>
            </a:r>
            <a:r>
              <a:rPr lang="en-US" altLang="zh-CN" sz="2800" i="1" dirty="0"/>
              <a:t>n^</a:t>
            </a:r>
            <a:r>
              <a:rPr lang="en-US" altLang="zh-CN" sz="2800" dirty="0"/>
              <a:t>2)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区间第</a:t>
            </a:r>
            <a:r>
              <a:rPr lang="en-US" altLang="zh-CN" sz="2800" i="1" dirty="0"/>
              <a:t>k/</a:t>
            </a:r>
            <a:r>
              <a:rPr lang="en-US" altLang="zh-CN" sz="2800" dirty="0"/>
              <a:t>2 + 1 </a:t>
            </a:r>
            <a:r>
              <a:rPr lang="zh-CN" altLang="en-US" sz="2800" dirty="0"/>
              <a:t>大的数字也可以用类似的方法求出。</a:t>
            </a:r>
            <a:endParaRPr lang="en-US" altLang="zh-CN" sz="2800" dirty="0"/>
          </a:p>
          <a:p>
            <a:r>
              <a:rPr lang="zh-CN" altLang="en-US" sz="2800" dirty="0"/>
              <a:t>处理出每个偶长度区间的两个中位数后，</a:t>
            </a:r>
            <a:r>
              <a:rPr lang="en-US" altLang="zh-CN" sz="2800" i="1" dirty="0" err="1"/>
              <a:t>ansi;j</a:t>
            </a:r>
            <a:r>
              <a:rPr lang="en-US" altLang="zh-CN" sz="2800" i="1" dirty="0"/>
              <a:t> </a:t>
            </a:r>
            <a:r>
              <a:rPr lang="zh-CN" altLang="en-US" sz="2800" dirty="0"/>
              <a:t>就能从</a:t>
            </a:r>
            <a:r>
              <a:rPr lang="en-US" altLang="zh-CN" sz="2800" i="1" dirty="0" err="1"/>
              <a:t>ansi;j</a:t>
            </a:r>
            <a:r>
              <a:rPr lang="zh-CN" altLang="en-US" sz="2800" i="1" dirty="0"/>
              <a:t>−</a:t>
            </a:r>
            <a:r>
              <a:rPr lang="en-US" altLang="zh-CN" sz="2800" dirty="0"/>
              <a:t>2 </a:t>
            </a:r>
            <a:r>
              <a:rPr lang="zh-CN" altLang="en-US" sz="2800" dirty="0"/>
              <a:t>推出，其中</a:t>
            </a:r>
            <a:r>
              <a:rPr lang="en-US" altLang="zh-CN" sz="2800" i="1" dirty="0" err="1"/>
              <a:t>ansi;j</a:t>
            </a:r>
            <a:r>
              <a:rPr lang="en-US" altLang="zh-CN" sz="2800" i="1" dirty="0"/>
              <a:t> </a:t>
            </a:r>
            <a:r>
              <a:rPr lang="zh-CN" altLang="en-US" sz="2800" dirty="0"/>
              <a:t>就是区间</a:t>
            </a:r>
            <a:r>
              <a:rPr lang="en-US" altLang="zh-CN" sz="2800" dirty="0"/>
              <a:t>[</a:t>
            </a:r>
            <a:r>
              <a:rPr lang="en-US" altLang="zh-CN" sz="2800" i="1" dirty="0" err="1"/>
              <a:t>i</a:t>
            </a:r>
            <a:r>
              <a:rPr lang="en-US" altLang="zh-CN" sz="2800" i="1" dirty="0"/>
              <a:t>, j</a:t>
            </a:r>
            <a:r>
              <a:rPr lang="en-US" altLang="zh-CN" sz="2800" dirty="0"/>
              <a:t>]</a:t>
            </a:r>
            <a:r>
              <a:rPr lang="zh-CN" altLang="en-US" sz="2800" dirty="0"/>
              <a:t>的权值。</a:t>
            </a:r>
            <a:endParaRPr lang="en-US" altLang="zh-CN" sz="2800" dirty="0"/>
          </a:p>
          <a:p>
            <a:r>
              <a:rPr lang="zh-CN" altLang="en-US" sz="2800" dirty="0"/>
              <a:t>单组数据时间复杂度：</a:t>
            </a:r>
            <a:r>
              <a:rPr lang="en-US" altLang="zh-CN" sz="2800" i="1" dirty="0"/>
              <a:t>O</a:t>
            </a:r>
            <a:r>
              <a:rPr lang="en-US" altLang="zh-CN" sz="2800" dirty="0"/>
              <a:t>(</a:t>
            </a:r>
            <a:r>
              <a:rPr lang="en-US" altLang="zh-CN" sz="2800" i="1" dirty="0"/>
              <a:t>n^</a:t>
            </a:r>
            <a:r>
              <a:rPr lang="en-US" altLang="zh-CN" sz="2800" dirty="0"/>
              <a:t>2)</a:t>
            </a:r>
            <a:r>
              <a:rPr lang="zh-CN" altLang="en-US" sz="2800" dirty="0"/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5279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C7AE0-DA3B-4414-8C86-78888FFEC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03583"/>
            <a:ext cx="9905999" cy="528761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做法二</a:t>
            </a:r>
          </a:p>
          <a:p>
            <a:r>
              <a:rPr lang="zh-CN" altLang="en-US" sz="2800" dirty="0"/>
              <a:t>首先把所有数字从小到大排序，那么每个数字</a:t>
            </a:r>
            <a:r>
              <a:rPr lang="en-US" altLang="zh-CN" sz="2800" i="1" dirty="0"/>
              <a:t>Ai </a:t>
            </a:r>
            <a:r>
              <a:rPr lang="zh-CN" altLang="en-US" sz="2800" dirty="0"/>
              <a:t>都有一个排名，记为</a:t>
            </a:r>
            <a:r>
              <a:rPr lang="en-US" altLang="zh-CN" sz="2800" i="1" dirty="0" err="1"/>
              <a:t>Ranki</a:t>
            </a:r>
            <a:r>
              <a:rPr lang="zh-CN" altLang="en-US" sz="2800" dirty="0"/>
              <a:t>，相同的数字按下标排序。</a:t>
            </a:r>
          </a:p>
          <a:p>
            <a:r>
              <a:rPr lang="zh-CN" altLang="en-US" sz="2800" dirty="0"/>
              <a:t>枚举每一个数字</a:t>
            </a:r>
            <a:r>
              <a:rPr lang="en-US" altLang="zh-CN" sz="2800" i="1" dirty="0"/>
              <a:t>Ai</a:t>
            </a:r>
            <a:r>
              <a:rPr lang="zh-CN" altLang="en-US" sz="2800" dirty="0"/>
              <a:t>，把</a:t>
            </a:r>
            <a:r>
              <a:rPr lang="en-US" altLang="zh-CN" sz="2800" i="1" dirty="0"/>
              <a:t>Rank </a:t>
            </a:r>
            <a:r>
              <a:rPr lang="zh-CN" altLang="en-US" sz="2800" dirty="0"/>
              <a:t>大于等于</a:t>
            </a:r>
            <a:r>
              <a:rPr lang="en-US" altLang="zh-CN" sz="2800" i="1" dirty="0" err="1"/>
              <a:t>Ranki</a:t>
            </a:r>
            <a:r>
              <a:rPr lang="en-US" altLang="zh-CN" sz="2800" i="1" dirty="0"/>
              <a:t> </a:t>
            </a:r>
            <a:r>
              <a:rPr lang="zh-CN" altLang="en-US" sz="2800" dirty="0"/>
              <a:t>的数字</a:t>
            </a:r>
            <a:r>
              <a:rPr lang="en-US" altLang="zh-CN" sz="2800" i="1" dirty="0" err="1"/>
              <a:t>Aj</a:t>
            </a:r>
            <a:r>
              <a:rPr lang="en-US" altLang="zh-CN" sz="2800" i="1" dirty="0"/>
              <a:t> </a:t>
            </a:r>
            <a:r>
              <a:rPr lang="zh-CN" altLang="en-US" sz="2800" dirty="0"/>
              <a:t>的标记</a:t>
            </a:r>
            <a:r>
              <a:rPr lang="en-US" altLang="zh-CN" sz="2800" i="1" dirty="0"/>
              <a:t>sj </a:t>
            </a:r>
            <a:r>
              <a:rPr lang="zh-CN" altLang="en-US" sz="2800" dirty="0"/>
              <a:t>记为</a:t>
            </a:r>
            <a:r>
              <a:rPr lang="en-US" altLang="zh-CN" sz="2800" dirty="0"/>
              <a:t>1</a:t>
            </a:r>
            <a:r>
              <a:rPr lang="zh-CN" altLang="en-US" sz="2800" dirty="0"/>
              <a:t>，再记</a:t>
            </a:r>
            <a:r>
              <a:rPr lang="en-US" altLang="zh-CN" sz="2800" i="1" dirty="0" err="1"/>
              <a:t>Tj</a:t>
            </a:r>
            <a:r>
              <a:rPr lang="en-US" altLang="zh-CN" sz="2800" i="1" dirty="0"/>
              <a:t> </a:t>
            </a:r>
            <a:r>
              <a:rPr lang="en-US" altLang="zh-CN" sz="2800" dirty="0"/>
              <a:t>= </a:t>
            </a:r>
            <a:r>
              <a:rPr lang="en-US" altLang="zh-CN" sz="2800" i="1" dirty="0" err="1"/>
              <a:t>Aj</a:t>
            </a:r>
            <a:r>
              <a:rPr lang="zh-CN" altLang="en-US" sz="2800" dirty="0"/>
              <a:t>，类似地，小于</a:t>
            </a:r>
            <a:r>
              <a:rPr lang="en-US" altLang="zh-CN" sz="2800" i="1" dirty="0" err="1"/>
              <a:t>Ranki</a:t>
            </a:r>
            <a:r>
              <a:rPr lang="en-US" altLang="zh-CN" sz="2800" i="1" dirty="0"/>
              <a:t> </a:t>
            </a:r>
            <a:r>
              <a:rPr lang="zh-CN" altLang="en-US" sz="2800" dirty="0"/>
              <a:t>的数字</a:t>
            </a:r>
            <a:r>
              <a:rPr lang="en-US" altLang="zh-CN" sz="2800" i="1" dirty="0"/>
              <a:t>Ak </a:t>
            </a:r>
            <a:r>
              <a:rPr lang="zh-CN" altLang="en-US" sz="2800" dirty="0"/>
              <a:t>的标记</a:t>
            </a:r>
            <a:r>
              <a:rPr lang="en-US" altLang="zh-CN" sz="2800" i="1" dirty="0" err="1"/>
              <a:t>sk</a:t>
            </a:r>
            <a:r>
              <a:rPr lang="en-US" altLang="zh-CN" sz="2800" i="1" dirty="0"/>
              <a:t> </a:t>
            </a:r>
            <a:r>
              <a:rPr lang="zh-CN" altLang="en-US" sz="2800" dirty="0"/>
              <a:t>记为</a:t>
            </a:r>
            <a:r>
              <a:rPr lang="zh-CN" altLang="en-US" sz="2800" i="1" dirty="0"/>
              <a:t>−</a:t>
            </a:r>
            <a:r>
              <a:rPr lang="en-US" altLang="zh-CN" sz="2800" dirty="0"/>
              <a:t>1</a:t>
            </a:r>
            <a:r>
              <a:rPr lang="zh-CN" altLang="en-US" sz="2800" dirty="0"/>
              <a:t>，此外也令</a:t>
            </a:r>
            <a:r>
              <a:rPr lang="en-US" altLang="zh-CN" sz="2800" i="1" dirty="0"/>
              <a:t>Tk </a:t>
            </a:r>
            <a:r>
              <a:rPr lang="en-US" altLang="zh-CN" sz="2800" dirty="0"/>
              <a:t>= </a:t>
            </a:r>
            <a:r>
              <a:rPr lang="zh-CN" altLang="en-US" sz="2800" i="1" dirty="0"/>
              <a:t>−</a:t>
            </a:r>
            <a:r>
              <a:rPr lang="en-US" altLang="zh-CN" sz="2800" i="1" dirty="0"/>
              <a:t>Ak</a:t>
            </a:r>
            <a:r>
              <a:rPr lang="zh-CN" altLang="en-US" sz="2800" dirty="0"/>
              <a:t>。</a:t>
            </a:r>
          </a:p>
          <a:p>
            <a:r>
              <a:rPr lang="zh-CN" altLang="en-US" sz="2800" dirty="0"/>
              <a:t>那么如果一个区间</a:t>
            </a:r>
            <a:r>
              <a:rPr lang="en-US" altLang="zh-CN" sz="2800" dirty="0"/>
              <a:t>[</a:t>
            </a:r>
            <a:r>
              <a:rPr lang="en-US" altLang="zh-CN" sz="2800" i="1" dirty="0"/>
              <a:t>l, r</a:t>
            </a:r>
            <a:r>
              <a:rPr lang="en-US" altLang="zh-CN" sz="2800" dirty="0"/>
              <a:t>] </a:t>
            </a:r>
            <a:r>
              <a:rPr lang="zh-CN" altLang="en-US" sz="2800" dirty="0"/>
              <a:t>的标记和为</a:t>
            </a:r>
            <a:r>
              <a:rPr lang="en-US" altLang="zh-CN" sz="2800" dirty="0"/>
              <a:t>0</a:t>
            </a:r>
            <a:r>
              <a:rPr lang="zh-CN" altLang="en-US" sz="2800" dirty="0"/>
              <a:t>，则说明该区间长度为偶数，且权值即为</a:t>
            </a:r>
            <a:r>
              <a:rPr lang="en-US" altLang="zh-CN" sz="2800" i="1" dirty="0"/>
              <a:t>Tl </a:t>
            </a:r>
            <a:r>
              <a:rPr lang="en-US" altLang="zh-CN" sz="2800" dirty="0"/>
              <a:t>+</a:t>
            </a:r>
            <a:r>
              <a:rPr lang="en-US" altLang="zh-CN" sz="2800" i="1" dirty="0"/>
              <a:t>Tl</a:t>
            </a:r>
            <a:r>
              <a:rPr lang="en-US" altLang="zh-CN" sz="2800" dirty="0"/>
              <a:t>+1 +</a:t>
            </a:r>
            <a:r>
              <a:rPr lang="en-US" altLang="zh-CN" sz="2800" i="1" dirty="0"/>
              <a:t>· · ·</a:t>
            </a:r>
            <a:r>
              <a:rPr lang="en-US" altLang="zh-CN" sz="2800" dirty="0"/>
              <a:t>+</a:t>
            </a:r>
            <a:r>
              <a:rPr lang="en-US" altLang="zh-CN" sz="2800" i="1" dirty="0"/>
              <a:t>Tr</a:t>
            </a:r>
            <a:r>
              <a:rPr lang="zh-CN" altLang="en-US" sz="2800" dirty="0"/>
              <a:t>。</a:t>
            </a:r>
          </a:p>
          <a:p>
            <a:r>
              <a:rPr lang="zh-CN" altLang="en-US" sz="2800" dirty="0"/>
              <a:t>单组数据时间复杂度：</a:t>
            </a:r>
            <a:r>
              <a:rPr lang="en-US" altLang="zh-CN" sz="2800" i="1" dirty="0"/>
              <a:t>O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2)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641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F3CE4-7C9A-4306-A5E7-07FC51D2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 - </a:t>
            </a:r>
            <a:r>
              <a:rPr lang="en-US" altLang="zh-CN" b="1" dirty="0" err="1"/>
              <a:t>Grisaia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F6FEFB3-2860-4703-B165-FEB4C6A53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390398"/>
            <a:ext cx="12261859" cy="274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02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AF00C06-F26E-42AB-8EF1-1B903AC52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20439"/>
            <a:ext cx="12199668" cy="44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13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0C305-8ED4-4D41-8A4B-7ADF1A9B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 - Harmony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DA0A2-59E3-4E00-82B2-A532FB72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因为当</a:t>
            </a:r>
            <a:r>
              <a:rPr lang="en-US" altLang="zh-CN" sz="2800" i="1" dirty="0"/>
              <a:t>a, b &gt; </a:t>
            </a:r>
            <a:r>
              <a:rPr lang="en-US" altLang="zh-CN" sz="2800" dirty="0"/>
              <a:t>0</a:t>
            </a:r>
            <a:r>
              <a:rPr lang="en-US" altLang="zh-CN" sz="2800" i="1" dirty="0"/>
              <a:t>, </a:t>
            </a:r>
            <a:r>
              <a:rPr lang="en-US" altLang="zh-CN" sz="2800" dirty="0" err="1"/>
              <a:t>gcd</a:t>
            </a:r>
            <a:r>
              <a:rPr lang="en-US" altLang="zh-CN" sz="2800" dirty="0"/>
              <a:t>(</a:t>
            </a:r>
            <a:r>
              <a:rPr lang="en-US" altLang="zh-CN" sz="2800" i="1" dirty="0"/>
              <a:t>a, b</a:t>
            </a:r>
            <a:r>
              <a:rPr lang="en-US" altLang="zh-CN" sz="2800" dirty="0"/>
              <a:t>) </a:t>
            </a:r>
            <a:r>
              <a:rPr lang="en-US" altLang="zh-CN" sz="2800" i="1" dirty="0"/>
              <a:t>≤ </a:t>
            </a:r>
            <a:r>
              <a:rPr lang="en-US" altLang="zh-CN" sz="2800" dirty="0"/>
              <a:t>min(</a:t>
            </a:r>
            <a:r>
              <a:rPr lang="en-US" altLang="zh-CN" sz="2800" i="1" dirty="0"/>
              <a:t>a, b</a:t>
            </a:r>
            <a:r>
              <a:rPr lang="en-US" altLang="zh-CN" sz="2800" dirty="0"/>
              <a:t>)</a:t>
            </a:r>
            <a:r>
              <a:rPr lang="zh-CN" altLang="en-US" sz="2800" dirty="0"/>
              <a:t>，所以答案的上界就是</a:t>
            </a:r>
            <a:r>
              <a:rPr lang="en-US" altLang="zh-CN" sz="2800" i="1" dirty="0" err="1"/>
              <a:t>x</a:t>
            </a:r>
            <a:r>
              <a:rPr lang="en-US" altLang="zh-CN" sz="2800" dirty="0" err="1"/>
              <a:t>+</a:t>
            </a:r>
            <a:r>
              <a:rPr lang="en-US" altLang="zh-CN" sz="2800" i="1" dirty="0" err="1"/>
              <a:t>y</a:t>
            </a:r>
            <a:r>
              <a:rPr lang="en-US" altLang="zh-CN" sz="2800" i="1" dirty="0"/>
              <a:t> </a:t>
            </a:r>
            <a:r>
              <a:rPr lang="en-US" altLang="zh-CN" sz="2800" dirty="0"/>
              <a:t>+</a:t>
            </a:r>
            <a:r>
              <a:rPr lang="en-US" altLang="zh-CN" sz="2800" dirty="0" err="1"/>
              <a:t>gcd</a:t>
            </a:r>
            <a:r>
              <a:rPr lang="en-US" altLang="zh-CN" sz="2800" dirty="0"/>
              <a:t>(</a:t>
            </a:r>
            <a:r>
              <a:rPr lang="en-US" altLang="zh-CN" sz="2800" i="1" dirty="0"/>
              <a:t>x, y</a:t>
            </a:r>
            <a:r>
              <a:rPr lang="en-US" altLang="zh-CN" sz="2800" dirty="0"/>
              <a:t>)</a:t>
            </a:r>
            <a:r>
              <a:rPr lang="zh-CN" altLang="en-US" sz="2800" dirty="0"/>
              <a:t>。此时只要令自己的能</a:t>
            </a:r>
          </a:p>
          <a:p>
            <a:r>
              <a:rPr lang="zh-CN" altLang="en-US" sz="2800" dirty="0"/>
              <a:t>力值是</a:t>
            </a:r>
            <a:r>
              <a:rPr lang="en-US" altLang="zh-CN" sz="2800" i="1" dirty="0"/>
              <a:t>lcm</a:t>
            </a:r>
            <a:r>
              <a:rPr lang="en-US" altLang="zh-CN" sz="2800" dirty="0"/>
              <a:t>(</a:t>
            </a:r>
            <a:r>
              <a:rPr lang="en-US" altLang="zh-CN" sz="2800" i="1" dirty="0"/>
              <a:t>x, y</a:t>
            </a:r>
            <a:r>
              <a:rPr lang="en-US" altLang="zh-CN" sz="2800" dirty="0"/>
              <a:t>) </a:t>
            </a:r>
            <a:r>
              <a:rPr lang="zh-CN" altLang="en-US" sz="2800" dirty="0"/>
              <a:t>的倍数就可以取到该上界。</a:t>
            </a:r>
          </a:p>
          <a:p>
            <a:r>
              <a:rPr lang="zh-CN" altLang="en-US" sz="2800" dirty="0"/>
              <a:t>综上，</a:t>
            </a:r>
            <a:r>
              <a:rPr lang="en-US" altLang="zh-CN" sz="2800" i="1" dirty="0" err="1"/>
              <a:t>ans</a:t>
            </a:r>
            <a:r>
              <a:rPr lang="en-US" altLang="zh-CN" sz="2800" i="1" dirty="0"/>
              <a:t> </a:t>
            </a:r>
            <a:r>
              <a:rPr lang="en-US" altLang="zh-CN" sz="2800" dirty="0"/>
              <a:t>= </a:t>
            </a:r>
            <a:r>
              <a:rPr lang="en-US" altLang="zh-CN" sz="2800" i="1" dirty="0"/>
              <a:t>x </a:t>
            </a:r>
            <a:r>
              <a:rPr lang="en-US" altLang="zh-CN" sz="2800" dirty="0"/>
              <a:t>+ </a:t>
            </a:r>
            <a:r>
              <a:rPr lang="en-US" altLang="zh-CN" sz="2800" i="1" dirty="0"/>
              <a:t>y </a:t>
            </a:r>
            <a:r>
              <a:rPr lang="en-US" altLang="zh-CN" sz="2800" dirty="0"/>
              <a:t>+ </a:t>
            </a:r>
            <a:r>
              <a:rPr lang="en-US" altLang="zh-CN" sz="2800" dirty="0" err="1"/>
              <a:t>gcd</a:t>
            </a:r>
            <a:r>
              <a:rPr lang="en-US" altLang="zh-CN" sz="2800" dirty="0"/>
              <a:t>(</a:t>
            </a:r>
            <a:r>
              <a:rPr lang="en-US" altLang="zh-CN" sz="2800" i="1" dirty="0"/>
              <a:t>x, y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</a:p>
          <a:p>
            <a:r>
              <a:rPr lang="zh-CN" altLang="en-US" sz="2800" dirty="0"/>
              <a:t>单组数据时间复杂度：</a:t>
            </a:r>
            <a:r>
              <a:rPr lang="en-US" altLang="zh-CN" sz="2800" i="1" dirty="0"/>
              <a:t>O</a:t>
            </a:r>
            <a:r>
              <a:rPr lang="en-US" altLang="zh-CN" sz="2800" dirty="0"/>
              <a:t>(log </a:t>
            </a:r>
            <a:r>
              <a:rPr lang="en-US" altLang="zh-CN" sz="2800" i="1" dirty="0"/>
              <a:t>x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89215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DB331-B8E6-4BBD-9E70-EE4A7484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 - Island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55A2C9-7A64-414C-AD51-652CCAB5C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随便选一个点当根，</a:t>
            </a:r>
            <a:r>
              <a:rPr lang="en-US" altLang="zh-CN" sz="2800" dirty="0" err="1"/>
              <a:t>dfs</a:t>
            </a:r>
            <a:r>
              <a:rPr lang="en-US" altLang="zh-CN" sz="2800" dirty="0"/>
              <a:t> </a:t>
            </a:r>
            <a:r>
              <a:rPr lang="zh-CN" altLang="en-US" sz="2800" dirty="0"/>
              <a:t>算出来每个子树的权值之和，枚举</a:t>
            </a:r>
            <a:r>
              <a:rPr lang="en-US" altLang="zh-CN" sz="2800" dirty="0"/>
              <a:t>Rinne</a:t>
            </a:r>
            <a:r>
              <a:rPr lang="zh-CN" altLang="en-US" sz="2800" dirty="0"/>
              <a:t>（凛音）的所在结点</a:t>
            </a:r>
            <a:r>
              <a:rPr lang="en-US" altLang="zh-CN" sz="2800" i="1" dirty="0"/>
              <a:t>u</a:t>
            </a:r>
            <a:r>
              <a:rPr lang="zh-CN" altLang="en-US" sz="2800" dirty="0"/>
              <a:t>，注意到删</a:t>
            </a:r>
          </a:p>
          <a:p>
            <a:r>
              <a:rPr lang="zh-CN" altLang="en-US" sz="2800" dirty="0"/>
              <a:t>去以</a:t>
            </a:r>
            <a:r>
              <a:rPr lang="en-US" altLang="zh-CN" sz="2800" i="1" dirty="0"/>
              <a:t>u </a:t>
            </a:r>
            <a:r>
              <a:rPr lang="zh-CN" altLang="en-US" sz="2800" dirty="0"/>
              <a:t>为根的子树后剩下的连通块的权值之和为总权值减去以</a:t>
            </a:r>
            <a:r>
              <a:rPr lang="en-US" altLang="zh-CN" sz="2800" i="1" dirty="0"/>
              <a:t>u </a:t>
            </a:r>
            <a:r>
              <a:rPr lang="zh-CN" altLang="en-US" sz="2800" dirty="0"/>
              <a:t>为根的子树的权值之和，就可以利用</a:t>
            </a:r>
          </a:p>
          <a:p>
            <a:r>
              <a:rPr lang="en-US" altLang="zh-CN" sz="2800" dirty="0" err="1"/>
              <a:t>dfs</a:t>
            </a:r>
            <a:r>
              <a:rPr lang="en-US" altLang="zh-CN" sz="2800" dirty="0"/>
              <a:t> </a:t>
            </a:r>
            <a:r>
              <a:rPr lang="zh-CN" altLang="en-US" sz="2800" dirty="0"/>
              <a:t>得到的信息计算站在</a:t>
            </a:r>
            <a:r>
              <a:rPr lang="en-US" altLang="zh-CN" sz="2800" i="1" dirty="0"/>
              <a:t>u </a:t>
            </a:r>
            <a:r>
              <a:rPr lang="zh-CN" altLang="en-US" sz="2800" dirty="0"/>
              <a:t>时的代价了。</a:t>
            </a:r>
          </a:p>
          <a:p>
            <a:r>
              <a:rPr lang="zh-CN" altLang="en-US" sz="2800" dirty="0"/>
              <a:t>单组数据时间复杂度：</a:t>
            </a:r>
            <a:r>
              <a:rPr lang="en-US" altLang="zh-CN" sz="2800" i="1" dirty="0"/>
              <a:t>O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23019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57EC4-B61D-4AB0-B3C9-8B4DCA7D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J - JoJo’s Bizarre Adventure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F1347-A690-4481-920D-8E84948D7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假定已经通过</a:t>
            </a:r>
            <a:r>
              <a:rPr lang="en-US" altLang="zh-CN" sz="2800" i="1" dirty="0"/>
              <a:t>x</a:t>
            </a:r>
            <a:r>
              <a:rPr lang="en-US" altLang="zh-CN" sz="2800" dirty="0"/>
              <a:t>1</a:t>
            </a:r>
            <a:r>
              <a:rPr lang="en-US" altLang="zh-CN" sz="2800" i="1" dirty="0"/>
              <a:t>, x</a:t>
            </a:r>
            <a:r>
              <a:rPr lang="en-US" altLang="zh-CN" sz="2800" dirty="0"/>
              <a:t>2</a:t>
            </a:r>
            <a:r>
              <a:rPr lang="en-US" altLang="zh-CN" sz="2800" i="1" dirty="0"/>
              <a:t>, · · · , xi </a:t>
            </a:r>
            <a:r>
              <a:rPr lang="zh-CN" altLang="en-US" sz="2800" dirty="0"/>
              <a:t>得到了</a:t>
            </a:r>
            <a:r>
              <a:rPr lang="en-US" altLang="zh-CN" sz="2800" i="1" dirty="0"/>
              <a:t>a</a:t>
            </a:r>
            <a:r>
              <a:rPr lang="en-US" altLang="zh-CN" sz="2800" dirty="0"/>
              <a:t>1</a:t>
            </a:r>
            <a:r>
              <a:rPr lang="en-US" altLang="zh-CN" sz="2800" i="1" dirty="0"/>
              <a:t>a</a:t>
            </a:r>
            <a:r>
              <a:rPr lang="en-US" altLang="zh-CN" sz="2800" dirty="0"/>
              <a:t>2 </a:t>
            </a:r>
            <a:r>
              <a:rPr lang="en-US" altLang="zh-CN" sz="2800" i="1" dirty="0"/>
              <a:t>· · · am</a:t>
            </a:r>
            <a:r>
              <a:rPr lang="zh-CN" altLang="en-US" sz="2800" dirty="0"/>
              <a:t>，且第</a:t>
            </a:r>
            <a:r>
              <a:rPr lang="en-US" altLang="zh-CN" sz="2800" i="1" dirty="0"/>
              <a:t>xi</a:t>
            </a:r>
            <a:r>
              <a:rPr lang="en-US" altLang="zh-CN" sz="2800" dirty="0"/>
              <a:t>+1 </a:t>
            </a:r>
            <a:r>
              <a:rPr lang="zh-CN" altLang="en-US" sz="2800" dirty="0"/>
              <a:t>个和不能由</a:t>
            </a:r>
            <a:r>
              <a:rPr lang="en-US" altLang="zh-CN" sz="2800" i="1" dirty="0"/>
              <a:t>ai </a:t>
            </a:r>
            <a:r>
              <a:rPr lang="en-US" altLang="zh-CN" sz="2800" dirty="0"/>
              <a:t>+</a:t>
            </a:r>
            <a:r>
              <a:rPr lang="en-US" altLang="zh-CN" sz="2800" i="1" dirty="0" err="1"/>
              <a:t>aj</a:t>
            </a:r>
            <a:r>
              <a:rPr lang="en-US" altLang="zh-CN" sz="2800" i="1" dirty="0"/>
              <a:t> , </a:t>
            </a:r>
            <a:r>
              <a:rPr lang="en-US" altLang="zh-CN" sz="2800" i="1" dirty="0" err="1"/>
              <a:t>i</a:t>
            </a:r>
            <a:r>
              <a:rPr lang="en-US" altLang="zh-CN" sz="2800" i="1" dirty="0"/>
              <a:t> &lt; j ≤ m </a:t>
            </a:r>
            <a:r>
              <a:rPr lang="zh-CN" altLang="en-US" sz="2800" dirty="0"/>
              <a:t>表示（或者之前有若干个与</a:t>
            </a:r>
            <a:r>
              <a:rPr lang="en-US" altLang="zh-CN" sz="2800" i="1" dirty="0"/>
              <a:t>xi</a:t>
            </a:r>
            <a:r>
              <a:rPr lang="en-US" altLang="zh-CN" sz="2800" dirty="0"/>
              <a:t>+1 </a:t>
            </a:r>
            <a:r>
              <a:rPr lang="zh-CN" altLang="en-US" sz="2800" dirty="0"/>
              <a:t>相等的</a:t>
            </a:r>
            <a:r>
              <a:rPr lang="en-US" altLang="zh-CN" sz="2800" i="1" dirty="0"/>
              <a:t>x </a:t>
            </a:r>
            <a:r>
              <a:rPr lang="zh-CN" altLang="en-US" sz="2800" dirty="0"/>
              <a:t>已经耗尽了</a:t>
            </a:r>
            <a:r>
              <a:rPr lang="en-US" altLang="zh-CN" sz="2800" i="1" dirty="0"/>
              <a:t>a </a:t>
            </a:r>
            <a:r>
              <a:rPr lang="zh-CN" altLang="en-US" sz="2800" dirty="0"/>
              <a:t>的组合），那么</a:t>
            </a:r>
            <a:r>
              <a:rPr lang="en-US" altLang="zh-CN" sz="2800" i="1" dirty="0"/>
              <a:t>xi</a:t>
            </a:r>
            <a:r>
              <a:rPr lang="en-US" altLang="zh-CN" sz="2800" dirty="0"/>
              <a:t>+1 </a:t>
            </a:r>
            <a:r>
              <a:rPr lang="zh-CN" altLang="en-US" sz="2800" dirty="0"/>
              <a:t>一定是</a:t>
            </a:r>
            <a:r>
              <a:rPr lang="en-US" altLang="zh-CN" sz="2800" i="1" dirty="0"/>
              <a:t>am</a:t>
            </a:r>
            <a:r>
              <a:rPr lang="en-US" altLang="zh-CN" sz="2800" dirty="0"/>
              <a:t>+1</a:t>
            </a:r>
            <a:r>
              <a:rPr lang="zh-CN" altLang="en-US" sz="2800" dirty="0"/>
              <a:t>。</a:t>
            </a:r>
          </a:p>
          <a:p>
            <a:r>
              <a:rPr lang="zh-CN" altLang="en-US" sz="2800" dirty="0"/>
              <a:t>所以答案</a:t>
            </a:r>
            <a:r>
              <a:rPr lang="en-US" altLang="zh-CN" sz="2800" i="1" dirty="0"/>
              <a:t>an </a:t>
            </a:r>
            <a:r>
              <a:rPr lang="zh-CN" altLang="en-US" sz="2800" dirty="0"/>
              <a:t>被确定下来的时刻，注意</a:t>
            </a:r>
            <a:r>
              <a:rPr lang="en-US" altLang="zh-CN" sz="2800" i="1" dirty="0"/>
              <a:t>n </a:t>
            </a:r>
            <a:r>
              <a:rPr lang="en-US" altLang="zh-CN" sz="2800" dirty="0"/>
              <a:t>= 1 </a:t>
            </a:r>
            <a:r>
              <a:rPr lang="zh-CN" altLang="en-US" sz="2800" dirty="0"/>
              <a:t>时的情况。</a:t>
            </a:r>
          </a:p>
          <a:p>
            <a:r>
              <a:rPr lang="zh-CN" altLang="en-US" sz="2800" dirty="0"/>
              <a:t>单组数据时间复杂度：</a:t>
            </a:r>
            <a:r>
              <a:rPr lang="en-US" altLang="zh-CN" sz="2800" i="1" dirty="0"/>
              <a:t>O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2 log </a:t>
            </a:r>
            <a:r>
              <a:rPr lang="en-US" altLang="zh-CN" sz="2800" i="1" dirty="0"/>
              <a:t>n</a:t>
            </a:r>
            <a:r>
              <a:rPr lang="en-US" altLang="zh-CN" sz="2800" dirty="0"/>
              <a:t>);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49575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B7195-E178-447B-A54B-B8ACADDC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178" y="0"/>
            <a:ext cx="9905998" cy="1478570"/>
          </a:xfrm>
        </p:spPr>
        <p:txBody>
          <a:bodyPr/>
          <a:lstStyle/>
          <a:p>
            <a:r>
              <a:rPr lang="en-US" altLang="zh-CN" dirty="0"/>
              <a:t>K - </a:t>
            </a:r>
            <a:r>
              <a:rPr lang="en-US" altLang="zh-CN" dirty="0" err="1"/>
              <a:t>Kanon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67FE3-60EC-482F-9909-282D867CF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93914"/>
            <a:ext cx="9905999" cy="5724938"/>
          </a:xfrm>
        </p:spPr>
        <p:txBody>
          <a:bodyPr>
            <a:normAutofit/>
          </a:bodyPr>
          <a:lstStyle/>
          <a:p>
            <a:r>
              <a:rPr lang="zh-CN" altLang="en-US" dirty="0"/>
              <a:t>做法一</a:t>
            </a:r>
          </a:p>
          <a:p>
            <a:r>
              <a:rPr lang="zh-CN" altLang="en-US" dirty="0"/>
              <a:t>设</a:t>
            </a:r>
            <a:r>
              <a:rPr lang="en-US" altLang="zh-CN" i="1" dirty="0" err="1"/>
              <a:t>fi;j</a:t>
            </a:r>
            <a:r>
              <a:rPr lang="en-US" altLang="zh-CN" i="1" dirty="0"/>
              <a:t> </a:t>
            </a:r>
            <a:r>
              <a:rPr lang="zh-CN" altLang="en-US" dirty="0"/>
              <a:t>表示只使用询问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zh-CN" altLang="en-US" i="1" dirty="0"/>
              <a:t>∼ </a:t>
            </a:r>
            <a:r>
              <a:rPr lang="en-US" altLang="zh-CN" i="1" dirty="0"/>
              <a:t>n</a:t>
            </a:r>
            <a:r>
              <a:rPr lang="zh-CN" altLang="en-US" dirty="0"/>
              <a:t>，且时间不超过</a:t>
            </a:r>
            <a:r>
              <a:rPr lang="en-US" altLang="zh-CN" i="1" dirty="0"/>
              <a:t>j </a:t>
            </a:r>
            <a:r>
              <a:rPr lang="zh-CN" altLang="en-US" dirty="0"/>
              <a:t>最多可以确定的数字。那么现在考虑如何求</a:t>
            </a:r>
            <a:r>
              <a:rPr lang="en-US" altLang="zh-CN" i="1" dirty="0" err="1"/>
              <a:t>fi;j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对于第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zh-CN" altLang="en-US" dirty="0"/>
              <a:t>个询问，一定是询问一个数</a:t>
            </a:r>
            <a:r>
              <a:rPr lang="en-US" altLang="zh-CN" i="1" dirty="0"/>
              <a:t>v</a:t>
            </a:r>
            <a:r>
              <a:rPr lang="zh-CN" altLang="en-US" dirty="0"/>
              <a:t>，先考虑如果回答是满足</a:t>
            </a:r>
            <a:r>
              <a:rPr lang="en-US" altLang="zh-CN" i="1" dirty="0"/>
              <a:t>x </a:t>
            </a:r>
            <a:r>
              <a:rPr lang="zh-CN" altLang="en-US" i="1" dirty="0"/>
              <a:t>≤ </a:t>
            </a:r>
            <a:r>
              <a:rPr lang="en-US" altLang="zh-CN" i="1" dirty="0"/>
              <a:t>v</a:t>
            </a:r>
            <a:r>
              <a:rPr lang="zh-CN" altLang="en-US" dirty="0"/>
              <a:t>，那么现在就到了只能使用询问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+ 1 </a:t>
            </a:r>
            <a:r>
              <a:rPr lang="zh-CN" altLang="en-US" i="1" dirty="0"/>
              <a:t>∼ </a:t>
            </a:r>
            <a:r>
              <a:rPr lang="en-US" altLang="zh-CN" i="1" dirty="0"/>
              <a:t>n</a:t>
            </a:r>
            <a:r>
              <a:rPr lang="zh-CN" altLang="en-US" dirty="0"/>
              <a:t>，剩余时间</a:t>
            </a:r>
            <a:r>
              <a:rPr lang="en-US" altLang="zh-CN" i="1" dirty="0"/>
              <a:t>j </a:t>
            </a:r>
            <a:r>
              <a:rPr lang="zh-CN" altLang="en-US" i="1" dirty="0"/>
              <a:t>− </a:t>
            </a:r>
            <a:r>
              <a:rPr lang="en-US" altLang="zh-CN" i="1" dirty="0"/>
              <a:t>ai</a:t>
            </a:r>
            <a:r>
              <a:rPr lang="zh-CN" altLang="en-US" dirty="0"/>
              <a:t>，即</a:t>
            </a:r>
            <a:r>
              <a:rPr lang="en-US" altLang="zh-CN" i="1" dirty="0"/>
              <a:t>v </a:t>
            </a:r>
            <a:r>
              <a:rPr lang="zh-CN" altLang="en-US" dirty="0"/>
              <a:t>有效的最大值为</a:t>
            </a:r>
            <a:r>
              <a:rPr lang="en-US" altLang="zh-CN" i="1" dirty="0"/>
              <a:t>fi</a:t>
            </a:r>
            <a:r>
              <a:rPr lang="en-US" altLang="zh-CN" dirty="0"/>
              <a:t>+1</a:t>
            </a:r>
            <a:r>
              <a:rPr lang="en-US" altLang="zh-CN" i="1" dirty="0"/>
              <a:t>;j</a:t>
            </a:r>
            <a:r>
              <a:rPr lang="zh-CN" altLang="en-US" i="1" dirty="0"/>
              <a:t>−</a:t>
            </a:r>
            <a:r>
              <a:rPr lang="en-US" altLang="zh-CN" i="1" dirty="0"/>
              <a:t>ai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再考虑如果回答是</a:t>
            </a:r>
            <a:r>
              <a:rPr lang="en-US" altLang="zh-CN" i="1" dirty="0"/>
              <a:t>x &gt; v</a:t>
            </a:r>
            <a:r>
              <a:rPr lang="zh-CN" altLang="en-US" dirty="0"/>
              <a:t>，那么就到了只能使用询问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+ 1 </a:t>
            </a:r>
            <a:r>
              <a:rPr lang="zh-CN" altLang="en-US" i="1" dirty="0"/>
              <a:t>∼ </a:t>
            </a:r>
            <a:r>
              <a:rPr lang="en-US" altLang="zh-CN" i="1" dirty="0"/>
              <a:t>n</a:t>
            </a:r>
            <a:r>
              <a:rPr lang="zh-CN" altLang="en-US" dirty="0"/>
              <a:t>，剩余时间为</a:t>
            </a:r>
            <a:r>
              <a:rPr lang="en-US" altLang="zh-CN" i="1" dirty="0"/>
              <a:t>j </a:t>
            </a:r>
            <a:r>
              <a:rPr lang="zh-CN" altLang="en-US" i="1" dirty="0"/>
              <a:t>− </a:t>
            </a:r>
            <a:r>
              <a:rPr lang="en-US" altLang="zh-CN" i="1" dirty="0"/>
              <a:t>ai </a:t>
            </a:r>
            <a:r>
              <a:rPr lang="zh-CN" altLang="en-US" i="1" dirty="0"/>
              <a:t>− </a:t>
            </a:r>
            <a:r>
              <a:rPr lang="en-US" altLang="zh-CN" i="1" dirty="0"/>
              <a:t>bi</a:t>
            </a:r>
            <a:r>
              <a:rPr lang="zh-CN" altLang="en-US" dirty="0"/>
              <a:t>，那么此时能够确定的最多数为</a:t>
            </a:r>
            <a:r>
              <a:rPr lang="en-US" altLang="zh-CN" i="1" dirty="0"/>
              <a:t>fi</a:t>
            </a:r>
            <a:r>
              <a:rPr lang="en-US" altLang="zh-CN" dirty="0"/>
              <a:t>+1</a:t>
            </a:r>
            <a:r>
              <a:rPr lang="en-US" altLang="zh-CN" i="1" dirty="0"/>
              <a:t>;j</a:t>
            </a:r>
            <a:r>
              <a:rPr lang="zh-CN" altLang="en-US" i="1" dirty="0"/>
              <a:t>−</a:t>
            </a:r>
            <a:r>
              <a:rPr lang="en-US" altLang="zh-CN" i="1" dirty="0"/>
              <a:t>ai</a:t>
            </a:r>
            <a:r>
              <a:rPr lang="zh-CN" altLang="en-US" i="1" dirty="0"/>
              <a:t>−</a:t>
            </a:r>
            <a:r>
              <a:rPr lang="en-US" altLang="zh-CN" i="1" dirty="0"/>
              <a:t>bi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综上可得转移方程为</a:t>
            </a:r>
            <a:endParaRPr lang="en-US" altLang="zh-CN" dirty="0"/>
          </a:p>
          <a:p>
            <a:r>
              <a:rPr lang="zh-CN" altLang="en-US" dirty="0"/>
              <a:t>边界情况按照定义补全一下。答案为</a:t>
            </a:r>
            <a:r>
              <a:rPr lang="en-US" altLang="zh-CN" i="1" dirty="0"/>
              <a:t>f</a:t>
            </a:r>
            <a:r>
              <a:rPr lang="en-US" altLang="zh-CN" dirty="0"/>
              <a:t>1</a:t>
            </a:r>
            <a:r>
              <a:rPr lang="en-US" altLang="zh-CN" i="1" dirty="0"/>
              <a:t>;V 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单组数据时间复杂度：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 err="1"/>
              <a:t>nV</a:t>
            </a:r>
            <a:r>
              <a:rPr lang="en-US" altLang="zh-CN" i="1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B6FC80-5E78-4943-AA4C-5DB6F8961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073" y="5041852"/>
            <a:ext cx="4183111" cy="51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98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D5266-6235-4EEA-976B-F8F3A17E7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50574"/>
            <a:ext cx="9905999" cy="5340627"/>
          </a:xfrm>
        </p:spPr>
        <p:txBody>
          <a:bodyPr/>
          <a:lstStyle/>
          <a:p>
            <a:r>
              <a:rPr lang="zh-CN" altLang="en-US" dirty="0"/>
              <a:t>做法二</a:t>
            </a:r>
            <a:endParaRPr lang="en-US" altLang="zh-CN" dirty="0"/>
          </a:p>
          <a:p>
            <a:r>
              <a:rPr lang="zh-CN" altLang="en-US" dirty="0"/>
              <a:t>这个做法需要一定决策树的基础。考虑样例所对应的决策树：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47EE0D-2F15-477D-9BE4-126267ECC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33" y="1520347"/>
            <a:ext cx="5700440" cy="519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87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510DC-390C-4246-B193-BD8B68336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8783"/>
            <a:ext cx="9905999" cy="6281530"/>
          </a:xfrm>
        </p:spPr>
        <p:txBody>
          <a:bodyPr>
            <a:normAutofit/>
          </a:bodyPr>
          <a:lstStyle/>
          <a:p>
            <a:r>
              <a:rPr lang="zh-CN" altLang="en-US" dirty="0"/>
              <a:t>可以得知答案就是这个二叉带权决策树叶子节点的个数，其中每个节点到根节点的边权和不超过题目给定的</a:t>
            </a:r>
            <a:r>
              <a:rPr lang="en-US" altLang="zh-CN" i="1" dirty="0"/>
              <a:t>V 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由于保证</a:t>
            </a:r>
            <a:r>
              <a:rPr lang="en-US" altLang="zh-CN" i="1" dirty="0"/>
              <a:t>a, b </a:t>
            </a:r>
            <a:r>
              <a:rPr lang="zh-CN" altLang="en-US" i="1" dirty="0"/>
              <a:t>≥ </a:t>
            </a:r>
            <a:r>
              <a:rPr lang="en-US" altLang="zh-CN" dirty="0"/>
              <a:t>0</a:t>
            </a:r>
            <a:r>
              <a:rPr lang="zh-CN" altLang="en-US" dirty="0"/>
              <a:t>，所以可以有以下做法：</a:t>
            </a:r>
            <a:r>
              <a:rPr lang="en-US" altLang="zh-CN"/>
              <a:t>s</a:t>
            </a:r>
            <a:endParaRPr lang="zh-CN" altLang="en-US" dirty="0"/>
          </a:p>
          <a:p>
            <a:r>
              <a:rPr lang="zh-CN" altLang="en-US" dirty="0"/>
              <a:t>记</a:t>
            </a:r>
            <a:r>
              <a:rPr lang="en-US" altLang="zh-CN" i="1" dirty="0" err="1"/>
              <a:t>Dp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][</a:t>
            </a:r>
            <a:r>
              <a:rPr lang="en-US" altLang="zh-CN" i="1" dirty="0"/>
              <a:t>j</a:t>
            </a:r>
            <a:r>
              <a:rPr lang="en-US" altLang="zh-CN" dirty="0"/>
              <a:t>] </a:t>
            </a:r>
            <a:r>
              <a:rPr lang="zh-CN" altLang="en-US" dirty="0"/>
              <a:t>等于深度为</a:t>
            </a:r>
            <a:r>
              <a:rPr lang="en-US" altLang="zh-CN" i="1" dirty="0" err="1"/>
              <a:t>i</a:t>
            </a:r>
            <a:r>
              <a:rPr lang="zh-CN" altLang="en-US" dirty="0"/>
              <a:t>，到根节点边权为</a:t>
            </a:r>
            <a:r>
              <a:rPr lang="en-US" altLang="zh-CN" i="1" dirty="0"/>
              <a:t>j </a:t>
            </a:r>
            <a:r>
              <a:rPr lang="zh-CN" altLang="en-US" dirty="0"/>
              <a:t>的节点个数，那么第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zh-CN" altLang="en-US" dirty="0"/>
              <a:t>层对答案的贡献为：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当</a:t>
            </a:r>
            <a:r>
              <a:rPr lang="en-US" altLang="zh-CN" i="1" dirty="0" err="1"/>
              <a:t>i</a:t>
            </a:r>
            <a:r>
              <a:rPr lang="en-US" altLang="zh-CN" i="1" dirty="0"/>
              <a:t> &lt; n </a:t>
            </a:r>
            <a:r>
              <a:rPr lang="zh-CN" altLang="en-US" dirty="0"/>
              <a:t>时，贡献为                             因为这些节点无法再向下拓展，就是叶子节点了。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当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n </a:t>
            </a:r>
            <a:r>
              <a:rPr lang="zh-CN" altLang="en-US" dirty="0"/>
              <a:t>时，贡献为                  ，因为最多询问</a:t>
            </a:r>
            <a:r>
              <a:rPr lang="en-US" altLang="zh-CN" i="1" dirty="0"/>
              <a:t>n </a:t>
            </a:r>
            <a:r>
              <a:rPr lang="zh-CN" altLang="en-US" dirty="0"/>
              <a:t>次，所以第</a:t>
            </a:r>
            <a:r>
              <a:rPr lang="en-US" altLang="zh-CN" i="1" dirty="0"/>
              <a:t>n </a:t>
            </a:r>
            <a:r>
              <a:rPr lang="zh-CN" altLang="en-US" dirty="0"/>
              <a:t>层的所有节点都是叶子节点。</a:t>
            </a:r>
          </a:p>
          <a:p>
            <a:r>
              <a:rPr lang="zh-CN" altLang="en-US" dirty="0"/>
              <a:t>转移的话，就是</a:t>
            </a:r>
            <a:endParaRPr lang="en-US" altLang="zh-CN" i="1" dirty="0"/>
          </a:p>
          <a:p>
            <a:r>
              <a:rPr lang="zh-CN" altLang="en-US" dirty="0"/>
              <a:t>，如果越界则值为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单组数据时间复杂度：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 err="1"/>
              <a:t>nV</a:t>
            </a:r>
            <a:r>
              <a:rPr lang="en-US" altLang="zh-CN" i="1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939CFE-75CA-4304-9597-B486F43AB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284" y="2728850"/>
            <a:ext cx="2180952" cy="4571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9280A1-CA91-4328-AF90-281F76E1E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284" y="3900578"/>
            <a:ext cx="1428571" cy="4761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5AAAEF-E434-40E1-A841-6CFCD90D4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418" y="4762322"/>
            <a:ext cx="6262866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3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E1078-37D7-4DC5-997D-24AD990B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Problem A. Angel Beats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DDC0A-6DA6-4C4B-A705-201ABC774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用最少次数让单独某一位翻转的方法是唯一的。逆着递推即可。</a:t>
            </a:r>
            <a:endParaRPr lang="en-US" altLang="zh-CN" sz="2800" dirty="0"/>
          </a:p>
          <a:p>
            <a:r>
              <a:rPr lang="zh-CN" altLang="en-US" sz="2800" dirty="0"/>
              <a:t>开一个</a:t>
            </a:r>
            <a:r>
              <a:rPr lang="en-US" altLang="zh-CN" sz="2800" dirty="0" err="1"/>
              <a:t>bitset</a:t>
            </a:r>
            <a:r>
              <a:rPr lang="en-US" altLang="zh-CN" sz="2800" dirty="0"/>
              <a:t> </a:t>
            </a:r>
            <a:r>
              <a:rPr lang="zh-CN" altLang="en-US" sz="2800" dirty="0"/>
              <a:t>数组</a:t>
            </a:r>
            <a:r>
              <a:rPr lang="en-US" altLang="zh-CN" sz="2800" i="1" dirty="0"/>
              <a:t>B</a:t>
            </a:r>
            <a:r>
              <a:rPr lang="zh-CN" altLang="en-US" sz="2800" dirty="0"/>
              <a:t>，其中</a:t>
            </a:r>
            <a:r>
              <a:rPr lang="en-US" altLang="zh-CN" sz="2800" i="1" dirty="0"/>
              <a:t>Bi </a:t>
            </a:r>
            <a:r>
              <a:rPr lang="zh-CN" altLang="en-US" sz="2800" dirty="0"/>
              <a:t>记录让单独某一位</a:t>
            </a:r>
            <a:r>
              <a:rPr lang="en-US" altLang="zh-CN" sz="2800" i="1" dirty="0" err="1"/>
              <a:t>i</a:t>
            </a:r>
            <a:r>
              <a:rPr lang="en-US" altLang="zh-CN" sz="2800" i="1" dirty="0"/>
              <a:t> </a:t>
            </a:r>
            <a:r>
              <a:rPr lang="zh-CN" altLang="en-US" sz="2800" dirty="0"/>
              <a:t>翻转所需要操作的位置的集。</a:t>
            </a:r>
            <a:endParaRPr lang="en-US" altLang="zh-CN" sz="2800" dirty="0"/>
          </a:p>
          <a:p>
            <a:r>
              <a:rPr lang="en-US" altLang="zh-CN" sz="2800" dirty="0"/>
              <a:t>• </a:t>
            </a:r>
            <a:r>
              <a:rPr lang="en-US" altLang="zh-CN" sz="2800" i="1" dirty="0" err="1"/>
              <a:t>i</a:t>
            </a:r>
            <a:r>
              <a:rPr lang="en-US" altLang="zh-CN" sz="2800" i="1" dirty="0"/>
              <a:t> &gt; </a:t>
            </a:r>
            <a:r>
              <a:rPr lang="en-US" altLang="zh-CN" sz="2800" i="1" dirty="0" err="1"/>
              <a:t>n,Bi</a:t>
            </a:r>
            <a:r>
              <a:rPr lang="en-US" altLang="zh-CN" sz="2800" i="1" dirty="0"/>
              <a:t> </a:t>
            </a:r>
            <a:r>
              <a:rPr lang="en-US" altLang="zh-CN" sz="2800" dirty="0"/>
              <a:t>= </a:t>
            </a:r>
            <a:r>
              <a:rPr lang="el-GR" altLang="zh-CN" sz="2800" i="1" dirty="0"/>
              <a:t>ϕ</a:t>
            </a:r>
          </a:p>
          <a:p>
            <a:r>
              <a:rPr lang="pt-BR" altLang="zh-CN" sz="2800" dirty="0"/>
              <a:t>• 1 </a:t>
            </a:r>
            <a:r>
              <a:rPr lang="pt-BR" altLang="zh-CN" sz="2800" i="1" dirty="0"/>
              <a:t>≤ i ≤ n,Bi </a:t>
            </a:r>
            <a:r>
              <a:rPr lang="pt-BR" altLang="zh-CN" sz="2800" dirty="0"/>
              <a:t>= </a:t>
            </a:r>
            <a:r>
              <a:rPr lang="pt-BR" altLang="zh-CN" sz="2800" i="1" dirty="0"/>
              <a:t>{i} ⊕ B</a:t>
            </a:r>
            <a:r>
              <a:rPr lang="pt-BR" altLang="zh-CN" sz="2800" dirty="0"/>
              <a:t>2</a:t>
            </a:r>
            <a:r>
              <a:rPr lang="pt-BR" altLang="zh-CN" sz="2800" i="1" dirty="0"/>
              <a:t>i ⊕ B</a:t>
            </a:r>
            <a:r>
              <a:rPr lang="pt-BR" altLang="zh-CN" sz="2800" dirty="0"/>
              <a:t>3</a:t>
            </a:r>
            <a:r>
              <a:rPr lang="pt-BR" altLang="zh-CN" sz="2800" i="1" dirty="0"/>
              <a:t>i ⊕ · · · ⊕ B⌊ n</a:t>
            </a:r>
            <a:r>
              <a:rPr lang="en-US" altLang="zh-CN" sz="2800" i="1" dirty="0"/>
              <a:t>/</a:t>
            </a:r>
            <a:r>
              <a:rPr lang="en-US" altLang="zh-CN" sz="2800" i="1" dirty="0" err="1"/>
              <a:t>i</a:t>
            </a:r>
            <a:r>
              <a:rPr lang="en-US" altLang="zh-CN" sz="2800" i="1" dirty="0"/>
              <a:t>⌋×</a:t>
            </a:r>
            <a:r>
              <a:rPr lang="en-US" altLang="zh-CN" sz="2800" i="1" dirty="0" err="1"/>
              <a:t>i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089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FD62D-EFDB-44F2-91D3-DBA0174C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Problem A. Angel Beats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75C6B5-0CAB-4152-B0DA-2048748363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800" dirty="0"/>
                  <a:t>Sumi = B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/>
                  <a:t> ⊕ B2 ⊕ · · ·Bi</a:t>
                </a:r>
              </a:p>
              <a:p>
                <a:r>
                  <a:rPr lang="zh-CN" altLang="en-US" sz="2800" dirty="0"/>
                  <a:t>则每次翻转原串的区间</a:t>
                </a:r>
                <a:r>
                  <a:rPr lang="en-US" altLang="zh-CN" sz="2800" dirty="0"/>
                  <a:t>[</a:t>
                </a:r>
                <a:r>
                  <a:rPr lang="en-US" altLang="zh-CN" sz="2800" i="1" dirty="0"/>
                  <a:t>l, r</a:t>
                </a:r>
                <a:r>
                  <a:rPr lang="en-US" altLang="zh-CN" sz="2800" dirty="0"/>
                  <a:t>]</a:t>
                </a:r>
                <a:r>
                  <a:rPr lang="zh-CN" altLang="en-US" sz="2800" dirty="0"/>
                  <a:t>，需要操作的位置集合</a:t>
                </a:r>
                <a:r>
                  <a:rPr lang="en-US" altLang="zh-CN" sz="2800" i="1" dirty="0"/>
                  <a:t>S </a:t>
                </a:r>
                <a:r>
                  <a:rPr lang="zh-CN" altLang="en-US" sz="2800" dirty="0"/>
                  <a:t>就会变成</a:t>
                </a:r>
                <a:r>
                  <a:rPr lang="en-US" altLang="zh-CN" sz="2800" i="1" dirty="0"/>
                  <a:t>S </a:t>
                </a:r>
                <a:r>
                  <a:rPr lang="zh-CN" altLang="en-US" sz="2800" i="1" dirty="0"/>
                  <a:t>⊕ </a:t>
                </a:r>
                <a:r>
                  <a:rPr lang="en-US" altLang="zh-CN" sz="2800" i="1" dirty="0" err="1"/>
                  <a:t>Suml</a:t>
                </a:r>
                <a:r>
                  <a:rPr lang="zh-CN" altLang="en-US" sz="2800" i="1" dirty="0"/>
                  <a:t>−</a:t>
                </a:r>
                <a:r>
                  <a:rPr lang="en-US" altLang="zh-CN" sz="2800" dirty="0"/>
                  <a:t>1 </a:t>
                </a:r>
                <a:r>
                  <a:rPr lang="zh-CN" altLang="en-US" sz="2800" i="1" dirty="0"/>
                  <a:t>⊕ </a:t>
                </a:r>
                <a:r>
                  <a:rPr lang="en-US" altLang="zh-CN" sz="2800" i="1" dirty="0" err="1"/>
                  <a:t>Sumr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r>
                  <a:rPr lang="zh-CN" altLang="en-US" sz="2800" dirty="0"/>
                  <a:t>故每次询问的答案就是</a:t>
                </a:r>
                <a:r>
                  <a:rPr lang="en-US" altLang="zh-CN" sz="2800" i="1" dirty="0"/>
                  <a:t>S </a:t>
                </a:r>
                <a:r>
                  <a:rPr lang="zh-CN" altLang="en-US" sz="2800" dirty="0"/>
                  <a:t>中</a:t>
                </a:r>
                <a:r>
                  <a:rPr lang="en-US" altLang="zh-CN" sz="2800" dirty="0"/>
                  <a:t>1 </a:t>
                </a:r>
                <a:r>
                  <a:rPr lang="zh-CN" altLang="en-US" sz="2800" dirty="0"/>
                  <a:t>的个数。</a:t>
                </a:r>
                <a:endParaRPr lang="en-US" altLang="zh-CN" sz="2800" dirty="0"/>
              </a:p>
              <a:p>
                <a:r>
                  <a:rPr lang="zh-CN" altLang="en-US" sz="2800" dirty="0"/>
                  <a:t>单组数据时间复杂度：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75C6B5-0CAB-4152-B0DA-2048748363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0" t="-2754" r="-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EEE834E-F3E8-4754-9529-D877F37C0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285" y="4665624"/>
            <a:ext cx="2099781" cy="66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4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065E3-F609-4F66-AA83-FC23337B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 - Beyond the </a:t>
            </a:r>
            <a:r>
              <a:rPr lang="en-US" altLang="zh-CN" b="1" dirty="0" err="1"/>
              <a:t>Boundry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8EA2F-9C71-48BD-908E-88466A625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经典的“判断一个字符串是不是另外一个字符串的子序列”问题，贪心地进行匹配就可以了。</a:t>
            </a:r>
          </a:p>
          <a:p>
            <a:r>
              <a:rPr lang="zh-CN" altLang="en-US" sz="2800" dirty="0"/>
              <a:t>因为数据范围很小所以可能有更暴力的做法也可以过。</a:t>
            </a:r>
          </a:p>
          <a:p>
            <a:r>
              <a:rPr lang="zh-CN" altLang="en-US" sz="2800" dirty="0"/>
              <a:t>注意题面中不是按照字典顺序给出的每个人的名字。</a:t>
            </a:r>
          </a:p>
          <a:p>
            <a:r>
              <a:rPr lang="zh-CN" altLang="en-US" sz="2800" dirty="0"/>
              <a:t>单组数据时间复杂度：</a:t>
            </a:r>
            <a:r>
              <a:rPr lang="en-US" altLang="zh-CN" sz="2800" i="1" dirty="0"/>
              <a:t>O</a:t>
            </a:r>
            <a:r>
              <a:rPr lang="en-US" altLang="zh-CN" sz="2800" dirty="0"/>
              <a:t>(</a:t>
            </a:r>
            <a:r>
              <a:rPr lang="en-US" altLang="zh-CN" sz="2800" i="1" dirty="0"/>
              <a:t>|s|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919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66458-9F32-4C5F-B194-30E91F73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 - </a:t>
            </a:r>
            <a:r>
              <a:rPr lang="en-US" altLang="zh-CN" b="1" dirty="0" err="1"/>
              <a:t>Clannad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D7331-4420-44AE-8435-8FDBC5E97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175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dirty="0"/>
              <a:t>做法一</a:t>
            </a:r>
            <a:endParaRPr lang="en-US" altLang="zh-CN" sz="2800" dirty="0"/>
          </a:p>
          <a:p>
            <a:r>
              <a:rPr lang="zh-CN" altLang="en-US" sz="2800" dirty="0"/>
              <a:t>取</a:t>
            </a:r>
            <a:r>
              <a:rPr lang="en-US" altLang="zh-CN" sz="2800" i="1" dirty="0"/>
              <a:t>K </a:t>
            </a:r>
            <a:r>
              <a:rPr lang="en-US" altLang="zh-CN" sz="2800" dirty="0"/>
              <a:t>=</a:t>
            </a:r>
            <a:r>
              <a:rPr lang="zh-CN" altLang="en-US" sz="2800" i="1" dirty="0"/>
              <a:t>√</a:t>
            </a:r>
            <a:r>
              <a:rPr lang="en-US" altLang="zh-CN" sz="2800" i="1" dirty="0"/>
              <a:t>n</a:t>
            </a:r>
            <a:r>
              <a:rPr lang="zh-CN" altLang="en-US" sz="2800" dirty="0"/>
              <a:t>，然后分情况处</a:t>
            </a:r>
            <a:r>
              <a:rPr lang="en-US" altLang="zh-CN" sz="2800" dirty="0"/>
              <a:t>a</a:t>
            </a:r>
            <a:r>
              <a:rPr lang="zh-CN" altLang="en-US" sz="2800" dirty="0"/>
              <a:t>理</a:t>
            </a:r>
            <a:r>
              <a:rPr lang="en-US" altLang="zh-CN" sz="2800" i="1" dirty="0" err="1"/>
              <a:t>ti</a:t>
            </a:r>
            <a:r>
              <a:rPr lang="zh-CN" altLang="en-US" sz="2800" dirty="0"/>
              <a:t>：</a:t>
            </a:r>
          </a:p>
          <a:p>
            <a:r>
              <a:rPr lang="en-US" altLang="zh-CN" sz="2800" dirty="0"/>
              <a:t>• </a:t>
            </a:r>
            <a:r>
              <a:rPr lang="zh-CN" altLang="en-US" sz="2800" dirty="0"/>
              <a:t>对于长度</a:t>
            </a:r>
            <a:r>
              <a:rPr lang="en-US" altLang="zh-CN" sz="2800" i="1" dirty="0"/>
              <a:t>&lt; K </a:t>
            </a:r>
            <a:r>
              <a:rPr lang="zh-CN" altLang="en-US" sz="2800" dirty="0"/>
              <a:t>的串</a:t>
            </a:r>
            <a:r>
              <a:rPr lang="en-US" altLang="zh-CN" sz="2800" i="1" dirty="0" err="1"/>
              <a:t>ti</a:t>
            </a:r>
            <a:r>
              <a:rPr lang="zh-CN" altLang="en-US" sz="2800" dirty="0"/>
              <a:t>，把它倒序加进</a:t>
            </a:r>
            <a:r>
              <a:rPr lang="en-US" altLang="zh-CN" sz="2800" dirty="0" err="1"/>
              <a:t>Trie</a:t>
            </a:r>
            <a:r>
              <a:rPr lang="en-US" altLang="zh-CN" sz="2800" dirty="0"/>
              <a:t> </a:t>
            </a:r>
            <a:r>
              <a:rPr lang="zh-CN" altLang="en-US" sz="2800" dirty="0"/>
              <a:t>树里</a:t>
            </a:r>
          </a:p>
          <a:p>
            <a:r>
              <a:rPr lang="en-US" altLang="zh-CN" sz="2800" dirty="0"/>
              <a:t>• </a:t>
            </a:r>
            <a:r>
              <a:rPr lang="zh-CN" altLang="en-US" sz="2800" dirty="0"/>
              <a:t>对于长度</a:t>
            </a:r>
            <a:r>
              <a:rPr lang="zh-CN" altLang="en-US" sz="2800" i="1" dirty="0"/>
              <a:t>≥ </a:t>
            </a:r>
            <a:r>
              <a:rPr lang="en-US" altLang="zh-CN" sz="2800" i="1" dirty="0"/>
              <a:t>K </a:t>
            </a:r>
            <a:r>
              <a:rPr lang="zh-CN" altLang="en-US" sz="2800" dirty="0"/>
              <a:t>的串</a:t>
            </a:r>
            <a:r>
              <a:rPr lang="en-US" altLang="zh-CN" sz="2800" i="1" dirty="0" err="1"/>
              <a:t>ti</a:t>
            </a:r>
            <a:r>
              <a:rPr lang="zh-CN" altLang="en-US" sz="2800" dirty="0"/>
              <a:t>，跑一遍</a:t>
            </a:r>
            <a:r>
              <a:rPr lang="en-US" altLang="zh-CN" sz="2800" dirty="0"/>
              <a:t>KMP </a:t>
            </a:r>
            <a:r>
              <a:rPr lang="zh-CN" altLang="en-US" sz="2800" dirty="0"/>
              <a:t>并记录</a:t>
            </a:r>
            <a:r>
              <a:rPr lang="en-US" altLang="zh-CN" sz="2800" i="1" dirty="0"/>
              <a:t>s </a:t>
            </a:r>
            <a:r>
              <a:rPr lang="zh-CN" altLang="en-US" sz="2800" dirty="0"/>
              <a:t>中与</a:t>
            </a:r>
            <a:r>
              <a:rPr lang="en-US" altLang="zh-CN" sz="2800" i="1" dirty="0" err="1"/>
              <a:t>ti</a:t>
            </a:r>
            <a:r>
              <a:rPr lang="en-US" altLang="zh-CN" sz="2800" i="1" dirty="0"/>
              <a:t> </a:t>
            </a:r>
            <a:r>
              <a:rPr lang="zh-CN" altLang="en-US" sz="2800" dirty="0"/>
              <a:t>匹配的位置</a:t>
            </a:r>
          </a:p>
          <a:p>
            <a:r>
              <a:rPr lang="zh-CN" altLang="en-US" sz="2800" dirty="0"/>
              <a:t>然后设</a:t>
            </a:r>
            <a:r>
              <a:rPr lang="en-US" altLang="zh-CN" sz="2800" i="1" dirty="0"/>
              <a:t>Dpi </a:t>
            </a:r>
            <a:r>
              <a:rPr lang="zh-CN" altLang="en-US" sz="2800" dirty="0"/>
              <a:t>为第</a:t>
            </a:r>
            <a:r>
              <a:rPr lang="en-US" altLang="zh-CN" sz="2800" i="1" dirty="0" err="1"/>
              <a:t>i</a:t>
            </a:r>
            <a:r>
              <a:rPr lang="en-US" altLang="zh-CN" sz="2800" i="1" dirty="0"/>
              <a:t> </a:t>
            </a:r>
            <a:r>
              <a:rPr lang="zh-CN" altLang="en-US" sz="2800" dirty="0"/>
              <a:t>个前缀的拆分方法，转移的时候就也是分上面两种情况转移，每次转移的复杂度就是</a:t>
            </a:r>
            <a:r>
              <a:rPr lang="en-US" altLang="zh-CN" sz="2800" i="1" dirty="0"/>
              <a:t>O</a:t>
            </a:r>
            <a:r>
              <a:rPr lang="en-US" altLang="zh-CN" sz="2800" dirty="0"/>
              <a:t>(</a:t>
            </a:r>
            <a:r>
              <a:rPr lang="zh-CN" altLang="en-US" sz="2800" i="1" dirty="0"/>
              <a:t>√</a:t>
            </a:r>
            <a:r>
              <a:rPr lang="pt-BR" altLang="zh-CN" sz="2800" i="1" dirty="0"/>
              <a:t>na</a:t>
            </a:r>
            <a:r>
              <a:rPr lang="pt-BR" altLang="zh-CN" sz="2800" dirty="0"/>
              <a:t>)</a:t>
            </a:r>
            <a:r>
              <a:rPr lang="zh-CN" altLang="pt-BR" sz="2800" dirty="0"/>
              <a:t>。注意去重。</a:t>
            </a:r>
          </a:p>
          <a:p>
            <a:r>
              <a:rPr lang="zh-CN" altLang="en-US" sz="2800" dirty="0"/>
              <a:t>单组数据时间复杂度：</a:t>
            </a:r>
            <a:r>
              <a:rPr lang="en-US" altLang="zh-CN" sz="2800" i="1" dirty="0"/>
              <a:t>O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zh-CN" altLang="en-US" sz="2800" i="1" dirty="0"/>
              <a:t>√</a:t>
            </a:r>
            <a:r>
              <a:rPr lang="en-US" altLang="zh-CN" sz="2800" i="1" dirty="0"/>
              <a:t>n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6911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4A48F-DD6D-4DFB-A31A-218D6C5A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 - Clannad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9914D-4B32-4F63-B750-02E2778D3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b="1" dirty="0"/>
              <a:t> </a:t>
            </a:r>
            <a:r>
              <a:rPr lang="zh-CN" altLang="en-US" sz="2800" dirty="0"/>
              <a:t>做法二</a:t>
            </a:r>
          </a:p>
          <a:p>
            <a:r>
              <a:rPr lang="zh-CN" altLang="en-US" sz="2800" dirty="0"/>
              <a:t>给</a:t>
            </a:r>
            <a:r>
              <a:rPr lang="en-US" altLang="zh-CN" sz="2800" i="1" dirty="0" err="1"/>
              <a:t>ti</a:t>
            </a:r>
            <a:r>
              <a:rPr lang="en-US" altLang="zh-CN" sz="2800" i="1" dirty="0"/>
              <a:t> </a:t>
            </a:r>
            <a:r>
              <a:rPr lang="zh-CN" altLang="en-US" sz="2800" dirty="0"/>
              <a:t>建</a:t>
            </a:r>
            <a:r>
              <a:rPr lang="en-US" altLang="zh-CN" sz="2800" dirty="0"/>
              <a:t>AC </a:t>
            </a:r>
            <a:r>
              <a:rPr lang="zh-CN" altLang="en-US" sz="2800" dirty="0"/>
              <a:t>自动机，并给每一个串的结束节点打个标记，再给每个节点</a:t>
            </a:r>
            <a:r>
              <a:rPr lang="en-US" altLang="zh-CN" sz="2800" i="1" dirty="0"/>
              <a:t>u </a:t>
            </a:r>
            <a:r>
              <a:rPr lang="zh-CN" altLang="en-US" sz="2800" dirty="0"/>
              <a:t>记录一下最近的有标记的祖先节点</a:t>
            </a:r>
            <a:r>
              <a:rPr lang="en-US" altLang="zh-CN" sz="2800" i="1" dirty="0" err="1"/>
              <a:t>lastu</a:t>
            </a:r>
            <a:r>
              <a:rPr lang="zh-CN" altLang="en-US" sz="2800" dirty="0"/>
              <a:t>。</a:t>
            </a:r>
          </a:p>
          <a:p>
            <a:r>
              <a:rPr lang="zh-CN" altLang="en-US" sz="2800" dirty="0"/>
              <a:t>那么</a:t>
            </a:r>
            <a:r>
              <a:rPr lang="en-US" altLang="zh-CN" sz="2800" i="1" dirty="0"/>
              <a:t>Dpi </a:t>
            </a:r>
            <a:r>
              <a:rPr lang="zh-CN" altLang="en-US" sz="2800" dirty="0"/>
              <a:t>在转移的时候就从当前在</a:t>
            </a:r>
            <a:r>
              <a:rPr lang="en-US" altLang="zh-CN" sz="2800" dirty="0"/>
              <a:t>AC </a:t>
            </a:r>
            <a:r>
              <a:rPr lang="zh-CN" altLang="en-US" sz="2800" dirty="0"/>
              <a:t>自动机上走到的节点</a:t>
            </a:r>
            <a:r>
              <a:rPr lang="en-US" altLang="zh-CN" sz="2800" i="1" dirty="0"/>
              <a:t>u </a:t>
            </a:r>
            <a:r>
              <a:rPr lang="zh-CN" altLang="en-US" sz="2800" dirty="0"/>
              <a:t>沿着</a:t>
            </a:r>
            <a:r>
              <a:rPr lang="en-US" altLang="zh-CN" sz="2800" i="1" dirty="0" err="1"/>
              <a:t>lastfail</a:t>
            </a:r>
            <a:r>
              <a:rPr lang="en-US" altLang="zh-CN" sz="2800" dirty="0"/>
              <a:t>(</a:t>
            </a:r>
            <a:r>
              <a:rPr lang="en-US" altLang="zh-CN" sz="2800" i="1" dirty="0"/>
              <a:t>u</a:t>
            </a:r>
            <a:r>
              <a:rPr lang="en-US" altLang="zh-CN" sz="2800" dirty="0"/>
              <a:t>) </a:t>
            </a:r>
            <a:r>
              <a:rPr lang="zh-CN" altLang="en-US" sz="2800" dirty="0"/>
              <a:t>不断往上跳</a:t>
            </a:r>
            <a:r>
              <a:rPr lang="en-US" altLang="zh-CN" sz="2800" dirty="0"/>
              <a:t>a</a:t>
            </a:r>
            <a:r>
              <a:rPr lang="zh-CN" altLang="en-US" sz="2800" dirty="0"/>
              <a:t>就好，</a:t>
            </a:r>
          </a:p>
          <a:p>
            <a:r>
              <a:rPr lang="zh-CN" altLang="en-US" sz="2800" dirty="0"/>
              <a:t>每次转移也是</a:t>
            </a:r>
            <a:r>
              <a:rPr lang="en-US" altLang="zh-CN" sz="2800" i="1" dirty="0"/>
              <a:t>O</a:t>
            </a:r>
            <a:r>
              <a:rPr lang="en-US" altLang="zh-CN" sz="2800" dirty="0"/>
              <a:t>(</a:t>
            </a:r>
            <a:r>
              <a:rPr lang="zh-CN" altLang="en-US" sz="2800" i="1" dirty="0"/>
              <a:t>√</a:t>
            </a:r>
            <a:r>
              <a:rPr lang="en-US" altLang="zh-CN" sz="2800" i="1" dirty="0"/>
              <a:t>n</a:t>
            </a:r>
            <a:r>
              <a:rPr lang="en-US" altLang="zh-CN" sz="2800" dirty="0"/>
              <a:t>) </a:t>
            </a:r>
            <a:r>
              <a:rPr lang="zh-CN" altLang="en-US" sz="2800" dirty="0"/>
              <a:t>的，只不过常数会小一些。</a:t>
            </a:r>
          </a:p>
          <a:p>
            <a:r>
              <a:rPr lang="zh-CN" altLang="en-US" sz="2800" dirty="0"/>
              <a:t>单组数据时间复杂度：</a:t>
            </a:r>
            <a:r>
              <a:rPr lang="en-US" altLang="zh-CN" sz="2800" i="1" dirty="0"/>
              <a:t>O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zh-CN" altLang="en-US" sz="2800" i="1" dirty="0"/>
              <a:t>√</a:t>
            </a:r>
            <a:r>
              <a:rPr lang="en-US" altLang="zh-CN" sz="2800" i="1" dirty="0"/>
              <a:t>n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0305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52ED7-5833-4016-A2B3-17006F95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 - Darling in the </a:t>
            </a:r>
            <a:r>
              <a:rPr lang="en-US" altLang="zh-CN" dirty="0" err="1"/>
              <a:t>Franxx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7A261-36C1-4AA1-885B-BBDBCCD94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4509122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以</a:t>
            </a:r>
            <a:r>
              <a:rPr lang="en-US" altLang="zh-CN" sz="2800" dirty="0"/>
              <a:t>1 </a:t>
            </a:r>
            <a:r>
              <a:rPr lang="zh-CN" altLang="en-US" sz="2800" dirty="0"/>
              <a:t>为根考虑这个问题。考虑每一对驾驶员：</a:t>
            </a:r>
          </a:p>
          <a:p>
            <a:r>
              <a:rPr lang="en-US" altLang="zh-CN" sz="2800" dirty="0"/>
              <a:t>1. </a:t>
            </a:r>
            <a:r>
              <a:rPr lang="zh-CN" altLang="en-US" sz="2800" dirty="0"/>
              <a:t>如果两个点不是祖先</a:t>
            </a:r>
            <a:r>
              <a:rPr lang="en-US" altLang="zh-CN" sz="2800" dirty="0"/>
              <a:t>- </a:t>
            </a:r>
            <a:r>
              <a:rPr lang="zh-CN" altLang="en-US" sz="2800" dirty="0"/>
              <a:t>子孙的关系，那么可行的队长是两个点的子树的并集</a:t>
            </a:r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否则可行的队长是两点中子孙节点的子树，和祖先节点为根的子树以外的所有点</a:t>
            </a:r>
          </a:p>
          <a:p>
            <a:r>
              <a:rPr lang="zh-CN" altLang="en-US" sz="2800" dirty="0"/>
              <a:t>对于这两种情况，可行的点在树的</a:t>
            </a:r>
            <a:r>
              <a:rPr lang="en-US" altLang="zh-CN" sz="2800" dirty="0"/>
              <a:t>DFS </a:t>
            </a:r>
            <a:r>
              <a:rPr lang="zh-CN" altLang="en-US" sz="2800" dirty="0"/>
              <a:t>序上对应最多三段区间，于是在</a:t>
            </a:r>
            <a:r>
              <a:rPr lang="en-US" altLang="zh-CN" sz="2800" dirty="0"/>
              <a:t>DFS </a:t>
            </a:r>
            <a:r>
              <a:rPr lang="zh-CN" altLang="en-US" sz="2800" dirty="0"/>
              <a:t>序上做差分即可。</a:t>
            </a:r>
          </a:p>
          <a:p>
            <a:r>
              <a:rPr lang="zh-CN" altLang="en-US" sz="2800" dirty="0"/>
              <a:t>单组数据时间复杂度：</a:t>
            </a:r>
            <a:r>
              <a:rPr lang="en-US" altLang="zh-CN" sz="2800" i="1" dirty="0"/>
              <a:t>O</a:t>
            </a:r>
            <a:r>
              <a:rPr lang="en-US" altLang="zh-CN" sz="2800" dirty="0"/>
              <a:t>(</a:t>
            </a:r>
            <a:r>
              <a:rPr lang="en-US" altLang="zh-CN" sz="2800" i="1" dirty="0"/>
              <a:t>n </a:t>
            </a:r>
            <a:r>
              <a:rPr lang="en-US" altLang="zh-CN" sz="2800" dirty="0"/>
              <a:t>+ </a:t>
            </a:r>
            <a:r>
              <a:rPr lang="en-US" altLang="zh-CN" sz="2800" i="1" dirty="0"/>
              <a:t>m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2434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4F4CB-69AF-4B73-AFDC-D77B18F1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 - Ever17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60336-4F16-4159-B13E-254C30955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判断两个日期是否合法，如果合法计算与</a:t>
            </a:r>
            <a:r>
              <a:rPr lang="en-US" altLang="zh-CN" sz="2800" dirty="0"/>
              <a:t>2000 </a:t>
            </a:r>
            <a:r>
              <a:rPr lang="zh-CN" altLang="en-US" sz="2800" dirty="0"/>
              <a:t>年</a:t>
            </a:r>
            <a:r>
              <a:rPr lang="en-US" altLang="zh-CN" sz="2800" dirty="0"/>
              <a:t>1 </a:t>
            </a:r>
            <a:r>
              <a:rPr lang="zh-CN" altLang="en-US" sz="2800" dirty="0"/>
              <a:t>月</a:t>
            </a:r>
            <a:r>
              <a:rPr lang="en-US" altLang="zh-CN" sz="2800" dirty="0"/>
              <a:t>1 </a:t>
            </a:r>
            <a:r>
              <a:rPr lang="zh-CN" altLang="en-US" sz="2800" dirty="0"/>
              <a:t>日的天数差，再求差即可。</a:t>
            </a:r>
          </a:p>
          <a:p>
            <a:r>
              <a:rPr lang="zh-CN" altLang="en-US" sz="2800" dirty="0"/>
              <a:t>注意如果两个日期相同，则视为只有一种可能的日期并将其输出，而不是输出</a:t>
            </a:r>
            <a:r>
              <a:rPr lang="en-US" altLang="zh-CN" sz="2800" dirty="0"/>
              <a:t>0</a:t>
            </a:r>
            <a:r>
              <a:rPr lang="zh-CN" altLang="en-US" sz="2800" dirty="0"/>
              <a:t>。</a:t>
            </a:r>
          </a:p>
          <a:p>
            <a:r>
              <a:rPr lang="zh-CN" altLang="en-US" sz="2800" dirty="0"/>
              <a:t>单组数据时间复杂度：</a:t>
            </a:r>
            <a:r>
              <a:rPr lang="en-US" altLang="zh-CN" sz="2800" i="1" dirty="0"/>
              <a:t>O</a:t>
            </a:r>
            <a:r>
              <a:rPr lang="en-US" altLang="zh-CN" sz="2800" dirty="0"/>
              <a:t>(1)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493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538DB-B7BD-456F-B79D-2744184C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 - </a:t>
            </a:r>
            <a:r>
              <a:rPr lang="en-US" altLang="zh-CN" b="1" dirty="0" err="1"/>
              <a:t>Fullmetal</a:t>
            </a:r>
            <a:r>
              <a:rPr lang="en-US" altLang="zh-CN" b="1" dirty="0"/>
              <a:t> Alchemist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8221B-77E7-40E1-941D-E8D501139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2052"/>
            <a:ext cx="9905999" cy="450573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排序加链表的做法就不赘述了，下面介绍两个其他的做法。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做法一</a:t>
            </a:r>
            <a:endParaRPr lang="en-US" altLang="zh-CN" sz="2800" dirty="0"/>
          </a:p>
          <a:p>
            <a:r>
              <a:rPr lang="zh-CN" altLang="en-US" sz="2800" dirty="0"/>
              <a:t>对于每个区间，需要找到排在当中的那两个数，即</a:t>
            </a:r>
            <a:r>
              <a:rPr lang="en-US" altLang="zh-CN" sz="2800" i="1" dirty="0"/>
              <a:t>k/</a:t>
            </a:r>
            <a:r>
              <a:rPr lang="en-US" altLang="zh-CN" sz="2800" dirty="0"/>
              <a:t>2</a:t>
            </a:r>
            <a:r>
              <a:rPr lang="zh-CN" altLang="en-US" sz="2800" dirty="0"/>
              <a:t>大的和第</a:t>
            </a:r>
            <a:r>
              <a:rPr lang="en-US" altLang="zh-CN" sz="2800" i="1" dirty="0"/>
              <a:t>k/</a:t>
            </a:r>
            <a:r>
              <a:rPr lang="en-US" altLang="zh-CN" sz="2800" dirty="0"/>
              <a:t>2 + 1 </a:t>
            </a:r>
            <a:r>
              <a:rPr lang="zh-CN" altLang="en-US" sz="2800" dirty="0"/>
              <a:t>大的。</a:t>
            </a:r>
            <a:endParaRPr lang="en-US" altLang="zh-CN" sz="2800" dirty="0"/>
          </a:p>
          <a:p>
            <a:r>
              <a:rPr lang="zh-CN" altLang="en-US" sz="2800" dirty="0"/>
              <a:t>首先把数字从大到小排序，并依次加入。</a:t>
            </a:r>
            <a:endParaRPr lang="en-US" altLang="zh-CN" sz="2800" dirty="0"/>
          </a:p>
          <a:p>
            <a:r>
              <a:rPr lang="zh-CN" altLang="en-US" sz="3000" dirty="0"/>
              <a:t>设</a:t>
            </a:r>
            <a:r>
              <a:rPr lang="en-US" altLang="zh-CN" sz="3000" i="1" dirty="0"/>
              <a:t>Fj </a:t>
            </a:r>
            <a:r>
              <a:rPr lang="zh-CN" altLang="en-US" sz="3000" dirty="0"/>
              <a:t>表示前</a:t>
            </a:r>
            <a:r>
              <a:rPr lang="en-US" altLang="zh-CN" sz="3000" i="1" dirty="0"/>
              <a:t>j </a:t>
            </a:r>
            <a:r>
              <a:rPr lang="zh-CN" altLang="en-US" sz="3000" dirty="0"/>
              <a:t>个数中已加入的数的个数，那么每次将一个数字</a:t>
            </a:r>
            <a:r>
              <a:rPr lang="en-US" altLang="zh-CN" sz="3000" i="1" dirty="0"/>
              <a:t>Ai </a:t>
            </a:r>
            <a:r>
              <a:rPr lang="zh-CN" altLang="en-US" sz="3000" dirty="0"/>
              <a:t>加入时，将满足</a:t>
            </a:r>
            <a:r>
              <a:rPr lang="en-US" altLang="zh-CN" sz="3000" i="1" dirty="0"/>
              <a:t>j </a:t>
            </a:r>
            <a:r>
              <a:rPr lang="zh-CN" altLang="en-US" sz="3000" i="1" dirty="0"/>
              <a:t>≥ </a:t>
            </a:r>
            <a:r>
              <a:rPr lang="en-US" altLang="zh-CN" sz="3000" i="1" dirty="0" err="1"/>
              <a:t>i</a:t>
            </a:r>
            <a:r>
              <a:rPr lang="en-US" altLang="zh-CN" sz="3000" i="1" dirty="0"/>
              <a:t> </a:t>
            </a:r>
            <a:r>
              <a:rPr lang="zh-CN" altLang="en-US" sz="3000" dirty="0"/>
              <a:t>的</a:t>
            </a:r>
            <a:r>
              <a:rPr lang="en-US" altLang="zh-CN" sz="3000" i="1" dirty="0"/>
              <a:t>Fj </a:t>
            </a:r>
            <a:r>
              <a:rPr lang="zh-CN" altLang="en-US" sz="3000" dirty="0"/>
              <a:t>都加一，并找到所有满足</a:t>
            </a:r>
            <a:r>
              <a:rPr lang="en-US" altLang="zh-CN" sz="3000" dirty="0"/>
              <a:t>0 </a:t>
            </a:r>
            <a:r>
              <a:rPr lang="zh-CN" altLang="en-US" sz="3000" i="1" dirty="0"/>
              <a:t>≤ </a:t>
            </a:r>
            <a:r>
              <a:rPr lang="en-US" altLang="zh-CN" sz="3000" i="1" dirty="0"/>
              <a:t>k &lt; j, </a:t>
            </a:r>
            <a:r>
              <a:rPr lang="en-US" altLang="zh-CN" sz="3000" dirty="0"/>
              <a:t>2 </a:t>
            </a:r>
            <a:r>
              <a:rPr lang="en-US" altLang="zh-CN" sz="3000" i="1" dirty="0"/>
              <a:t>× </a:t>
            </a:r>
            <a:r>
              <a:rPr lang="en-US" altLang="zh-CN" sz="3000" dirty="0"/>
              <a:t>(</a:t>
            </a:r>
            <a:r>
              <a:rPr lang="en-US" altLang="zh-CN" sz="3000" i="1" dirty="0"/>
              <a:t>Fj − </a:t>
            </a:r>
            <a:r>
              <a:rPr lang="en-US" altLang="zh-CN" sz="3000" i="1" dirty="0" err="1"/>
              <a:t>Fk</a:t>
            </a:r>
            <a:r>
              <a:rPr lang="en-US" altLang="zh-CN" sz="3000" dirty="0"/>
              <a:t>) = </a:t>
            </a:r>
            <a:r>
              <a:rPr lang="en-US" altLang="zh-CN" sz="3000" i="1" dirty="0"/>
              <a:t>j − k </a:t>
            </a:r>
            <a:r>
              <a:rPr lang="zh-CN" altLang="en-US" sz="3000" dirty="0"/>
              <a:t>的</a:t>
            </a:r>
            <a:r>
              <a:rPr lang="en-US" altLang="zh-CN" sz="3000" i="1" dirty="0"/>
              <a:t>k</a:t>
            </a:r>
            <a:r>
              <a:rPr lang="zh-CN" altLang="en-US" sz="3000" dirty="0"/>
              <a:t>，那么</a:t>
            </a:r>
            <a:r>
              <a:rPr lang="en-US" altLang="zh-CN" sz="3000" i="1" dirty="0"/>
              <a:t>Ai </a:t>
            </a:r>
            <a:r>
              <a:rPr lang="zh-CN" altLang="en-US" sz="3000" dirty="0"/>
              <a:t>就是</a:t>
            </a:r>
            <a:r>
              <a:rPr lang="en-US" altLang="zh-CN" sz="3000" dirty="0"/>
              <a:t>[</a:t>
            </a:r>
            <a:r>
              <a:rPr lang="en-US" altLang="zh-CN" sz="3000" i="1" dirty="0"/>
              <a:t>k </a:t>
            </a:r>
            <a:r>
              <a:rPr lang="en-US" altLang="zh-CN" sz="3000" dirty="0"/>
              <a:t>+ 1</a:t>
            </a:r>
            <a:r>
              <a:rPr lang="en-US" altLang="zh-CN" sz="3000" i="1" dirty="0"/>
              <a:t>, j</a:t>
            </a:r>
            <a:r>
              <a:rPr lang="en-US" altLang="zh-CN" sz="3000" dirty="0"/>
              <a:t>] </a:t>
            </a:r>
            <a:r>
              <a:rPr lang="zh-CN" altLang="en-US" sz="3000" dirty="0"/>
              <a:t>中第</a:t>
            </a:r>
            <a:r>
              <a:rPr lang="en-US" altLang="zh-CN" sz="3000" i="1" dirty="0"/>
              <a:t>k/</a:t>
            </a:r>
            <a:r>
              <a:rPr lang="en-US" altLang="zh-CN" sz="3000" dirty="0"/>
              <a:t>2</a:t>
            </a:r>
            <a:r>
              <a:rPr lang="zh-CN" altLang="en-US" sz="3000" dirty="0"/>
              <a:t>大的。</a:t>
            </a:r>
            <a:endParaRPr lang="en-US" altLang="zh-CN" sz="30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5085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91</TotalTime>
  <Words>1684</Words>
  <Application>Microsoft Office PowerPoint</Application>
  <PresentationFormat>宽屏</PresentationFormat>
  <Paragraphs>88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Arial</vt:lpstr>
      <vt:lpstr>Cambria Math</vt:lpstr>
      <vt:lpstr>Trebuchet MS</vt:lpstr>
      <vt:lpstr>Tw Cen MT</vt:lpstr>
      <vt:lpstr>电路</vt:lpstr>
      <vt:lpstr>第十届四川省 大学生程序设计竞赛</vt:lpstr>
      <vt:lpstr>Problem A. Angel Beats</vt:lpstr>
      <vt:lpstr>Problem A. Angel Beats</vt:lpstr>
      <vt:lpstr>B - Beyond the Boundry</vt:lpstr>
      <vt:lpstr>C - Clannad</vt:lpstr>
      <vt:lpstr>C - Clannad</vt:lpstr>
      <vt:lpstr>D - Darling in the Franxx</vt:lpstr>
      <vt:lpstr>E - Ever17</vt:lpstr>
      <vt:lpstr>F - Fullmetal Alchemist</vt:lpstr>
      <vt:lpstr>PowerPoint 演示文稿</vt:lpstr>
      <vt:lpstr>PowerPoint 演示文稿</vt:lpstr>
      <vt:lpstr>G - Grisaia</vt:lpstr>
      <vt:lpstr>PowerPoint 演示文稿</vt:lpstr>
      <vt:lpstr>H - Harmony</vt:lpstr>
      <vt:lpstr>I - Island</vt:lpstr>
      <vt:lpstr>J - JoJo’s Bizarre Adventure</vt:lpstr>
      <vt:lpstr>K - Kanon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第十届四川省 大学生程序设计竞赛</dc:title>
  <dc:creator>李 洋阳</dc:creator>
  <cp:lastModifiedBy>李 洋阳</cp:lastModifiedBy>
  <cp:revision>14</cp:revision>
  <dcterms:created xsi:type="dcterms:W3CDTF">2018-06-02T15:38:33Z</dcterms:created>
  <dcterms:modified xsi:type="dcterms:W3CDTF">2018-06-02T17:09:59Z</dcterms:modified>
</cp:coreProperties>
</file>