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70" r:id="rId5"/>
    <p:sldId id="256" r:id="rId6"/>
    <p:sldId id="307" r:id="rId7"/>
    <p:sldId id="272" r:id="rId8"/>
    <p:sldId id="273" r:id="rId9"/>
    <p:sldId id="274" r:id="rId10"/>
    <p:sldId id="276" r:id="rId11"/>
    <p:sldId id="277" r:id="rId12"/>
    <p:sldId id="308" r:id="rId13"/>
    <p:sldId id="309" r:id="rId14"/>
    <p:sldId id="310" r:id="rId15"/>
    <p:sldId id="311" r:id="rId16"/>
    <p:sldId id="312" r:id="rId17"/>
    <p:sldId id="306" r:id="rId18"/>
    <p:sldId id="280" r:id="rId19"/>
    <p:sldId id="282" r:id="rId20"/>
    <p:sldId id="290" r:id="rId21"/>
    <p:sldId id="291" r:id="rId22"/>
    <p:sldId id="313" r:id="rId23"/>
    <p:sldId id="300" r:id="rId24"/>
    <p:sldId id="294" r:id="rId25"/>
    <p:sldId id="301" r:id="rId26"/>
    <p:sldId id="302" r:id="rId27"/>
    <p:sldId id="267" r:id="rId28"/>
  </p:sldIdLst>
  <p:sldSz cx="12192000" cy="6858000"/>
  <p:notesSz cx="68119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CD"/>
    <a:srgbClr val="00214A"/>
    <a:srgbClr val="00466B"/>
    <a:srgbClr val="004668"/>
    <a:srgbClr val="455B8D"/>
    <a:srgbClr val="002B60"/>
    <a:srgbClr val="1960AB"/>
    <a:srgbClr val="005DA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416"/>
  </p:normalViewPr>
  <p:slideViewPr>
    <p:cSldViewPr snapToObjects="1">
      <p:cViewPr varScale="1">
        <p:scale>
          <a:sx n="96" d="100"/>
          <a:sy n="96" d="100"/>
        </p:scale>
        <p:origin x="6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968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744" y="-12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4916" y="241374"/>
            <a:ext cx="4243441" cy="23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28676" y="9446074"/>
            <a:ext cx="5748374" cy="2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4916" y="493017"/>
            <a:ext cx="4243441" cy="23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anose="020B0604030504040204" pitchFamily="34" charset="0"/>
              </a:defRPr>
            </a:lvl1pPr>
          </a:lstStyle>
          <a:p>
            <a:fld id="{F54538A2-EF37-44DB-9A38-999423D55C6D}" type="slidenum">
              <a:rPr lang="en-US" altLang="de-DE"/>
              <a:pPr/>
              <a:t>‹#›</a:t>
            </a:fld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>
          <a:xfrm>
            <a:off x="453653" y="357457"/>
            <a:ext cx="93493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BAE99-CF02-49B1-A755-3BCEC8E05A80}" type="datetimeFigureOut">
              <a:rPr lang="de-AT" sz="1000" smtClean="0">
                <a:solidFill>
                  <a:srgbClr val="00214A"/>
                </a:solidFill>
                <a:latin typeface="Verdana" pitchFamily="34" charset="0"/>
              </a:rPr>
              <a:t>13.11.17</a:t>
            </a:fld>
            <a:endParaRPr lang="de-AT" sz="1000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20" y="132713"/>
            <a:ext cx="1738608" cy="7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72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645" y="1906512"/>
            <a:ext cx="6039421" cy="3397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712" y="5921343"/>
            <a:ext cx="5732778" cy="328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4916" y="241374"/>
            <a:ext cx="4243441" cy="23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0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28676" y="9446074"/>
            <a:ext cx="5748374" cy="2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4916" y="493017"/>
            <a:ext cx="4243441" cy="23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anose="020B0604030504040204" pitchFamily="34" charset="0"/>
              </a:defRPr>
            </a:lvl1pPr>
          </a:lstStyle>
          <a:p>
            <a:fld id="{A4B01C4E-EF25-4AF1-BE46-A42C8D7BE33B}" type="slidenum">
              <a:rPr lang="en-US" altLang="de-DE"/>
              <a:pPr/>
              <a:t>‹#›</a:t>
            </a:fld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idx="1"/>
          </p:nvPr>
        </p:nvSpPr>
        <p:spPr>
          <a:xfrm>
            <a:off x="381645" y="360186"/>
            <a:ext cx="1006946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AT" sz="1000" kern="1200" smtClean="0">
                <a:solidFill>
                  <a:srgbClr val="00214A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fld id="{FC3BFA40-02D6-4E95-AB46-8A17797D1526}" type="datetimeFigureOut">
              <a:rPr lang="de-AT" smtClean="0"/>
              <a:pPr/>
              <a:t>13.11.17</a:t>
            </a:fld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20" y="132713"/>
            <a:ext cx="1738608" cy="7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9398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back to machines, computers, and people for further evaluation and decision making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FC6-B7DB-424C-828E-E9836A0780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Wireless went</a:t>
            </a:r>
            <a:r>
              <a:rPr lang="en-US" baseline="0" dirty="0" smtClean="0"/>
              <a:t> from analog to digital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FC6-B7DB-424C-828E-E9836A0780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0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of a program during the acquisition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FC6-B7DB-424C-828E-E9836A0780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1C4E-EF25-4AF1-BE46-A42C8D7BE33B}" type="slidenum">
              <a:rPr lang="en-US" altLang="de-DE" smtClean="0"/>
              <a:pPr/>
              <a:t>21</a:t>
            </a:fld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C3BFA40-02D6-4E95-AB46-8A17797D1526}" type="datetimeFigureOut">
              <a:rPr lang="de-AT" smtClean="0"/>
              <a:pPr/>
              <a:t>13.11.17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2309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rgbClr val="00214A"/>
                </a:solidFill>
                <a:effectLst/>
                <a:latin typeface="Verdana" pitchFamily="34" charset="0"/>
                <a:ea typeface="+mn-ea"/>
                <a:cs typeface="+mn-cs"/>
              </a:rPr>
              <a:t>Chief Operating Officer</a:t>
            </a:r>
            <a:r>
              <a:rPr lang="en-US" sz="1200" b="0" i="0" kern="1200" dirty="0" smtClean="0">
                <a:solidFill>
                  <a:srgbClr val="00214A"/>
                </a:solidFill>
                <a:effectLst/>
                <a:latin typeface="Verdana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1C4E-EF25-4AF1-BE46-A42C8D7BE33B}" type="slidenum">
              <a:rPr lang="en-US" altLang="de-DE" smtClean="0"/>
              <a:pPr/>
              <a:t>23</a:t>
            </a:fld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C3BFA40-02D6-4E95-AB46-8A17797D1526}" type="datetimeFigureOut">
              <a:rPr lang="de-AT" smtClean="0"/>
              <a:pPr/>
              <a:t>13.11.17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64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785813" y="963613"/>
            <a:ext cx="8389938" cy="47196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>
          <a:xfrm>
            <a:off x="534916" y="378323"/>
            <a:ext cx="4243441" cy="2328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10.02.2010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B01C4E-EF25-4AF1-BE46-A42C8D7BE33B}" type="slidenum">
              <a:rPr lang="en-US" altLang="de-DE" smtClean="0"/>
              <a:pPr/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3178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[5/5/17, 5:28:14 PM] </a:t>
            </a:r>
            <a:r>
              <a:rPr lang="en-US" dirty="0" err="1" smtClean="0"/>
              <a:t>Peyman</a:t>
            </a:r>
            <a:r>
              <a:rPr lang="en-US" dirty="0" smtClean="0"/>
              <a:t> </a:t>
            </a:r>
            <a:r>
              <a:rPr lang="en-US" dirty="0" err="1" smtClean="0"/>
              <a:t>Teymoori</a:t>
            </a:r>
            <a:r>
              <a:rPr lang="en-US" dirty="0" smtClean="0"/>
              <a:t>: Wired is more secure because the medium is not broadcast[5/5/17, 5:29:05 PM] </a:t>
            </a:r>
            <a:r>
              <a:rPr lang="en-US" dirty="0" err="1" smtClean="0"/>
              <a:t>Peyman</a:t>
            </a:r>
            <a:r>
              <a:rPr lang="en-US" dirty="0" smtClean="0"/>
              <a:t> </a:t>
            </a:r>
            <a:r>
              <a:rPr lang="en-US" dirty="0" err="1" smtClean="0"/>
              <a:t>Teymoori</a:t>
            </a:r>
            <a:r>
              <a:rPr lang="en-US" dirty="0" smtClean="0"/>
              <a:t>: It's like having one more layer of isolation/security[5/5/17, 5:29:51 PM] </a:t>
            </a:r>
            <a:r>
              <a:rPr lang="en-US" dirty="0" err="1" smtClean="0"/>
              <a:t>Peyman</a:t>
            </a:r>
            <a:r>
              <a:rPr lang="en-US" dirty="0" smtClean="0"/>
              <a:t> </a:t>
            </a:r>
            <a:r>
              <a:rPr lang="en-US" dirty="0" err="1" smtClean="0"/>
              <a:t>Teymoori</a:t>
            </a:r>
            <a:r>
              <a:rPr lang="en-US" dirty="0" smtClean="0"/>
              <a:t>: And wired nodes cannot see what the others send[5/5/17, 5:30:39 PM] </a:t>
            </a:r>
            <a:r>
              <a:rPr lang="en-US" dirty="0" err="1" smtClean="0"/>
              <a:t>Peyman</a:t>
            </a:r>
            <a:r>
              <a:rPr lang="en-US" dirty="0" smtClean="0"/>
              <a:t> </a:t>
            </a:r>
            <a:r>
              <a:rPr lang="en-US" dirty="0" err="1" smtClean="0"/>
              <a:t>Teymoori</a:t>
            </a:r>
            <a:r>
              <a:rPr lang="en-US" dirty="0" smtClean="0"/>
              <a:t>: In Case of ad hoc networks, you even cannot trust routers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1C4E-EF25-4AF1-BE46-A42C8D7BE33B}" type="slidenum">
              <a:rPr lang="en-US" altLang="de-DE" smtClean="0"/>
              <a:pPr/>
              <a:t>5</a:t>
            </a:fld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C3BFA40-02D6-4E95-AB46-8A17797D1526}" type="datetimeFigureOut">
              <a:rPr lang="de-AT" smtClean="0"/>
              <a:pPr/>
              <a:t>13.11.17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098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providing USB kind of versatility to the wireless world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FC6-B7DB-424C-828E-E9836A078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NewRomanPSMT" charset="0"/>
              </a:rPr>
              <a:t>authentication, authorization, and accounting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1C4E-EF25-4AF1-BE46-A42C8D7BE33B}" type="slidenum">
              <a:rPr lang="en-US" altLang="de-DE" smtClean="0"/>
              <a:pPr/>
              <a:t>9</a:t>
            </a:fld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C3BFA40-02D6-4E95-AB46-8A17797D1526}" type="datetimeFigureOut">
              <a:rPr lang="de-AT" smtClean="0"/>
              <a:pPr/>
              <a:t>13.11.17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683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 Assisted Living and Community Care by Secure Wireless Biomedical Sensors and Trust Management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FC6-B7DB-424C-828E-E9836A0780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pave the way via “quantifiable security” to a secure information flow in the </a:t>
            </a:r>
            <a:r>
              <a:rPr lang="en-US" dirty="0" err="1" smtClean="0"/>
              <a:t>IoT</a:t>
            </a:r>
            <a:r>
              <a:rPr lang="en-US" dirty="0" smtClean="0"/>
              <a:t>-driven industry.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FC6-B7DB-424C-828E-E9836A0780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Exploitation of synergies between use cases with security and safety building blocks 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FC6-B7DB-424C-828E-E9836A0780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906588"/>
            <a:ext cx="6040438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214A"/>
                </a:solidFill>
                <a:latin typeface="Verdana" pitchFamily="34" charset="0"/>
                <a:ea typeface="+mn-ea"/>
                <a:cs typeface="+mn-cs"/>
              </a:rPr>
              <a:t>Intel Active Management Technology (AMT)</a:t>
            </a:r>
          </a:p>
          <a:p>
            <a:r>
              <a:rPr lang="en-US" sz="1200" kern="1200" dirty="0" smtClean="0">
                <a:solidFill>
                  <a:srgbClr val="00214A"/>
                </a:solidFill>
                <a:latin typeface="Verdana" pitchFamily="34" charset="0"/>
                <a:ea typeface="+mn-ea"/>
                <a:cs typeface="+mn-cs"/>
              </a:rPr>
              <a:t>HTTP Digest and Kerberos authentication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1C4E-EF25-4AF1-BE46-A42C8D7BE33B}" type="slidenum">
              <a:rPr lang="en-US" altLang="de-DE" smtClean="0"/>
              <a:pPr/>
              <a:t>18</a:t>
            </a:fld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C3BFA40-02D6-4E95-AB46-8A17797D1526}" type="datetimeFigureOut">
              <a:rPr lang="de-AT" smtClean="0"/>
              <a:pPr/>
              <a:t>13.11.17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208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878388"/>
            <a:ext cx="12192000" cy="495300"/>
          </a:xfrm>
          <a:prstGeom prst="rect">
            <a:avLst/>
          </a:prstGeom>
          <a:solidFill>
            <a:srgbClr val="00466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altLang="de-DE" sz="1600" b="1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secure connected trustable things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83432" y="5687952"/>
            <a:ext cx="9865096" cy="54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72000" rIns="72000" bIns="72000">
            <a:normAutofit fontScale="92500" lnSpcReduction="20000"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rgbClr val="E30034"/>
              </a:buClr>
              <a:defRPr/>
            </a:pPr>
            <a:r>
              <a:rPr lang="en-GB" altLang="de-DE" sz="1050" i="1" dirty="0" smtClean="0">
                <a:solidFill>
                  <a:srgbClr val="00214A"/>
                </a:solidFill>
                <a:latin typeface="Verdana" pitchFamily="34" charset="0"/>
              </a:rPr>
              <a:t>SCOTT has received funding from the Electronic Component Systems for European Leadership Joint Undertaking under grant</a:t>
            </a:r>
            <a:r>
              <a:rPr lang="en-GB" altLang="de-DE" sz="1050" i="1" baseline="0" dirty="0" smtClean="0">
                <a:solidFill>
                  <a:srgbClr val="00214A"/>
                </a:solidFill>
                <a:latin typeface="Verdana" pitchFamily="34" charset="0"/>
              </a:rPr>
              <a:t> </a:t>
            </a:r>
            <a:r>
              <a:rPr lang="en-GB" altLang="de-DE" sz="1050" i="1" dirty="0" smtClean="0">
                <a:solidFill>
                  <a:srgbClr val="00214A"/>
                </a:solidFill>
                <a:latin typeface="Verdana" pitchFamily="34" charset="0"/>
              </a:rPr>
              <a:t>agreement No 737422. This Joint Undertaking receives support from the European Union’s Horizon 2020 research and innovation programme and Austria, Spain, Finland, Ireland, Sweden, Germany, Poland, Portugal, Netherlands, Belgium, Norway.</a:t>
            </a:r>
          </a:p>
        </p:txBody>
      </p:sp>
      <p:pic>
        <p:nvPicPr>
          <p:cNvPr id="9" name="Picture 3" descr="\\home003.brs.infineon.com\packer\My Documents\Projects\ARTEMIS\ARTEMISJU_EU_Flags\jaune.jp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9524" y="5675313"/>
            <a:ext cx="827116" cy="5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3416" y="1124744"/>
            <a:ext cx="11520000" cy="1368000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33417" y="2708920"/>
            <a:ext cx="11521017" cy="693008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rgbClr val="00466B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95731" y="3618104"/>
            <a:ext cx="2800539" cy="1216729"/>
          </a:xfrm>
          <a:prstGeom prst="rect">
            <a:avLst/>
          </a:prstGeom>
        </p:spPr>
      </p:pic>
      <p:pic>
        <p:nvPicPr>
          <p:cNvPr id="12" name="Grafik 11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656104"/>
            <a:ext cx="515414" cy="5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2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+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GB" noProof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20"/>
          </p:nvPr>
        </p:nvSpPr>
        <p:spPr>
          <a:xfrm>
            <a:off x="309034" y="1312863"/>
            <a:ext cx="11521017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1"/>
          </p:nvPr>
        </p:nvSpPr>
        <p:spPr>
          <a:xfrm>
            <a:off x="336000" y="2714400"/>
            <a:ext cx="3710400" cy="2429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2"/>
          </p:nvPr>
        </p:nvSpPr>
        <p:spPr>
          <a:xfrm>
            <a:off x="8153096" y="2714400"/>
            <a:ext cx="3710400" cy="2429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2" name="Content Placeholder 15"/>
          <p:cNvSpPr>
            <a:spLocks noGrp="1"/>
          </p:cNvSpPr>
          <p:nvPr>
            <p:ph sz="quarter" idx="23"/>
          </p:nvPr>
        </p:nvSpPr>
        <p:spPr>
          <a:xfrm>
            <a:off x="4258032" y="2714401"/>
            <a:ext cx="3710400" cy="2429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24"/>
          </p:nvPr>
        </p:nvSpPr>
        <p:spPr>
          <a:xfrm>
            <a:off x="334434" y="5228625"/>
            <a:ext cx="11521017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10" name="Foliennummernplatzhalt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5C718BAB-1D8C-4BBD-B217-28D05DB1F688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53556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GB" noProof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34433" y="1312863"/>
            <a:ext cx="2736851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3261785" y="1312863"/>
            <a:ext cx="2738967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2"/>
          </p:nvPr>
        </p:nvSpPr>
        <p:spPr>
          <a:xfrm>
            <a:off x="6191251" y="1312863"/>
            <a:ext cx="2738967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3"/>
          </p:nvPr>
        </p:nvSpPr>
        <p:spPr>
          <a:xfrm>
            <a:off x="9118600" y="1312864"/>
            <a:ext cx="2736851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414BC3A1-7580-4E2C-A90C-C1BD174A4CA2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74538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 +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GB" noProof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36000" y="2714401"/>
            <a:ext cx="2736851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15" name="Content Placeholder 17"/>
          <p:cNvSpPr>
            <a:spLocks noGrp="1"/>
          </p:cNvSpPr>
          <p:nvPr>
            <p:ph sz="quarter" idx="11"/>
          </p:nvPr>
        </p:nvSpPr>
        <p:spPr>
          <a:xfrm>
            <a:off x="3263351" y="2714401"/>
            <a:ext cx="2738967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0" name="Content Placeholder 24"/>
          <p:cNvSpPr>
            <a:spLocks noGrp="1"/>
          </p:cNvSpPr>
          <p:nvPr>
            <p:ph sz="quarter" idx="13"/>
          </p:nvPr>
        </p:nvSpPr>
        <p:spPr>
          <a:xfrm>
            <a:off x="9118600" y="2714401"/>
            <a:ext cx="2736851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1" name="Content Placeholder 14"/>
          <p:cNvSpPr>
            <a:spLocks noGrp="1"/>
          </p:cNvSpPr>
          <p:nvPr>
            <p:ph sz="quarter" idx="19"/>
          </p:nvPr>
        </p:nvSpPr>
        <p:spPr>
          <a:xfrm>
            <a:off x="309034" y="1312863"/>
            <a:ext cx="11521017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2"/>
          </p:nvPr>
        </p:nvSpPr>
        <p:spPr>
          <a:xfrm>
            <a:off x="6192818" y="2714401"/>
            <a:ext cx="2738967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10" name="Foliennummernplatzhalt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C0FE3AB7-1162-49D1-89B5-C8511946AFBC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228023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4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5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4A7B7032-E64F-48DA-AEF9-3AA9C6533249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225262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3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4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3D87D483-9F54-41BF-B6A8-589B03D14853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07023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7B-22BE-AC4A-AE66-F997462FF8A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27EA-614E-A64D-B67D-AE9B4474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34435" y="1312863"/>
            <a:ext cx="7921806" cy="5211762"/>
          </a:xfrm>
          <a:prstGeom prst="rect">
            <a:avLst/>
          </a:prstGeom>
        </p:spPr>
        <p:txBody>
          <a:bodyPr/>
          <a:lstStyle>
            <a:lvl1pPr>
              <a:buClr>
                <a:srgbClr val="004668"/>
              </a:buClr>
              <a:defRPr/>
            </a:lvl1pPr>
            <a:lvl2pPr>
              <a:buClr>
                <a:srgbClr val="054668"/>
              </a:buClr>
              <a:defRPr/>
            </a:lvl2pPr>
          </a:lstStyle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8472263" y="1312863"/>
            <a:ext cx="3383187" cy="5211762"/>
          </a:xfrm>
          <a:prstGeom prst="rect">
            <a:avLst/>
          </a:prstGeom>
        </p:spPr>
        <p:txBody>
          <a:bodyPr/>
          <a:lstStyle>
            <a:lvl1pPr>
              <a:buClr>
                <a:srgbClr val="004668"/>
              </a:buClr>
              <a:defRPr/>
            </a:lvl1pPr>
            <a:lvl2pPr>
              <a:buClr>
                <a:srgbClr val="054668"/>
              </a:buClr>
              <a:defRPr/>
            </a:lvl2pPr>
          </a:lstStyle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6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30213E9D-02A2-4680-A0F1-D086B8D67F73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71757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34434" y="1312863"/>
            <a:ext cx="5666317" cy="5211762"/>
          </a:xfrm>
          <a:prstGeom prst="rect">
            <a:avLst/>
          </a:prstGeom>
        </p:spPr>
        <p:txBody>
          <a:bodyPr/>
          <a:lstStyle>
            <a:lvl1pPr>
              <a:buClr>
                <a:srgbClr val="004668"/>
              </a:buClr>
              <a:defRPr/>
            </a:lvl1pPr>
            <a:lvl2pPr>
              <a:buClr>
                <a:srgbClr val="054668"/>
              </a:buClr>
              <a:defRPr/>
            </a:lvl2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6191251" y="1312863"/>
            <a:ext cx="5664200" cy="5211762"/>
          </a:xfrm>
          <a:prstGeom prst="rect">
            <a:avLst/>
          </a:prstGeom>
        </p:spPr>
        <p:txBody>
          <a:bodyPr/>
          <a:lstStyle>
            <a:lvl1pPr>
              <a:buClr>
                <a:srgbClr val="004668"/>
              </a:buClr>
              <a:defRPr/>
            </a:lvl1pPr>
            <a:lvl2pPr>
              <a:buClr>
                <a:srgbClr val="054668"/>
              </a:buClr>
              <a:defRPr/>
            </a:lvl2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6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30213E9D-02A2-4680-A0F1-D086B8D67F73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751475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Titelmasterformat durch Klicken bearbeiten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34434" y="1312863"/>
            <a:ext cx="11521017" cy="5211762"/>
          </a:xfrm>
          <a:prstGeom prst="rect">
            <a:avLst/>
          </a:prstGeom>
        </p:spPr>
        <p:txBody>
          <a:bodyPr/>
          <a:lstStyle>
            <a:lvl1pPr>
              <a:buClr>
                <a:srgbClr val="004668"/>
              </a:buClr>
              <a:defRPr/>
            </a:lvl1pPr>
            <a:lvl2pPr>
              <a:buClr>
                <a:srgbClr val="004668"/>
              </a:buClr>
              <a:defRPr/>
            </a:lvl2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5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6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0D3C0800-BE0F-435D-A513-36504ECA3DC5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38892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GB" noProof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34434" y="1312863"/>
            <a:ext cx="5666317" cy="2548800"/>
          </a:xfrm>
          <a:prstGeom prst="rect">
            <a:avLst/>
          </a:prstGeom>
        </p:spPr>
        <p:txBody>
          <a:bodyPr/>
          <a:lstStyle>
            <a:lvl1pPr>
              <a:buClr>
                <a:srgbClr val="004668"/>
              </a:buClr>
              <a:defRPr/>
            </a:lvl1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1"/>
          </p:nvPr>
        </p:nvSpPr>
        <p:spPr>
          <a:xfrm>
            <a:off x="6189134" y="3975825"/>
            <a:ext cx="5666317" cy="254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2"/>
          </p:nvPr>
        </p:nvSpPr>
        <p:spPr>
          <a:xfrm>
            <a:off x="336000" y="3975825"/>
            <a:ext cx="5666317" cy="254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3"/>
          </p:nvPr>
        </p:nvSpPr>
        <p:spPr>
          <a:xfrm>
            <a:off x="6197179" y="1312863"/>
            <a:ext cx="5666317" cy="254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40522490-8724-4AD1-83C7-3DEDEFB9D6A8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81713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GB" noProof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34434" y="1312864"/>
            <a:ext cx="11529484" cy="2116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/>
          </p:nvPr>
        </p:nvSpPr>
        <p:spPr>
          <a:xfrm>
            <a:off x="334434" y="3581401"/>
            <a:ext cx="5666317" cy="2943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2"/>
          </p:nvPr>
        </p:nvSpPr>
        <p:spPr>
          <a:xfrm>
            <a:off x="6191251" y="3581401"/>
            <a:ext cx="5672667" cy="2943225"/>
          </a:xfrm>
          <a:prstGeom prst="rect">
            <a:avLst/>
          </a:prstGeom>
        </p:spPr>
        <p:txBody>
          <a:bodyPr/>
          <a:lstStyle>
            <a:lvl2pPr>
              <a:buClr>
                <a:srgbClr val="004668"/>
              </a:buClr>
              <a:defRPr/>
            </a:lvl2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7" name="Fußzeilenplatzhalt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8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953B408B-B39F-43A7-9B26-E1E061E95664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9301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GB" noProof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9"/>
          </p:nvPr>
        </p:nvSpPr>
        <p:spPr>
          <a:xfrm>
            <a:off x="309034" y="1312863"/>
            <a:ext cx="11521017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0"/>
          </p:nvPr>
        </p:nvSpPr>
        <p:spPr>
          <a:xfrm>
            <a:off x="309034" y="2714400"/>
            <a:ext cx="5691717" cy="241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21"/>
          </p:nvPr>
        </p:nvSpPr>
        <p:spPr>
          <a:xfrm>
            <a:off x="6171779" y="2714400"/>
            <a:ext cx="5691717" cy="241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1" name="Content Placeholder 14"/>
          <p:cNvSpPr>
            <a:spLocks noGrp="1"/>
          </p:cNvSpPr>
          <p:nvPr>
            <p:ph sz="quarter" idx="22"/>
          </p:nvPr>
        </p:nvSpPr>
        <p:spPr>
          <a:xfrm>
            <a:off x="336001" y="5228625"/>
            <a:ext cx="11521017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745A155A-EFA5-420E-B10E-76765158D2A3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270392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GB" noProof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34433" y="1312863"/>
            <a:ext cx="3710400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1"/>
          </p:nvPr>
        </p:nvSpPr>
        <p:spPr>
          <a:xfrm>
            <a:off x="8153096" y="1312863"/>
            <a:ext cx="3710400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2"/>
          </p:nvPr>
        </p:nvSpPr>
        <p:spPr>
          <a:xfrm>
            <a:off x="4243765" y="1312863"/>
            <a:ext cx="3710400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7" name="Fußzeilenplatzhalt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8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70710C66-2E73-4DD5-B6FC-F470EE4D3034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290030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 +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GB" noProof="0"/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9"/>
          </p:nvPr>
        </p:nvSpPr>
        <p:spPr>
          <a:xfrm>
            <a:off x="309034" y="1312863"/>
            <a:ext cx="11521017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/>
          </p:nvPr>
        </p:nvSpPr>
        <p:spPr>
          <a:xfrm>
            <a:off x="336000" y="2714400"/>
            <a:ext cx="3710400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21"/>
          </p:nvPr>
        </p:nvSpPr>
        <p:spPr>
          <a:xfrm>
            <a:off x="8153096" y="2714400"/>
            <a:ext cx="3710400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22" name="Content Placeholder 15"/>
          <p:cNvSpPr>
            <a:spLocks noGrp="1"/>
          </p:cNvSpPr>
          <p:nvPr>
            <p:ph sz="quarter" idx="22"/>
          </p:nvPr>
        </p:nvSpPr>
        <p:spPr>
          <a:xfrm>
            <a:off x="4258032" y="2714401"/>
            <a:ext cx="3710400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de-DE"/>
              <a:t>Page </a:t>
            </a:r>
            <a:fld id="{AC001EA0-83FE-4712-B87B-E184D6961DC5}" type="slidenum">
              <a:rPr lang="en-GB" altLang="de-DE"/>
              <a:pPr/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6658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ChangeArrowheads="1"/>
          </p:cNvSpPr>
          <p:nvPr/>
        </p:nvSpPr>
        <p:spPr bwMode="auto">
          <a:xfrm>
            <a:off x="0" y="917575"/>
            <a:ext cx="12192000" cy="101600"/>
          </a:xfrm>
          <a:prstGeom prst="rect">
            <a:avLst/>
          </a:prstGeom>
          <a:solidFill>
            <a:srgbClr val="00466B"/>
          </a:solidFill>
          <a:ln>
            <a:noFill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de-DE" sz="2400" smtClean="0">
              <a:solidFill>
                <a:srgbClr val="005DA9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336550" y="6624639"/>
            <a:ext cx="1151467" cy="1428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 smtClean="0"/>
              <a:t>2017-05-22/23</a:t>
            </a:r>
            <a:endParaRPr lang="en-GB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3839634" y="6624639"/>
            <a:ext cx="4512733" cy="1428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0422467" y="6624639"/>
            <a:ext cx="1441451" cy="1428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69696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altLang="de-DE"/>
              <a:t>Page </a:t>
            </a:r>
            <a:fld id="{411A953B-F06D-4C95-A4D6-7CB22303F2FF}" type="slidenum">
              <a:rPr lang="en-GB" altLang="de-DE"/>
              <a:pPr/>
              <a:t>‹#›</a:t>
            </a:fld>
            <a:endParaRPr lang="en-GB" altLang="de-DE"/>
          </a:p>
        </p:txBody>
      </p:sp>
      <p:sp>
        <p:nvSpPr>
          <p:cNvPr id="1030" name="Title Placeholder 8"/>
          <p:cNvSpPr>
            <a:spLocks noGrp="1"/>
          </p:cNvSpPr>
          <p:nvPr>
            <p:ph type="title"/>
          </p:nvPr>
        </p:nvSpPr>
        <p:spPr bwMode="auto">
          <a:xfrm>
            <a:off x="336552" y="42864"/>
            <a:ext cx="8782049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err="1" smtClean="0"/>
              <a:t>Titelmasterformat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durch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Klicken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bearbeiten</a:t>
            </a:r>
            <a:endParaRPr lang="en-GB" altLang="de-DE" dirty="0" smtClean="0"/>
          </a:p>
        </p:txBody>
      </p:sp>
      <p:sp>
        <p:nvSpPr>
          <p:cNvPr id="1031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47134" y="1289051"/>
            <a:ext cx="1152101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err="1" smtClean="0"/>
              <a:t>Textmasterformate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durch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Klicken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bearbeiten</a:t>
            </a:r>
            <a:endParaRPr lang="en-GB" altLang="de-DE" dirty="0" smtClean="0"/>
          </a:p>
          <a:p>
            <a:pPr lvl="1"/>
            <a:r>
              <a:rPr lang="en-GB" altLang="de-DE" dirty="0" smtClean="0"/>
              <a:t>Second level</a:t>
            </a:r>
          </a:p>
          <a:p>
            <a:pPr lvl="2"/>
            <a:r>
              <a:rPr lang="en-GB" altLang="de-DE" dirty="0" smtClean="0"/>
              <a:t>Third level</a:t>
            </a:r>
          </a:p>
          <a:p>
            <a:pPr lvl="3"/>
            <a:r>
              <a:rPr lang="en-GB" altLang="de-DE" dirty="0" smtClean="0"/>
              <a:t>Fourth level</a:t>
            </a:r>
          </a:p>
          <a:p>
            <a:pPr lvl="4"/>
            <a:r>
              <a:rPr lang="en-GB" altLang="de-DE" dirty="0" smtClean="0"/>
              <a:t>Fifth level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0224459" y="404664"/>
            <a:ext cx="1219200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>
              <a:buClr>
                <a:srgbClr val="E30034"/>
              </a:buClr>
            </a:pPr>
            <a:endParaRPr lang="de-AT" sz="1600" dirty="0" err="1" smtClean="0">
              <a:solidFill>
                <a:schemeClr val="accent3"/>
              </a:solidFill>
              <a:latin typeface="Verdana" pitchFamily="34" charset="0"/>
            </a:endParaRPr>
          </a:p>
        </p:txBody>
      </p:sp>
      <p:sp>
        <p:nvSpPr>
          <p:cNvPr id="3" name="Textfeld 2"/>
          <p:cNvSpPr txBox="1"/>
          <p:nvPr userDrawn="1"/>
        </p:nvSpPr>
        <p:spPr>
          <a:xfrm>
            <a:off x="9360363" y="42864"/>
            <a:ext cx="2688299" cy="769937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lIns="72000" tIns="72000" rIns="72000" bIns="72000" rtlCol="0" anchor="ctr">
            <a:noAutofit/>
          </a:bodyPr>
          <a:lstStyle/>
          <a:p>
            <a:pPr marL="273050" indent="-273050" algn="ctr">
              <a:buClr>
                <a:srgbClr val="E30034"/>
              </a:buClr>
            </a:pPr>
            <a:endParaRPr lang="de-AT" sz="3200" b="1" i="1" dirty="0" err="1" smtClean="0">
              <a:solidFill>
                <a:srgbClr val="00466B"/>
              </a:solidFill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406064" y="116632"/>
            <a:ext cx="1738608" cy="7553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61" r:id="rId3"/>
    <p:sldLayoutId id="2147483860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4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66B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66B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66B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66B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66B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ts val="600"/>
        </a:spcBef>
        <a:spcAft>
          <a:spcPts val="600"/>
        </a:spcAft>
        <a:buClr>
          <a:srgbClr val="00214A"/>
        </a:buClr>
        <a:buFont typeface="Wingdings" panose="05000000000000000000" pitchFamily="2" charset="2"/>
        <a:buChar char=""/>
        <a:defRPr sz="2000">
          <a:solidFill>
            <a:srgbClr val="00214A"/>
          </a:solidFill>
          <a:latin typeface="Verdana" pitchFamily="34" charset="0"/>
          <a:ea typeface="+mn-ea"/>
          <a:cs typeface="+mn-cs"/>
        </a:defRPr>
      </a:lvl1pPr>
      <a:lvl2pPr marL="538163" indent="-269875" algn="l" rtl="0" eaLnBrk="1" fontAlgn="base" hangingPunct="1">
        <a:spcBef>
          <a:spcPts val="600"/>
        </a:spcBef>
        <a:spcAft>
          <a:spcPts val="600"/>
        </a:spcAft>
        <a:buClr>
          <a:srgbClr val="004668"/>
        </a:buClr>
        <a:buFont typeface="Wingdings" panose="05000000000000000000" pitchFamily="2" charset="2"/>
        <a:buChar char="o"/>
        <a:defRPr>
          <a:solidFill>
            <a:srgbClr val="00214A"/>
          </a:solidFill>
          <a:latin typeface="Verdana" pitchFamily="34" charset="0"/>
        </a:defRPr>
      </a:lvl2pPr>
      <a:lvl3pPr marL="809625" indent="-268288" algn="l" rtl="0" eaLnBrk="1" fontAlgn="base" hangingPunct="1">
        <a:spcBef>
          <a:spcPts val="600"/>
        </a:spcBef>
        <a:spcAft>
          <a:spcPts val="600"/>
        </a:spcAft>
        <a:buClr>
          <a:srgbClr val="002B60"/>
        </a:buClr>
        <a:buFont typeface="Courier New" panose="02070309020205020404" pitchFamily="49" charset="0"/>
        <a:buChar char="o"/>
        <a:defRPr sz="1600">
          <a:solidFill>
            <a:srgbClr val="00214A"/>
          </a:solidFill>
          <a:latin typeface="Verdana" pitchFamily="34" charset="0"/>
        </a:defRPr>
      </a:lvl3pPr>
      <a:lvl4pPr marL="1079500" indent="-269875" algn="l" rtl="0" eaLnBrk="1" fontAlgn="base" hangingPunct="1">
        <a:spcBef>
          <a:spcPts val="600"/>
        </a:spcBef>
        <a:spcAft>
          <a:spcPts val="600"/>
        </a:spcAft>
        <a:buClr>
          <a:srgbClr val="056839"/>
        </a:buClr>
        <a:buFont typeface="Symbol" panose="05050102010706020507" pitchFamily="18" charset="2"/>
        <a:buChar char="-"/>
        <a:defRPr sz="1400">
          <a:solidFill>
            <a:srgbClr val="00214A"/>
          </a:solidFill>
          <a:latin typeface="Verdana" pitchFamily="34" charset="0"/>
        </a:defRPr>
      </a:lvl4pPr>
      <a:lvl5pPr marL="1349375" indent="-269875" algn="l" rtl="0" eaLnBrk="1" fontAlgn="base" hangingPunct="1">
        <a:spcBef>
          <a:spcPts val="600"/>
        </a:spcBef>
        <a:spcAft>
          <a:spcPts val="600"/>
        </a:spcAft>
        <a:buClr>
          <a:srgbClr val="00214A"/>
        </a:buClr>
        <a:buFont typeface="Symbol" panose="05050102010706020507" pitchFamily="18" charset="2"/>
        <a:buChar char="-"/>
        <a:defRPr sz="1200">
          <a:solidFill>
            <a:srgbClr val="00214A"/>
          </a:solidFill>
          <a:latin typeface="Verdana" pitchFamily="34" charset="0"/>
        </a:defRPr>
      </a:lvl5pPr>
      <a:lvl6pPr marL="20574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None/>
        <a:defRPr sz="2000">
          <a:solidFill>
            <a:srgbClr val="666666"/>
          </a:solidFill>
          <a:latin typeface="+mn-lt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osef@jnoll.net)" TargetMode="External"/><Relationship Id="rId4" Type="http://schemas.openxmlformats.org/officeDocument/2006/relationships/hyperlink" Target="mailto:toktamr@ifi.uio.no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ur@e-mail.address" TargetMode="External"/><Relationship Id="rId3" Type="http://schemas.openxmlformats.org/officeDocument/2006/relationships/hyperlink" Target="http://www.scottproject.e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7899" cy="1531367"/>
          </a:xfrm>
        </p:spPr>
        <p:txBody>
          <a:bodyPr/>
          <a:lstStyle/>
          <a:p>
            <a:r>
              <a:rPr lang="en-US" dirty="0"/>
              <a:t>Internet of Things (</a:t>
            </a:r>
            <a:r>
              <a:rPr lang="en-US" dirty="0" err="1"/>
              <a:t>IoT</a:t>
            </a:r>
            <a:r>
              <a:rPr lang="en-US" dirty="0"/>
              <a:t>) </a:t>
            </a:r>
          </a:p>
          <a:p>
            <a:r>
              <a:rPr lang="en-US" dirty="0" smtClean="0"/>
              <a:t>Even more (from Cisco)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98" y="1952089"/>
            <a:ext cx="5798222" cy="4481384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-35165" y="3630397"/>
            <a:ext cx="4880651" cy="2878401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each of these entities — people, data, and things — works with the others to deliver value in the connected world</a:t>
            </a:r>
          </a:p>
        </p:txBody>
      </p:sp>
      <p:sp>
        <p:nvSpPr>
          <p:cNvPr id="10" name="Cloud 9"/>
          <p:cNvSpPr/>
          <p:nvPr/>
        </p:nvSpPr>
        <p:spPr>
          <a:xfrm>
            <a:off x="4471198" y="5282006"/>
            <a:ext cx="2356102" cy="957275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physical items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4841419" y="4130684"/>
            <a:ext cx="2251047" cy="9389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8902204" y="3615532"/>
            <a:ext cx="3284899" cy="28179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Rather than just </a:t>
            </a:r>
            <a:r>
              <a:rPr lang="en-US" sz="2000" dirty="0" smtClean="0"/>
              <a:t>raw </a:t>
            </a:r>
            <a:r>
              <a:rPr lang="en-US" sz="2000" dirty="0"/>
              <a:t>data, connected things will </a:t>
            </a:r>
            <a:r>
              <a:rPr lang="en-US" sz="2000" dirty="0" smtClean="0"/>
              <a:t>become </a:t>
            </a:r>
            <a:r>
              <a:rPr lang="en-US" sz="2000" b="1" dirty="0" smtClean="0">
                <a:solidFill>
                  <a:schemeClr val="tx1"/>
                </a:solidFill>
              </a:rPr>
              <a:t>smart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and send </a:t>
            </a:r>
            <a:r>
              <a:rPr lang="en-US" sz="2000" dirty="0"/>
              <a:t>higher-level </a:t>
            </a:r>
            <a:r>
              <a:rPr lang="en-US" sz="2000" dirty="0" smtClean="0"/>
              <a:t>information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86" y="1180343"/>
            <a:ext cx="1385989" cy="141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04" y="1309445"/>
            <a:ext cx="1339291" cy="1285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16" name="Cloud 15"/>
          <p:cNvSpPr/>
          <p:nvPr/>
        </p:nvSpPr>
        <p:spPr>
          <a:xfrm>
            <a:off x="8892448" y="1373175"/>
            <a:ext cx="2028088" cy="1103069"/>
          </a:xfrm>
          <a:prstGeom prst="cloud">
            <a:avLst/>
          </a:prstGeom>
          <a:solidFill>
            <a:srgbClr val="0070C0"/>
          </a:solidFill>
          <a:ln>
            <a:solidFill>
              <a:srgbClr val="92D050"/>
            </a:solidFill>
          </a:ln>
          <a:effectLst>
            <a:glow rad="1270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Learn-it-all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  <p:bldP spid="14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Synergies of </a:t>
            </a:r>
            <a:r>
              <a:rPr lang="en-US" dirty="0"/>
              <a:t>Domains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7B-22BE-AC4A-AE66-F997462FF8A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27EA-614E-A64D-B67D-AE9B4474676A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5680" y="1504313"/>
            <a:ext cx="5568593" cy="509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457454" y="3160497"/>
            <a:ext cx="1899929" cy="1872208"/>
          </a:xfrm>
          <a:prstGeom prst="ellipse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96071" y="1700808"/>
            <a:ext cx="1899929" cy="1872208"/>
          </a:xfrm>
          <a:prstGeom prst="ellipse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HEALTH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1844824"/>
            <a:ext cx="7776864" cy="427279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7135" y="1289051"/>
            <a:ext cx="387665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14A"/>
              </a:buClr>
              <a:buFont typeface="Wingdings" panose="05000000000000000000" pitchFamily="2" charset="2"/>
              <a:buChar char=""/>
              <a:defRPr sz="2000">
                <a:solidFill>
                  <a:srgbClr val="00214A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4668"/>
              </a:buClr>
              <a:buFont typeface="Wingdings" panose="05000000000000000000" pitchFamily="2" charset="2"/>
              <a:buChar char="o"/>
              <a:defRPr>
                <a:solidFill>
                  <a:srgbClr val="00214A"/>
                </a:solidFill>
                <a:latin typeface="Verdana" pitchFamily="34" charset="0"/>
              </a:defRPr>
            </a:lvl2pPr>
            <a:lvl3pPr marL="809625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B60"/>
              </a:buClr>
              <a:buFont typeface="Courier New" panose="02070309020205020404" pitchFamily="49" charset="0"/>
              <a:buChar char="o"/>
              <a:defRPr sz="1600">
                <a:solidFill>
                  <a:srgbClr val="00214A"/>
                </a:solidFill>
                <a:latin typeface="Verdana" pitchFamily="34" charset="0"/>
              </a:defRPr>
            </a:lvl3pPr>
            <a:lvl4pPr marL="1079500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56839"/>
              </a:buClr>
              <a:buFont typeface="Symbol" panose="05050102010706020507" pitchFamily="18" charset="2"/>
              <a:buChar char="-"/>
              <a:defRPr sz="1400">
                <a:solidFill>
                  <a:srgbClr val="00214A"/>
                </a:solidFill>
                <a:latin typeface="Verdana" pitchFamily="34" charset="0"/>
              </a:defRPr>
            </a:lvl4pPr>
            <a:lvl5pPr marL="1349375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14A"/>
              </a:buClr>
              <a:buFont typeface="Symbol" panose="05050102010706020507" pitchFamily="18" charset="2"/>
              <a:buChar char="-"/>
              <a:defRPr sz="1200">
                <a:solidFill>
                  <a:srgbClr val="00214A"/>
                </a:solidFill>
                <a:latin typeface="Verdana" pitchFamily="34" charset="0"/>
              </a:defRPr>
            </a:lvl5pPr>
            <a:lvl6pPr marL="20574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rgbClr val="666666"/>
                </a:solidFill>
                <a:latin typeface="+mn-lt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dirty="0" smtClean="0"/>
              <a:t>applying advanced wireless sensor technology and Remote: </a:t>
            </a:r>
          </a:p>
          <a:p>
            <a:pPr lvl="1"/>
            <a:r>
              <a:rPr lang="en-US" sz="1800" dirty="0"/>
              <a:t>vital signs to assess personal health, </a:t>
            </a:r>
            <a:r>
              <a:rPr lang="en-US" sz="1800" dirty="0" smtClean="0"/>
              <a:t>monitoring and controlling it</a:t>
            </a:r>
          </a:p>
          <a:p>
            <a:pPr lvl="1"/>
            <a:r>
              <a:rPr lang="en-US" sz="1800" dirty="0" smtClean="0"/>
              <a:t>monitor and control over home</a:t>
            </a:r>
          </a:p>
          <a:p>
            <a:r>
              <a:rPr lang="en-US" dirty="0" smtClean="0"/>
              <a:t>secure </a:t>
            </a:r>
            <a:r>
              <a:rPr lang="en-US" dirty="0" err="1" smtClean="0"/>
              <a:t>geolocation</a:t>
            </a:r>
            <a:r>
              <a:rPr lang="en-US" dirty="0" smtClean="0"/>
              <a:t> (enables spatial-based authentication to find nearby caregivers)</a:t>
            </a:r>
          </a:p>
          <a:p>
            <a:r>
              <a:rPr lang="en-US" dirty="0" smtClean="0"/>
              <a:t>determining and checking their access to home, and facilities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Synergies of </a:t>
            </a:r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7B-22BE-AC4A-AE66-F997462FF8A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5679" y="1484784"/>
            <a:ext cx="5568593" cy="509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097414" y="3140968"/>
            <a:ext cx="1899929" cy="1872208"/>
          </a:xfrm>
          <a:prstGeom prst="ellipse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43777" y="1679263"/>
            <a:ext cx="1899929" cy="1872208"/>
          </a:xfrm>
          <a:prstGeom prst="ellipse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09783" y="3077358"/>
            <a:ext cx="1899929" cy="1872208"/>
          </a:xfrm>
          <a:prstGeom prst="ellipse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17695" y="4644189"/>
            <a:ext cx="1899929" cy="1872208"/>
          </a:xfrm>
          <a:prstGeom prst="ellipse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16138" y="4647521"/>
            <a:ext cx="1899929" cy="1872208"/>
          </a:xfrm>
          <a:prstGeom prst="ellipse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17695" y="1687055"/>
            <a:ext cx="1899929" cy="1872208"/>
          </a:xfrm>
          <a:prstGeom prst="ellipse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422467" y="6624639"/>
            <a:ext cx="1441451" cy="1428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969696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59727EA-614E-A64D-B67D-AE9B4474676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 </a:t>
            </a:r>
            <a:r>
              <a:rPr lang="en-US" dirty="0" smtClean="0"/>
              <a:t>in the domain of </a:t>
            </a:r>
            <a:r>
              <a:rPr lang="en-US" b="1" dirty="0" smtClean="0"/>
              <a:t>RAIL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" y="1700808"/>
            <a:ext cx="7195902" cy="4351338"/>
          </a:xfrm>
        </p:spPr>
      </p:pic>
      <p:sp>
        <p:nvSpPr>
          <p:cNvPr id="5" name="Cloud 4"/>
          <p:cNvSpPr/>
          <p:nvPr/>
        </p:nvSpPr>
        <p:spPr>
          <a:xfrm>
            <a:off x="6600056" y="4149080"/>
            <a:ext cx="5544616" cy="2649230"/>
          </a:xfrm>
          <a:prstGeom prst="cloud">
            <a:avLst/>
          </a:prstGeom>
          <a:solidFill>
            <a:schemeClr val="bg1">
              <a:lumMod val="8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0096" y="4352650"/>
            <a:ext cx="4968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NewRomanPSMT" charset="0"/>
              </a:rPr>
              <a:t>safe and secure I2V/V2I </a:t>
            </a:r>
            <a:r>
              <a:rPr lang="en-US" dirty="0" smtClean="0">
                <a:latin typeface="TimesNewRomanPSMT" charset="0"/>
              </a:rPr>
              <a:t>communication </a:t>
            </a:r>
            <a:r>
              <a:rPr lang="en-US" dirty="0">
                <a:latin typeface="TimesNewRomanPSMT" charset="0"/>
              </a:rPr>
              <a:t>tech. compatible with rail </a:t>
            </a:r>
            <a:r>
              <a:rPr lang="en-US" dirty="0" smtClean="0">
                <a:latin typeface="TimesNewRomanPSMT" charset="0"/>
              </a:rPr>
              <a:t>standards </a:t>
            </a:r>
            <a:r>
              <a:rPr lang="en-US" dirty="0">
                <a:latin typeface="TimesNewRomanPSMT" charset="0"/>
              </a:rPr>
              <a:t>to broadcast relevant inf. to different types of vehicles (train, cars) and the infrastructure in a trustable way. 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392144" y="1700808"/>
            <a:ext cx="4392488" cy="1560265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12496" y="1904378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dirty="0" smtClean="0">
                <a:latin typeface="TimesNewRomanPSMT" charset="0"/>
              </a:rPr>
              <a:t>… </a:t>
            </a:r>
            <a:r>
              <a:rPr lang="en-US" dirty="0" smtClean="0">
                <a:latin typeface="TimesNewRomanPSMT" charset="0"/>
              </a:rPr>
              <a:t>between </a:t>
            </a:r>
            <a:r>
              <a:rPr lang="en-US" dirty="0">
                <a:latin typeface="TimesNewRomanPSMT" charset="0"/>
              </a:rPr>
              <a:t>trains allowing the trustable setting of virtual train </a:t>
            </a:r>
            <a:r>
              <a:rPr lang="en-US" dirty="0" smtClean="0">
                <a:latin typeface="TimesNewRomanPSMT" charset="0"/>
              </a:rPr>
              <a:t>convoys.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15480" y="2276872"/>
            <a:ext cx="1728192" cy="2003770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95800" y="3284984"/>
            <a:ext cx="2016224" cy="2003770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&amp; </a:t>
            </a:r>
            <a:r>
              <a:rPr lang="en-US" b="1" dirty="0" smtClean="0"/>
              <a:t>SAFETY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and safety have long been two different technical </a:t>
            </a:r>
            <a:r>
              <a:rPr lang="en-US" dirty="0" smtClean="0"/>
              <a:t>fields</a:t>
            </a:r>
          </a:p>
          <a:p>
            <a:r>
              <a:rPr lang="en-US" dirty="0" smtClean="0"/>
              <a:t>Security: mostly </a:t>
            </a:r>
            <a:r>
              <a:rPr lang="en-US" dirty="0"/>
              <a:t>related to either malicious </a:t>
            </a:r>
            <a:r>
              <a:rPr lang="en-US" dirty="0" smtClean="0"/>
              <a:t>behavior </a:t>
            </a:r>
            <a:r>
              <a:rPr lang="en-US" dirty="0"/>
              <a:t>) or unintentional mistakes </a:t>
            </a:r>
            <a:endParaRPr lang="en-US" dirty="0" smtClean="0"/>
          </a:p>
          <a:p>
            <a:pPr lvl="1"/>
            <a:r>
              <a:rPr lang="en-US" dirty="0"/>
              <a:t>e.g</a:t>
            </a:r>
            <a:r>
              <a:rPr lang="en-US" dirty="0" smtClean="0"/>
              <a:t>. stealing </a:t>
            </a:r>
            <a:r>
              <a:rPr lang="en-US" dirty="0"/>
              <a:t>of computer system data (</a:t>
            </a:r>
            <a:r>
              <a:rPr lang="en-US" dirty="0" smtClean="0"/>
              <a:t>hacks) when </a:t>
            </a:r>
            <a:r>
              <a:rPr lang="en-US" dirty="0"/>
              <a:t>dealing with confidential data. </a:t>
            </a:r>
            <a:endParaRPr lang="en-US" dirty="0" smtClean="0"/>
          </a:p>
          <a:p>
            <a:pPr lvl="1"/>
            <a:r>
              <a:rPr lang="en-US" dirty="0"/>
              <a:t>security has been mostly relevant in the IT world</a:t>
            </a:r>
            <a:endParaRPr lang="en-US" dirty="0" smtClean="0"/>
          </a:p>
          <a:p>
            <a:r>
              <a:rPr lang="en-US" dirty="0" smtClean="0"/>
              <a:t>Safety (in </a:t>
            </a:r>
            <a:r>
              <a:rPr lang="en-US" dirty="0"/>
              <a:t>particular “functional safety</a:t>
            </a:r>
            <a:r>
              <a:rPr lang="en-US" dirty="0" smtClean="0"/>
              <a:t>”): unintentional </a:t>
            </a:r>
            <a:r>
              <a:rPr lang="en-US" dirty="0"/>
              <a:t>technical failure of electric/electronic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a break of cables or human errors at design time of a system.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industrial domains for engineering of machines. </a:t>
            </a:r>
          </a:p>
          <a:p>
            <a:r>
              <a:rPr lang="en-US" dirty="0" smtClean="0"/>
              <a:t>Recently</a:t>
            </a:r>
          </a:p>
          <a:p>
            <a:pPr lvl="1"/>
            <a:r>
              <a:rPr lang="en-US" dirty="0" smtClean="0"/>
              <a:t>safe </a:t>
            </a:r>
            <a:r>
              <a:rPr lang="en-US" dirty="0"/>
              <a:t>systems got connected to the outside world. Safe systems suddenly became attackable. </a:t>
            </a:r>
            <a:endParaRPr lang="en-US" dirty="0" smtClean="0"/>
          </a:p>
          <a:p>
            <a:pPr lvl="1"/>
            <a:r>
              <a:rPr lang="en-US" dirty="0" smtClean="0"/>
              <a:t>E.g. recent </a:t>
            </a:r>
            <a:r>
              <a:rPr lang="en-US" dirty="0"/>
              <a:t>hacks of connected cars</a:t>
            </a:r>
            <a:r>
              <a:rPr lang="en-US" dirty="0" smtClean="0"/>
              <a:t>, fridges, cameras, teddy bears,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7B-22BE-AC4A-AE66-F997462FF8A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27EA-614E-A64D-B67D-AE9B447467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Security, Safety, Privacy and </a:t>
            </a:r>
            <a:r>
              <a:rPr lang="en-US" b="1" dirty="0" err="1" smtClean="0"/>
              <a:t>Trustability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targeting </a:t>
            </a:r>
            <a:r>
              <a:rPr lang="en-US" b="1" dirty="0" smtClean="0"/>
              <a:t>trustable </a:t>
            </a:r>
            <a:r>
              <a:rPr lang="en-US" dirty="0">
                <a:solidFill>
                  <a:srgbClr val="00B050"/>
                </a:solidFill>
              </a:rPr>
              <a:t>simple-to-use</a:t>
            </a:r>
            <a:r>
              <a:rPr lang="en-US" dirty="0"/>
              <a:t> security </a:t>
            </a:r>
            <a:endParaRPr lang="en-US" dirty="0" smtClean="0"/>
          </a:p>
          <a:p>
            <a:pPr lvl="1"/>
            <a:r>
              <a:rPr lang="en-US" dirty="0" smtClean="0"/>
              <a:t>for both of the </a:t>
            </a:r>
            <a:r>
              <a:rPr lang="en-US" dirty="0">
                <a:solidFill>
                  <a:srgbClr val="00B050"/>
                </a:solidFill>
              </a:rPr>
              <a:t>professional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private end </a:t>
            </a:r>
            <a:r>
              <a:rPr lang="en-US" dirty="0" smtClean="0">
                <a:solidFill>
                  <a:srgbClr val="00B050"/>
                </a:solidFill>
              </a:rPr>
              <a:t>user </a:t>
            </a:r>
          </a:p>
          <a:p>
            <a:r>
              <a:rPr lang="en-US" dirty="0" smtClean="0"/>
              <a:t>simplifying </a:t>
            </a:r>
            <a:r>
              <a:rPr lang="en-US" b="1" dirty="0"/>
              <a:t>security </a:t>
            </a:r>
            <a:r>
              <a:rPr lang="en-US" dirty="0"/>
              <a:t>and </a:t>
            </a:r>
            <a:r>
              <a:rPr lang="en-US" b="1" dirty="0"/>
              <a:t>privacy </a:t>
            </a:r>
            <a:r>
              <a:rPr lang="en-US" dirty="0"/>
              <a:t>activation and configuration </a:t>
            </a:r>
            <a:endParaRPr lang="en-US" dirty="0" smtClean="0"/>
          </a:p>
          <a:p>
            <a:r>
              <a:rPr lang="en-US" dirty="0" smtClean="0"/>
              <a:t>pave </a:t>
            </a:r>
            <a:r>
              <a:rPr lang="en-US" dirty="0"/>
              <a:t>the way via </a:t>
            </a:r>
            <a:r>
              <a:rPr lang="en-US" dirty="0" smtClean="0"/>
              <a:t>“quantifiable </a:t>
            </a:r>
            <a:r>
              <a:rPr lang="en-US" dirty="0"/>
              <a:t>security” </a:t>
            </a:r>
            <a:endParaRPr lang="en-US" dirty="0" smtClean="0"/>
          </a:p>
          <a:p>
            <a:r>
              <a:rPr lang="en-US" dirty="0" smtClean="0"/>
              <a:t>secure </a:t>
            </a:r>
            <a:r>
              <a:rPr lang="en-US" b="1" dirty="0"/>
              <a:t>information flow </a:t>
            </a:r>
            <a:r>
              <a:rPr lang="en-US" dirty="0"/>
              <a:t>in the </a:t>
            </a:r>
            <a:r>
              <a:rPr lang="en-US" dirty="0" err="1"/>
              <a:t>IoT</a:t>
            </a:r>
            <a:r>
              <a:rPr lang="en-US" dirty="0"/>
              <a:t>-driven </a:t>
            </a:r>
            <a:r>
              <a:rPr lang="en-US" dirty="0" smtClean="0"/>
              <a:t>industry</a:t>
            </a:r>
            <a:endParaRPr lang="en-US" dirty="0"/>
          </a:p>
          <a:p>
            <a:r>
              <a:rPr lang="en-US" dirty="0" smtClean="0"/>
              <a:t>developing </a:t>
            </a:r>
            <a:r>
              <a:rPr lang="en-US" b="1" dirty="0" smtClean="0"/>
              <a:t>metrics </a:t>
            </a:r>
            <a:r>
              <a:rPr lang="en-US" b="1" dirty="0"/>
              <a:t>and a framework </a:t>
            </a:r>
            <a:r>
              <a:rPr lang="en-US" dirty="0"/>
              <a:t>for “</a:t>
            </a:r>
            <a:r>
              <a:rPr lang="en-US" b="1" dirty="0"/>
              <a:t>measurable security and privacy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creating </a:t>
            </a:r>
            <a:r>
              <a:rPr lang="en-US" dirty="0"/>
              <a:t>an unprecedented </a:t>
            </a:r>
            <a:r>
              <a:rPr lang="en-US" b="1" dirty="0" smtClean="0"/>
              <a:t>privacy </a:t>
            </a:r>
            <a:r>
              <a:rPr lang="en-US" b="1" dirty="0" err="1" smtClean="0"/>
              <a:t>labelling</a:t>
            </a:r>
            <a:r>
              <a:rPr lang="en-US" dirty="0" smtClean="0"/>
              <a:t> </a:t>
            </a:r>
            <a:r>
              <a:rPr lang="en-US" dirty="0"/>
              <a:t>for systems and systems of systems similar to the well-known “energy labelling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combining </a:t>
            </a:r>
            <a:r>
              <a:rPr lang="en-US" b="1" dirty="0"/>
              <a:t>safety and </a:t>
            </a:r>
            <a:r>
              <a:rPr lang="en-US" b="1" dirty="0" smtClean="0"/>
              <a:t>security</a:t>
            </a:r>
          </a:p>
          <a:p>
            <a:r>
              <a:rPr lang="en-US" b="1" dirty="0"/>
              <a:t>psychological and socio-contextual </a:t>
            </a:r>
            <a:r>
              <a:rPr lang="en-US" dirty="0"/>
              <a:t>enablers for trust </a:t>
            </a:r>
            <a:r>
              <a:rPr lang="en-US" dirty="0" smtClean="0"/>
              <a:t>formation</a:t>
            </a:r>
          </a:p>
          <a:p>
            <a:pPr lvl="1"/>
            <a:r>
              <a:rPr lang="en-US" dirty="0"/>
              <a:t>Considers </a:t>
            </a:r>
            <a:r>
              <a:rPr lang="en-US" b="1" dirty="0"/>
              <a:t>social and advanced systems </a:t>
            </a:r>
            <a:r>
              <a:rPr lang="en-US" dirty="0"/>
              <a:t>engineering techniques </a:t>
            </a:r>
          </a:p>
          <a:p>
            <a:pPr lvl="1"/>
            <a:r>
              <a:rPr lang="en-US" dirty="0" smtClean="0"/>
              <a:t>analyzes</a:t>
            </a:r>
            <a:r>
              <a:rPr lang="en-US" dirty="0"/>
              <a:t>, and includes </a:t>
            </a:r>
            <a:r>
              <a:rPr lang="en-US" dirty="0">
                <a:solidFill>
                  <a:srgbClr val="00B050"/>
                </a:solidFill>
              </a:rPr>
              <a:t>individual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contextual variables </a:t>
            </a:r>
            <a:r>
              <a:rPr lang="en-US" dirty="0"/>
              <a:t>to facilitate trust formation in each </a:t>
            </a:r>
            <a:r>
              <a:rPr lang="en-US" dirty="0" smtClean="0"/>
              <a:t>domain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</a:t>
            </a:r>
            <a:r>
              <a:rPr lang="en-US" b="1" dirty="0" smtClean="0"/>
              <a:t>eco-system with re-usable Technical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develop </a:t>
            </a:r>
            <a:r>
              <a:rPr lang="en-US" dirty="0">
                <a:solidFill>
                  <a:srgbClr val="00B050"/>
                </a:solidFill>
              </a:rPr>
              <a:t>and utilize </a:t>
            </a:r>
            <a:r>
              <a:rPr lang="en-US" dirty="0"/>
              <a:t>well-defined </a:t>
            </a:r>
            <a:r>
              <a:rPr lang="en-US" dirty="0">
                <a:solidFill>
                  <a:srgbClr val="00B050"/>
                </a:solidFill>
              </a:rPr>
              <a:t>reusable</a:t>
            </a:r>
            <a:r>
              <a:rPr lang="en-US" dirty="0"/>
              <a:t> Technical Building Blocks for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security/safety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cloud integration, </a:t>
            </a:r>
            <a:endParaRPr lang="en-US" dirty="0" smtClean="0"/>
          </a:p>
          <a:p>
            <a:pPr lvl="1"/>
            <a:r>
              <a:rPr lang="en-US" dirty="0" smtClean="0"/>
              <a:t>energy </a:t>
            </a:r>
            <a:r>
              <a:rPr lang="en-US" dirty="0"/>
              <a:t>efficiency and autonomy of devices,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b="1" dirty="0"/>
              <a:t>facilitate </a:t>
            </a:r>
            <a:r>
              <a:rPr lang="en-US" b="1" dirty="0" err="1"/>
              <a:t>composability</a:t>
            </a:r>
            <a:r>
              <a:rPr lang="en-US" b="1" dirty="0"/>
              <a:t> of systems </a:t>
            </a:r>
            <a:r>
              <a:rPr lang="en-US" dirty="0"/>
              <a:t>as well as </a:t>
            </a:r>
            <a:r>
              <a:rPr lang="en-US" b="1" dirty="0"/>
              <a:t>cross-domain sharing </a:t>
            </a:r>
            <a:r>
              <a:rPr lang="en-US" dirty="0" smtClean="0"/>
              <a:t>of </a:t>
            </a:r>
            <a:r>
              <a:rPr lang="en-US" dirty="0"/>
              <a:t>trustable wireless technologies and services. </a:t>
            </a:r>
            <a:endParaRPr lang="en-US" dirty="0" smtClean="0"/>
          </a:p>
          <a:p>
            <a:r>
              <a:rPr lang="en-US" dirty="0" smtClean="0"/>
              <a:t>SCOTT </a:t>
            </a:r>
            <a:r>
              <a:rPr lang="en-US" dirty="0"/>
              <a:t>will build upon the </a:t>
            </a:r>
            <a:r>
              <a:rPr lang="en-US" dirty="0" smtClean="0">
                <a:solidFill>
                  <a:srgbClr val="00B050"/>
                </a:solidFill>
              </a:rPr>
              <a:t>Dependable Embedded Wireless Infrastructure (</a:t>
            </a:r>
            <a:r>
              <a:rPr lang="en-US" b="1" dirty="0" smtClean="0">
                <a:solidFill>
                  <a:srgbClr val="00B050"/>
                </a:solidFill>
              </a:rPr>
              <a:t>DEWI)</a:t>
            </a:r>
          </a:p>
          <a:p>
            <a:pPr lvl="1"/>
            <a:r>
              <a:rPr lang="en-US" b="1" dirty="0" smtClean="0"/>
              <a:t>Communications </a:t>
            </a:r>
            <a:r>
              <a:rPr lang="en-US" dirty="0" smtClean="0"/>
              <a:t>across </a:t>
            </a:r>
            <a:r>
              <a:rPr lang="en-US" dirty="0"/>
              <a:t>many industrial </a:t>
            </a:r>
            <a:r>
              <a:rPr lang="en-US" dirty="0" smtClean="0"/>
              <a:t>domains has been considered (Bubble), </a:t>
            </a:r>
          </a:p>
          <a:p>
            <a:r>
              <a:rPr lang="en-US" dirty="0" smtClean="0"/>
              <a:t>Now, </a:t>
            </a:r>
          </a:p>
          <a:p>
            <a:pPr lvl="1"/>
            <a:r>
              <a:rPr lang="en-US" dirty="0" err="1" smtClean="0"/>
              <a:t>makeing</a:t>
            </a:r>
            <a:r>
              <a:rPr lang="en-US" dirty="0" smtClean="0"/>
              <a:t> </a:t>
            </a:r>
            <a:r>
              <a:rPr lang="en-US" dirty="0"/>
              <a:t>the Bubble </a:t>
            </a:r>
            <a:r>
              <a:rPr lang="en-US" dirty="0">
                <a:solidFill>
                  <a:srgbClr val="00B050"/>
                </a:solidFill>
              </a:rPr>
              <a:t>secure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trustable,</a:t>
            </a:r>
          </a:p>
          <a:p>
            <a:pPr lvl="1"/>
            <a:r>
              <a:rPr lang="en-US" b="1" dirty="0" smtClean="0"/>
              <a:t>extend</a:t>
            </a:r>
            <a:r>
              <a:rPr lang="en-US" dirty="0" smtClean="0"/>
              <a:t> </a:t>
            </a:r>
            <a:r>
              <a:rPr lang="en-US" dirty="0"/>
              <a:t>the Bubble to the Cloud, enabling new services and </a:t>
            </a:r>
            <a:r>
              <a:rPr lang="en-US" dirty="0" smtClean="0"/>
              <a:t>applications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SECURITY </a:t>
            </a:r>
            <a:r>
              <a:rPr lang="en-US" b="1" dirty="0"/>
              <a:t>&amp; SAFETY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40768"/>
            <a:ext cx="12201847" cy="5039484"/>
          </a:xfrm>
        </p:spPr>
      </p:pic>
      <p:sp>
        <p:nvSpPr>
          <p:cNvPr id="3" name="Rectangle 2"/>
          <p:cNvSpPr/>
          <p:nvPr/>
        </p:nvSpPr>
        <p:spPr>
          <a:xfrm>
            <a:off x="191344" y="1556792"/>
            <a:ext cx="1368152" cy="1152128"/>
          </a:xfrm>
          <a:prstGeom prst="rect">
            <a:avLst/>
          </a:prstGeom>
          <a:solidFill>
            <a:srgbClr val="005DA9">
              <a:alpha val="0"/>
            </a:srgbClr>
          </a:solidFill>
          <a:ln w="571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344" y="2581592"/>
            <a:ext cx="1368152" cy="1152128"/>
          </a:xfrm>
          <a:prstGeom prst="rect">
            <a:avLst/>
          </a:prstGeom>
          <a:solidFill>
            <a:srgbClr val="005DA9">
              <a:alpha val="0"/>
            </a:srgbClr>
          </a:solidFill>
          <a:ln w="571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286297" y="2852936"/>
            <a:ext cx="6241751" cy="1008112"/>
          </a:xfrm>
          <a:prstGeom prst="cloud">
            <a:avLst/>
          </a:prstGeom>
          <a:solidFill>
            <a:srgbClr val="005DA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304" y="317966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End-to-End Quality of Experience (</a:t>
            </a:r>
            <a:r>
              <a:rPr lang="en-US" sz="1400" dirty="0" err="1">
                <a:solidFill>
                  <a:srgbClr val="FFFF00"/>
                </a:solidFill>
              </a:rPr>
              <a:t>QoE</a:t>
            </a:r>
            <a:r>
              <a:rPr lang="en-US" sz="1400" dirty="0" smtClean="0">
                <a:solidFill>
                  <a:srgbClr val="FFFF00"/>
                </a:solidFill>
              </a:rPr>
              <a:t>): attempts </a:t>
            </a:r>
            <a:r>
              <a:rPr lang="en-US" sz="1400" dirty="0">
                <a:solidFill>
                  <a:srgbClr val="FFFF00"/>
                </a:solidFill>
              </a:rPr>
              <a:t>to </a:t>
            </a:r>
            <a:r>
              <a:rPr lang="en-US" sz="1400" dirty="0" err="1">
                <a:solidFill>
                  <a:srgbClr val="FFFF00"/>
                </a:solidFill>
              </a:rPr>
              <a:t>harmonise</a:t>
            </a:r>
            <a:r>
              <a:rPr lang="en-US" sz="1400" dirty="0">
                <a:solidFill>
                  <a:srgbClr val="FFFF00"/>
                </a:solidFill>
              </a:rPr>
              <a:t> the quality expectations of users to the Quality of Service (QoS) 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1504" y="2512115"/>
            <a:ext cx="792088" cy="844877"/>
          </a:xfrm>
          <a:prstGeom prst="rect">
            <a:avLst/>
          </a:prstGeom>
          <a:solidFill>
            <a:srgbClr val="005DA9">
              <a:alpha val="0"/>
            </a:srgbClr>
          </a:solidFill>
          <a:ln w="571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7608" y="3573016"/>
            <a:ext cx="1584176" cy="1258844"/>
          </a:xfrm>
          <a:prstGeom prst="rect">
            <a:avLst/>
          </a:prstGeom>
          <a:solidFill>
            <a:srgbClr val="005DA9">
              <a:alpha val="0"/>
            </a:srgbClr>
          </a:solidFill>
          <a:ln w="571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1784" y="3861048"/>
            <a:ext cx="936104" cy="1080120"/>
          </a:xfrm>
          <a:prstGeom prst="rect">
            <a:avLst/>
          </a:prstGeom>
          <a:solidFill>
            <a:srgbClr val="005DA9">
              <a:alpha val="0"/>
            </a:srgbClr>
          </a:solidFill>
          <a:ln w="571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7" grpId="1" animBg="1"/>
      <p:bldP spid="6" grpId="0"/>
      <p:bldP spid="6" grpId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668949"/>
            <a:ext cx="3908410" cy="50004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SCOTT does not try to find one </a:t>
            </a:r>
            <a:r>
              <a:rPr lang="en-US" dirty="0" smtClean="0"/>
              <a:t>encompassing </a:t>
            </a:r>
            <a:r>
              <a:rPr lang="en-US" dirty="0"/>
              <a:t>solution that fits all, but our objective is to identify key </a:t>
            </a:r>
            <a:r>
              <a:rPr lang="en-US" dirty="0" smtClean="0"/>
              <a:t>features, req.</a:t>
            </a:r>
          </a:p>
          <a:p>
            <a:r>
              <a:rPr lang="en-US" sz="2100" dirty="0"/>
              <a:t>Quantify and </a:t>
            </a:r>
            <a:r>
              <a:rPr lang="en-US" sz="2100" dirty="0" smtClean="0"/>
              <a:t>measurements</a:t>
            </a:r>
            <a:endParaRPr lang="en-US" sz="2100" dirty="0"/>
          </a:p>
          <a:p>
            <a:r>
              <a:rPr lang="en-US" sz="2100" dirty="0" smtClean="0"/>
              <a:t>Standardization </a:t>
            </a:r>
            <a:r>
              <a:rPr lang="en-US" sz="2100" dirty="0"/>
              <a:t>coming from all SCOTT use cases </a:t>
            </a:r>
          </a:p>
          <a:p>
            <a:r>
              <a:rPr lang="en-US" sz="2100" dirty="0"/>
              <a:t>Communication security tools for </a:t>
            </a:r>
            <a:r>
              <a:rPr lang="en-US" sz="2100" dirty="0" err="1"/>
              <a:t>IoT</a:t>
            </a:r>
            <a:r>
              <a:rPr lang="en-US" sz="2100" dirty="0"/>
              <a:t> </a:t>
            </a:r>
            <a:r>
              <a:rPr lang="en-US" dirty="0"/>
              <a:t>devices using various communication protocols (use case dependent) </a:t>
            </a:r>
          </a:p>
          <a:p>
            <a:r>
              <a:rPr lang="en-US" dirty="0" smtClean="0"/>
              <a:t>Secure </a:t>
            </a:r>
            <a:r>
              <a:rPr lang="en-US" dirty="0"/>
              <a:t>remote management and access software e.g. for malfunction detection, updates, </a:t>
            </a:r>
            <a:r>
              <a:rPr lang="en-US" dirty="0" smtClean="0"/>
              <a:t>patches</a:t>
            </a:r>
          </a:p>
          <a:p>
            <a:pPr lvl="1"/>
            <a:r>
              <a:rPr lang="en-US" dirty="0" smtClean="0"/>
              <a:t>And of occurs vulnerabilities from programs and firmware's to cross-domains protocols</a:t>
            </a:r>
          </a:p>
          <a:p>
            <a:pPr lvl="1"/>
            <a:r>
              <a:rPr lang="en-US" dirty="0" smtClean="0"/>
              <a:t>arbitrary code execution!!!!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60" y="1742311"/>
            <a:ext cx="6905140" cy="3630905"/>
          </a:xfrm>
          <a:prstGeom prst="rect">
            <a:avLst/>
          </a:prstGeom>
        </p:spPr>
      </p:pic>
      <p:pic>
        <p:nvPicPr>
          <p:cNvPr id="4" name="Picture 3" descr="Screen Shot 2017-05-07 at 20.57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5926940"/>
            <a:ext cx="4462761" cy="563975"/>
          </a:xfrm>
          <a:prstGeom prst="rect">
            <a:avLst/>
          </a:prstGeom>
        </p:spPr>
      </p:pic>
      <p:pic>
        <p:nvPicPr>
          <p:cNvPr id="6" name="Picture 5" descr="Screen Shot 2017-05-07 at 20.55.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15" y="5373216"/>
            <a:ext cx="2154098" cy="1269953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attracting 3rd parties and particularly small and medium-sized enterprises (SMEs)</a:t>
            </a:r>
          </a:p>
          <a:p>
            <a:r>
              <a:rPr lang="en-US" dirty="0" smtClean="0"/>
              <a:t>via an Open Innovation Contest</a:t>
            </a:r>
          </a:p>
          <a:p>
            <a:r>
              <a:rPr lang="en-US" dirty="0" smtClean="0"/>
              <a:t>following </a:t>
            </a:r>
            <a:r>
              <a:rPr lang="en-US" dirty="0"/>
              <a:t>a use-case driven approach with 15 use cases from different areas of high relevance to European society and </a:t>
            </a:r>
            <a:r>
              <a:rPr lang="en-US" dirty="0" smtClean="0"/>
              <a:t>industry</a:t>
            </a:r>
          </a:p>
          <a:p>
            <a:r>
              <a:rPr lang="en-US" dirty="0" smtClean="0"/>
              <a:t>SCOTT </a:t>
            </a:r>
            <a:r>
              <a:rPr lang="en-US" dirty="0"/>
              <a:t>will put a specific focus on </a:t>
            </a:r>
            <a:endParaRPr lang="en-US" dirty="0" smtClean="0"/>
          </a:p>
          <a:p>
            <a:pPr lvl="1"/>
            <a:r>
              <a:rPr lang="en-US" dirty="0" smtClean="0"/>
              <a:t>cross</a:t>
            </a:r>
            <a:r>
              <a:rPr lang="en-US" dirty="0"/>
              <a:t>-domain use cases and </a:t>
            </a:r>
            <a:endParaRPr lang="en-US" dirty="0" smtClean="0"/>
          </a:p>
          <a:p>
            <a:pPr lvl="1"/>
            <a:r>
              <a:rPr lang="en-US" dirty="0" smtClean="0"/>
              <a:t>heterogeneous </a:t>
            </a:r>
            <a:r>
              <a:rPr lang="en-US" dirty="0"/>
              <a:t>environments, emphasizing 5G and </a:t>
            </a:r>
            <a:r>
              <a:rPr lang="en-US" dirty="0" smtClean="0"/>
              <a:t>cloud.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/>
              <a:t>2G</a:t>
            </a:r>
            <a:r>
              <a:rPr lang="en-US" dirty="0"/>
              <a:t>: Wireless went from analog to </a:t>
            </a:r>
            <a:r>
              <a:rPr lang="en-US" dirty="0" smtClean="0"/>
              <a:t>digital</a:t>
            </a:r>
          </a:p>
          <a:p>
            <a:pPr lvl="2"/>
            <a:r>
              <a:rPr lang="en-US" dirty="0"/>
              <a:t>3G: offered faster data transfer speeds at least 200 kilobits per second</a:t>
            </a:r>
          </a:p>
          <a:p>
            <a:pPr lvl="2"/>
            <a:r>
              <a:rPr lang="en-US" dirty="0"/>
              <a:t>4G: </a:t>
            </a:r>
            <a:r>
              <a:rPr lang="en-US" dirty="0" smtClean="0"/>
              <a:t>1 Gigabit </a:t>
            </a:r>
            <a:r>
              <a:rPr lang="en-US" dirty="0"/>
              <a:t>per second</a:t>
            </a:r>
          </a:p>
          <a:p>
            <a:pPr lvl="2"/>
            <a:r>
              <a:rPr lang="en-US" dirty="0"/>
              <a:t>5G: speeds of 1-</a:t>
            </a:r>
            <a:r>
              <a:rPr lang="en-US" dirty="0" smtClean="0"/>
              <a:t>10Gbps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1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>
          <a:xfrm>
            <a:off x="335360" y="1125539"/>
            <a:ext cx="11521280" cy="136683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3600" b="1" dirty="0"/>
              <a:t>Secure </a:t>
            </a:r>
            <a:r>
              <a:rPr lang="en-US" sz="3600" b="1" dirty="0" err="1"/>
              <a:t>COnnected</a:t>
            </a:r>
            <a:r>
              <a:rPr lang="en-US" sz="3600" b="1" dirty="0"/>
              <a:t> Trustable Things </a:t>
            </a:r>
            <a:br>
              <a:rPr lang="en-US" sz="3600" b="1" dirty="0"/>
            </a:br>
            <a:endParaRPr lang="en-GB" sz="36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5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5360" y="2708275"/>
            <a:ext cx="11521280" cy="693738"/>
          </a:xfrm>
        </p:spPr>
        <p:txBody>
          <a:bodyPr/>
          <a:lstStyle/>
          <a:p>
            <a:r>
              <a:rPr lang="en-US" u="sng" dirty="0" err="1"/>
              <a:t>Toktam</a:t>
            </a:r>
            <a:r>
              <a:rPr lang="en-US" u="sng" dirty="0"/>
              <a:t> </a:t>
            </a:r>
            <a:r>
              <a:rPr lang="en-US" u="sng" dirty="0" err="1"/>
              <a:t>Ramezanifarkhani</a:t>
            </a:r>
            <a:endParaRPr lang="en-US" u="sng" dirty="0"/>
          </a:p>
          <a:p>
            <a:r>
              <a:rPr lang="en-US" dirty="0"/>
              <a:t>(</a:t>
            </a:r>
            <a:r>
              <a:rPr lang="en-US" dirty="0" smtClean="0"/>
              <a:t>IFI </a:t>
            </a:r>
            <a:r>
              <a:rPr lang="en-US" dirty="0" err="1" smtClean="0"/>
              <a:t>UiO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33" y="3389829"/>
            <a:ext cx="4351534" cy="1485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Impact: Higher Technology Readiness Levels (TRLs)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4200" cy="4351338"/>
          </a:xfrm>
        </p:spPr>
        <p:txBody>
          <a:bodyPr>
            <a:normAutofit/>
          </a:bodyPr>
          <a:lstStyle/>
          <a:p>
            <a:r>
              <a:rPr lang="en-US" b="1" dirty="0"/>
              <a:t>Technology readiness levels</a:t>
            </a:r>
            <a:r>
              <a:rPr lang="en-US" dirty="0"/>
              <a:t> (</a:t>
            </a:r>
            <a:r>
              <a:rPr lang="en-US" b="1" dirty="0"/>
              <a:t>TRL</a:t>
            </a:r>
            <a:r>
              <a:rPr lang="en-US" dirty="0"/>
              <a:t>) </a:t>
            </a:r>
            <a:r>
              <a:rPr lang="en-US" dirty="0" smtClean="0"/>
              <a:t>is a </a:t>
            </a:r>
            <a:r>
              <a:rPr lang="en-US" dirty="0"/>
              <a:t>method of estimating </a:t>
            </a:r>
            <a:r>
              <a:rPr lang="en-US" dirty="0">
                <a:solidFill>
                  <a:srgbClr val="00B050"/>
                </a:solidFill>
              </a:rPr>
              <a:t>technology maturity</a:t>
            </a:r>
            <a:r>
              <a:rPr lang="en-US" dirty="0"/>
              <a:t> of Critical Technology Elements (CTE) </a:t>
            </a:r>
            <a:endParaRPr lang="en-US" dirty="0" smtClean="0"/>
          </a:p>
          <a:p>
            <a:pPr lvl="1"/>
            <a:r>
              <a:rPr lang="en-US" dirty="0" smtClean="0"/>
              <a:t>How a technology is ready to be used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targeting TRLs up to 6 or 7</a:t>
            </a:r>
          </a:p>
          <a:p>
            <a:r>
              <a:rPr lang="en-US" dirty="0" smtClean="0"/>
              <a:t>Reusing existing </a:t>
            </a:r>
            <a:r>
              <a:rPr lang="en-US" dirty="0"/>
              <a:t>solutions </a:t>
            </a:r>
            <a:r>
              <a:rPr lang="en-US" dirty="0" smtClean="0"/>
              <a:t>and </a:t>
            </a:r>
            <a:r>
              <a:rPr lang="en-US" dirty="0"/>
              <a:t>pave their way to the market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only </a:t>
            </a:r>
            <a:r>
              <a:rPr lang="en-US" dirty="0" smtClean="0"/>
              <a:t>based </a:t>
            </a:r>
            <a:r>
              <a:rPr lang="en-US" dirty="0"/>
              <a:t>on laboratory </a:t>
            </a:r>
            <a:r>
              <a:rPr lang="en-US" dirty="0" smtClean="0"/>
              <a:t>prototypes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also </a:t>
            </a:r>
            <a:r>
              <a:rPr lang="en-US" dirty="0" smtClean="0"/>
              <a:t>testing in </a:t>
            </a:r>
            <a:r>
              <a:rPr lang="en-US" b="1" dirty="0"/>
              <a:t>operational environment </a:t>
            </a:r>
            <a:r>
              <a:rPr lang="en-US" dirty="0"/>
              <a:t>like industry installations (e.g. refinery or automotive testing </a:t>
            </a:r>
            <a:r>
              <a:rPr lang="en-US" dirty="0" smtClean="0"/>
              <a:t>chambers)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92" y="1657349"/>
            <a:ext cx="3051768" cy="4933309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9376" y="3212976"/>
            <a:ext cx="4322884" cy="979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376" y="2204864"/>
            <a:ext cx="4346332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of SCOTT </a:t>
            </a:r>
            <a:r>
              <a:rPr lang="en-US" b="1" dirty="0" smtClean="0"/>
              <a:t>regard </a:t>
            </a:r>
            <a:r>
              <a:rPr lang="en-US" b="1" dirty="0"/>
              <a:t>to the strategy of ECSEL MASP 2016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745" y="1753234"/>
            <a:ext cx="443718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SCOTT </a:t>
            </a:r>
          </a:p>
          <a:p>
            <a:pPr marL="0" indent="0">
              <a:buNone/>
            </a:pPr>
            <a:r>
              <a:rPr lang="en-US" dirty="0"/>
              <a:t>The strategic nature of secure, trustable and connected </a:t>
            </a:r>
            <a:r>
              <a:rPr lang="en-US" dirty="0" smtClean="0"/>
              <a:t>things</a:t>
            </a:r>
          </a:p>
          <a:p>
            <a:pPr marL="0" indent="0">
              <a:buNone/>
            </a:pPr>
            <a:r>
              <a:rPr lang="en-US" dirty="0" smtClean="0"/>
              <a:t> closely matches</a:t>
            </a:r>
          </a:p>
          <a:p>
            <a:pPr marL="0" indent="0">
              <a:buNone/>
            </a:pPr>
            <a:r>
              <a:rPr lang="en-US" dirty="0" smtClean="0"/>
              <a:t>Electronic </a:t>
            </a:r>
            <a:r>
              <a:rPr lang="en-US" dirty="0"/>
              <a:t>Components and Systems for European Leadership (ECSEL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 partnership between the private and the public sectors for electronic components and </a:t>
            </a:r>
            <a:r>
              <a:rPr lang="en-US" dirty="0" smtClean="0"/>
              <a:t>systems</a:t>
            </a:r>
          </a:p>
          <a:p>
            <a:pPr marL="0" indent="0">
              <a:buNone/>
            </a:pPr>
            <a:r>
              <a:rPr lang="en-US" dirty="0" smtClean="0"/>
              <a:t>Multi </a:t>
            </a:r>
            <a:r>
              <a:rPr lang="en-US" dirty="0"/>
              <a:t>Annual Strategic Research Plan (MASP) </a:t>
            </a:r>
            <a:r>
              <a:rPr lang="en-US" dirty="0" smtClean="0"/>
              <a:t>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61" y="1825624"/>
            <a:ext cx="7154008" cy="420655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national or international </a:t>
            </a:r>
            <a:r>
              <a:rPr lang="en-US" dirty="0" err="1"/>
              <a:t>linkes</a:t>
            </a:r>
            <a:r>
              <a:rPr lang="en-US" dirty="0"/>
              <a:t>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DEWI</a:t>
            </a:r>
            <a:r>
              <a:rPr lang="en-US" dirty="0"/>
              <a:t> – Dependable Embedded Wireless Infrastructure </a:t>
            </a:r>
            <a:endParaRPr lang="en-US" dirty="0" smtClean="0"/>
          </a:p>
          <a:p>
            <a:pPr lvl="1"/>
            <a:r>
              <a:rPr lang="en-US" dirty="0" smtClean="0"/>
              <a:t>March </a:t>
            </a:r>
            <a:r>
              <a:rPr lang="en-US" dirty="0"/>
              <a:t>2014 to February </a:t>
            </a:r>
            <a:r>
              <a:rPr lang="en-US" dirty="0" smtClean="0"/>
              <a:t>2017 as </a:t>
            </a:r>
            <a:r>
              <a:rPr lang="en-US" dirty="0"/>
              <a:t>part of the ARTEMIS </a:t>
            </a:r>
            <a:endParaRPr lang="en-US" dirty="0" smtClean="0"/>
          </a:p>
          <a:p>
            <a:pPr lvl="1"/>
            <a:r>
              <a:rPr lang="en-US" dirty="0" smtClean="0"/>
              <a:t>SCOTT </a:t>
            </a:r>
            <a:r>
              <a:rPr lang="en-US" dirty="0"/>
              <a:t>project will build on the excellent basis of the predecessor project </a:t>
            </a:r>
            <a:r>
              <a:rPr lang="en-US" dirty="0" smtClean="0"/>
              <a:t>DEWI </a:t>
            </a:r>
            <a:r>
              <a:rPr lang="en-US" dirty="0"/>
              <a:t>and </a:t>
            </a:r>
            <a:r>
              <a:rPr lang="en-US" dirty="0" smtClean="0"/>
              <a:t>reuse </a:t>
            </a:r>
            <a:r>
              <a:rPr lang="en-US" dirty="0"/>
              <a:t>and extend the well-established DEWI Bubble concept and the related, ISO 29182 compliant multi-domain high-level </a:t>
            </a:r>
            <a:r>
              <a:rPr lang="en-US" dirty="0" smtClean="0"/>
              <a:t>architecture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nSHIELD</a:t>
            </a:r>
            <a:r>
              <a:rPr lang="en-US" b="1" dirty="0" smtClean="0"/>
              <a:t> </a:t>
            </a:r>
            <a:r>
              <a:rPr lang="en-US" dirty="0"/>
              <a:t>– Measurable Security for embedded </a:t>
            </a:r>
            <a:r>
              <a:rPr lang="en-US" dirty="0" smtClean="0"/>
              <a:t>Systems</a:t>
            </a:r>
          </a:p>
          <a:p>
            <a:r>
              <a:rPr lang="en-US" b="1" dirty="0" smtClean="0"/>
              <a:t>AIOTI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nb-NO" dirty="0" smtClean="0"/>
              <a:t> </a:t>
            </a:r>
            <a:r>
              <a:rPr lang="en-US" dirty="0" smtClean="0"/>
              <a:t>Alliance </a:t>
            </a:r>
            <a:r>
              <a:rPr lang="en-US" dirty="0"/>
              <a:t>for Internet of Things Innovation </a:t>
            </a:r>
            <a:r>
              <a:rPr lang="en-US" dirty="0" smtClean="0"/>
              <a:t>initiated </a:t>
            </a:r>
            <a:r>
              <a:rPr lang="en-US" dirty="0"/>
              <a:t>by the European Commission </a:t>
            </a:r>
            <a:endParaRPr lang="en-US" dirty="0" smtClean="0"/>
          </a:p>
          <a:p>
            <a:r>
              <a:rPr lang="en-US" dirty="0" smtClean="0"/>
              <a:t>And a</a:t>
            </a:r>
            <a:r>
              <a:rPr lang="is-IS" dirty="0" smtClean="0"/>
              <a:t>bout 20 other projects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7B-22BE-AC4A-AE66-F997462FF8A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27EA-614E-A64D-B67D-AE9B447467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Team for SCOTT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SCOTT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altLang="de-DE" dirty="0" smtClean="0"/>
              <a:t>Page </a:t>
            </a:r>
            <a:fld id="{30213E9D-02A2-4680-A0F1-D086B8D67F73}" type="slidenum">
              <a:rPr lang="en-GB" altLang="de-DE" smtClean="0"/>
              <a:pPr/>
              <a:t>23</a:t>
            </a:fld>
            <a:endParaRPr lang="en-GB" alt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695400" y="3076453"/>
            <a:ext cx="3383187" cy="35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4668"/>
              </a:buClr>
              <a:buFont typeface="Wingdings" panose="05000000000000000000" pitchFamily="2" charset="2"/>
              <a:buChar char=""/>
              <a:defRPr sz="2000">
                <a:solidFill>
                  <a:srgbClr val="00214A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54668"/>
              </a:buClr>
              <a:buFont typeface="Wingdings" panose="05000000000000000000" pitchFamily="2" charset="2"/>
              <a:buChar char="o"/>
              <a:defRPr>
                <a:solidFill>
                  <a:srgbClr val="00214A"/>
                </a:solidFill>
                <a:latin typeface="Verdana" pitchFamily="34" charset="0"/>
              </a:defRPr>
            </a:lvl2pPr>
            <a:lvl3pPr marL="809625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B60"/>
              </a:buClr>
              <a:buFont typeface="Courier New" panose="02070309020205020404" pitchFamily="49" charset="0"/>
              <a:buChar char="o"/>
              <a:defRPr sz="1600">
                <a:solidFill>
                  <a:srgbClr val="00214A"/>
                </a:solidFill>
                <a:latin typeface="Verdana" pitchFamily="34" charset="0"/>
              </a:defRPr>
            </a:lvl3pPr>
            <a:lvl4pPr marL="1079500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56839"/>
              </a:buClr>
              <a:buFont typeface="Symbol" panose="05050102010706020507" pitchFamily="18" charset="2"/>
              <a:buChar char="-"/>
              <a:defRPr sz="1400">
                <a:solidFill>
                  <a:srgbClr val="00214A"/>
                </a:solidFill>
                <a:latin typeface="Verdana" pitchFamily="34" charset="0"/>
              </a:defRPr>
            </a:lvl4pPr>
            <a:lvl5pPr marL="1349375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14A"/>
              </a:buClr>
              <a:buFont typeface="Symbol" panose="05050102010706020507" pitchFamily="18" charset="2"/>
              <a:buChar char="-"/>
              <a:defRPr sz="1200">
                <a:solidFill>
                  <a:srgbClr val="00214A"/>
                </a:solidFill>
                <a:latin typeface="Verdana" pitchFamily="34" charset="0"/>
              </a:defRPr>
            </a:lvl5pPr>
            <a:lvl6pPr marL="20574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rgbClr val="666666"/>
                </a:solidFill>
                <a:latin typeface="+mn-lt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GB" b="1" kern="0" dirty="0" err="1" smtClean="0"/>
              <a:t>Prof.</a:t>
            </a:r>
            <a:r>
              <a:rPr lang="en-GB" b="1" kern="0" dirty="0" smtClean="0"/>
              <a:t> </a:t>
            </a:r>
            <a:r>
              <a:rPr lang="en-GB" b="1" kern="0" dirty="0"/>
              <a:t>Josef Noll (</a:t>
            </a:r>
            <a:r>
              <a:rPr lang="en-GB" b="1" kern="0" dirty="0">
                <a:hlinkClick r:id="rId3"/>
              </a:rPr>
              <a:t>josef@jnoll.net</a:t>
            </a:r>
            <a:r>
              <a:rPr lang="en-GB" b="1" kern="0" dirty="0" smtClean="0">
                <a:hlinkClick r:id="rId3"/>
              </a:rPr>
              <a:t>)</a:t>
            </a:r>
            <a:endParaRPr lang="en-GB" b="1" kern="0" dirty="0" smtClean="0"/>
          </a:p>
          <a:p>
            <a:pPr marL="0" indent="0">
              <a:buNone/>
            </a:pPr>
            <a:r>
              <a:rPr lang="en-US" sz="1600" b="1" kern="0" dirty="0"/>
              <a:t>Leader of the Norwegian SCOTT contribution (SCOTT-NO)</a:t>
            </a:r>
            <a:r>
              <a:rPr lang="en-GB" sz="1600" b="1" kern="0" dirty="0"/>
              <a:t> 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4368997" y="3100135"/>
            <a:ext cx="3383187" cy="35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4668"/>
              </a:buClr>
              <a:buFont typeface="Wingdings" panose="05000000000000000000" pitchFamily="2" charset="2"/>
              <a:buChar char=""/>
              <a:defRPr sz="2000">
                <a:solidFill>
                  <a:srgbClr val="00214A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54668"/>
              </a:buClr>
              <a:buFont typeface="Wingdings" panose="05000000000000000000" pitchFamily="2" charset="2"/>
              <a:buChar char="o"/>
              <a:defRPr>
                <a:solidFill>
                  <a:srgbClr val="00214A"/>
                </a:solidFill>
                <a:latin typeface="Verdana" pitchFamily="34" charset="0"/>
              </a:defRPr>
            </a:lvl2pPr>
            <a:lvl3pPr marL="809625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B60"/>
              </a:buClr>
              <a:buFont typeface="Courier New" panose="02070309020205020404" pitchFamily="49" charset="0"/>
              <a:buChar char="o"/>
              <a:defRPr sz="1600">
                <a:solidFill>
                  <a:srgbClr val="00214A"/>
                </a:solidFill>
                <a:latin typeface="Verdana" pitchFamily="34" charset="0"/>
              </a:defRPr>
            </a:lvl3pPr>
            <a:lvl4pPr marL="1079500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56839"/>
              </a:buClr>
              <a:buFont typeface="Symbol" panose="05050102010706020507" pitchFamily="18" charset="2"/>
              <a:buChar char="-"/>
              <a:defRPr sz="1400">
                <a:solidFill>
                  <a:srgbClr val="00214A"/>
                </a:solidFill>
                <a:latin typeface="Verdana" pitchFamily="34" charset="0"/>
              </a:defRPr>
            </a:lvl4pPr>
            <a:lvl5pPr marL="1349375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14A"/>
              </a:buClr>
              <a:buFont typeface="Symbol" panose="05050102010706020507" pitchFamily="18" charset="2"/>
              <a:buChar char="-"/>
              <a:defRPr sz="1200">
                <a:solidFill>
                  <a:srgbClr val="00214A"/>
                </a:solidFill>
                <a:latin typeface="Verdana" pitchFamily="34" charset="0"/>
              </a:defRPr>
            </a:lvl5pPr>
            <a:lvl6pPr marL="20574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rgbClr val="666666"/>
                </a:solidFill>
                <a:latin typeface="+mn-lt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GB" b="1" dirty="0" err="1"/>
              <a:t>Dr.</a:t>
            </a:r>
            <a:r>
              <a:rPr lang="en-GB" b="1" dirty="0"/>
              <a:t> </a:t>
            </a:r>
            <a:r>
              <a:rPr lang="en-GB" b="1" dirty="0" err="1"/>
              <a:t>Toktam</a:t>
            </a:r>
            <a:r>
              <a:rPr lang="en-GB" b="1" dirty="0"/>
              <a:t> </a:t>
            </a:r>
            <a:r>
              <a:rPr lang="en-GB" b="1" dirty="0" err="1" smtClean="0"/>
              <a:t>Ramezani</a:t>
            </a:r>
            <a:r>
              <a:rPr lang="en-GB" b="1" dirty="0"/>
              <a:t> </a:t>
            </a:r>
            <a:r>
              <a:rPr lang="en-GB" b="1" dirty="0" smtClean="0"/>
              <a:t>(</a:t>
            </a:r>
            <a:r>
              <a:rPr lang="en-GB" b="1" dirty="0" smtClean="0">
                <a:hlinkClick r:id="rId4"/>
              </a:rPr>
              <a:t>toktamr@ifi.uio.no)</a:t>
            </a:r>
            <a:endParaRPr lang="en-GB" b="1" dirty="0" smtClean="0"/>
          </a:p>
          <a:p>
            <a:pPr marL="0" indent="0">
              <a:buNone/>
            </a:pPr>
            <a:r>
              <a:rPr lang="en-US" sz="1600" b="1" kern="0" dirty="0"/>
              <a:t>COO of (SCOTT-NO)</a:t>
            </a:r>
            <a:r>
              <a:rPr lang="en-GB" sz="1600" b="1" kern="0" dirty="0"/>
              <a:t> </a:t>
            </a:r>
          </a:p>
        </p:txBody>
      </p:sp>
      <p:sp>
        <p:nvSpPr>
          <p:cNvPr id="14" name="Inhaltsplatzhalter 3"/>
          <p:cNvSpPr txBox="1">
            <a:spLocks/>
          </p:cNvSpPr>
          <p:nvPr/>
        </p:nvSpPr>
        <p:spPr bwMode="auto">
          <a:xfrm>
            <a:off x="8186213" y="3142493"/>
            <a:ext cx="3526411" cy="35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4668"/>
              </a:buClr>
              <a:buFont typeface="Wingdings" panose="05000000000000000000" pitchFamily="2" charset="2"/>
              <a:buChar char=""/>
              <a:defRPr sz="2000">
                <a:solidFill>
                  <a:srgbClr val="00214A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54668"/>
              </a:buClr>
              <a:buFont typeface="Wingdings" panose="05000000000000000000" pitchFamily="2" charset="2"/>
              <a:buChar char="o"/>
              <a:defRPr>
                <a:solidFill>
                  <a:srgbClr val="00214A"/>
                </a:solidFill>
                <a:latin typeface="Verdana" pitchFamily="34" charset="0"/>
              </a:defRPr>
            </a:lvl2pPr>
            <a:lvl3pPr marL="809625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B60"/>
              </a:buClr>
              <a:buFont typeface="Courier New" panose="02070309020205020404" pitchFamily="49" charset="0"/>
              <a:buChar char="o"/>
              <a:defRPr sz="1600">
                <a:solidFill>
                  <a:srgbClr val="00214A"/>
                </a:solidFill>
                <a:latin typeface="Verdana" pitchFamily="34" charset="0"/>
              </a:defRPr>
            </a:lvl3pPr>
            <a:lvl4pPr marL="1079500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56839"/>
              </a:buClr>
              <a:buFont typeface="Symbol" panose="05050102010706020507" pitchFamily="18" charset="2"/>
              <a:buChar char="-"/>
              <a:defRPr sz="1400">
                <a:solidFill>
                  <a:srgbClr val="00214A"/>
                </a:solidFill>
                <a:latin typeface="Verdana" pitchFamily="34" charset="0"/>
              </a:defRPr>
            </a:lvl4pPr>
            <a:lvl5pPr marL="1349375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14A"/>
              </a:buClr>
              <a:buFont typeface="Symbol" panose="05050102010706020507" pitchFamily="18" charset="2"/>
              <a:buChar char="-"/>
              <a:defRPr sz="1200">
                <a:solidFill>
                  <a:srgbClr val="00214A"/>
                </a:solidFill>
                <a:latin typeface="Verdana" pitchFamily="34" charset="0"/>
              </a:defRPr>
            </a:lvl5pPr>
            <a:lvl6pPr marL="20574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rgbClr val="666666"/>
                </a:solidFill>
                <a:latin typeface="+mn-lt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GB" b="1" dirty="0" err="1" smtClean="0"/>
              <a:t>Dr</a:t>
            </a:r>
            <a:r>
              <a:rPr lang="en-GB" b="1" dirty="0" err="1"/>
              <a:t>.</a:t>
            </a:r>
            <a:r>
              <a:rPr lang="en-GB" b="1" dirty="0"/>
              <a:t> Christian Johansen (</a:t>
            </a:r>
            <a:r>
              <a:rPr lang="en-GB" b="1" dirty="0" err="1"/>
              <a:t>cristi@ifi.uio.no</a:t>
            </a:r>
            <a:r>
              <a:rPr lang="en-GB" b="1" dirty="0"/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>
                <a:hlinkClick r:id="rId2"/>
              </a:rPr>
              <a:t>toktamr@ifi.uio.no</a:t>
            </a:r>
            <a:endParaRPr lang="en-GB" sz="1600" dirty="0" smtClean="0"/>
          </a:p>
          <a:p>
            <a:r>
              <a:rPr lang="en-GB" sz="1600" dirty="0" smtClean="0">
                <a:hlinkClick r:id="rId3"/>
              </a:rPr>
              <a:t>www.scottproject.eu</a:t>
            </a:r>
            <a:endParaRPr lang="en-GB" sz="1600" dirty="0" smtClean="0"/>
          </a:p>
          <a:p>
            <a:endParaRPr lang="en-GB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9410218" y="5984111"/>
            <a:ext cx="914400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>
              <a:buClr>
                <a:srgbClr val="E30034"/>
              </a:buClr>
            </a:pPr>
            <a:endParaRPr lang="en-US" sz="1600" dirty="0" err="1" smtClean="0">
              <a:solidFill>
                <a:schemeClr val="accent3"/>
              </a:solidFill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3058" y="5879939"/>
            <a:ext cx="914400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>
              <a:buClr>
                <a:srgbClr val="E30034"/>
              </a:buClr>
            </a:pPr>
            <a:endParaRPr lang="en-US" sz="1600" dirty="0" err="1" smtClean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US" dirty="0"/>
              <a:t>Connecting Trustable Things in different domains</a:t>
            </a:r>
            <a:endParaRPr lang="en-GB" dirty="0"/>
          </a:p>
          <a:p>
            <a:pPr lvl="1"/>
            <a:r>
              <a:rPr lang="en-US" b="1" dirty="0" smtClean="0"/>
              <a:t>BUILDING </a:t>
            </a:r>
            <a:r>
              <a:rPr lang="en-US" b="1" dirty="0"/>
              <a:t>&amp; HOME / SMART INFRASTRUCTURE </a:t>
            </a:r>
            <a:endParaRPr lang="en-US" b="1" dirty="0" smtClean="0"/>
          </a:p>
          <a:p>
            <a:pPr lvl="1"/>
            <a:r>
              <a:rPr lang="en-US" b="1" dirty="0"/>
              <a:t>HEALTH</a:t>
            </a:r>
            <a:endParaRPr lang="en-GB" dirty="0" smtClean="0"/>
          </a:p>
          <a:p>
            <a:r>
              <a:rPr lang="en-GB" b="1" dirty="0" smtClean="0"/>
              <a:t>Objectives in Technology Lines</a:t>
            </a:r>
            <a:endParaRPr lang="en-GB" b="1" dirty="0"/>
          </a:p>
          <a:p>
            <a:pPr lvl="1"/>
            <a:r>
              <a:rPr lang="en-GB" b="1" dirty="0"/>
              <a:t>Security &amp; Safety</a:t>
            </a:r>
          </a:p>
          <a:p>
            <a:r>
              <a:rPr lang="en-GB" dirty="0" smtClean="0"/>
              <a:t>Results &amp; expected impact</a:t>
            </a:r>
          </a:p>
          <a:p>
            <a:r>
              <a:rPr lang="en-US" dirty="0"/>
              <a:t>Relevant projects </a:t>
            </a:r>
            <a:r>
              <a:rPr lang="en-US" dirty="0" smtClean="0"/>
              <a:t>and partners, and our team</a:t>
            </a:r>
            <a:endParaRPr lang="en-GB" dirty="0" smtClean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2017-05-22/23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SCOTT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altLang="de-DE" smtClean="0"/>
              <a:t>Page </a:t>
            </a:r>
            <a:fld id="{30213E9D-02A2-4680-A0F1-D086B8D67F73}" type="slidenum">
              <a:rPr lang="en-GB" altLang="de-DE" smtClean="0"/>
              <a:pPr/>
              <a:t>3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29529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9423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/>
              <a:t>smart society </a:t>
            </a:r>
            <a:r>
              <a:rPr lang="en-US" dirty="0" smtClean="0"/>
              <a:t>from </a:t>
            </a:r>
            <a:r>
              <a:rPr lang="en-US" dirty="0"/>
              <a:t>a technological </a:t>
            </a:r>
            <a:r>
              <a:rPr lang="en-US" dirty="0" smtClean="0"/>
              <a:t>perspective, needs:</a:t>
            </a:r>
          </a:p>
          <a:p>
            <a:r>
              <a:rPr lang="en-US" dirty="0" smtClean="0"/>
              <a:t>a </a:t>
            </a:r>
            <a:r>
              <a:rPr lang="en-US" b="1" dirty="0"/>
              <a:t>strong, secure, and scalable communication </a:t>
            </a:r>
            <a:r>
              <a:rPr lang="en-US" b="1" dirty="0" smtClean="0"/>
              <a:t>infrastructure</a:t>
            </a:r>
            <a:endParaRPr lang="en-US" dirty="0"/>
          </a:p>
          <a:p>
            <a:r>
              <a:rPr lang="en-US" b="1" dirty="0" smtClean="0"/>
              <a:t>capable </a:t>
            </a:r>
            <a:r>
              <a:rPr lang="en-US" b="1" dirty="0"/>
              <a:t>of connecting all relevant entities </a:t>
            </a:r>
            <a:r>
              <a:rPr lang="en-US" dirty="0"/>
              <a:t>(smart objects, people, and systems)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real-time to enable powerful services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benefiting </a:t>
            </a:r>
            <a:r>
              <a:rPr lang="en-US" dirty="0"/>
              <a:t>the society and the human beings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31" y="1825625"/>
            <a:ext cx="4456123" cy="4351338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between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 lvl="1"/>
            <a:r>
              <a:rPr lang="en-US" dirty="0"/>
              <a:t>Wired </a:t>
            </a:r>
            <a:endParaRPr lang="en-US" dirty="0" smtClean="0"/>
          </a:p>
          <a:p>
            <a:pPr lvl="1"/>
            <a:r>
              <a:rPr lang="en-US" dirty="0"/>
              <a:t>Wireless technologies (3G, 4G, 5G, WLAN, IEEE 802.15.x...) </a:t>
            </a:r>
            <a:r>
              <a:rPr lang="en-US" dirty="0" smtClean="0"/>
              <a:t>with major benefits: </a:t>
            </a:r>
          </a:p>
          <a:p>
            <a:pPr lvl="2"/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mobility, </a:t>
            </a:r>
            <a:r>
              <a:rPr lang="en-US" dirty="0"/>
              <a:t>weight reduction, adaptability </a:t>
            </a:r>
            <a:r>
              <a:rPr lang="en-US" dirty="0" smtClean="0"/>
              <a:t>with changes </a:t>
            </a:r>
          </a:p>
          <a:p>
            <a:r>
              <a:rPr lang="en-US" dirty="0"/>
              <a:t>‘smart, connected products’</a:t>
            </a:r>
          </a:p>
          <a:p>
            <a:pPr lvl="1"/>
            <a:r>
              <a:rPr lang="en-US" dirty="0"/>
              <a:t>will not only </a:t>
            </a:r>
            <a:r>
              <a:rPr lang="en-US" dirty="0" smtClean="0"/>
              <a:t>transform data, </a:t>
            </a:r>
            <a:r>
              <a:rPr lang="en-US" dirty="0"/>
              <a:t>enterprises and competition, 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industrial scenarios and innovations in a highly networked digital </a:t>
            </a:r>
            <a:r>
              <a:rPr lang="en-US" dirty="0" smtClean="0"/>
              <a:t>economy </a:t>
            </a:r>
          </a:p>
          <a:p>
            <a:r>
              <a:rPr lang="en-US" dirty="0" smtClean="0"/>
              <a:t>facing </a:t>
            </a:r>
            <a:r>
              <a:rPr lang="en-US" dirty="0"/>
              <a:t>a digitalization of business processes </a:t>
            </a:r>
          </a:p>
          <a:p>
            <a:pPr lvl="1"/>
            <a:r>
              <a:rPr lang="en-US" b="1" dirty="0"/>
              <a:t>change the </a:t>
            </a:r>
            <a:r>
              <a:rPr lang="en-US" b="1" dirty="0" smtClean="0"/>
              <a:t>communication, business </a:t>
            </a:r>
            <a:r>
              <a:rPr lang="en-US" b="1" dirty="0"/>
              <a:t>models</a:t>
            </a:r>
            <a:r>
              <a:rPr lang="en-US" b="1" dirty="0" smtClean="0"/>
              <a:t>, and thus </a:t>
            </a:r>
            <a:r>
              <a:rPr lang="en-US" b="1" dirty="0"/>
              <a:t>attack models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SCOTT - A pan-European effort </a:t>
            </a:r>
            <a:r>
              <a:rPr lang="en-US" b="1" dirty="0" smtClean="0"/>
              <a:t>for </a:t>
            </a:r>
            <a:r>
              <a:rPr lang="en-US" b="1" dirty="0"/>
              <a:t>trustable wireless </a:t>
            </a:r>
            <a:r>
              <a:rPr lang="en-US" b="1" dirty="0" smtClean="0"/>
              <a:t>solutions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38" y="1048577"/>
            <a:ext cx="5152486" cy="5790631"/>
          </a:xfr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7135" y="1289051"/>
            <a:ext cx="4787561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14A"/>
              </a:buClr>
              <a:buFont typeface="Wingdings" panose="05000000000000000000" pitchFamily="2" charset="2"/>
              <a:buChar char=""/>
              <a:defRPr sz="2000">
                <a:solidFill>
                  <a:srgbClr val="00214A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4668"/>
              </a:buClr>
              <a:buFont typeface="Wingdings" panose="05000000000000000000" pitchFamily="2" charset="2"/>
              <a:buChar char="o"/>
              <a:defRPr>
                <a:solidFill>
                  <a:srgbClr val="00214A"/>
                </a:solidFill>
                <a:latin typeface="Verdana" pitchFamily="34" charset="0"/>
              </a:defRPr>
            </a:lvl2pPr>
            <a:lvl3pPr marL="809625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B60"/>
              </a:buClr>
              <a:buFont typeface="Courier New" panose="02070309020205020404" pitchFamily="49" charset="0"/>
              <a:buChar char="o"/>
              <a:defRPr sz="1600">
                <a:solidFill>
                  <a:srgbClr val="00214A"/>
                </a:solidFill>
                <a:latin typeface="Verdana" pitchFamily="34" charset="0"/>
              </a:defRPr>
            </a:lvl3pPr>
            <a:lvl4pPr marL="1079500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56839"/>
              </a:buClr>
              <a:buFont typeface="Symbol" panose="05050102010706020507" pitchFamily="18" charset="2"/>
              <a:buChar char="-"/>
              <a:defRPr sz="1400">
                <a:solidFill>
                  <a:srgbClr val="00214A"/>
                </a:solidFill>
                <a:latin typeface="Verdana" pitchFamily="34" charset="0"/>
              </a:defRPr>
            </a:lvl4pPr>
            <a:lvl5pPr marL="1349375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14A"/>
              </a:buClr>
              <a:buFont typeface="Symbol" panose="05050102010706020507" pitchFamily="18" charset="2"/>
              <a:buChar char="-"/>
              <a:defRPr sz="1200">
                <a:solidFill>
                  <a:srgbClr val="00214A"/>
                </a:solidFill>
                <a:latin typeface="Verdana" pitchFamily="34" charset="0"/>
              </a:defRPr>
            </a:lvl5pPr>
            <a:lvl6pPr marL="20574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rgbClr val="666666"/>
                </a:solidFill>
                <a:latin typeface="+mn-lt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 smtClean="0"/>
              <a:t>Creating </a:t>
            </a:r>
            <a:r>
              <a:rPr lang="en-US" b="1" kern="0" dirty="0"/>
              <a:t>trust in wireless solutions and increasing their social </a:t>
            </a:r>
            <a:r>
              <a:rPr lang="en-US" b="1" dirty="0" smtClean="0"/>
              <a:t>acceptance</a:t>
            </a:r>
            <a:r>
              <a:rPr lang="en-US" b="1" kern="0" dirty="0" smtClean="0"/>
              <a:t> </a:t>
            </a:r>
            <a:r>
              <a:rPr lang="en-US" kern="0" dirty="0" smtClean="0"/>
              <a:t>is </a:t>
            </a:r>
            <a:r>
              <a:rPr lang="en-US" kern="0" dirty="0"/>
              <a:t>one of the major challenges to bring out the full potential of the Internet of </a:t>
            </a:r>
            <a:r>
              <a:rPr lang="en-US" kern="0" dirty="0" smtClean="0"/>
              <a:t>Things</a:t>
            </a:r>
          </a:p>
          <a:p>
            <a:r>
              <a:rPr lang="en-GB" altLang="de-DE" kern="0" dirty="0" smtClean="0"/>
              <a:t>Involved </a:t>
            </a:r>
            <a:r>
              <a:rPr lang="en-GB" altLang="de-DE" kern="0" dirty="0"/>
              <a:t>partners:</a:t>
            </a:r>
          </a:p>
          <a:p>
            <a:pPr lvl="1"/>
            <a:r>
              <a:rPr lang="en-GB" kern="0" dirty="0" err="1"/>
              <a:t>Movation</a:t>
            </a:r>
            <a:r>
              <a:rPr lang="en-GB" kern="0" dirty="0"/>
              <a:t> AS </a:t>
            </a:r>
          </a:p>
          <a:p>
            <a:pPr lvl="1"/>
            <a:r>
              <a:rPr lang="en-GB" kern="0" dirty="0"/>
              <a:t>Philips Lighting B.V </a:t>
            </a:r>
          </a:p>
          <a:p>
            <a:pPr lvl="1"/>
            <a:r>
              <a:rPr lang="en-GB" kern="0" dirty="0"/>
              <a:t>Universidad </a:t>
            </a:r>
            <a:r>
              <a:rPr lang="en-GB" kern="0" dirty="0" err="1"/>
              <a:t>Politecnica</a:t>
            </a:r>
            <a:r>
              <a:rPr lang="en-GB" kern="0" dirty="0"/>
              <a:t> de </a:t>
            </a:r>
          </a:p>
          <a:p>
            <a:pPr marL="268288" lvl="1" indent="0">
              <a:buNone/>
            </a:pPr>
            <a:r>
              <a:rPr lang="en-GB" kern="0" dirty="0"/>
              <a:t>Madrid </a:t>
            </a:r>
            <a:endParaRPr lang="en-GB" altLang="de-DE" dirty="0"/>
          </a:p>
          <a:p>
            <a:r>
              <a:rPr lang="en-GB" dirty="0"/>
              <a:t>57 key partners from 12 countries (EU and Brazil)</a:t>
            </a:r>
          </a:p>
          <a:p>
            <a:endParaRPr lang="en-US" dirty="0"/>
          </a:p>
          <a:p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8807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Connecting Trustable Things in different domains with </a:t>
            </a:r>
            <a:r>
              <a:rPr lang="en-US" b="1" dirty="0" smtClean="0"/>
              <a:t>SCOTT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54" y="1052736"/>
            <a:ext cx="6968543" cy="568863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7135" y="1289051"/>
            <a:ext cx="4787561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14A"/>
              </a:buClr>
              <a:buFont typeface="Wingdings" panose="05000000000000000000" pitchFamily="2" charset="2"/>
              <a:buChar char=""/>
              <a:defRPr sz="2000">
                <a:solidFill>
                  <a:srgbClr val="00214A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4668"/>
              </a:buClr>
              <a:buFont typeface="Wingdings" panose="05000000000000000000" pitchFamily="2" charset="2"/>
              <a:buChar char="o"/>
              <a:defRPr>
                <a:solidFill>
                  <a:srgbClr val="00214A"/>
                </a:solidFill>
                <a:latin typeface="Verdana" pitchFamily="34" charset="0"/>
              </a:defRPr>
            </a:lvl2pPr>
            <a:lvl3pPr marL="809625" indent="-268288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B60"/>
              </a:buClr>
              <a:buFont typeface="Courier New" panose="02070309020205020404" pitchFamily="49" charset="0"/>
              <a:buChar char="o"/>
              <a:defRPr sz="1600">
                <a:solidFill>
                  <a:srgbClr val="00214A"/>
                </a:solidFill>
                <a:latin typeface="Verdana" pitchFamily="34" charset="0"/>
              </a:defRPr>
            </a:lvl3pPr>
            <a:lvl4pPr marL="1079500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56839"/>
              </a:buClr>
              <a:buFont typeface="Symbol" panose="05050102010706020507" pitchFamily="18" charset="2"/>
              <a:buChar char="-"/>
              <a:defRPr sz="1400">
                <a:solidFill>
                  <a:srgbClr val="00214A"/>
                </a:solidFill>
                <a:latin typeface="Verdana" pitchFamily="34" charset="0"/>
              </a:defRPr>
            </a:lvl4pPr>
            <a:lvl5pPr marL="1349375" indent="-269875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0214A"/>
              </a:buClr>
              <a:buFont typeface="Symbol" panose="05050102010706020507" pitchFamily="18" charset="2"/>
              <a:buChar char="-"/>
              <a:defRPr sz="1200">
                <a:solidFill>
                  <a:srgbClr val="00214A"/>
                </a:solidFill>
                <a:latin typeface="Verdana" pitchFamily="34" charset="0"/>
              </a:defRPr>
            </a:lvl5pPr>
            <a:lvl6pPr marL="20574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rgbClr val="666666"/>
                </a:solidFill>
                <a:latin typeface="+mn-lt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kern="0" dirty="0" smtClean="0"/>
              <a:t>With 3 main objectives:</a:t>
            </a:r>
          </a:p>
          <a:p>
            <a:r>
              <a:rPr lang="en-US" kern="0" dirty="0" smtClean="0"/>
              <a:t>foster the European leadership for </a:t>
            </a:r>
            <a:r>
              <a:rPr lang="en-US" b="1" kern="0" dirty="0" smtClean="0"/>
              <a:t>Smart and Connected Things </a:t>
            </a:r>
          </a:p>
          <a:p>
            <a:r>
              <a:rPr lang="en-US" kern="0" dirty="0" smtClean="0"/>
              <a:t>strengthen Europe’s </a:t>
            </a:r>
            <a:r>
              <a:rPr lang="en-US" b="1" kern="0" dirty="0" smtClean="0"/>
              <a:t>independence for security enabling components and systems </a:t>
            </a:r>
          </a:p>
          <a:p>
            <a:r>
              <a:rPr lang="en-US" dirty="0"/>
              <a:t>strengthen Europe’s position in the </a:t>
            </a:r>
            <a:r>
              <a:rPr lang="en-US" b="1" dirty="0">
                <a:solidFill>
                  <a:schemeClr val="tx1"/>
                </a:solidFill>
              </a:rPr>
              <a:t>emerging technology field </a:t>
            </a:r>
            <a:r>
              <a:rPr lang="en-US" dirty="0"/>
              <a:t>of secure </a:t>
            </a:r>
            <a:r>
              <a:rPr lang="en-US" dirty="0" err="1"/>
              <a:t>IoT</a:t>
            </a:r>
            <a:endParaRPr lang="en-US" dirty="0"/>
          </a:p>
          <a:p>
            <a:endParaRPr lang="en-US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Focus on </a:t>
            </a:r>
            <a:r>
              <a:rPr lang="en-US" b="1" dirty="0" smtClean="0"/>
              <a:t>wirelessly connected “things” in domains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Considering </a:t>
            </a:r>
            <a:r>
              <a:rPr lang="en-US" dirty="0" smtClean="0">
                <a:solidFill>
                  <a:srgbClr val="00B050"/>
                </a:solidFill>
              </a:rPr>
              <a:t>integration</a:t>
            </a:r>
            <a:r>
              <a:rPr lang="en-US" dirty="0" smtClean="0"/>
              <a:t> </a:t>
            </a:r>
            <a:r>
              <a:rPr lang="en-US" dirty="0"/>
              <a:t>with wired solutions </a:t>
            </a:r>
            <a:endParaRPr lang="en-US" dirty="0" smtClean="0"/>
          </a:p>
          <a:p>
            <a:r>
              <a:rPr lang="en-US" dirty="0" smtClean="0"/>
              <a:t>foster </a:t>
            </a:r>
            <a:r>
              <a:rPr lang="en-US" dirty="0">
                <a:solidFill>
                  <a:srgbClr val="00B050"/>
                </a:solidFill>
              </a:rPr>
              <a:t>interoperability</a:t>
            </a:r>
            <a:r>
              <a:rPr lang="en-US" dirty="0"/>
              <a:t> of wireless systems </a:t>
            </a:r>
            <a:endParaRPr lang="en-US" dirty="0" smtClean="0"/>
          </a:p>
          <a:p>
            <a:r>
              <a:rPr lang="en-US" dirty="0" smtClean="0"/>
              <a:t>making full potential of </a:t>
            </a:r>
            <a:r>
              <a:rPr lang="en-US" dirty="0" smtClean="0">
                <a:solidFill>
                  <a:srgbClr val="00B050"/>
                </a:solidFill>
              </a:rPr>
              <a:t>cross-domain synergies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standardize</a:t>
            </a:r>
            <a:r>
              <a:rPr lang="en-US" dirty="0" smtClean="0"/>
              <a:t> </a:t>
            </a:r>
            <a:r>
              <a:rPr lang="en-US" dirty="0"/>
              <a:t>interaction across boundaries, </a:t>
            </a:r>
            <a:r>
              <a:rPr lang="en-US" dirty="0" smtClean="0"/>
              <a:t>across </a:t>
            </a:r>
            <a:r>
              <a:rPr lang="en-US" dirty="0">
                <a:solidFill>
                  <a:srgbClr val="00B050"/>
                </a:solidFill>
              </a:rPr>
              <a:t>industrial domains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secure communication for </a:t>
            </a:r>
            <a:r>
              <a:rPr lang="en-US" b="1" dirty="0" smtClean="0"/>
              <a:t>smart </a:t>
            </a:r>
            <a:r>
              <a:rPr lang="en-US" b="1" dirty="0"/>
              <a:t>sensors and </a:t>
            </a:r>
            <a:r>
              <a:rPr lang="en-US" b="1" dirty="0" smtClean="0"/>
              <a:t>actuators</a:t>
            </a:r>
          </a:p>
          <a:p>
            <a:r>
              <a:rPr lang="en-US" dirty="0" smtClean="0"/>
              <a:t>use </a:t>
            </a:r>
            <a:r>
              <a:rPr lang="en-US" dirty="0"/>
              <a:t>a standardized multi-domain reference architecture framework </a:t>
            </a:r>
            <a:r>
              <a:rPr lang="en-US" dirty="0" smtClean="0"/>
              <a:t>compliant </a:t>
            </a:r>
            <a:r>
              <a:rPr lang="en-US" dirty="0"/>
              <a:t>with the international standard </a:t>
            </a:r>
            <a:r>
              <a:rPr lang="en-US" b="1" dirty="0"/>
              <a:t>ISO 29182 – Sensor Network Reference </a:t>
            </a:r>
            <a:r>
              <a:rPr lang="en-US" b="1" dirty="0" smtClean="0"/>
              <a:t>Architecture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fostering </a:t>
            </a:r>
            <a:r>
              <a:rPr lang="en-US" dirty="0"/>
              <a:t>reusability, scalability, and </a:t>
            </a:r>
            <a:r>
              <a:rPr lang="en-US" dirty="0" smtClean="0"/>
              <a:t>interoperability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BUILDING &amp; HOME / SMART INFRASTRUCTURE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04" y="1844824"/>
            <a:ext cx="8530120" cy="4594425"/>
          </a:xfrm>
        </p:spPr>
      </p:pic>
      <p:sp>
        <p:nvSpPr>
          <p:cNvPr id="5" name="Oval 4"/>
          <p:cNvSpPr/>
          <p:nvPr/>
        </p:nvSpPr>
        <p:spPr>
          <a:xfrm>
            <a:off x="3837112" y="1916832"/>
            <a:ext cx="2232248" cy="792089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7716" y="1989710"/>
            <a:ext cx="2178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ctr">
              <a:buClr>
                <a:srgbClr val="E30034"/>
              </a:buClr>
            </a:pPr>
            <a:r>
              <a:rPr lang="en-US" sz="1200" dirty="0">
                <a:solidFill>
                  <a:schemeClr val="accent3"/>
                </a:solidFill>
                <a:latin typeface="Verdana" pitchFamily="34" charset="0"/>
              </a:rPr>
              <a:t>Precise objects monitoring in virtually defined area </a:t>
            </a:r>
          </a:p>
        </p:txBody>
      </p:sp>
      <p:sp>
        <p:nvSpPr>
          <p:cNvPr id="9" name="Oval 8"/>
          <p:cNvSpPr/>
          <p:nvPr/>
        </p:nvSpPr>
        <p:spPr>
          <a:xfrm>
            <a:off x="2207568" y="2636911"/>
            <a:ext cx="2232248" cy="792089"/>
          </a:xfrm>
          <a:prstGeom prst="ellipse">
            <a:avLst/>
          </a:prstGeom>
          <a:solidFill>
            <a:srgbClr val="FFD5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3780" y="2752774"/>
            <a:ext cx="2178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mtClean="0"/>
              <a:t>robustness </a:t>
            </a:r>
            <a:r>
              <a:rPr lang="en-US" sz="1200"/>
              <a:t>and </a:t>
            </a:r>
            <a:r>
              <a:rPr lang="en-US" sz="1200" smtClean="0"/>
              <a:t>efficiency for </a:t>
            </a:r>
            <a:r>
              <a:rPr lang="en-US" sz="1200" dirty="0"/>
              <a:t>authentication, authorization, and accounting </a:t>
            </a:r>
            <a:endParaRPr lang="en-US" sz="1200" dirty="0">
              <a:effectLst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80176" y="4076202"/>
            <a:ext cx="2232248" cy="792089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140" y="4263479"/>
            <a:ext cx="2178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dependable, energy-efficient and </a:t>
            </a:r>
            <a:r>
              <a:rPr lang="en-US" sz="1200" dirty="0" smtClean="0"/>
              <a:t>wireless </a:t>
            </a:r>
            <a:r>
              <a:rPr lang="en-US" sz="1200" dirty="0"/>
              <a:t>systems </a:t>
            </a:r>
            <a:endParaRPr lang="en-US" sz="1200" dirty="0">
              <a:effectLst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22786" y="3216965"/>
            <a:ext cx="3908538" cy="932114"/>
          </a:xfrm>
          <a:prstGeom prst="cloud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620" y="3296487"/>
            <a:ext cx="3702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NewRomanPSMT" charset="0"/>
              </a:rPr>
              <a:t>p</a:t>
            </a:r>
            <a:r>
              <a:rPr lang="en-US" sz="1600" dirty="0" smtClean="0">
                <a:latin typeface="TimesNewRomanPSMT" charset="0"/>
              </a:rPr>
              <a:t>rovide solutions </a:t>
            </a:r>
            <a:r>
              <a:rPr lang="en-US" sz="1600" dirty="0">
                <a:latin typeface="TimesNewRomanPSMT" charset="0"/>
              </a:rPr>
              <a:t>for </a:t>
            </a:r>
            <a:r>
              <a:rPr lang="en-US" sz="1600" dirty="0" smtClean="0">
                <a:latin typeface="TimesNewRomanPSMT" charset="0"/>
              </a:rPr>
              <a:t>AAA for </a:t>
            </a:r>
            <a:r>
              <a:rPr lang="en-US" sz="1600" dirty="0">
                <a:latin typeface="TimesNewRomanPSMT" charset="0"/>
              </a:rPr>
              <a:t>wirelessly communicating embedded systems in environments. </a:t>
            </a:r>
            <a:endParaRPr lang="en-US" sz="1600" dirty="0">
              <a:effectLst/>
            </a:endParaRPr>
          </a:p>
        </p:txBody>
      </p:sp>
      <p:sp>
        <p:nvSpPr>
          <p:cNvPr id="17" name="Cloud 16"/>
          <p:cNvSpPr/>
          <p:nvPr/>
        </p:nvSpPr>
        <p:spPr>
          <a:xfrm>
            <a:off x="336552" y="1268760"/>
            <a:ext cx="3310760" cy="1080120"/>
          </a:xfrm>
          <a:prstGeom prst="cloud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4678" y="1387426"/>
            <a:ext cx="3089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NewRomanPSMT" charset="0"/>
              </a:rPr>
              <a:t>objects (people, vehicles, tools, equipment etc.) using secure wireless connectivity. </a:t>
            </a:r>
            <a:endParaRPr lang="en-US" sz="1600" dirty="0"/>
          </a:p>
        </p:txBody>
      </p:sp>
      <p:sp>
        <p:nvSpPr>
          <p:cNvPr id="19" name="Cloud 18"/>
          <p:cNvSpPr/>
          <p:nvPr/>
        </p:nvSpPr>
        <p:spPr>
          <a:xfrm>
            <a:off x="9115836" y="3140968"/>
            <a:ext cx="3169810" cy="1368152"/>
          </a:xfrm>
          <a:prstGeom prst="cloud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12524" y="3284984"/>
            <a:ext cx="3076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TimesNewRomanPSMT" charset="0"/>
              </a:rPr>
              <a:t>To make cross-connection </a:t>
            </a:r>
            <a:r>
              <a:rPr lang="en-US" sz="1600" dirty="0">
                <a:latin typeface="TimesNewRomanPSMT" charset="0"/>
              </a:rPr>
              <a:t>easily</a:t>
            </a:r>
            <a:r>
              <a:rPr lang="en-US" sz="1600" dirty="0" smtClean="0">
                <a:latin typeface="TimesNewRomanPSMT" charset="0"/>
              </a:rPr>
              <a:t> and decrease the added-value </a:t>
            </a:r>
            <a:r>
              <a:rPr lang="en-US" sz="1600" dirty="0">
                <a:latin typeface="TimesNewRomanPSMT" charset="0"/>
              </a:rPr>
              <a:t>to end-users </a:t>
            </a:r>
            <a:r>
              <a:rPr lang="en-US" sz="1600" dirty="0" smtClean="0">
                <a:latin typeface="TimesNewRomanPSMT" charset="0"/>
              </a:rPr>
              <a:t>resulted from cross</a:t>
            </a:r>
            <a:r>
              <a:rPr lang="nb-NO" sz="1600" dirty="0" smtClean="0">
                <a:latin typeface="TimesNewRomanPSMT" charset="0"/>
              </a:rPr>
              <a:t>-system application.</a:t>
            </a:r>
            <a:r>
              <a:rPr lang="nb-NO" sz="1600" baseline="30000" dirty="0" smtClean="0">
                <a:latin typeface="TimesNewRomanPSMT" charset="0"/>
              </a:rPr>
              <a:t>1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6149964" y="2197626"/>
            <a:ext cx="2232248" cy="792089"/>
          </a:xfrm>
          <a:prstGeom prst="ellipse">
            <a:avLst/>
          </a:prstGeom>
          <a:solidFill>
            <a:srgbClr val="FFD5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 smtClean="0"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6176" y="2313489"/>
            <a:ext cx="2178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Secure and trustable wireless </a:t>
            </a:r>
            <a:r>
              <a:rPr lang="en-US" sz="1200" dirty="0"/>
              <a:t>systems </a:t>
            </a:r>
            <a:r>
              <a:rPr lang="en-US" sz="1200" dirty="0" smtClean="0"/>
              <a:t>and </a:t>
            </a:r>
            <a:r>
              <a:rPr lang="en-US" sz="1200" dirty="0"/>
              <a:t>collaborative applications </a:t>
            </a:r>
            <a:endParaRPr lang="en-US" sz="1200" dirty="0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4678" y="6330806"/>
            <a:ext cx="11371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latin typeface="TimesNewRomanPSMT" charset="0"/>
              </a:rPr>
              <a:t>W. Rom et al., "DEWI -- Wirelessly into the Future," Digital System Design (DSD), 2015 </a:t>
            </a:r>
            <a:r>
              <a:rPr lang="en-US" sz="1600" dirty="0" err="1">
                <a:latin typeface="TimesNewRomanPSMT" charset="0"/>
              </a:rPr>
              <a:t>Euromicro</a:t>
            </a:r>
            <a:r>
              <a:rPr lang="en-US" sz="1600" dirty="0">
                <a:latin typeface="TimesNewRomanPSMT" charset="0"/>
              </a:rPr>
              <a:t> Conference on, </a:t>
            </a:r>
            <a:r>
              <a:rPr lang="en-US" sz="1600" dirty="0" err="1">
                <a:latin typeface="TimesNewRomanPSMT" charset="0"/>
              </a:rPr>
              <a:t>Funchal</a:t>
            </a:r>
            <a:r>
              <a:rPr lang="en-US" sz="1600" dirty="0">
                <a:latin typeface="TimesNewRomanPSMT" charset="0"/>
              </a:rPr>
              <a:t>, 2015 </a:t>
            </a:r>
            <a:endParaRPr lang="en-US" sz="1600" dirty="0">
              <a:effectLst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2467" y="6624639"/>
            <a:ext cx="1441451" cy="142875"/>
          </a:xfrm>
        </p:spPr>
        <p:txBody>
          <a:bodyPr/>
          <a:lstStyle/>
          <a:p>
            <a:fld id="{F59727EA-614E-A64D-B67D-AE9B4474676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9" grpId="0" animBg="1"/>
      <p:bldP spid="10" grpId="0"/>
      <p:bldP spid="11" grpId="0" animBg="1"/>
      <p:bldP spid="12" grpId="0"/>
      <p:bldP spid="16" grpId="0" animBg="1"/>
      <p:bldP spid="8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heme/theme1.xml><?xml version="1.0" encoding="utf-8"?>
<a:theme xmlns:a="http://schemas.openxmlformats.org/drawingml/2006/main" name="20140228_DEWI_Presentation_Template_v6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6839"/>
      </a:accent1>
      <a:accent2>
        <a:srgbClr val="E6EFF5"/>
      </a:accent2>
      <a:accent3>
        <a:srgbClr val="00214A"/>
      </a:accent3>
      <a:accent4>
        <a:srgbClr val="C0C0C0"/>
      </a:accent4>
      <a:accent5>
        <a:srgbClr val="056839"/>
      </a:accent5>
      <a:accent6>
        <a:srgbClr val="1A1817"/>
      </a:accent6>
      <a:hlink>
        <a:srgbClr val="00214A"/>
      </a:hlink>
      <a:folHlink>
        <a:srgbClr val="990D2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DA9"/>
        </a:solidFill>
        <a:ln w="12700">
          <a:noFill/>
        </a:ln>
      </a:spPr>
      <a:bodyPr lIns="72000" tIns="72000" rIns="72000" bIns="72000" rtlCol="0" anchor="ctr"/>
      <a:lstStyle>
        <a:defPPr algn="ctr">
          <a:buClr>
            <a:srgbClr val="E30034"/>
          </a:buClr>
          <a:defRPr sz="1600" dirty="0" err="1" smtClean="0"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marL="273050" indent="-273050">
          <a:buClr>
            <a:srgbClr val="E30034"/>
          </a:buClr>
          <a:defRPr sz="1600" dirty="0" err="1" smtClean="0">
            <a:solidFill>
              <a:schemeClr val="accent3"/>
            </a:solidFill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nfineon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FAF258"/>
      </a:accent5>
      <a:accent6>
        <a:srgbClr val="969696"/>
      </a:accent6>
      <a:hlink>
        <a:srgbClr val="4086BF"/>
      </a:hlink>
      <a:folHlink>
        <a:srgbClr val="79092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FAF258"/>
      </a:accent5>
      <a:accent6>
        <a:srgbClr val="969696"/>
      </a:accent6>
      <a:hlink>
        <a:srgbClr val="4086BF"/>
      </a:hlink>
      <a:folHlink>
        <a:srgbClr val="79092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E51C626BDC3D4EBF1B56E36AE2E363" ma:contentTypeVersion="" ma:contentTypeDescription="Create a new document." ma:contentTypeScope="" ma:versionID="08f1e0b2789656ced3792016fbeed7b4">
  <xsd:schema xmlns:xsd="http://www.w3.org/2001/XMLSchema" xmlns:xs="http://www.w3.org/2001/XMLSchema" xmlns:p="http://schemas.microsoft.com/office/2006/metadata/properties" xmlns:ns2="A5D13DB7-819B-4E50-91F9-E9731DFD44CA" xmlns:ns3="a5d13db7-819b-4e50-91f9-e9731dfd44ca" targetNamespace="http://schemas.microsoft.com/office/2006/metadata/properties" ma:root="true" ma:fieldsID="ab7b7f2d222fce32e6b7bc70aeabe03d" ns2:_="" ns3:_="">
    <xsd:import namespace="A5D13DB7-819B-4E50-91F9-E9731DFD44CA"/>
    <xsd:import namespace="a5d13db7-819b-4e50-91f9-e9731dfd44ca"/>
    <xsd:element name="properties">
      <xsd:complexType>
        <xsd:sequence>
          <xsd:element name="documentManagement">
            <xsd:complexType>
              <xsd:all>
                <xsd:element ref="ns2:Comments" minOccurs="0"/>
                <xsd:element ref="ns3:WP_x0020_tit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13DB7-819B-4E50-91F9-E9731DFD44CA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13db7-819b-4e50-91f9-e9731dfd44ca" elementFormDefault="qualified">
    <xsd:import namespace="http://schemas.microsoft.com/office/2006/documentManagement/types"/>
    <xsd:import namespace="http://schemas.microsoft.com/office/infopath/2007/PartnerControls"/>
    <xsd:element name="WP_x0020_title" ma:index="9" nillable="true" ma:displayName="WP title" ma:internalName="WP_x0020_titl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A5D13DB7-819B-4E50-91F9-E9731DFD44CA" xsi:nil="true"/>
    <WP_x0020_title xmlns="a5d13db7-819b-4e50-91f9-e9731dfd44c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AE9E0-AEC7-44A5-B34D-E91854974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13DB7-819B-4E50-91F9-E9731DFD44CA"/>
    <ds:schemaRef ds:uri="a5d13db7-819b-4e50-91f9-e9731dfd44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33331B-5BBD-4E14-9F34-A35AF77251E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sharepoint/v4"/>
    <ds:schemaRef ds:uri="http://schemas.microsoft.com/sharepoint/v3/fields"/>
    <ds:schemaRef ds:uri="A5D13DB7-819B-4E50-91F9-E9731DFD44CA"/>
    <ds:schemaRef ds:uri="a5d13db7-819b-4e50-91f9-e9731dfd44ca"/>
  </ds:schemaRefs>
</ds:datastoreItem>
</file>

<file path=customXml/itemProps3.xml><?xml version="1.0" encoding="utf-8"?>
<ds:datastoreItem xmlns:ds="http://schemas.openxmlformats.org/officeDocument/2006/customXml" ds:itemID="{47366F56-6637-4B38-A91D-F8D5346424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DEWI_Presentation_Template</Template>
  <TotalTime>0</TotalTime>
  <Words>1553</Words>
  <Application>Microsoft Macintosh PowerPoint</Application>
  <PresentationFormat>Widescreen</PresentationFormat>
  <Paragraphs>230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TimesNewRomanPSMT</vt:lpstr>
      <vt:lpstr>Verdana</vt:lpstr>
      <vt:lpstr>Wingdings</vt:lpstr>
      <vt:lpstr>20140228_DEWI_Presentation_Template_v6</vt:lpstr>
      <vt:lpstr>Warm up</vt:lpstr>
      <vt:lpstr>Secure COnnected Trustable Things  </vt:lpstr>
      <vt:lpstr>Agenda</vt:lpstr>
      <vt:lpstr>Introduction</vt:lpstr>
      <vt:lpstr>Introduction (2)</vt:lpstr>
      <vt:lpstr>SCOTT - A pan-European effort for trustable wireless solutions</vt:lpstr>
      <vt:lpstr>Connecting Trustable Things in different domains with SCOTT</vt:lpstr>
      <vt:lpstr>Focus on wirelessly connected “things” in domains </vt:lpstr>
      <vt:lpstr>BUILDING &amp; HOME / SMART INFRASTRUCTURE </vt:lpstr>
      <vt:lpstr>Synergies of Domains </vt:lpstr>
      <vt:lpstr>HEALTH </vt:lpstr>
      <vt:lpstr>Synergies of Domains</vt:lpstr>
      <vt:lpstr>Objectives in the domain of RAIL </vt:lpstr>
      <vt:lpstr>SECURITY &amp; SAFETY </vt:lpstr>
      <vt:lpstr>Security, Safety, Privacy and Trustability</vt:lpstr>
      <vt:lpstr>Establishing eco-system with re-usable Technical Building Blocks</vt:lpstr>
      <vt:lpstr>For SECURITY &amp; SAFETY </vt:lpstr>
      <vt:lpstr>Expected results</vt:lpstr>
      <vt:lpstr>Other Objectives</vt:lpstr>
      <vt:lpstr>Impact: Higher Technology Readiness Levels (TRLs)</vt:lpstr>
      <vt:lpstr>Scope of SCOTT regard to the strategy of ECSEL MASP 2016 </vt:lpstr>
      <vt:lpstr>Relevant national or international linkes to the project</vt:lpstr>
      <vt:lpstr>Our Team for SCOTT</vt:lpstr>
      <vt:lpstr>Questions?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</dc:title>
  <dc:subject>SCOTT</dc:subject>
  <dc:creator/>
  <cp:keywords>SCOTT</cp:keywords>
  <cp:lastModifiedBy/>
  <cp:revision>1</cp:revision>
  <cp:lastPrinted>2004-03-02T21:24:15Z</cp:lastPrinted>
  <dcterms:created xsi:type="dcterms:W3CDTF">2015-12-18T04:39:23Z</dcterms:created>
  <dcterms:modified xsi:type="dcterms:W3CDTF">2017-11-13T22:57:36Z</dcterms:modified>
  <cp:category>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0x01010060E51C626BDC3D4EBF1B56E36AE2E363</vt:lpwstr>
  </property>
  <property fmtid="{D5CDD505-2E9C-101B-9397-08002B2CF9AE}" pid="3" name="IconOverlay">
    <vt:lpwstr/>
  </property>
  <property fmtid="{D5CDD505-2E9C-101B-9397-08002B2CF9AE}" pid="4" name="_Revision">
    <vt:lpwstr/>
  </property>
  <property fmtid="{D5CDD505-2E9C-101B-9397-08002B2CF9AE}" pid="5" name="_AdHocReviewCycleID">
    <vt:i4>512808321</vt:i4>
  </property>
  <property fmtid="{D5CDD505-2E9C-101B-9397-08002B2CF9AE}" pid="6" name="_NewReviewCycle">
    <vt:lpwstr/>
  </property>
</Properties>
</file>