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7" r:id="rId6"/>
    <p:sldId id="270" r:id="rId7"/>
    <p:sldId id="259" r:id="rId8"/>
    <p:sldId id="266" r:id="rId9"/>
    <p:sldId id="265" r:id="rId10"/>
    <p:sldId id="261" r:id="rId11"/>
    <p:sldId id="263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86417"/>
  </p:normalViewPr>
  <p:slideViewPr>
    <p:cSldViewPr snapToGrid="0" snapToObjects="1" showGuides="1">
      <p:cViewPr varScale="1">
        <p:scale>
          <a:sx n="88" d="100"/>
          <a:sy n="88" d="100"/>
        </p:scale>
        <p:origin x="1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6602-4127-3F41-AF7F-BFBE1932035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596F0-DD0B-FA48-A24F-7F2557B75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www.catalyst.org</a:t>
            </a:r>
            <a:r>
              <a:rPr lang="en-US" dirty="0"/>
              <a:t>/research/women-in-academia/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interdisciplinary</a:t>
            </a:r>
            <a:r>
              <a:rPr lang="nb-NO" dirty="0"/>
              <a:t> </a:t>
            </a:r>
            <a:r>
              <a:rPr lang="nb-NO" dirty="0" err="1"/>
              <a:t>innovation</a:t>
            </a:r>
            <a:r>
              <a:rPr lang="nb-NO" dirty="0"/>
              <a:t> is </a:t>
            </a:r>
            <a:r>
              <a:rPr lang="nb-NO" dirty="0" err="1"/>
              <a:t>humanitarian</a:t>
            </a:r>
            <a:r>
              <a:rPr lang="nb-NO" dirty="0"/>
              <a:t> </a:t>
            </a:r>
            <a:r>
              <a:rPr lang="nb-NO" dirty="0" err="1"/>
              <a:t>assistance</a:t>
            </a:r>
            <a:r>
              <a:rPr lang="nb-NO" dirty="0"/>
              <a:t> in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smart </a:t>
            </a:r>
            <a:r>
              <a:rPr lang="nb-NO" dirty="0" err="1"/>
              <a:t>devices</a:t>
            </a:r>
            <a:r>
              <a:rPr lang="nb-NO" dirty="0"/>
              <a:t> by providing </a:t>
            </a:r>
            <a:r>
              <a:rPr lang="nb-NO" dirty="0" err="1"/>
              <a:t>secure</a:t>
            </a:r>
            <a:r>
              <a:rPr lang="nb-NO" dirty="0"/>
              <a:t> </a:t>
            </a:r>
            <a:r>
              <a:rPr lang="nb-NO" dirty="0" err="1"/>
              <a:t>software</a:t>
            </a:r>
            <a:r>
              <a:rPr lang="nb-NO" dirty="0"/>
              <a:t> </a:t>
            </a:r>
            <a:r>
              <a:rPr lang="nb-NO" dirty="0" err="1"/>
              <a:t>sytem</a:t>
            </a:r>
            <a:r>
              <a:rPr lang="nb-NO" dirty="0"/>
              <a:t> and </a:t>
            </a:r>
            <a:r>
              <a:rPr lang="nb-NO" dirty="0" err="1"/>
              <a:t>application</a:t>
            </a:r>
            <a:endParaRPr lang="nb-NO" dirty="0"/>
          </a:p>
          <a:p>
            <a:endParaRPr lang="en-US" dirty="0"/>
          </a:p>
          <a:p>
            <a:r>
              <a:rPr lang="en-US" dirty="0"/>
              <a:t>Combining vulnerability scanner,</a:t>
            </a:r>
          </a:p>
          <a:p>
            <a:r>
              <a:rPr lang="en-US" dirty="0"/>
              <a:t>Specification of Programming </a:t>
            </a:r>
            <a:r>
              <a:rPr lang="en-US" dirty="0" err="1"/>
              <a:t>languges</a:t>
            </a:r>
            <a:r>
              <a:rPr lang="en-US" dirty="0"/>
              <a:t> with security policy specification while the compiled programs can enforce that policy,</a:t>
            </a:r>
          </a:p>
          <a:p>
            <a:r>
              <a:rPr lang="en-US" dirty="0"/>
              <a:t>Smart devices,</a:t>
            </a:r>
          </a:p>
          <a:p>
            <a:r>
              <a:rPr lang="en-US" dirty="0"/>
              <a:t>User as a key part of the system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studies in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education</a:t>
            </a:r>
            <a:r>
              <a:rPr lang="nb-NO" dirty="0"/>
              <a:t> and </a:t>
            </a:r>
            <a:r>
              <a:rPr lang="nb-NO" dirty="0" err="1"/>
              <a:t>degrees</a:t>
            </a:r>
            <a:r>
              <a:rPr lang="nb-NO" dirty="0"/>
              <a:t> for </a:t>
            </a:r>
            <a:r>
              <a:rPr lang="nb-NO" dirty="0" err="1"/>
              <a:t>women</a:t>
            </a:r>
            <a:endParaRPr lang="nb-NO" dirty="0"/>
          </a:p>
          <a:p>
            <a:endParaRPr lang="nb-NO" dirty="0"/>
          </a:p>
          <a:p>
            <a:r>
              <a:rPr lang="nb-NO" dirty="0"/>
              <a:t>Alternative </a:t>
            </a:r>
            <a:r>
              <a:rPr lang="nb-NO" dirty="0" err="1"/>
              <a:t>choices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economies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Dangling reference</a:t>
            </a:r>
          </a:p>
          <a:p>
            <a:r>
              <a:rPr lang="en-US" dirty="0"/>
              <a:t>You are good but not good enough!</a:t>
            </a:r>
          </a:p>
          <a:p>
            <a:r>
              <a:rPr lang="en-US" dirty="0"/>
              <a:t>Imposter Syndrome</a:t>
            </a:r>
          </a:p>
          <a:p>
            <a:endParaRPr lang="en-US" dirty="0"/>
          </a:p>
          <a:p>
            <a:r>
              <a:rPr lang="en-US" dirty="0" err="1"/>
              <a:t>Dont</a:t>
            </a:r>
            <a:r>
              <a:rPr lang="en-US" dirty="0"/>
              <a:t> give up</a:t>
            </a:r>
          </a:p>
          <a:p>
            <a:r>
              <a:rPr lang="en-US" dirty="0"/>
              <a:t>Keep the fire warm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4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96F0-DD0B-FA48-A24F-7F2557B75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FA8-E525-E643-BFB3-B0DC18BF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2E-F638-C148-8F04-72A027D3A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FC52-ED97-7E4B-B764-0F726C7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8AE4-6533-914E-9283-E270E978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E50A-1AD5-1047-8232-5CD05012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635B-BF53-5245-9423-290E59E0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596BB-DFBA-1B45-A9F5-1CF587279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132A-D2AD-D64C-AE12-7943A48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88B-FA28-6F4F-B2FB-6EA11BF9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E856-B6A2-7D4E-9809-29F5B1C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19E98-9795-2345-B460-EAB73ED6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701CC-A989-A44E-BBA8-484E8BE4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998E-642D-294A-8EDA-F3C679EE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15B2-1636-094B-AEE6-44CB1F2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C16E-2E4E-8049-B172-D583D41A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2EBE-605E-BF4F-830C-0A2CEC4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863D-356C-8D44-85B2-A4C8BE49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8FD9-7D24-4645-A2E5-2A40C56C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8410-B692-F048-8A73-55B73F2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604D-46D7-3B46-AF7D-A18C5539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6C08-0C73-3F4B-AA41-A752604A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E06B0-2AE9-A448-85DB-5098E237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F81B-78DF-5547-B45C-27A1FEB9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6EA4-96BA-2A42-A529-F5282BD9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1D0E-35D8-3D41-8BD4-345867BA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AD79-F1CD-4448-96FB-002D715A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4B4C-EE72-1A4D-B84D-1A648DEE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43F-0936-4C4F-B6EC-C9C34A8A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BE04-094E-6D4A-AE9B-13E757B4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15EE-BC5F-FF49-87C8-D451694F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322EE-6E44-9A45-889B-1C149A2F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8527-0287-0147-928C-6B91ACDF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D540-F9B0-894B-BEC9-8D2F8D39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4FD9-50F3-A74F-BF13-F88452050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0D36-0EEB-6F46-9CAD-E3F19EBD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3FBB6-7B57-1F4D-A6E5-176A2F4F2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8318C-B0B0-E440-AAFD-3AE38EF6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9A382-D859-2148-9F69-DF813167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B7BE1-CBAD-6847-A4B0-0BE12938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52E5-020A-7743-8C43-966D8063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332F-9F8C-D94D-8E0B-87D6084C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96021-9C02-0E4B-9C1D-3324510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F5BAF-FB7E-BB48-BC17-092105C3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3B6E2-7419-BF4C-824A-70229B28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13611-DFEE-3644-8D23-9944CC40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DA161-2BA7-5943-BF02-2974BC5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9D8E-F1D9-9145-A054-9AF36D95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8EFF-8009-F146-8604-8FE62580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C6A20-A10A-B64C-A731-23BD54892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9F62-526E-F74A-BDE2-FB610D36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1C8D-202A-604C-8AA6-20013887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D28D-B4F5-A24B-A35F-BE3127E3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4AF2-619A-3F4A-847D-F66A6375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69E5A-3AB6-4F4E-8237-9A9B82B8C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41701-3290-B44D-BD72-C1B427573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E395-D5A0-EC4D-92CE-1D106D7B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799E-306A-744D-9CE8-3DB755C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A5D2-F09F-EA44-8BF8-73773CD2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A95DE-2023-5941-99AD-5A485BD4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854-1A34-DD44-957D-0CD07ED7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7682-C255-CA46-BE12-5FD82EC7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E2AB-E297-204D-A69B-5CBF61A4659E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F197-AB0C-2D46-A158-9417B3AC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5231-FA6F-7C4C-AD4B-8C1AB89B3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C074-0AD3-534B-94E4-3F2E44D6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ktamr@uio.ifi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n.uio.no/ifi/english/research/networks/wr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n.uio.no/om/likestilling/front/kontaktinformasjon.html" TargetMode="External"/><Relationship Id="rId5" Type="http://schemas.openxmlformats.org/officeDocument/2006/relationships/hyperlink" Target="https://www.mn.uio.no/personer/adm/fak/personal-arkiv-hms/marteam/" TargetMode="External"/><Relationship Id="rId4" Type="http://schemas.openxmlformats.org/officeDocument/2006/relationships/hyperlink" Target="http://www.mn.uio.no/personer/adm/fak/ledelsen/solveigk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A7C4-DD78-8C46-A86C-0F67D4DC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804"/>
            <a:ext cx="9144000" cy="2387600"/>
          </a:xfrm>
        </p:spPr>
        <p:txBody>
          <a:bodyPr>
            <a:normAutofit/>
          </a:bodyPr>
          <a:lstStyle/>
          <a:p>
            <a:r>
              <a:rPr lang="nb-NO" b="1" dirty="0" err="1"/>
              <a:t>W</a:t>
            </a:r>
            <a:r>
              <a:rPr lang="nb-NO" dirty="0" err="1"/>
              <a:t>omen</a:t>
            </a:r>
            <a:r>
              <a:rPr lang="nb-NO" dirty="0"/>
              <a:t> </a:t>
            </a:r>
            <a:r>
              <a:rPr lang="nb-NO" b="1" dirty="0" err="1"/>
              <a:t>R</a:t>
            </a:r>
            <a:r>
              <a:rPr lang="nb-NO" dirty="0" err="1"/>
              <a:t>esearchers</a:t>
            </a:r>
            <a:r>
              <a:rPr lang="nb-NO" dirty="0"/>
              <a:t> in </a:t>
            </a:r>
            <a:r>
              <a:rPr lang="nb-NO" b="1" dirty="0"/>
              <a:t>I</a:t>
            </a:r>
            <a:r>
              <a:rPr lang="nb-NO" dirty="0"/>
              <a:t>nformatics (WRI)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58CE-EDA5-094E-83F6-77A650E2D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2479"/>
            <a:ext cx="9144000" cy="1655762"/>
          </a:xfrm>
        </p:spPr>
        <p:txBody>
          <a:bodyPr/>
          <a:lstStyle/>
          <a:p>
            <a:r>
              <a:rPr lang="en-US" dirty="0" err="1"/>
              <a:t>Toktam</a:t>
            </a:r>
            <a:r>
              <a:rPr lang="en-US" dirty="0"/>
              <a:t> </a:t>
            </a:r>
            <a:r>
              <a:rPr lang="en-US" dirty="0" err="1"/>
              <a:t>Ramezanifarkhani</a:t>
            </a:r>
            <a:endParaRPr lang="en-US" dirty="0"/>
          </a:p>
          <a:p>
            <a:r>
              <a:rPr lang="en-US" dirty="0">
                <a:hlinkClick r:id="rId3"/>
              </a:rPr>
              <a:t>toktamr@ifi.uio.no</a:t>
            </a:r>
            <a:endParaRPr lang="en-US" dirty="0"/>
          </a:p>
          <a:p>
            <a:endParaRPr lang="en-US" dirty="0"/>
          </a:p>
        </p:txBody>
      </p:sp>
      <p:pic>
        <p:nvPicPr>
          <p:cNvPr id="1025" name="Picture 1" descr="page1image416">
            <a:extLst>
              <a:ext uri="{FF2B5EF4-FFF2-40B4-BE49-F238E27FC236}">
                <a16:creationId xmlns:a16="http://schemas.microsoft.com/office/drawing/2014/main" id="{05A85187-88A0-CF4F-A194-0A0D51E4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2" y="95106"/>
            <a:ext cx="12016675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BD968-741B-584D-8E8F-7C09AE5F0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71" y="6159644"/>
            <a:ext cx="358140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Collaborations between experts in different scientific fields for further and </a:t>
            </a:r>
            <a:r>
              <a:rPr lang="en-US" b="1" dirty="0"/>
              <a:t>interdisciplinary research </a:t>
            </a:r>
          </a:p>
          <a:p>
            <a:pPr lvl="1"/>
            <a:r>
              <a:rPr lang="en-US" dirty="0"/>
              <a:t>it is a trend</a:t>
            </a:r>
          </a:p>
          <a:p>
            <a:pPr lvl="1"/>
            <a:r>
              <a:rPr lang="en-US" dirty="0"/>
              <a:t>is not that common in our conferences and events</a:t>
            </a:r>
          </a:p>
          <a:p>
            <a:r>
              <a:rPr lang="en-US" dirty="0"/>
              <a:t>Attend the more prominent communities with the same goal such as IEEE women research and engineering,</a:t>
            </a:r>
          </a:p>
          <a:p>
            <a:r>
              <a:rPr lang="en-US" dirty="0"/>
              <a:t>Arrange national and international workshops that female experts can share their knowledge,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2E3273-E394-7D4D-BFDC-BA914517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Activities - Until now</a:t>
            </a:r>
          </a:p>
        </p:txBody>
      </p:sp>
    </p:spTree>
    <p:extLst>
      <p:ext uri="{BB962C8B-B14F-4D97-AF65-F5344CB8AC3E}">
        <p14:creationId xmlns:p14="http://schemas.microsoft.com/office/powerpoint/2010/main" val="366802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Share</a:t>
            </a:r>
            <a:r>
              <a:rPr lang="nb-NO" dirty="0"/>
              <a:t> personal </a:t>
            </a:r>
            <a:r>
              <a:rPr lang="nb-NO" dirty="0" err="1"/>
              <a:t>experiences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at UiO, </a:t>
            </a:r>
          </a:p>
          <a:p>
            <a:r>
              <a:rPr lang="nb-NO" dirty="0"/>
              <a:t>Areas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like to </a:t>
            </a:r>
            <a:r>
              <a:rPr lang="nb-NO" dirty="0" err="1"/>
              <a:t>address</a:t>
            </a:r>
            <a:r>
              <a:rPr lang="nb-NO" dirty="0"/>
              <a:t> as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WRI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nb-NO" dirty="0"/>
              <a:t>WRI team</a:t>
            </a:r>
          </a:p>
          <a:p>
            <a:pPr lvl="1"/>
            <a:r>
              <a:rPr lang="nb-NO" b="1" dirty="0" err="1"/>
              <a:t>Events</a:t>
            </a:r>
            <a:r>
              <a:rPr lang="nb-NO" b="1" dirty="0"/>
              <a:t> </a:t>
            </a:r>
            <a:r>
              <a:rPr lang="nb-NO" b="1" dirty="0" err="1"/>
              <a:t>Officer</a:t>
            </a:r>
            <a:r>
              <a:rPr lang="nb-NO" b="1" dirty="0"/>
              <a:t> - </a:t>
            </a:r>
            <a:r>
              <a:rPr lang="nb-NO" b="1" dirty="0" err="1"/>
              <a:t>coordination</a:t>
            </a:r>
            <a:r>
              <a:rPr lang="nb-NO" b="1" dirty="0"/>
              <a:t> and </a:t>
            </a:r>
            <a:r>
              <a:rPr lang="nb-NO" b="1" dirty="0" err="1"/>
              <a:t>invitations</a:t>
            </a:r>
            <a:r>
              <a:rPr lang="nb-NO" b="1" dirty="0"/>
              <a:t>,</a:t>
            </a:r>
            <a:endParaRPr lang="nb-N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nb-NO" b="1" dirty="0" err="1"/>
              <a:t>Advisory</a:t>
            </a:r>
            <a:r>
              <a:rPr lang="nb-NO" b="1" dirty="0"/>
              <a:t> </a:t>
            </a:r>
            <a:r>
              <a:rPr lang="nb-NO" b="1" dirty="0" err="1"/>
              <a:t>committee</a:t>
            </a:r>
            <a:r>
              <a:rPr lang="nb-NO" b="1" dirty="0"/>
              <a:t> - </a:t>
            </a:r>
            <a:r>
              <a:rPr lang="nb-NO" b="1" dirty="0" err="1"/>
              <a:t>needs</a:t>
            </a:r>
            <a:r>
              <a:rPr lang="nb-NO" b="1" dirty="0"/>
              <a:t> and </a:t>
            </a:r>
            <a:r>
              <a:rPr lang="nb-NO" b="1" dirty="0" err="1"/>
              <a:t>options</a:t>
            </a:r>
            <a:r>
              <a:rPr lang="nb-NO" b="1" dirty="0"/>
              <a:t> and </a:t>
            </a:r>
            <a:r>
              <a:rPr lang="nb-NO" b="1" dirty="0" err="1"/>
              <a:t>networking</a:t>
            </a:r>
            <a:r>
              <a:rPr lang="nb-NO" b="1" dirty="0"/>
              <a:t>,</a:t>
            </a:r>
          </a:p>
          <a:p>
            <a:pPr lvl="1"/>
            <a:r>
              <a:rPr lang="nb-NO" b="1" dirty="0" err="1"/>
              <a:t>Dissemination</a:t>
            </a:r>
            <a:r>
              <a:rPr lang="nb-NO" b="1" dirty="0"/>
              <a:t> </a:t>
            </a:r>
            <a:r>
              <a:rPr lang="nb-NO" b="1" dirty="0" err="1"/>
              <a:t>officer</a:t>
            </a:r>
            <a:r>
              <a:rPr lang="nb-NO" b="1" dirty="0"/>
              <a:t> - web </a:t>
            </a:r>
            <a:r>
              <a:rPr lang="nb-NO" b="1" dirty="0" err="1"/>
              <a:t>pages</a:t>
            </a:r>
            <a:r>
              <a:rPr lang="nb-NO" b="1" dirty="0"/>
              <a:t> and </a:t>
            </a:r>
            <a:r>
              <a:rPr lang="nb-NO" b="1" dirty="0" err="1"/>
              <a:t>announcements</a:t>
            </a:r>
            <a:r>
              <a:rPr lang="nb-NO" b="1" dirty="0"/>
              <a:t>,</a:t>
            </a:r>
          </a:p>
          <a:p>
            <a:pPr lvl="1"/>
            <a:r>
              <a:rPr lang="nb-NO" b="1" dirty="0" err="1"/>
              <a:t>Other</a:t>
            </a:r>
            <a:r>
              <a:rPr lang="nb-NO" b="1" dirty="0"/>
              <a:t> </a:t>
            </a:r>
            <a:r>
              <a:rPr lang="nb-NO" b="1" dirty="0" err="1"/>
              <a:t>activities</a:t>
            </a:r>
            <a:r>
              <a:rPr lang="nb-NO" b="1" dirty="0"/>
              <a:t> - Financial management.</a:t>
            </a:r>
            <a:endParaRPr lang="nb-N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nb-NO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B130B3-48F0-C64A-9E5E-FF292A3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 forward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C44AD-B006-ED40-93E0-D4C2F81A1F9A}"/>
              </a:ext>
            </a:extLst>
          </p:cNvPr>
          <p:cNvSpPr/>
          <p:nvPr/>
        </p:nvSpPr>
        <p:spPr>
          <a:xfrm>
            <a:off x="2141198" y="5340872"/>
            <a:ext cx="7909601" cy="1384995"/>
          </a:xfrm>
          <a:prstGeom prst="rect">
            <a:avLst/>
          </a:prstGeom>
          <a:solidFill>
            <a:srgbClr val="5BAE8D"/>
          </a:solidFill>
        </p:spPr>
        <p:txBody>
          <a:bodyPr wrap="none">
            <a:spAutoFit/>
          </a:bodyPr>
          <a:lstStyle/>
          <a:p>
            <a:r>
              <a:rPr lang="en-GB" sz="3600" b="1" dirty="0"/>
              <a:t>E-mail: </a:t>
            </a:r>
            <a:r>
              <a:rPr lang="en-GB" sz="3600" b="1" dirty="0" err="1"/>
              <a:t>toktamr@ifi.uio.no</a:t>
            </a:r>
            <a:endParaRPr lang="en-GB" sz="2400" b="1" dirty="0"/>
          </a:p>
          <a:p>
            <a:endParaRPr lang="en-US" sz="2400" b="1" dirty="0"/>
          </a:p>
          <a:p>
            <a:r>
              <a:rPr lang="en-US" sz="2400" b="1" dirty="0">
                <a:hlinkClick r:id="rId4"/>
              </a:rPr>
              <a:t>https://www.mn.uio.no/ifi/english/research/networks/wri/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711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Have more </a:t>
            </a:r>
            <a:r>
              <a:rPr lang="nb-NO" dirty="0" err="1"/>
              <a:t>synergies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department-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graduate</a:t>
            </a:r>
            <a:r>
              <a:rPr lang="nb-NO" dirty="0"/>
              <a:t> and </a:t>
            </a:r>
            <a:r>
              <a:rPr lang="nb-NO" dirty="0" err="1"/>
              <a:t>undergraduate</a:t>
            </a:r>
            <a:r>
              <a:rPr lang="nb-NO" dirty="0"/>
              <a:t> </a:t>
            </a:r>
            <a:r>
              <a:rPr lang="nb-NO" dirty="0" err="1"/>
              <a:t>women</a:t>
            </a:r>
            <a:r>
              <a:rPr lang="nb-NO" dirty="0"/>
              <a:t> </a:t>
            </a:r>
          </a:p>
          <a:p>
            <a:r>
              <a:rPr lang="nb-NO" dirty="0"/>
              <a:t>Empowerment </a:t>
            </a:r>
            <a:r>
              <a:rPr lang="nb-NO" dirty="0" err="1"/>
              <a:t>initiatives</a:t>
            </a:r>
            <a:r>
              <a:rPr lang="nb-NO" dirty="0"/>
              <a:t> </a:t>
            </a:r>
          </a:p>
          <a:p>
            <a:r>
              <a:rPr lang="nb-NO" dirty="0" err="1"/>
              <a:t>Expand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initiative</a:t>
            </a:r>
            <a:r>
              <a:rPr lang="nb-NO" dirty="0"/>
              <a:t> to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departments</a:t>
            </a:r>
            <a:r>
              <a:rPr lang="nb-NO" dirty="0"/>
              <a:t> </a:t>
            </a:r>
          </a:p>
          <a:p>
            <a:r>
              <a:rPr lang="nb-NO" dirty="0" err="1"/>
              <a:t>Continue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seminar series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mentoring</a:t>
            </a:r>
            <a:r>
              <a:rPr lang="nb-NO" dirty="0"/>
              <a:t> program</a:t>
            </a:r>
          </a:p>
          <a:p>
            <a:r>
              <a:rPr lang="nb-NO" dirty="0"/>
              <a:t>Connect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European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networks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69DCAA-632A-6844-A00D-F82A0D00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Activities – look forward</a:t>
            </a:r>
          </a:p>
        </p:txBody>
      </p:sp>
    </p:spTree>
    <p:extLst>
      <p:ext uri="{BB962C8B-B14F-4D97-AF65-F5344CB8AC3E}">
        <p14:creationId xmlns:p14="http://schemas.microsoft.com/office/powerpoint/2010/main" val="23609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meaningful scientific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 female researchers that attend </a:t>
            </a:r>
            <a:r>
              <a:rPr lang="en-US" dirty="0" err="1"/>
              <a:t>UiO</a:t>
            </a:r>
            <a:r>
              <a:rPr lang="en-US" dirty="0"/>
              <a:t>, </a:t>
            </a:r>
            <a:r>
              <a:rPr lang="en-US" dirty="0" err="1"/>
              <a:t>ifi</a:t>
            </a:r>
            <a:r>
              <a:rPr lang="en-US" dirty="0"/>
              <a:t> as part-time researchers and need some information and support about the options and obligations in particular issues such as pregnancy, exchange, </a:t>
            </a:r>
            <a:r>
              <a:rPr lang="en-US" dirty="0" err="1"/>
              <a:t>etc</a:t>
            </a:r>
            <a:r>
              <a:rPr lang="en-US" dirty="0"/>
              <a:t>,</a:t>
            </a:r>
          </a:p>
          <a:p>
            <a:r>
              <a:rPr lang="en-US" dirty="0"/>
              <a:t>arrange national and international workshops that female experts can share their knowledge,</a:t>
            </a:r>
          </a:p>
          <a:p>
            <a:r>
              <a:rPr lang="en-US" dirty="0"/>
              <a:t>invite successful women who may need to travel and possibly stay for a couple of days,</a:t>
            </a:r>
          </a:p>
          <a:p>
            <a:r>
              <a:rPr lang="en-US" dirty="0"/>
              <a:t>to attend the more prominent communities with the same goal such as IEEE women research and engineering,</a:t>
            </a:r>
          </a:p>
          <a:p>
            <a:r>
              <a:rPr lang="en-US" dirty="0"/>
              <a:t>to grow our communication and collaboration for further research and educational transitions.</a:t>
            </a:r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6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D364-89FA-BD44-ABA7-73DA0251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A5CC-9E1C-4B49-B07D-EB406954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35314"/>
            <a:ext cx="11059886" cy="526868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b-NO" dirty="0" err="1"/>
              <a:t>Proposal</a:t>
            </a:r>
            <a:endParaRPr lang="nb-NO" dirty="0"/>
          </a:p>
          <a:p>
            <a:pPr lvl="1"/>
            <a:r>
              <a:rPr lang="nb-NO" dirty="0"/>
              <a:t>Young Research Talent </a:t>
            </a:r>
            <a:r>
              <a:rPr lang="nb-NO" dirty="0" err="1"/>
              <a:t>Proposal</a:t>
            </a:r>
            <a:r>
              <a:rPr lang="nb-NO" dirty="0"/>
              <a:t> – </a:t>
            </a:r>
            <a:r>
              <a:rPr lang="nb-NO" dirty="0" err="1"/>
              <a:t>submitted</a:t>
            </a:r>
            <a:r>
              <a:rPr lang="nb-NO" dirty="0"/>
              <a:t>, 2020,</a:t>
            </a:r>
          </a:p>
          <a:p>
            <a:pPr lvl="1"/>
            <a:r>
              <a:rPr lang="nb-NO" dirty="0"/>
              <a:t>ERC 2021,</a:t>
            </a:r>
          </a:p>
          <a:p>
            <a:pPr lvl="1"/>
            <a:r>
              <a:rPr lang="nb-NO" dirty="0"/>
              <a:t>Course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involving</a:t>
            </a:r>
            <a:r>
              <a:rPr lang="nb-NO" dirty="0"/>
              <a:t> students, grant from </a:t>
            </a:r>
            <a:r>
              <a:rPr lang="nb-NO" dirty="0" err="1"/>
              <a:t>center</a:t>
            </a:r>
            <a:r>
              <a:rPr lang="nb-NO" dirty="0"/>
              <a:t> for </a:t>
            </a:r>
            <a:r>
              <a:rPr lang="nb-NO" dirty="0" err="1"/>
              <a:t>computing</a:t>
            </a:r>
            <a:r>
              <a:rPr lang="nb-NO" dirty="0"/>
              <a:t> in science </a:t>
            </a:r>
            <a:r>
              <a:rPr lang="nb-NO" dirty="0" err="1"/>
              <a:t>education</a:t>
            </a:r>
            <a:r>
              <a:rPr lang="nb-NO" dirty="0"/>
              <a:t> (CCSE), </a:t>
            </a:r>
            <a:r>
              <a:rPr lang="nb-NO" dirty="0" err="1"/>
              <a:t>granted</a:t>
            </a:r>
            <a:r>
              <a:rPr lang="nb-NO" dirty="0"/>
              <a:t> 2020.</a:t>
            </a:r>
          </a:p>
          <a:p>
            <a:pPr lvl="1"/>
            <a:r>
              <a:rPr lang="nb-NO" dirty="0"/>
              <a:t>“</a:t>
            </a:r>
            <a:r>
              <a:rPr lang="nb-NO" dirty="0" err="1"/>
              <a:t>Women</a:t>
            </a:r>
            <a:r>
              <a:rPr lang="nb-NO" dirty="0"/>
              <a:t> </a:t>
            </a:r>
            <a:r>
              <a:rPr lang="nb-NO" dirty="0" err="1"/>
              <a:t>Researchers</a:t>
            </a:r>
            <a:r>
              <a:rPr lang="nb-NO" dirty="0"/>
              <a:t> in Informatics Network" (WRI), </a:t>
            </a:r>
            <a:r>
              <a:rPr lang="nb-NO" dirty="0" err="1"/>
              <a:t>granted</a:t>
            </a:r>
            <a:r>
              <a:rPr lang="nb-NO" dirty="0"/>
              <a:t> 2020. </a:t>
            </a:r>
          </a:p>
          <a:p>
            <a:endParaRPr lang="nb-NO" dirty="0"/>
          </a:p>
          <a:p>
            <a:r>
              <a:rPr lang="nb-NO" dirty="0"/>
              <a:t>M.S. student </a:t>
            </a:r>
            <a:r>
              <a:rPr lang="nb-NO" dirty="0" err="1"/>
              <a:t>main</a:t>
            </a:r>
            <a:r>
              <a:rPr lang="nb-NO" dirty="0"/>
              <a:t> supervisor </a:t>
            </a:r>
          </a:p>
          <a:p>
            <a:pPr lvl="1"/>
            <a:r>
              <a:rPr lang="nb-NO" dirty="0"/>
              <a:t>Lara </a:t>
            </a:r>
            <a:r>
              <a:rPr lang="nb-NO" dirty="0" err="1"/>
              <a:t>Okafor</a:t>
            </a:r>
            <a:r>
              <a:rPr lang="nb-NO" dirty="0"/>
              <a:t>,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engineering</a:t>
            </a:r>
            <a:r>
              <a:rPr lang="nb-NO" dirty="0"/>
              <a:t> </a:t>
            </a:r>
            <a:r>
              <a:rPr lang="nb-NO" dirty="0" err="1"/>
              <a:t>attacks</a:t>
            </a:r>
            <a:endParaRPr lang="nb-NO" sz="2500" dirty="0"/>
          </a:p>
          <a:p>
            <a:pPr lvl="1"/>
            <a:r>
              <a:rPr lang="nb-NO" sz="2500" dirty="0"/>
              <a:t>Nora Elisabeth Pålsrud (Simula: </a:t>
            </a:r>
            <a:r>
              <a:rPr lang="nb-NO" sz="2500" dirty="0" err="1"/>
              <a:t>Towards</a:t>
            </a:r>
            <a:r>
              <a:rPr lang="nb-NO" sz="2500" dirty="0"/>
              <a:t> </a:t>
            </a:r>
            <a:r>
              <a:rPr lang="nb-NO" sz="2500" dirty="0" err="1"/>
              <a:t>Automated</a:t>
            </a:r>
            <a:r>
              <a:rPr lang="nb-NO" sz="2500" dirty="0"/>
              <a:t> </a:t>
            </a:r>
            <a:r>
              <a:rPr lang="nb-NO" sz="2500" dirty="0" err="1"/>
              <a:t>Repair</a:t>
            </a:r>
            <a:r>
              <a:rPr lang="nb-NO" sz="2500" dirty="0"/>
              <a:t> </a:t>
            </a:r>
            <a:r>
              <a:rPr lang="nb-NO" sz="2500" dirty="0" err="1"/>
              <a:t>of</a:t>
            </a:r>
            <a:r>
              <a:rPr lang="nb-NO" sz="2500" dirty="0"/>
              <a:t> Security </a:t>
            </a:r>
            <a:r>
              <a:rPr lang="nb-NO" sz="2500" dirty="0" err="1"/>
              <a:t>Vulnerabilities</a:t>
            </a:r>
            <a:r>
              <a:rPr lang="nb-NO" sz="2500" dirty="0"/>
              <a:t>)</a:t>
            </a:r>
          </a:p>
          <a:p>
            <a:pPr lvl="1"/>
            <a:r>
              <a:rPr lang="nb-NO" sz="2500" dirty="0" err="1"/>
              <a:t>Talha</a:t>
            </a:r>
            <a:r>
              <a:rPr lang="nb-NO" sz="2500" dirty="0"/>
              <a:t> </a:t>
            </a:r>
            <a:r>
              <a:rPr lang="nb-NO" sz="2500" dirty="0" err="1"/>
              <a:t>Wazir</a:t>
            </a:r>
            <a:r>
              <a:rPr lang="nb-NO" sz="2500" dirty="0"/>
              <a:t> Khan, </a:t>
            </a:r>
            <a:r>
              <a:rPr lang="en-US" dirty="0"/>
              <a:t>Malware analysis - ransomware survey IOT,</a:t>
            </a:r>
            <a:endParaRPr lang="nb-NO" sz="2500" dirty="0"/>
          </a:p>
          <a:p>
            <a:pPr lvl="1"/>
            <a:r>
              <a:rPr lang="nb-NO" sz="2500" dirty="0" err="1"/>
              <a:t>Atiqur</a:t>
            </a:r>
            <a:r>
              <a:rPr lang="nb-NO" sz="2500" dirty="0"/>
              <a:t> Rahman, </a:t>
            </a:r>
            <a:r>
              <a:rPr lang="en-US" dirty="0"/>
              <a:t>Machin learning for driver authentication,</a:t>
            </a:r>
            <a:endParaRPr lang="nb-NO" sz="2500" dirty="0"/>
          </a:p>
          <a:p>
            <a:pPr lvl="1"/>
            <a:r>
              <a:rPr lang="nb-NO" sz="2100" dirty="0" err="1"/>
              <a:t>Krishant</a:t>
            </a:r>
            <a:r>
              <a:rPr lang="nb-NO" sz="2100" dirty="0"/>
              <a:t> </a:t>
            </a:r>
            <a:r>
              <a:rPr lang="nb-NO" sz="2100" dirty="0" err="1"/>
              <a:t>Baral</a:t>
            </a:r>
            <a:r>
              <a:rPr lang="nb-NO" sz="2100" dirty="0"/>
              <a:t> </a:t>
            </a:r>
            <a:r>
              <a:rPr lang="nb-NO" sz="2100" dirty="0" err="1"/>
              <a:t>Pokharel</a:t>
            </a:r>
            <a:r>
              <a:rPr lang="nb-NO" sz="2100" dirty="0"/>
              <a:t>, Software Security in Agile Software Development </a:t>
            </a:r>
            <a:r>
              <a:rPr lang="nb-NO" sz="2100" dirty="0" err="1"/>
              <a:t>Process</a:t>
            </a:r>
            <a:endParaRPr lang="nb-NO" sz="2100" dirty="0"/>
          </a:p>
          <a:p>
            <a:pPr lvl="1"/>
            <a:r>
              <a:rPr lang="nb-NO" sz="2000" dirty="0"/>
              <a:t>Erik </a:t>
            </a:r>
            <a:r>
              <a:rPr lang="nb-NO" sz="2000" dirty="0" err="1"/>
              <a:t>Erdahl</a:t>
            </a:r>
            <a:r>
              <a:rPr lang="nb-NO" sz="2000" dirty="0"/>
              <a:t> Lange, Machine </a:t>
            </a:r>
            <a:r>
              <a:rPr lang="nb-NO" sz="2000" dirty="0" err="1"/>
              <a:t>learning</a:t>
            </a:r>
            <a:r>
              <a:rPr lang="nb-NO" sz="2000" dirty="0"/>
              <a:t> for Industrial </a:t>
            </a:r>
            <a:r>
              <a:rPr lang="nb-NO" sz="2000" dirty="0" err="1"/>
              <a:t>Usage</a:t>
            </a:r>
            <a:r>
              <a:rPr lang="nb-NO" sz="2000" dirty="0"/>
              <a:t> (</a:t>
            </a:r>
            <a:r>
              <a:rPr lang="en-US" sz="2000" dirty="0"/>
              <a:t>Combination of Pipelines for Testing</a:t>
            </a:r>
            <a:r>
              <a:rPr lang="nb-NO" sz="2000" dirty="0"/>
              <a:t>)</a:t>
            </a:r>
            <a:endParaRPr lang="nb-NO" sz="21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 err="1"/>
              <a:t>Established</a:t>
            </a:r>
            <a:r>
              <a:rPr lang="nb-NO" dirty="0"/>
              <a:t>: fall semester 2019, </a:t>
            </a:r>
            <a:r>
              <a:rPr lang="nb-NO" dirty="0" err="1"/>
              <a:t>Women</a:t>
            </a:r>
            <a:r>
              <a:rPr lang="nb-NO" dirty="0"/>
              <a:t> </a:t>
            </a:r>
            <a:r>
              <a:rPr lang="nb-NO" dirty="0" err="1"/>
              <a:t>Researchers</a:t>
            </a:r>
            <a:r>
              <a:rPr lang="nb-NO" dirty="0"/>
              <a:t> in Informatics Network</a:t>
            </a:r>
          </a:p>
          <a:p>
            <a:r>
              <a:rPr lang="nb-NO" b="1" dirty="0"/>
              <a:t>To</a:t>
            </a:r>
            <a:r>
              <a:rPr lang="nb-NO" dirty="0"/>
              <a:t>: </a:t>
            </a:r>
            <a:r>
              <a:rPr lang="nb-NO" dirty="0" err="1"/>
              <a:t>activities</a:t>
            </a:r>
            <a:r>
              <a:rPr lang="nb-NO" dirty="0"/>
              <a:t> to </a:t>
            </a:r>
            <a:r>
              <a:rPr lang="nb-NO" b="1" dirty="0" err="1"/>
              <a:t>empower</a:t>
            </a:r>
            <a:r>
              <a:rPr lang="nb-NO" b="1" dirty="0"/>
              <a:t> </a:t>
            </a:r>
            <a:r>
              <a:rPr lang="nb-NO" b="1" dirty="0" err="1"/>
              <a:t>women</a:t>
            </a:r>
            <a:r>
              <a:rPr lang="nb-NO" b="1" dirty="0"/>
              <a:t> </a:t>
            </a:r>
            <a:r>
              <a:rPr lang="nb-NO" b="1" dirty="0" err="1"/>
              <a:t>researchers</a:t>
            </a:r>
            <a:r>
              <a:rPr lang="nb-NO" b="1" dirty="0"/>
              <a:t> </a:t>
            </a:r>
            <a:r>
              <a:rPr lang="nb-NO" dirty="0"/>
              <a:t>to </a:t>
            </a:r>
          </a:p>
          <a:p>
            <a:pPr lvl="1"/>
            <a:r>
              <a:rPr lang="nb-NO" dirty="0" err="1"/>
              <a:t>achieve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full </a:t>
            </a:r>
            <a:r>
              <a:rPr lang="nb-NO" dirty="0" err="1"/>
              <a:t>potential</a:t>
            </a:r>
            <a:r>
              <a:rPr lang="nb-NO" dirty="0"/>
              <a:t>, and </a:t>
            </a:r>
          </a:p>
          <a:p>
            <a:pPr lvl="1"/>
            <a:r>
              <a:rPr lang="nb-NO" dirty="0"/>
              <a:t>make </a:t>
            </a:r>
            <a:r>
              <a:rPr lang="nb-NO" dirty="0" err="1"/>
              <a:t>the</a:t>
            </a:r>
            <a:r>
              <a:rPr lang="nb-NO" dirty="0"/>
              <a:t> informatics </a:t>
            </a:r>
            <a:r>
              <a:rPr lang="nb-NO" dirty="0" err="1"/>
              <a:t>department</a:t>
            </a:r>
            <a:r>
              <a:rPr lang="nb-NO" dirty="0"/>
              <a:t> a </a:t>
            </a:r>
            <a:r>
              <a:rPr lang="nb-NO" b="1" dirty="0"/>
              <a:t>more </a:t>
            </a:r>
            <a:r>
              <a:rPr lang="nb-NO" b="1" dirty="0" err="1"/>
              <a:t>balanced</a:t>
            </a:r>
            <a:r>
              <a:rPr lang="nb-NO" b="1" dirty="0"/>
              <a:t> </a:t>
            </a:r>
            <a:r>
              <a:rPr lang="nb-NO" dirty="0"/>
              <a:t>and a </a:t>
            </a:r>
            <a:r>
              <a:rPr lang="nb-NO" b="1" dirty="0" err="1"/>
              <a:t>better</a:t>
            </a:r>
            <a:r>
              <a:rPr lang="nb-NO" b="1" dirty="0"/>
              <a:t> </a:t>
            </a:r>
            <a:r>
              <a:rPr lang="nb-NO" b="1" dirty="0" err="1"/>
              <a:t>work</a:t>
            </a:r>
            <a:r>
              <a:rPr lang="nb-NO" b="1" dirty="0"/>
              <a:t> </a:t>
            </a:r>
            <a:r>
              <a:rPr lang="nb-NO" b="1" dirty="0" err="1"/>
              <a:t>environment</a:t>
            </a:r>
            <a:r>
              <a:rPr lang="nb-NO" b="1" dirty="0"/>
              <a:t> </a:t>
            </a:r>
            <a:r>
              <a:rPr lang="nb-NO" b="1" u="sng" dirty="0"/>
              <a:t>for all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employees</a:t>
            </a:r>
            <a:r>
              <a:rPr lang="nb-NO" dirty="0"/>
              <a:t>.</a:t>
            </a:r>
          </a:p>
          <a:p>
            <a:r>
              <a:rPr lang="nb-NO" b="1" dirty="0"/>
              <a:t>Target: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targets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b="1" dirty="0" err="1"/>
              <a:t>female</a:t>
            </a:r>
            <a:r>
              <a:rPr lang="nb-NO" b="1" dirty="0"/>
              <a:t> </a:t>
            </a:r>
            <a:r>
              <a:rPr lang="nb-NO" b="1" dirty="0" err="1"/>
              <a:t>researchers</a:t>
            </a:r>
            <a:r>
              <a:rPr lang="nb-NO" b="1" dirty="0"/>
              <a:t> </a:t>
            </a:r>
            <a:r>
              <a:rPr lang="nb-NO" dirty="0"/>
              <a:t>at all </a:t>
            </a:r>
            <a:r>
              <a:rPr lang="nb-NO" dirty="0" err="1"/>
              <a:t>levels</a:t>
            </a:r>
            <a:r>
              <a:rPr lang="nb-NO" dirty="0"/>
              <a:t>: </a:t>
            </a:r>
          </a:p>
          <a:p>
            <a:pPr lvl="1"/>
            <a:r>
              <a:rPr lang="nb-NO" b="1" dirty="0" err="1"/>
              <a:t>PhD</a:t>
            </a:r>
            <a:r>
              <a:rPr lang="nb-NO" b="1" dirty="0"/>
              <a:t>, </a:t>
            </a:r>
            <a:r>
              <a:rPr lang="nb-NO" b="1" dirty="0" err="1"/>
              <a:t>PostDocs</a:t>
            </a:r>
            <a:r>
              <a:rPr lang="nb-NO" b="1" dirty="0"/>
              <a:t>, </a:t>
            </a:r>
            <a:r>
              <a:rPr lang="nb-NO" b="1" dirty="0" err="1"/>
              <a:t>Researchers</a:t>
            </a:r>
            <a:r>
              <a:rPr lang="nb-NO" b="1" dirty="0"/>
              <a:t>, Professors</a:t>
            </a:r>
            <a:r>
              <a:rPr lang="nb-NO" dirty="0"/>
              <a:t>. </a:t>
            </a:r>
          </a:p>
          <a:p>
            <a:pPr lvl="1"/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b="1" dirty="0" err="1"/>
              <a:t>open</a:t>
            </a:r>
            <a:r>
              <a:rPr lang="nb-NO" b="1" dirty="0"/>
              <a:t> to </a:t>
            </a:r>
            <a:r>
              <a:rPr lang="nb-NO" b="1" dirty="0" err="1"/>
              <a:t>other</a:t>
            </a:r>
            <a:r>
              <a:rPr lang="nb-NO" b="1" dirty="0"/>
              <a:t> </a:t>
            </a:r>
            <a:r>
              <a:rPr lang="nb-NO" b="1" dirty="0" err="1"/>
              <a:t>members</a:t>
            </a:r>
            <a:r>
              <a:rPr lang="nb-NO" b="1" dirty="0"/>
              <a:t>, master students and male </a:t>
            </a:r>
            <a:r>
              <a:rPr lang="nb-NO" b="1" dirty="0" err="1"/>
              <a:t>researchers</a:t>
            </a:r>
            <a:r>
              <a:rPr lang="nb-NO" b="1" dirty="0"/>
              <a:t> </a:t>
            </a:r>
            <a:r>
              <a:rPr lang="nb-NO" dirty="0" err="1"/>
              <a:t>interested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topics</a:t>
            </a:r>
            <a:r>
              <a:rPr lang="nb-NO" dirty="0"/>
              <a:t> </a:t>
            </a:r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Studies all </a:t>
            </a:r>
            <a:r>
              <a:rPr lang="nb-NO" b="1" dirty="0" err="1"/>
              <a:t>around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world</a:t>
            </a:r>
            <a:r>
              <a:rPr lang="nb-NO" b="1" dirty="0"/>
              <a:t>:  </a:t>
            </a:r>
            <a:r>
              <a:rPr lang="nb-NO" b="1" dirty="0" err="1"/>
              <a:t>Inequality</a:t>
            </a:r>
            <a:r>
              <a:rPr lang="nb-NO" b="1" dirty="0"/>
              <a:t> in </a:t>
            </a:r>
            <a:r>
              <a:rPr lang="nb-NO" b="1" dirty="0" err="1"/>
              <a:t>academia</a:t>
            </a:r>
            <a:endParaRPr lang="nb-NO" b="1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E1AE3-4138-CB49-A2F8-C3B05C32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21232"/>
            <a:ext cx="5753100" cy="3962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EA45E4-1601-6F43-8170-C0B666240BF4}"/>
              </a:ext>
            </a:extLst>
          </p:cNvPr>
          <p:cNvSpPr/>
          <p:nvPr/>
        </p:nvSpPr>
        <p:spPr>
          <a:xfrm>
            <a:off x="2564823" y="2584935"/>
            <a:ext cx="2299854" cy="5403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DD83A-F16C-2B4E-9AB1-D20788355EB5}"/>
              </a:ext>
            </a:extLst>
          </p:cNvPr>
          <p:cNvSpPr/>
          <p:nvPr/>
        </p:nvSpPr>
        <p:spPr>
          <a:xfrm>
            <a:off x="834549" y="23227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Gap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female</a:t>
            </a:r>
            <a:r>
              <a:rPr lang="nb-NO" dirty="0"/>
              <a:t> and male </a:t>
            </a:r>
            <a:r>
              <a:rPr lang="nb-NO" dirty="0" err="1"/>
              <a:t>tertiary</a:t>
            </a:r>
            <a:r>
              <a:rPr lang="nb-NO" dirty="0"/>
              <a:t> </a:t>
            </a:r>
            <a:r>
              <a:rPr lang="nb-NO" dirty="0" err="1"/>
              <a:t>educational</a:t>
            </a:r>
            <a:r>
              <a:rPr lang="nb-NO" dirty="0"/>
              <a:t> </a:t>
            </a:r>
            <a:r>
              <a:rPr lang="nb-NO" dirty="0" err="1"/>
              <a:t>attainment</a:t>
            </a:r>
            <a:r>
              <a:rPr lang="nb-NO" dirty="0"/>
              <a:t> by age </a:t>
            </a:r>
            <a:r>
              <a:rPr lang="nb-NO" dirty="0" err="1"/>
              <a:t>group</a:t>
            </a:r>
            <a:r>
              <a:rPr lang="nb-NO" dirty="0"/>
              <a:t> (2005)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7A0FD0-2BE4-7545-B36A-AF4D3CDB5B50}"/>
              </a:ext>
            </a:extLst>
          </p:cNvPr>
          <p:cNvSpPr txBox="1">
            <a:spLocks/>
          </p:cNvSpPr>
          <p:nvPr/>
        </p:nvSpPr>
        <p:spPr>
          <a:xfrm>
            <a:off x="6930549" y="2424605"/>
            <a:ext cx="4792422" cy="3764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 for </a:t>
            </a:r>
            <a:r>
              <a:rPr lang="nb-NO" dirty="0" err="1"/>
              <a:t>gender</a:t>
            </a:r>
            <a:r>
              <a:rPr lang="nb-NO" dirty="0"/>
              <a:t> </a:t>
            </a:r>
            <a:r>
              <a:rPr lang="nb-NO" dirty="0" err="1"/>
              <a:t>inequalities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Demographic</a:t>
            </a:r>
            <a:r>
              <a:rPr lang="nb-NO" dirty="0"/>
              <a:t> </a:t>
            </a:r>
            <a:r>
              <a:rPr lang="nb-NO" dirty="0" err="1"/>
              <a:t>factors</a:t>
            </a:r>
            <a:r>
              <a:rPr lang="nb-NO" dirty="0"/>
              <a:t> and </a:t>
            </a:r>
            <a:r>
              <a:rPr lang="nb-NO" dirty="0" err="1"/>
              <a:t>Sociological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  <a:p>
            <a:pPr lvl="1"/>
            <a:r>
              <a:rPr lang="nb-NO" dirty="0" err="1"/>
              <a:t>Combining</a:t>
            </a:r>
            <a:r>
              <a:rPr lang="nb-NO" dirty="0"/>
              <a:t> </a:t>
            </a:r>
            <a:r>
              <a:rPr lang="nb-NO" dirty="0" err="1"/>
              <a:t>having</a:t>
            </a:r>
            <a:r>
              <a:rPr lang="nb-NO" dirty="0"/>
              <a:t> a </a:t>
            </a:r>
            <a:r>
              <a:rPr lang="nb-NO" dirty="0" err="1"/>
              <a:t>family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professional</a:t>
            </a:r>
            <a:r>
              <a:rPr lang="nb-NO" dirty="0"/>
              <a:t> </a:t>
            </a:r>
            <a:r>
              <a:rPr lang="nb-NO" dirty="0" err="1"/>
              <a:t>life</a:t>
            </a:r>
            <a:endParaRPr lang="nb-NO" dirty="0"/>
          </a:p>
          <a:p>
            <a:pPr lvl="1"/>
            <a:r>
              <a:rPr lang="nb-NO" dirty="0" err="1"/>
              <a:t>Gender-oriented</a:t>
            </a:r>
            <a:r>
              <a:rPr lang="nb-NO" dirty="0"/>
              <a:t> parental </a:t>
            </a:r>
            <a:r>
              <a:rPr lang="nb-NO" dirty="0" err="1"/>
              <a:t>model</a:t>
            </a:r>
            <a:r>
              <a:rPr lang="nb-NO" dirty="0"/>
              <a:t> and </a:t>
            </a:r>
            <a:r>
              <a:rPr lang="nb-NO" dirty="0" err="1"/>
              <a:t>changes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families</a:t>
            </a:r>
          </a:p>
          <a:p>
            <a:pPr lvl="1"/>
            <a:r>
              <a:rPr lang="nb-NO" dirty="0" err="1"/>
              <a:t>Economic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  <a:p>
            <a:pPr lvl="1"/>
            <a:r>
              <a:rPr lang="nb-NO" dirty="0" err="1"/>
              <a:t>Reduction</a:t>
            </a:r>
            <a:r>
              <a:rPr lang="nb-NO" dirty="0"/>
              <a:t> in </a:t>
            </a:r>
            <a:r>
              <a:rPr lang="nb-NO" dirty="0" err="1"/>
              <a:t>discrimination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labor</a:t>
            </a:r>
            <a:r>
              <a:rPr lang="nb-NO" dirty="0"/>
              <a:t> </a:t>
            </a:r>
            <a:r>
              <a:rPr lang="nb-NO" dirty="0" err="1"/>
              <a:t>market</a:t>
            </a:r>
            <a:endParaRPr lang="nb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F2DD7-5965-0A4F-8766-731C4A67635E}"/>
              </a:ext>
            </a:extLst>
          </p:cNvPr>
          <p:cNvSpPr/>
          <p:nvPr/>
        </p:nvSpPr>
        <p:spPr>
          <a:xfrm>
            <a:off x="6455688" y="6222661"/>
            <a:ext cx="5444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Vincent-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Lancrin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(2008). The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reversal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inequalities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on-</a:t>
            </a:r>
            <a:r>
              <a:rPr lang="nb-NO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going</a:t>
            </a:r>
            <a:r>
              <a:rPr lang="nb-NO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trend.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67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scissor-shaped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>
            <a:noAutofit/>
          </a:bodyPr>
          <a:lstStyle/>
          <a:p>
            <a:r>
              <a:rPr lang="en-US" sz="2400" dirty="0"/>
              <a:t>The literature on “gender and science” underlines how much careers in science and academia are still subject to discrimination according to the sex. This becomes visible in the famous scissor-shaped curve, where one can observe a progressive </a:t>
            </a:r>
            <a:r>
              <a:rPr lang="en-US" sz="2400" b="1" dirty="0"/>
              <a:t>“evaporation” or disappearance of women as they advance </a:t>
            </a:r>
            <a:r>
              <a:rPr lang="en-US" sz="2400" dirty="0"/>
              <a:t>in the career; an </a:t>
            </a:r>
            <a:r>
              <a:rPr lang="en-US" sz="2400" dirty="0" err="1"/>
              <a:t>occurence</a:t>
            </a:r>
            <a:r>
              <a:rPr lang="en-US" sz="2400" dirty="0"/>
              <a:t>, which is called the “leaky pipeline” phenomenon.</a:t>
            </a:r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ADF87A-5101-8942-AEB3-84DC3C1D5E9A}"/>
              </a:ext>
            </a:extLst>
          </p:cNvPr>
          <p:cNvSpPr txBox="1">
            <a:spLocks/>
          </p:cNvSpPr>
          <p:nvPr/>
        </p:nvSpPr>
        <p:spPr>
          <a:xfrm>
            <a:off x="838200" y="3884479"/>
            <a:ext cx="5097651" cy="2371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Limited time in a temporary job</a:t>
            </a:r>
          </a:p>
          <a:p>
            <a:r>
              <a:rPr lang="en-US" dirty="0"/>
              <a:t>Grow the other branches of life – age limitations</a:t>
            </a:r>
          </a:p>
          <a:p>
            <a:pPr lvl="1"/>
            <a:r>
              <a:rPr lang="en-US" dirty="0"/>
              <a:t>Families: Kids, partners, single parent</a:t>
            </a:r>
          </a:p>
          <a:p>
            <a:pPr lvl="1"/>
            <a:r>
              <a:rPr lang="en-US" dirty="0"/>
              <a:t>Not a student, not a professor</a:t>
            </a:r>
          </a:p>
          <a:p>
            <a:pPr lvl="1"/>
            <a:r>
              <a:rPr lang="en-US" dirty="0"/>
              <a:t>Imposter Syndrome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DBBC8-93C5-E546-8944-79FBDA83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51" y="3754887"/>
            <a:ext cx="4907689" cy="25007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4AE74D-1D16-1A4D-A890-69B7C2C1A010}"/>
              </a:ext>
            </a:extLst>
          </p:cNvPr>
          <p:cNvSpPr/>
          <p:nvPr/>
        </p:nvSpPr>
        <p:spPr>
          <a:xfrm>
            <a:off x="838200" y="6255621"/>
            <a:ext cx="10212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Herschberg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Berger, L. J. (2015). 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Academic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careers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inequality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Leaky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pipeline and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interrelated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phenomena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seven</a:t>
            </a:r>
            <a:r>
              <a:rPr lang="nb-NO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European </a:t>
            </a:r>
            <a:r>
              <a:rPr lang="nb-NO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countries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Trento: </a:t>
            </a:r>
            <a:r>
              <a:rPr lang="nb-NO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University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nb-NO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Trento.</a:t>
            </a:r>
          </a:p>
          <a:p>
            <a:r>
              <a:rPr lang="nb-NO" sz="1200" b="1" dirty="0" err="1"/>
              <a:t>Women</a:t>
            </a:r>
            <a:r>
              <a:rPr lang="nb-NO" sz="1200" b="1" dirty="0"/>
              <a:t> in </a:t>
            </a:r>
            <a:r>
              <a:rPr lang="nb-NO" sz="1200" b="1" dirty="0" err="1"/>
              <a:t>Academia</a:t>
            </a:r>
            <a:r>
              <a:rPr lang="nb-NO" sz="1200" b="1" dirty="0"/>
              <a:t>: </a:t>
            </a:r>
            <a:r>
              <a:rPr lang="nb-NO" sz="1200" b="1" dirty="0" err="1"/>
              <a:t>Quick</a:t>
            </a:r>
            <a:r>
              <a:rPr lang="nb-NO" sz="1200" b="1" dirty="0"/>
              <a:t> </a:t>
            </a:r>
            <a:r>
              <a:rPr lang="nb-NO" sz="1200" b="1" dirty="0" err="1"/>
              <a:t>Take</a:t>
            </a:r>
            <a:r>
              <a:rPr lang="nb-NO" sz="1200" b="1" dirty="0"/>
              <a:t>, Jan 23, 2020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76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>
            <a:normAutofit/>
          </a:bodyPr>
          <a:lstStyle/>
          <a:p>
            <a:r>
              <a:rPr lang="en-US" dirty="0"/>
              <a:t>Grow the network toward having: </a:t>
            </a:r>
          </a:p>
          <a:p>
            <a:endParaRPr lang="en-US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FFCB3C-A50E-574E-9937-FDEA6BB0BE95}"/>
              </a:ext>
            </a:extLst>
          </p:cNvPr>
          <p:cNvSpPr/>
          <p:nvPr/>
        </p:nvSpPr>
        <p:spPr>
          <a:xfrm>
            <a:off x="2633133" y="3081337"/>
            <a:ext cx="6925734" cy="1773766"/>
          </a:xfrm>
          <a:prstGeom prst="rect">
            <a:avLst/>
          </a:prstGeom>
          <a:solidFill>
            <a:srgbClr val="5BAE8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meaningful and qualified scientific life</a:t>
            </a:r>
          </a:p>
          <a:p>
            <a:pPr algn="ctr"/>
            <a:endParaRPr lang="en-US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94A7FE1-BAAF-1543-B280-E59A3A7AD02B}"/>
              </a:ext>
            </a:extLst>
          </p:cNvPr>
          <p:cNvSpPr/>
          <p:nvPr/>
        </p:nvSpPr>
        <p:spPr>
          <a:xfrm>
            <a:off x="8074617" y="4342408"/>
            <a:ext cx="2061275" cy="1738312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Dear Academia,</a:t>
            </a:r>
          </a:p>
          <a:p>
            <a:pPr algn="ctr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320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FD88-4796-C842-B3AA-42982CDF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B42-4D81-7A4E-8C71-95A61C12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b-NO" dirty="0"/>
              <a:t>FRONT- A </a:t>
            </a:r>
            <a:r>
              <a:rPr lang="nb-NO" dirty="0" err="1"/>
              <a:t>project</a:t>
            </a:r>
            <a:r>
              <a:rPr lang="nb-NO" dirty="0"/>
              <a:t> to </a:t>
            </a:r>
            <a:r>
              <a:rPr lang="nb-NO" dirty="0" err="1"/>
              <a:t>promote</a:t>
            </a:r>
            <a:r>
              <a:rPr lang="nb-NO" dirty="0"/>
              <a:t> </a:t>
            </a:r>
            <a:r>
              <a:rPr lang="nb-NO" dirty="0" err="1"/>
              <a:t>equality</a:t>
            </a:r>
            <a:r>
              <a:rPr lang="nb-NO" dirty="0"/>
              <a:t> and </a:t>
            </a:r>
            <a:r>
              <a:rPr lang="nb-NO" dirty="0" err="1"/>
              <a:t>gender</a:t>
            </a:r>
            <a:r>
              <a:rPr lang="nb-NO" dirty="0"/>
              <a:t> </a:t>
            </a:r>
            <a:r>
              <a:rPr lang="nb-NO" dirty="0" err="1"/>
              <a:t>balance</a:t>
            </a:r>
            <a:r>
              <a:rPr lang="nb-NO" dirty="0"/>
              <a:t> </a:t>
            </a:r>
            <a:r>
              <a:rPr lang="nb-NO" sz="1600" dirty="0"/>
              <a:t>(</a:t>
            </a:r>
            <a:r>
              <a:rPr lang="nb-NO" sz="1600" dirty="0" err="1"/>
              <a:t>https</a:t>
            </a:r>
            <a:r>
              <a:rPr lang="nb-NO" sz="1600" dirty="0"/>
              <a:t>://</a:t>
            </a:r>
            <a:r>
              <a:rPr lang="nb-NO" sz="1600" dirty="0" err="1"/>
              <a:t>www.mn.uio.no</a:t>
            </a:r>
            <a:r>
              <a:rPr lang="nb-NO" sz="1600" dirty="0"/>
              <a:t>/om/likestilling/front/)</a:t>
            </a:r>
            <a:br>
              <a:rPr lang="nb-NO" dirty="0"/>
            </a:br>
            <a:endParaRPr lang="nb-NO" dirty="0"/>
          </a:p>
          <a:p>
            <a:pPr fontAlgn="base"/>
            <a:r>
              <a:rPr lang="en-US" dirty="0"/>
              <a:t>Grants: </a:t>
            </a:r>
          </a:p>
        </p:txBody>
      </p:sp>
      <p:pic>
        <p:nvPicPr>
          <p:cNvPr id="1026" name="Picture 2" descr="portrettbilde Solveig Kristensen">
            <a:extLst>
              <a:ext uri="{FF2B5EF4-FFF2-40B4-BE49-F238E27FC236}">
                <a16:creationId xmlns:a16="http://schemas.microsoft.com/office/drawing/2014/main" id="{AACB3E6E-6C7C-344A-9BB0-5A1330ED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10" y="4001294"/>
            <a:ext cx="1264104" cy="17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169BF-5A9C-7147-B98A-D05482A0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4001294"/>
            <a:ext cx="1295706" cy="1727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F9B473-18E9-0349-A3F8-16F901419763}"/>
              </a:ext>
            </a:extLst>
          </p:cNvPr>
          <p:cNvSpPr/>
          <p:nvPr/>
        </p:nvSpPr>
        <p:spPr>
          <a:xfrm>
            <a:off x="811438" y="5853797"/>
            <a:ext cx="2222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b-NO" altLang="nb-NO" dirty="0">
                <a:solidFill>
                  <a:srgbClr val="2771B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Solveig Kristensen</a:t>
            </a:r>
            <a:r>
              <a:rPr lang="nb-NO" altLang="nb-NO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nb-NO" altLang="nb-NO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altLang="nb-NO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Prodekan</a:t>
            </a:r>
            <a:endParaRPr lang="nb-NO" altLang="nb-NO" sz="28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D661C-1071-BE4C-AE12-8903700374FC}"/>
              </a:ext>
            </a:extLst>
          </p:cNvPr>
          <p:cNvSpPr/>
          <p:nvPr/>
        </p:nvSpPr>
        <p:spPr>
          <a:xfrm>
            <a:off x="3616324" y="5655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nb-NO" u="sng" dirty="0">
                <a:hlinkClick r:id="rId5"/>
              </a:rPr>
              <a:t>Marthe Amundsen</a:t>
            </a:r>
            <a:r>
              <a:rPr lang="nb-NO" u="sng" dirty="0"/>
              <a:t> (</a:t>
            </a:r>
            <a:r>
              <a:rPr lang="en-US" dirty="0">
                <a:hlinkClick r:id="rId6"/>
              </a:rPr>
              <a:t>https://www.mn.uio.no/om/likestilling/front/kontaktinformasjon.html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98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– to reach the goal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 err="1"/>
              <a:t>Entrepreneurship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Our </a:t>
            </a:r>
            <a:r>
              <a:rPr lang="nb-NO" dirty="0" err="1"/>
              <a:t>guest</a:t>
            </a:r>
            <a:r>
              <a:rPr lang="nb-NO" dirty="0"/>
              <a:t> speaker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CEO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Chapter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Founders</a:t>
            </a:r>
            <a:r>
              <a:rPr lang="nb-NO" dirty="0"/>
              <a:t> </a:t>
            </a:r>
            <a:r>
              <a:rPr lang="nb-NO" dirty="0" err="1"/>
              <a:t>Institute</a:t>
            </a:r>
            <a:r>
              <a:rPr lang="nb-NO" dirty="0"/>
              <a:t>. </a:t>
            </a:r>
          </a:p>
          <a:p>
            <a:r>
              <a:rPr lang="nb-NO" dirty="0"/>
              <a:t>Personal </a:t>
            </a:r>
            <a:r>
              <a:rPr lang="nb-NO" dirty="0" err="1"/>
              <a:t>Experience</a:t>
            </a:r>
            <a:r>
              <a:rPr lang="nb-NO" dirty="0"/>
              <a:t> </a:t>
            </a:r>
            <a:r>
              <a:rPr lang="nb-NO" dirty="0" err="1"/>
              <a:t>Sharing</a:t>
            </a:r>
            <a:r>
              <a:rPr lang="nb-NO" dirty="0"/>
              <a:t> - </a:t>
            </a:r>
            <a:r>
              <a:rPr lang="nb-NO" dirty="0" err="1"/>
              <a:t>Successful</a:t>
            </a:r>
            <a:r>
              <a:rPr lang="nb-NO" dirty="0"/>
              <a:t> in </a:t>
            </a:r>
            <a:r>
              <a:rPr lang="nb-NO" b="1" dirty="0" err="1"/>
              <a:t>Academia</a:t>
            </a:r>
            <a:r>
              <a:rPr lang="nb-NO" dirty="0"/>
              <a:t>, </a:t>
            </a:r>
            <a:r>
              <a:rPr lang="nb-NO" dirty="0" err="1"/>
              <a:t>Successful</a:t>
            </a:r>
            <a:r>
              <a:rPr lang="nb-NO" dirty="0"/>
              <a:t> in </a:t>
            </a:r>
            <a:r>
              <a:rPr lang="nb-NO" b="1" dirty="0"/>
              <a:t>Research</a:t>
            </a:r>
            <a:r>
              <a:rPr lang="nb-NO" dirty="0"/>
              <a:t>, </a:t>
            </a:r>
            <a:r>
              <a:rPr lang="nb-NO" dirty="0" err="1"/>
              <a:t>Successful</a:t>
            </a:r>
            <a:r>
              <a:rPr lang="nb-NO" dirty="0"/>
              <a:t> in </a:t>
            </a:r>
            <a:r>
              <a:rPr lang="nb-NO" b="1" dirty="0"/>
              <a:t>Industry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Recipient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Young Research Talent- </a:t>
            </a:r>
            <a:r>
              <a:rPr lang="nb-NO" dirty="0" err="1"/>
              <a:t>Frippo</a:t>
            </a:r>
            <a:endParaRPr lang="nb-NO" dirty="0"/>
          </a:p>
          <a:p>
            <a:pPr lvl="1"/>
            <a:r>
              <a:rPr lang="nb-NO" dirty="0" err="1"/>
              <a:t>Recipient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ERC</a:t>
            </a:r>
          </a:p>
          <a:p>
            <a:r>
              <a:rPr lang="nb-NO" b="1" dirty="0" err="1"/>
              <a:t>Mentorship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Organizing</a:t>
            </a:r>
            <a:r>
              <a:rPr lang="nb-NO" dirty="0"/>
              <a:t> </a:t>
            </a:r>
            <a:r>
              <a:rPr lang="nb-NO" dirty="0" err="1"/>
              <a:t>mentorship</a:t>
            </a:r>
            <a:r>
              <a:rPr lang="nb-NO" dirty="0"/>
              <a:t> </a:t>
            </a:r>
            <a:r>
              <a:rPr lang="nb-NO" dirty="0" err="1"/>
              <a:t>pairings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senior </a:t>
            </a:r>
            <a:r>
              <a:rPr lang="nb-NO" dirty="0" err="1"/>
              <a:t>female</a:t>
            </a:r>
            <a:r>
              <a:rPr lang="nb-NO" dirty="0"/>
              <a:t> </a:t>
            </a:r>
            <a:r>
              <a:rPr lang="nb-NO" dirty="0" err="1"/>
              <a:t>PhD</a:t>
            </a:r>
            <a:r>
              <a:rPr lang="nb-NO" dirty="0"/>
              <a:t> </a:t>
            </a:r>
            <a:r>
              <a:rPr lang="nb-NO" dirty="0" err="1"/>
              <a:t>researchers</a:t>
            </a:r>
            <a:r>
              <a:rPr lang="nb-NO" dirty="0"/>
              <a:t>/</a:t>
            </a:r>
            <a:r>
              <a:rPr lang="nb-NO" dirty="0" err="1"/>
              <a:t>PostDocs</a:t>
            </a:r>
            <a:r>
              <a:rPr lang="nb-NO" dirty="0"/>
              <a:t>/Professors and junior </a:t>
            </a:r>
            <a:r>
              <a:rPr lang="nb-NO" dirty="0" err="1"/>
              <a:t>PhDs</a:t>
            </a:r>
            <a:r>
              <a:rPr lang="nb-NO" dirty="0"/>
              <a:t>.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74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How?!... (2)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innovation</a:t>
            </a:r>
            <a:r>
              <a:rPr lang="nb-NO" dirty="0"/>
              <a:t> and </a:t>
            </a:r>
            <a:r>
              <a:rPr lang="nb-NO" b="1" dirty="0" err="1"/>
              <a:t>commercial</a:t>
            </a:r>
            <a:r>
              <a:rPr lang="nb-NO" b="1" dirty="0"/>
              <a:t> </a:t>
            </a:r>
            <a:r>
              <a:rPr lang="nb-NO" b="1" dirty="0" err="1"/>
              <a:t>potential</a:t>
            </a:r>
            <a:r>
              <a:rPr lang="nb-NO" b="1" dirty="0"/>
              <a:t> in </a:t>
            </a:r>
            <a:r>
              <a:rPr lang="nb-NO" b="1" dirty="0" err="1"/>
              <a:t>your</a:t>
            </a:r>
            <a:r>
              <a:rPr lang="nb-NO" b="1" dirty="0"/>
              <a:t> </a:t>
            </a:r>
            <a:r>
              <a:rPr lang="nb-NO" b="1" dirty="0" err="1"/>
              <a:t>research</a:t>
            </a:r>
            <a:endParaRPr lang="nb-NO" dirty="0"/>
          </a:p>
          <a:p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and </a:t>
            </a:r>
            <a:r>
              <a:rPr lang="nb-NO" dirty="0" err="1"/>
              <a:t>assistance</a:t>
            </a:r>
            <a:r>
              <a:rPr lang="nb-NO" dirty="0"/>
              <a:t> for</a:t>
            </a:r>
            <a:r>
              <a:rPr lang="nb-NO" b="1" dirty="0"/>
              <a:t> </a:t>
            </a:r>
            <a:r>
              <a:rPr lang="nb-NO" b="1" dirty="0" err="1"/>
              <a:t>innovation</a:t>
            </a:r>
            <a:r>
              <a:rPr lang="nb-NO" b="1" dirty="0"/>
              <a:t> at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university</a:t>
            </a:r>
            <a:r>
              <a:rPr lang="nb-NO" b="1" dirty="0"/>
              <a:t>?</a:t>
            </a:r>
            <a:endParaRPr lang="nb-NO" dirty="0"/>
          </a:p>
          <a:p>
            <a:r>
              <a:rPr lang="nb-NO" dirty="0"/>
              <a:t>Collaboration </a:t>
            </a:r>
            <a:r>
              <a:rPr lang="nb-NO" dirty="0" err="1"/>
              <a:t>with</a:t>
            </a:r>
            <a:r>
              <a:rPr lang="nb-NO" dirty="0"/>
              <a:t> business, </a:t>
            </a:r>
            <a:r>
              <a:rPr lang="nb-NO" b="1" dirty="0" err="1"/>
              <a:t>organisations</a:t>
            </a:r>
            <a:r>
              <a:rPr lang="nb-NO" b="1" dirty="0"/>
              <a:t> and </a:t>
            </a:r>
            <a:r>
              <a:rPr lang="nb-NO" b="1" dirty="0" err="1"/>
              <a:t>public</a:t>
            </a:r>
            <a:r>
              <a:rPr lang="nb-NO" b="1" dirty="0"/>
              <a:t> </a:t>
            </a:r>
            <a:r>
              <a:rPr lang="nb-NO" b="1" dirty="0" err="1"/>
              <a:t>administration</a:t>
            </a:r>
            <a:r>
              <a:rPr lang="nb-NO" dirty="0"/>
              <a:t> </a:t>
            </a:r>
            <a:r>
              <a:rPr lang="nb-NO" dirty="0" err="1"/>
              <a:t>such</a:t>
            </a:r>
            <a:r>
              <a:rPr lang="nb-NO" dirty="0"/>
              <a:t> as Inven2 As and </a:t>
            </a:r>
            <a:r>
              <a:rPr lang="nb-NO" dirty="0" err="1"/>
              <a:t>OsloTech</a:t>
            </a:r>
            <a:r>
              <a:rPr lang="nb-NO" dirty="0"/>
              <a:t> As, </a:t>
            </a:r>
            <a:r>
              <a:rPr lang="nb-NO" dirty="0" err="1"/>
              <a:t>etc</a:t>
            </a:r>
            <a:endParaRPr lang="nb-NO" dirty="0"/>
          </a:p>
          <a:p>
            <a:r>
              <a:rPr lang="nb-NO" b="1" dirty="0"/>
              <a:t>Student </a:t>
            </a:r>
            <a:r>
              <a:rPr lang="nb-NO" b="1" dirty="0" err="1"/>
              <a:t>activities</a:t>
            </a:r>
            <a:r>
              <a:rPr lang="nb-NO" b="1" dirty="0"/>
              <a:t> in </a:t>
            </a:r>
            <a:r>
              <a:rPr lang="nb-NO" b="1" dirty="0" err="1"/>
              <a:t>innovation</a:t>
            </a:r>
            <a:r>
              <a:rPr lang="nb-NO" dirty="0"/>
              <a:t> 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StudEnt</a:t>
            </a:r>
            <a:r>
              <a:rPr lang="nb-NO" dirty="0"/>
              <a:t>, Start UiO and </a:t>
            </a:r>
            <a:r>
              <a:rPr lang="nb-NO" dirty="0" err="1"/>
              <a:t>Insj</a:t>
            </a:r>
            <a:r>
              <a:rPr lang="nb-NO" dirty="0"/>
              <a:t> UiO?</a:t>
            </a:r>
          </a:p>
          <a:p>
            <a:endParaRPr lang="nb-NO" dirty="0"/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9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6AD-B708-704E-82AF-7C0A6E05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How?!... (3)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47-7EB0-5D44-80F2-BE52DF5D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en-US" b="1" dirty="0"/>
              <a:t>Coping with the psychological effects of working at home</a:t>
            </a:r>
            <a:endParaRPr lang="nb-NO" dirty="0"/>
          </a:p>
          <a:p>
            <a:pPr lvl="1"/>
            <a:r>
              <a:rPr lang="en-US" dirty="0"/>
              <a:t>balancing personal life and career in crisis </a:t>
            </a:r>
          </a:p>
          <a:p>
            <a:pPr lvl="1"/>
            <a:r>
              <a:rPr lang="en-US" dirty="0"/>
              <a:t>Work at home</a:t>
            </a:r>
          </a:p>
          <a:p>
            <a:pPr lvl="1"/>
            <a:r>
              <a:rPr lang="en-US" dirty="0"/>
              <a:t>Pandemic</a:t>
            </a:r>
          </a:p>
          <a:p>
            <a:pPr lvl="1"/>
            <a:r>
              <a:rPr lang="en-US" dirty="0"/>
              <a:t>Anxiety and ...</a:t>
            </a:r>
          </a:p>
          <a:p>
            <a:pPr lvl="1"/>
            <a:r>
              <a:rPr lang="en-US" dirty="0"/>
              <a:t>Speakers ladies from Postdoc training center in Australia, </a:t>
            </a:r>
            <a:r>
              <a:rPr lang="en-US" dirty="0" err="1"/>
              <a:t>Physicology</a:t>
            </a:r>
            <a:r>
              <a:rPr lang="en-US" dirty="0"/>
              <a:t> </a:t>
            </a:r>
            <a:r>
              <a:rPr lang="en-US" dirty="0" err="1"/>
              <a:t>UiO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Preparation for Academic Jobs after PhD, </a:t>
            </a:r>
          </a:p>
          <a:p>
            <a:pPr lvl="1"/>
            <a:r>
              <a:rPr lang="en-US" dirty="0"/>
              <a:t>Roman and </a:t>
            </a:r>
            <a:r>
              <a:rPr lang="en-US" dirty="0" err="1"/>
              <a:t>UiODoc</a:t>
            </a:r>
            <a:endParaRPr lang="en-US" dirty="0"/>
          </a:p>
          <a:p>
            <a:pPr lvl="1"/>
            <a:r>
              <a:rPr lang="en-US" dirty="0"/>
              <a:t>10 – 70 participants</a:t>
            </a:r>
          </a:p>
        </p:txBody>
      </p:sp>
      <p:pic>
        <p:nvPicPr>
          <p:cNvPr id="4" name="Picture 1" descr="page1image416">
            <a:extLst>
              <a:ext uri="{FF2B5EF4-FFF2-40B4-BE49-F238E27FC236}">
                <a16:creationId xmlns:a16="http://schemas.microsoft.com/office/drawing/2014/main" id="{71B3E5C4-BCBD-8749-9392-A6A4A2A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9"/>
            <a:ext cx="4641273" cy="7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8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1088</Words>
  <Application>Microsoft Macintosh PowerPoint</Application>
  <PresentationFormat>Widescreen</PresentationFormat>
  <Paragraphs>139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Women Researchers in Informatics (WRI) </vt:lpstr>
      <vt:lpstr>The Initiative</vt:lpstr>
      <vt:lpstr>Why - Challenges</vt:lpstr>
      <vt:lpstr>scissor-shaped curve</vt:lpstr>
      <vt:lpstr>Goal</vt:lpstr>
      <vt:lpstr>Contact</vt:lpstr>
      <vt:lpstr>How – to reach the goal (1)</vt:lpstr>
      <vt:lpstr>How?!... (2)</vt:lpstr>
      <vt:lpstr>How?!... (3)</vt:lpstr>
      <vt:lpstr>Activities - Until now</vt:lpstr>
      <vt:lpstr>Step forward</vt:lpstr>
      <vt:lpstr>Activities – look forward</vt:lpstr>
      <vt:lpstr>meaningful scientific life</vt:lpstr>
      <vt:lpstr>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Researchers in Informatics Network (WRI) </dc:title>
  <dc:creator>T R</dc:creator>
  <cp:lastModifiedBy>T R</cp:lastModifiedBy>
  <cp:revision>48</cp:revision>
  <dcterms:created xsi:type="dcterms:W3CDTF">2020-11-03T10:34:09Z</dcterms:created>
  <dcterms:modified xsi:type="dcterms:W3CDTF">2021-01-25T21:20:26Z</dcterms:modified>
</cp:coreProperties>
</file>