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1" r:id="rId4"/>
    <p:sldId id="272" r:id="rId5"/>
    <p:sldId id="274" r:id="rId6"/>
    <p:sldId id="273" r:id="rId7"/>
    <p:sldId id="275" r:id="rId8"/>
    <p:sldId id="280" r:id="rId9"/>
    <p:sldId id="279" r:id="rId10"/>
    <p:sldId id="276" r:id="rId11"/>
    <p:sldId id="277" r:id="rId12"/>
    <p:sldId id="278" r:id="rId13"/>
    <p:sldId id="281" r:id="rId14"/>
    <p:sldId id="292" r:id="rId15"/>
    <p:sldId id="282" r:id="rId16"/>
    <p:sldId id="286" r:id="rId17"/>
    <p:sldId id="288" r:id="rId18"/>
    <p:sldId id="287" r:id="rId19"/>
    <p:sldId id="283" r:id="rId20"/>
    <p:sldId id="289" r:id="rId21"/>
    <p:sldId id="290" r:id="rId22"/>
    <p:sldId id="284" r:id="rId23"/>
    <p:sldId id="298" r:id="rId24"/>
    <p:sldId id="291" r:id="rId25"/>
    <p:sldId id="270" r:id="rId26"/>
    <p:sldId id="293" r:id="rId27"/>
    <p:sldId id="294" r:id="rId28"/>
    <p:sldId id="295" r:id="rId29"/>
    <p:sldId id="296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53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67657" autoAdjust="0"/>
  </p:normalViewPr>
  <p:slideViewPr>
    <p:cSldViewPr snapToGrid="0" snapToObjects="1">
      <p:cViewPr varScale="1">
        <p:scale>
          <a:sx n="66" d="100"/>
          <a:sy n="66" d="100"/>
        </p:scale>
        <p:origin x="1856" y="184"/>
      </p:cViewPr>
      <p:guideLst>
        <p:guide orient="horz" pos="3952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23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32042-BBD4-544C-ADE4-D561EB4A3E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319F3-B6BB-E043-9365-D42DF2C7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3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9453-C5E8-0149-B332-C6835C58E1A0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0064-CEB9-1942-83EC-398E9FA0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82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ypie.com/top-web-development-framework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security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security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web-app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ursera.org/lecture/web-app/video-5-interview-with-edwin-agbenyega-1cSlT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tutors </a:t>
            </a:r>
            <a:r>
              <a:rPr lang="nb-NO" dirty="0" err="1"/>
              <a:t>should</a:t>
            </a:r>
            <a:r>
              <a:rPr lang="nb-NO" dirty="0"/>
              <a:t> not DO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, </a:t>
            </a:r>
            <a:r>
              <a:rPr lang="nb-NO" dirty="0" err="1"/>
              <a:t>only</a:t>
            </a:r>
            <a:r>
              <a:rPr lang="nb-NO" dirty="0"/>
              <a:t> HELP students to </a:t>
            </a:r>
            <a:r>
              <a:rPr lang="nb-NO" dirty="0" err="1"/>
              <a:t>search</a:t>
            </a:r>
            <a:r>
              <a:rPr lang="nb-NO" dirty="0"/>
              <a:t> for </a:t>
            </a:r>
            <a:r>
              <a:rPr lang="nb-NO" dirty="0" err="1"/>
              <a:t>solutions</a:t>
            </a:r>
            <a:r>
              <a:rPr lang="nb-NO" dirty="0"/>
              <a:t> for </a:t>
            </a:r>
            <a:r>
              <a:rPr lang="nb-NO" dirty="0" err="1"/>
              <a:t>themselves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extreme</a:t>
            </a:r>
            <a:r>
              <a:rPr lang="nb-NO" dirty="0"/>
              <a:t> </a:t>
            </a:r>
            <a:r>
              <a:rPr lang="nb-NO" dirty="0" err="1"/>
              <a:t>tutorial</a:t>
            </a:r>
            <a:r>
              <a:rPr lang="nb-NO" dirty="0"/>
              <a:t> is an </a:t>
            </a:r>
            <a:r>
              <a:rPr lang="nb-NO" dirty="0" err="1"/>
              <a:t>adaptation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extreme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/agile </a:t>
            </a:r>
            <a:r>
              <a:rPr lang="nb-NO" dirty="0" err="1"/>
              <a:t>methods</a:t>
            </a:r>
            <a:r>
              <a:rPr lang="nb-NO" dirty="0"/>
              <a:t> (Reifer, 2002)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constraint</a:t>
            </a:r>
            <a:r>
              <a:rPr lang="nb-NO" dirty="0"/>
              <a:t>-driven human </a:t>
            </a:r>
            <a:r>
              <a:rPr lang="nb-NO" dirty="0" err="1"/>
              <a:t>resource</a:t>
            </a:r>
            <a:r>
              <a:rPr lang="nb-NO" dirty="0"/>
              <a:t> </a:t>
            </a:r>
            <a:r>
              <a:rPr lang="nb-NO" dirty="0" err="1"/>
              <a:t>scheduling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in </a:t>
            </a:r>
            <a:r>
              <a:rPr lang="nb-NO" dirty="0" err="1"/>
              <a:t>software</a:t>
            </a:r>
            <a:r>
              <a:rPr lang="nb-NO" dirty="0"/>
              <a:t> </a:t>
            </a:r>
            <a:r>
              <a:rPr lang="nb-NO" dirty="0" err="1"/>
              <a:t>development</a:t>
            </a:r>
            <a:r>
              <a:rPr lang="nb-NO" dirty="0"/>
              <a:t> (Xiao et al., 2008) </a:t>
            </a:r>
            <a:r>
              <a:rPr lang="nb-NO" dirty="0" err="1"/>
              <a:t>with</a:t>
            </a:r>
            <a:r>
              <a:rPr lang="nb-NO" dirty="0"/>
              <a:t> an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for </a:t>
            </a:r>
            <a:r>
              <a:rPr lang="nb-NO" dirty="0" err="1"/>
              <a:t>tutoring</a:t>
            </a:r>
            <a:endParaRPr lang="nb-NO" dirty="0"/>
          </a:p>
          <a:p>
            <a:endParaRPr lang="nb-NO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1" dirty="0"/>
              <a:t>Giving </a:t>
            </a:r>
            <a:r>
              <a:rPr lang="nb-NO" b="1" dirty="0" err="1"/>
              <a:t>assignment</a:t>
            </a:r>
            <a:r>
              <a:rPr lang="nb-NO" b="1" dirty="0"/>
              <a:t>: </a:t>
            </a:r>
            <a:r>
              <a:rPr lang="nb-NO" dirty="0" err="1"/>
              <a:t>study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MVC API and to reproduce a simple </a:t>
            </a:r>
            <a:r>
              <a:rPr lang="nb-NO" dirty="0" err="1"/>
              <a:t>application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Internet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05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Mobirise</a:t>
            </a:r>
            <a:endParaRPr lang="en-US" dirty="0"/>
          </a:p>
          <a:p>
            <a:r>
              <a:rPr lang="en-US" dirty="0"/>
              <a:t>The students may end up using these techniques</a:t>
            </a:r>
          </a:p>
          <a:p>
            <a:endParaRPr lang="en-US" dirty="0"/>
          </a:p>
          <a:p>
            <a:r>
              <a:rPr lang="nb-NO" dirty="0">
                <a:hlinkClick r:id="rId3"/>
              </a:rPr>
              <a:t>https://www.appypie.com/top-web-development-frameworks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, so </a:t>
            </a:r>
            <a:r>
              <a:rPr lang="nb-NO" dirty="0" err="1"/>
              <a:t>.Net</a:t>
            </a:r>
            <a:r>
              <a:rPr lang="nb-NO" dirty="0"/>
              <a:t> </a:t>
            </a:r>
            <a:r>
              <a:rPr lang="nb-NO" dirty="0" err="1"/>
              <a:t>branch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not a </a:t>
            </a:r>
            <a:r>
              <a:rPr lang="nb-NO" dirty="0" err="1"/>
              <a:t>choice</a:t>
            </a:r>
            <a:r>
              <a:rPr lang="nb-NO" dirty="0"/>
              <a:t>.</a:t>
            </a:r>
          </a:p>
          <a:p>
            <a:r>
              <a:rPr lang="nb-NO" dirty="0"/>
              <a:t> PHP </a:t>
            </a:r>
            <a:r>
              <a:rPr lang="nb-NO" dirty="0" err="1"/>
              <a:t>neither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. </a:t>
            </a:r>
          </a:p>
          <a:p>
            <a:r>
              <a:rPr lang="nb-NO" dirty="0"/>
              <a:t>The </a:t>
            </a:r>
            <a:r>
              <a:rPr lang="nb-NO" dirty="0" err="1"/>
              <a:t>framework</a:t>
            </a:r>
            <a:r>
              <a:rPr lang="nb-NO" dirty="0"/>
              <a:t> must support an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database,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PostgreSQL</a:t>
            </a:r>
            <a:r>
              <a:rPr lang="nb-NO" dirty="0"/>
              <a:t> or MySQL </a:t>
            </a:r>
            <a:r>
              <a:rPr lang="nb-NO" dirty="0" err="1"/>
              <a:t>derivations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led to Java, Python and Ruby-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frameworks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reviewed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remaining</a:t>
            </a:r>
            <a:r>
              <a:rPr lang="nb-NO" dirty="0"/>
              <a:t> systems </a:t>
            </a:r>
            <a:r>
              <a:rPr lang="nb-NO" dirty="0" err="1"/>
              <a:t>platforms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needed</a:t>
            </a:r>
            <a:r>
              <a:rPr lang="nb-NO" dirty="0"/>
              <a:t> to </a:t>
            </a:r>
            <a:r>
              <a:rPr lang="nb-NO" dirty="0" err="1"/>
              <a:t>choose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a </a:t>
            </a:r>
            <a:r>
              <a:rPr lang="nb-NO" dirty="0" err="1"/>
              <a:t>richenough</a:t>
            </a:r>
            <a:r>
              <a:rPr lang="nb-NO" dirty="0"/>
              <a:t> </a:t>
            </a:r>
            <a:r>
              <a:rPr lang="nb-NO" b="1" dirty="0" err="1"/>
              <a:t>platform</a:t>
            </a:r>
            <a:r>
              <a:rPr lang="nb-NO" b="1" dirty="0"/>
              <a:t> for </a:t>
            </a:r>
            <a:r>
              <a:rPr lang="nb-NO" b="1" dirty="0" err="1"/>
              <a:t>rapidly</a:t>
            </a:r>
            <a:r>
              <a:rPr lang="nb-NO" b="1" dirty="0"/>
              <a:t> </a:t>
            </a:r>
            <a:r>
              <a:rPr lang="nb-NO" b="1" dirty="0" err="1"/>
              <a:t>developing</a:t>
            </a:r>
            <a:r>
              <a:rPr lang="nb-NO" b="1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b="1" dirty="0" err="1"/>
              <a:t>suitable</a:t>
            </a:r>
            <a:r>
              <a:rPr lang="nb-NO" b="1" dirty="0"/>
              <a:t> for </a:t>
            </a:r>
            <a:r>
              <a:rPr lang="nb-NO" b="1" dirty="0" err="1"/>
              <a:t>teaching</a:t>
            </a:r>
            <a:r>
              <a:rPr lang="nb-NO" b="1" dirty="0"/>
              <a:t> </a:t>
            </a:r>
            <a:r>
              <a:rPr lang="nb-NO" dirty="0"/>
              <a:t>as </a:t>
            </a:r>
            <a:r>
              <a:rPr lang="nb-NO" dirty="0" err="1"/>
              <a:t>well</a:t>
            </a:r>
            <a:r>
              <a:rPr lang="nb-NO" dirty="0"/>
              <a:t>. </a:t>
            </a:r>
            <a:r>
              <a:rPr lang="nb-NO" dirty="0" err="1"/>
              <a:t>However</a:t>
            </a:r>
            <a:r>
              <a:rPr lang="nb-NO" dirty="0"/>
              <a:t>, it </a:t>
            </a:r>
            <a:r>
              <a:rPr lang="nb-NO" dirty="0" err="1"/>
              <a:t>was</a:t>
            </a:r>
            <a:r>
              <a:rPr lang="nb-NO" dirty="0"/>
              <a:t> not </a:t>
            </a:r>
            <a:r>
              <a:rPr lang="nb-NO" dirty="0" err="1"/>
              <a:t>feasible</a:t>
            </a:r>
            <a:r>
              <a:rPr lang="nb-NO" dirty="0"/>
              <a:t> to test all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in </a:t>
            </a:r>
            <a:r>
              <a:rPr lang="nb-NO" dirty="0" err="1"/>
              <a:t>detail</a:t>
            </a:r>
            <a:r>
              <a:rPr lang="nb-NO" dirty="0"/>
              <a:t>.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b="1" dirty="0" err="1"/>
              <a:t>on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size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community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documentation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and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apparent </a:t>
            </a:r>
            <a:r>
              <a:rPr lang="nb-NO" dirty="0" err="1"/>
              <a:t>maturity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, so </a:t>
            </a:r>
            <a:r>
              <a:rPr lang="nb-NO" dirty="0" err="1"/>
              <a:t>.Net</a:t>
            </a:r>
            <a:r>
              <a:rPr lang="nb-NO" dirty="0"/>
              <a:t> </a:t>
            </a:r>
            <a:r>
              <a:rPr lang="nb-NO" dirty="0" err="1"/>
              <a:t>branch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not a </a:t>
            </a:r>
            <a:r>
              <a:rPr lang="nb-NO" dirty="0" err="1"/>
              <a:t>choice</a:t>
            </a:r>
            <a:r>
              <a:rPr lang="nb-NO" dirty="0"/>
              <a:t>.</a:t>
            </a:r>
          </a:p>
          <a:p>
            <a:r>
              <a:rPr lang="nb-NO" dirty="0"/>
              <a:t> PHP </a:t>
            </a:r>
            <a:r>
              <a:rPr lang="nb-NO" dirty="0" err="1"/>
              <a:t>neither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. </a:t>
            </a:r>
          </a:p>
          <a:p>
            <a:r>
              <a:rPr lang="nb-NO" dirty="0"/>
              <a:t>The </a:t>
            </a:r>
            <a:r>
              <a:rPr lang="nb-NO" dirty="0" err="1"/>
              <a:t>framework</a:t>
            </a:r>
            <a:r>
              <a:rPr lang="nb-NO" dirty="0"/>
              <a:t> must support an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database,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PostgreSQL</a:t>
            </a:r>
            <a:r>
              <a:rPr lang="nb-NO" dirty="0"/>
              <a:t> or MySQL </a:t>
            </a:r>
            <a:r>
              <a:rPr lang="nb-NO" dirty="0" err="1"/>
              <a:t>derivations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led to Java, Python and Ruby-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framewo</a:t>
            </a:r>
            <a:endParaRPr lang="nb-NO" dirty="0"/>
          </a:p>
          <a:p>
            <a:endParaRPr lang="nb-NO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Choose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preference</a:t>
            </a:r>
            <a:r>
              <a:rPr lang="nb-NO" dirty="0"/>
              <a:t> not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platform</a:t>
            </a:r>
            <a:endParaRPr lang="nb-NO" dirty="0"/>
          </a:p>
          <a:p>
            <a:r>
              <a:rPr lang="nb-NO" dirty="0" err="1"/>
              <a:t>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dirty="0" err="1"/>
              <a:t>Possible</a:t>
            </a:r>
            <a:r>
              <a:rPr lang="nb-NO" sz="1200" dirty="0"/>
              <a:t> to </a:t>
            </a:r>
            <a:r>
              <a:rPr lang="nb-NO" sz="1200" dirty="0" err="1"/>
              <a:t>use</a:t>
            </a:r>
            <a:r>
              <a:rPr lang="nb-NO" sz="1200" dirty="0"/>
              <a:t> </a:t>
            </a:r>
            <a:r>
              <a:rPr lang="nb-NO" sz="1200" dirty="0" err="1"/>
              <a:t>command</a:t>
            </a:r>
            <a:r>
              <a:rPr lang="nb-NO" sz="1200" dirty="0"/>
              <a:t> line, or </a:t>
            </a:r>
            <a:r>
              <a:rPr lang="nb-NO" sz="1200" dirty="0" err="1"/>
              <a:t>integrated</a:t>
            </a:r>
            <a:r>
              <a:rPr lang="nb-NO" sz="1200" dirty="0"/>
              <a:t> </a:t>
            </a:r>
            <a:r>
              <a:rPr lang="nb-NO" sz="1200" dirty="0" err="1"/>
              <a:t>within</a:t>
            </a:r>
            <a:r>
              <a:rPr lang="nb-NO" sz="1200" dirty="0"/>
              <a:t> </a:t>
            </a:r>
            <a:r>
              <a:rPr lang="nb-NO" sz="1200" dirty="0" err="1"/>
              <a:t>Eclipse</a:t>
            </a:r>
            <a:r>
              <a:rPr lang="nb-NO" sz="1200" dirty="0"/>
              <a:t>.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. </a:t>
            </a:r>
            <a:r>
              <a:rPr lang="nb-NO" dirty="0" err="1"/>
              <a:t>Otherwise</a:t>
            </a:r>
            <a:r>
              <a:rPr lang="nb-NO" dirty="0"/>
              <a:t>, it is </a:t>
            </a:r>
            <a:r>
              <a:rPr lang="nb-NO" dirty="0" err="1"/>
              <a:t>difficult</a:t>
            </a:r>
            <a:r>
              <a:rPr lang="nb-NO" dirty="0"/>
              <a:t> to </a:t>
            </a:r>
            <a:r>
              <a:rPr lang="nb-NO" dirty="0" err="1"/>
              <a:t>technically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students.</a:t>
            </a:r>
          </a:p>
          <a:p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not have </a:t>
            </a:r>
            <a:r>
              <a:rPr lang="nb-NO" dirty="0" err="1"/>
              <a:t>any</a:t>
            </a:r>
            <a:r>
              <a:rPr lang="nb-NO" dirty="0"/>
              <a:t> real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experience</a:t>
            </a:r>
            <a:r>
              <a:rPr lang="nb-NO" dirty="0"/>
              <a:t>. This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initial </a:t>
            </a:r>
            <a:r>
              <a:rPr lang="nb-NO" dirty="0" err="1"/>
              <a:t>tutoring</a:t>
            </a:r>
            <a:r>
              <a:rPr lang="nb-NO" dirty="0"/>
              <a:t> time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crucial</a:t>
            </a:r>
            <a:endParaRPr lang="nb-NO" dirty="0"/>
          </a:p>
          <a:p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</a:t>
            </a:r>
            <a:r>
              <a:rPr lang="nb-N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4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applications</a:t>
            </a:r>
            <a:r>
              <a:rPr lang="nb-NO" dirty="0"/>
              <a:t> </a:t>
            </a:r>
            <a:r>
              <a:rPr lang="nb-NO" dirty="0" err="1"/>
              <a:t>had</a:t>
            </a:r>
            <a:r>
              <a:rPr lang="nb-NO" dirty="0"/>
              <a:t> database </a:t>
            </a:r>
            <a:r>
              <a:rPr lang="nb-NO" dirty="0" err="1"/>
              <a:t>access</a:t>
            </a:r>
            <a:r>
              <a:rPr lang="nb-NO" dirty="0"/>
              <a:t>,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 and test </a:t>
            </a:r>
            <a:r>
              <a:rPr lang="nb-NO" dirty="0" err="1"/>
              <a:t>interfaces</a:t>
            </a:r>
            <a:endParaRPr lang="nb-NO" dirty="0"/>
          </a:p>
          <a:p>
            <a:endParaRPr lang="nb-NO" dirty="0"/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freely-available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methodologies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b-NO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eb application security"/>
              </a:rPr>
              <a:t>web application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5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applications</a:t>
            </a:r>
            <a:r>
              <a:rPr lang="nb-NO" dirty="0"/>
              <a:t> </a:t>
            </a:r>
            <a:r>
              <a:rPr lang="nb-NO" dirty="0" err="1"/>
              <a:t>had</a:t>
            </a:r>
            <a:r>
              <a:rPr lang="nb-NO" dirty="0"/>
              <a:t> database </a:t>
            </a:r>
            <a:r>
              <a:rPr lang="nb-NO" dirty="0" err="1"/>
              <a:t>access</a:t>
            </a:r>
            <a:r>
              <a:rPr lang="nb-NO" dirty="0"/>
              <a:t>,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 and test </a:t>
            </a:r>
            <a:r>
              <a:rPr lang="nb-NO" dirty="0" err="1"/>
              <a:t>interfaces</a:t>
            </a:r>
            <a:endParaRPr lang="nb-NO" dirty="0"/>
          </a:p>
          <a:p>
            <a:endParaRPr lang="nb-NO" dirty="0"/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freely-available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methodologies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b-NO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eb application security"/>
              </a:rPr>
              <a:t>web application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2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"SELECT id,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first_name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last_name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birth_date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sex, age FROM persons WHERE id = 10"; </a:t>
            </a:r>
          </a:p>
          <a:p>
            <a:pPr rtl="0"/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 =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db.execSql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res[0]["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first_name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"]; </a:t>
            </a: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makes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ORM-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makes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p =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repository.GetPerson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(10); </a:t>
            </a:r>
          </a:p>
          <a:p>
            <a:pPr rtl="0"/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p.getFirstName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case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makes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in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object-oriented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at all.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ORM best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surrounding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language's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p =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Person.Get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(10); </a:t>
            </a:r>
          </a:p>
          <a:p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to be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accessed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whose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'10'.</a:t>
            </a:r>
          </a:p>
          <a:p>
            <a:pPr rtl="0"/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p =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Person.Get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Person.Properties.Id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10);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7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Krasner</a:t>
            </a:r>
            <a:r>
              <a:rPr lang="nb-NO" dirty="0"/>
              <a:t>, G., Pope, S. (1988). A </a:t>
            </a:r>
            <a:r>
              <a:rPr lang="nb-NO" dirty="0" err="1"/>
              <a:t>cookbook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model-view</a:t>
            </a:r>
            <a:r>
              <a:rPr lang="nb-NO" dirty="0"/>
              <a:t> </a:t>
            </a:r>
            <a:r>
              <a:rPr lang="nb-NO" dirty="0" err="1"/>
              <a:t>controller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</a:t>
            </a:r>
            <a:r>
              <a:rPr lang="nb-NO" dirty="0" err="1"/>
              <a:t>paradigm</a:t>
            </a:r>
            <a:r>
              <a:rPr lang="nb-NO" dirty="0"/>
              <a:t> in smalltalk-80. J. Object </a:t>
            </a:r>
            <a:r>
              <a:rPr lang="nb-NO" dirty="0" err="1"/>
              <a:t>Oriented</a:t>
            </a:r>
            <a:r>
              <a:rPr lang="nb-NO" dirty="0"/>
              <a:t> Program., 1, 26–49.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5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Educational Information (Dissertation, Papers)</a:t>
            </a:r>
          </a:p>
          <a:p>
            <a:pPr lvl="1"/>
            <a:r>
              <a:rPr lang="en-US" sz="2400" dirty="0" err="1"/>
              <a:t>Ph.D</a:t>
            </a:r>
            <a:endParaRPr lang="en-US" sz="2400" dirty="0"/>
          </a:p>
          <a:p>
            <a:pPr lvl="1"/>
            <a:r>
              <a:rPr lang="en-US" sz="2400" dirty="0"/>
              <a:t>MSc</a:t>
            </a:r>
          </a:p>
          <a:p>
            <a:r>
              <a:rPr lang="en-US" sz="2800" dirty="0"/>
              <a:t>Job Experiences </a:t>
            </a:r>
          </a:p>
          <a:p>
            <a:r>
              <a:rPr lang="en-US" sz="2800" dirty="0"/>
              <a:t>Some Technical Skills</a:t>
            </a:r>
          </a:p>
          <a:p>
            <a:r>
              <a:rPr lang="en-US" sz="2800" dirty="0"/>
              <a:t>Formal Methods </a:t>
            </a:r>
          </a:p>
          <a:p>
            <a:r>
              <a:rPr lang="en-US" sz="2800" dirty="0" err="1"/>
              <a:t>IoTSec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6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22 videos (Total 102 min), 3 </a:t>
            </a:r>
            <a:r>
              <a:rPr lang="nb-NO" dirty="0" err="1"/>
              <a:t>readings</a:t>
            </a:r>
            <a:r>
              <a:rPr lang="nb-NO" dirty="0"/>
              <a:t>, 1 quiz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https://www.coursera.org/learn/web-app</a:t>
            </a:r>
            <a:endParaRPr lang="nb-NO" dirty="0"/>
          </a:p>
          <a:p>
            <a:r>
              <a:rPr lang="nb-NO" dirty="0">
                <a:hlinkClick r:id="rId4"/>
              </a:rPr>
              <a:t>https://www.coursera.org/lecture/web-app/video-5-interview-with-edwin-agbenyega-1cSlT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videos (Total 122 min), 1 </a:t>
            </a:r>
            <a:r>
              <a:rPr lang="nb-N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nb-N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 quiz</a:t>
            </a:r>
          </a:p>
          <a:p>
            <a:r>
              <a:rPr lang="nb-NO" dirty="0">
                <a:effectLst/>
              </a:rPr>
              <a:t>SEE ALL</a:t>
            </a:r>
          </a:p>
          <a:p>
            <a:br>
              <a:rPr lang="nb-NO" dirty="0">
                <a:effectLst/>
              </a:rPr>
            </a:br>
            <a:endParaRPr lang="nb-NO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9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videos (Total 83 min), 1 </a:t>
            </a:r>
            <a:r>
              <a:rPr lang="nb-N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nb-N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 quiz</a:t>
            </a:r>
          </a:p>
          <a:p>
            <a:r>
              <a:rPr lang="nb-NO" dirty="0">
                <a:effectLst/>
              </a:rPr>
              <a:t>SEE ALL</a:t>
            </a:r>
          </a:p>
          <a:p>
            <a:br>
              <a:rPr lang="nb-NO" dirty="0">
                <a:effectLst/>
              </a:rPr>
            </a:br>
            <a:endParaRPr lang="nb-NO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videos (Total 71 min), 1 </a:t>
            </a:r>
            <a:r>
              <a:rPr lang="nb-N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nb-N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 quiz</a:t>
            </a:r>
          </a:p>
          <a:p>
            <a:r>
              <a:rPr lang="nb-NO" dirty="0">
                <a:effectLst/>
              </a:rPr>
              <a:t>SEE LESS</a:t>
            </a:r>
          </a:p>
          <a:p>
            <a:br>
              <a:rPr lang="nb-NO" dirty="0">
                <a:effectLst/>
              </a:rPr>
            </a:br>
            <a:endParaRPr lang="nb-NO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5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/medium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beautiful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start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Mobirise</a:t>
            </a:r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457200" rtl="0" eaLnBrk="1" latinLnBrk="0" hangingPunct="1"/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non-</a:t>
            </a:r>
            <a:r>
              <a:rPr lang="nb-N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techies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familiar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intricacies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visually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pro-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coders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fast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algn="l" defTabSz="457200" rtl="0" eaLnBrk="1" latinLnBrk="0" hangingPunct="1"/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457200" rtl="0" eaLnBrk="1" latinLnBrk="0" hangingPunct="1"/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Minimalistic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extremely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b-N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-to-</a:t>
            </a:r>
            <a:r>
              <a:rPr lang="nb-N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friendliness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latest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out-the-box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 </a:t>
            </a:r>
            <a:r>
              <a:rPr lang="nb-N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non-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7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Due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requirements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had</a:t>
            </a:r>
            <a:r>
              <a:rPr lang="nb-NO" dirty="0"/>
              <a:t> to </a:t>
            </a:r>
            <a:r>
              <a:rPr lang="nb-NO" dirty="0" err="1"/>
              <a:t>boost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formation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initiatives</a:t>
            </a:r>
            <a:r>
              <a:rPr lang="nb-NO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Choosing</a:t>
            </a:r>
            <a:r>
              <a:rPr lang="nb-NO" dirty="0"/>
              <a:t> web </a:t>
            </a:r>
            <a:r>
              <a:rPr lang="nb-NO" dirty="0" err="1"/>
              <a:t>applications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real </a:t>
            </a:r>
            <a:r>
              <a:rPr lang="nb-NO" dirty="0" err="1"/>
              <a:t>requirements</a:t>
            </a:r>
            <a:endParaRPr lang="nb-NO" dirty="0"/>
          </a:p>
          <a:p>
            <a:pPr lvl="1"/>
            <a:r>
              <a:rPr lang="nb-NO" dirty="0"/>
              <a:t>as a motivator for </a:t>
            </a:r>
            <a:r>
              <a:rPr lang="nb-NO" dirty="0" err="1"/>
              <a:t>the</a:t>
            </a:r>
            <a:r>
              <a:rPr lang="nb-NO" dirty="0"/>
              <a:t> students</a:t>
            </a:r>
          </a:p>
          <a:p>
            <a:r>
              <a:rPr lang="nb-NO" dirty="0" err="1"/>
              <a:t>Offering</a:t>
            </a:r>
            <a:r>
              <a:rPr lang="nb-NO" dirty="0"/>
              <a:t> </a:t>
            </a:r>
            <a:r>
              <a:rPr lang="nb-NO" dirty="0" err="1"/>
              <a:t>practical</a:t>
            </a:r>
            <a:r>
              <a:rPr lang="nb-NO" dirty="0"/>
              <a:t> </a:t>
            </a:r>
            <a:r>
              <a:rPr lang="nb-NO" dirty="0" err="1"/>
              <a:t>apprenticeships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As </a:t>
            </a:r>
            <a:r>
              <a:rPr lang="nb-NO" dirty="0" err="1"/>
              <a:t>much</a:t>
            </a:r>
            <a:r>
              <a:rPr lang="nb-NO" dirty="0"/>
              <a:t> as </a:t>
            </a:r>
            <a:r>
              <a:rPr lang="nb-NO" dirty="0" err="1"/>
              <a:t>possible</a:t>
            </a:r>
            <a:endParaRPr lang="nb-N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0064-CEB9-1942-83EC-398E9FA06D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A2DB-A915-454B-AA4F-8BDE14A43DB6}" type="datetime1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79F-A88A-0E42-B1DF-1057A5739A7E}" type="datetime1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8424-F942-B642-8BF6-8A15DDD53F5A}" type="datetime1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F801-84F8-CE49-A6AD-1892C52C538F}" type="datetime1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D945-F5AA-D94E-9B26-C6AFAA23D273}" type="datetime1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A83D-89DE-B04C-9B78-085EB54BD1F4}" type="datetime1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1E-DC35-1247-8783-11955580F7B8}" type="datetime1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571-5653-AE4C-A331-E553A7BDDAFC}" type="datetime1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6B7A-5F4C-ED44-ABC6-0E6DAC67F2A6}" type="datetime1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D38-FFEE-D345-BD00-8D68DB18E984}" type="datetime1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E63-6836-E644-9463-4DA8F6E29754}" type="datetime1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3206D1-1B3C-4F40-A54A-C71721404156}" type="datetime1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92D0A99-5164-A540-89F3-3D8E17FBF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jangoproject.com/" TargetMode="External"/><Relationship Id="rId4" Type="http://schemas.openxmlformats.org/officeDocument/2006/relationships/hyperlink" Target="https://projects.spring.io/spring-roo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web-app/web-applications-an-overview-1B92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web-app/what-are-web-app-frameworks-an-overview-6XhL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web-app/relational-databases-in-web-apps-an-overview-0MJm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web-app/middleware-an-introduction-an-overview-bkdm4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web-app/presentation-tier-overview-an-overview-43Lg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381000"/>
            <a:ext cx="9144000" cy="3119149"/>
          </a:xfrm>
        </p:spPr>
        <p:txBody>
          <a:bodyPr/>
          <a:lstStyle/>
          <a:p>
            <a:pPr algn="ctr"/>
            <a:r>
              <a:rPr lang="en-US" sz="5100" noProof="0" dirty="0">
                <a:solidFill>
                  <a:srgbClr val="000090"/>
                </a:solidFill>
              </a:rPr>
              <a:t>A framework for teaching web-based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659889"/>
          </a:xfrm>
        </p:spPr>
        <p:txBody>
          <a:bodyPr>
            <a:normAutofit lnSpcReduction="10000"/>
          </a:bodyPr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algn="ctr"/>
            <a:r>
              <a:rPr lang="en-US" noProof="0" dirty="0" err="1"/>
              <a:t>Toktam</a:t>
            </a:r>
            <a:r>
              <a:rPr lang="en-US" noProof="0" dirty="0"/>
              <a:t> </a:t>
            </a:r>
            <a:r>
              <a:rPr lang="en-US" noProof="0" dirty="0" err="1"/>
              <a:t>Ramezani</a:t>
            </a:r>
            <a:endParaRPr lang="en-US" noProof="0" dirty="0"/>
          </a:p>
          <a:p>
            <a:pPr algn="ctr"/>
            <a:r>
              <a:rPr lang="en-US" sz="2000" noProof="0" dirty="0" err="1"/>
              <a:t>toktamr@ifi.uio.no</a:t>
            </a:r>
            <a:endParaRPr lang="en-US" sz="2000" noProof="0" dirty="0"/>
          </a:p>
          <a:p>
            <a:endParaRPr lang="en-US" noProof="0" dirty="0"/>
          </a:p>
          <a:p>
            <a:pPr algn="ctr"/>
            <a:r>
              <a:rPr lang="en-US" sz="1200" noProof="0" dirty="0"/>
              <a:t>Nov 12th, 2019</a:t>
            </a:r>
            <a:endParaRPr lang="en-US" sz="1200" noProof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24ED-1537-574F-B8C4-86A8513F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Project 1 – Automation of Student-Course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087B-A34D-8643-9AF8-F2BC2FEB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 data model containing information about elements:</a:t>
            </a:r>
          </a:p>
          <a:p>
            <a:pPr lvl="1"/>
            <a:r>
              <a:rPr lang="en-US" noProof="0" dirty="0"/>
              <a:t> Students, professors, scholarships, courses, classes, grades, etc.</a:t>
            </a:r>
          </a:p>
          <a:p>
            <a:pPr lvl="1"/>
            <a:endParaRPr lang="en-US" noProof="0" dirty="0"/>
          </a:p>
          <a:p>
            <a:r>
              <a:rPr lang="en-US" noProof="0" dirty="0"/>
              <a:t>The application can be divided into three sets of components: </a:t>
            </a:r>
          </a:p>
          <a:p>
            <a:pPr lvl="1"/>
            <a:r>
              <a:rPr lang="en-US" noProof="0" dirty="0"/>
              <a:t>(1) CRUD applications such as:</a:t>
            </a:r>
          </a:p>
          <a:p>
            <a:pPr lvl="2"/>
            <a:r>
              <a:rPr lang="en-US" noProof="0" dirty="0"/>
              <a:t>create/read/update/delete elements, </a:t>
            </a:r>
          </a:p>
          <a:p>
            <a:pPr lvl="1"/>
            <a:r>
              <a:rPr lang="en-US" noProof="0" dirty="0"/>
              <a:t>(2) Listings such as:</a:t>
            </a:r>
          </a:p>
          <a:p>
            <a:pPr lvl="2"/>
            <a:r>
              <a:rPr lang="en-US" noProof="0" dirty="0"/>
              <a:t>provide different kinds of listings over the existing data: transcript of graduate students, enrolled students in a course, etc.</a:t>
            </a:r>
          </a:p>
          <a:p>
            <a:pPr lvl="1"/>
            <a:r>
              <a:rPr lang="en-US" noProof="0" dirty="0"/>
              <a:t>(3) General consistency checking such as: </a:t>
            </a:r>
          </a:p>
          <a:p>
            <a:pPr lvl="2"/>
            <a:r>
              <a:rPr lang="en-US" noProof="0" dirty="0"/>
              <a:t>students that fail the exams lose their scholarship, number of credits must be determined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DEDE3-B23B-0E41-9FCE-BB7B904B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0F73-FFDC-0A4F-A791-5B33D3A7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Project Requirements and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F605-BC28-6E4C-93C8-AF7DA2E6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 initial steps: </a:t>
            </a:r>
          </a:p>
          <a:p>
            <a:pPr lvl="1"/>
            <a:r>
              <a:rPr lang="en-US" noProof="0" dirty="0"/>
              <a:t>Define the team and project roles</a:t>
            </a:r>
          </a:p>
          <a:p>
            <a:pPr lvl="1"/>
            <a:r>
              <a:rPr lang="en-US" dirty="0"/>
              <a:t>C</a:t>
            </a:r>
            <a:r>
              <a:rPr lang="en-US" noProof="0" dirty="0" err="1"/>
              <a:t>hoose</a:t>
            </a:r>
            <a:r>
              <a:rPr lang="en-US" noProof="0" dirty="0"/>
              <a:t> and to set up a common development framework</a:t>
            </a:r>
          </a:p>
          <a:p>
            <a:pPr lvl="1"/>
            <a:r>
              <a:rPr lang="en-US" dirty="0"/>
              <a:t>D</a:t>
            </a:r>
            <a:r>
              <a:rPr lang="en-US" noProof="0" dirty="0" err="1"/>
              <a:t>efine</a:t>
            </a:r>
            <a:r>
              <a:rPr lang="en-US" noProof="0" dirty="0"/>
              <a:t> the application data model and user interface</a:t>
            </a:r>
          </a:p>
          <a:p>
            <a:pPr lvl="1"/>
            <a:r>
              <a:rPr lang="en-US" dirty="0"/>
              <a:t>S</a:t>
            </a:r>
            <a:r>
              <a:rPr lang="en-US" noProof="0" dirty="0"/>
              <a:t>tart implementing</a:t>
            </a:r>
          </a:p>
          <a:p>
            <a:pPr lvl="1"/>
            <a:endParaRPr lang="en-US" noProof="0" dirty="0"/>
          </a:p>
          <a:p>
            <a:r>
              <a:rPr lang="en-US" noProof="0" dirty="0"/>
              <a:t>The main steps: </a:t>
            </a:r>
          </a:p>
          <a:p>
            <a:pPr lvl="1"/>
            <a:r>
              <a:rPr lang="en-US" noProof="0" dirty="0"/>
              <a:t>CRUD applications and listings</a:t>
            </a:r>
          </a:p>
          <a:p>
            <a:pPr lvl="1"/>
            <a:r>
              <a:rPr lang="en-US" dirty="0"/>
              <a:t>U</a:t>
            </a:r>
            <a:r>
              <a:rPr lang="en-US" noProof="0" dirty="0"/>
              <a:t>ser access control </a:t>
            </a:r>
          </a:p>
          <a:p>
            <a:pPr lvl="1"/>
            <a:r>
              <a:rPr lang="en-US" dirty="0"/>
              <a:t>D</a:t>
            </a:r>
            <a:r>
              <a:rPr lang="en-US" noProof="0" dirty="0" err="1"/>
              <a:t>atabase</a:t>
            </a:r>
            <a:r>
              <a:rPr lang="en-US" noProof="0" dirty="0"/>
              <a:t> access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06377-B40A-2D45-948C-92F26D1E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2B86-4A06-B244-AC05-CD542502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Project Roles: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5C26-4A95-9543-8F0D-4D24A0BA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 lecturers as</a:t>
            </a:r>
          </a:p>
          <a:p>
            <a:pPr lvl="1"/>
            <a:r>
              <a:rPr lang="en-US" noProof="0" dirty="0"/>
              <a:t> Project leaders, and tutors</a:t>
            </a:r>
          </a:p>
          <a:p>
            <a:r>
              <a:rPr lang="en-US" noProof="0" dirty="0"/>
              <a:t>The students as</a:t>
            </a:r>
          </a:p>
          <a:p>
            <a:pPr lvl="1"/>
            <a:r>
              <a:rPr lang="en-US" dirty="0"/>
              <a:t>D</a:t>
            </a:r>
            <a:r>
              <a:rPr lang="en-US" noProof="0" dirty="0" err="1"/>
              <a:t>evelopers</a:t>
            </a:r>
            <a:r>
              <a:rPr lang="en-US" noProof="0" dirty="0"/>
              <a:t>/architects. </a:t>
            </a:r>
          </a:p>
          <a:p>
            <a:r>
              <a:rPr lang="en-US" noProof="0" dirty="0"/>
              <a:t>Forming groups of students and lecturers to work together with different skills:</a:t>
            </a:r>
          </a:p>
          <a:p>
            <a:pPr lvl="1"/>
            <a:r>
              <a:rPr lang="en-US" noProof="0" dirty="0"/>
              <a:t>Programming skills</a:t>
            </a:r>
          </a:p>
          <a:p>
            <a:pPr lvl="1"/>
            <a:r>
              <a:rPr lang="en-US" noProof="0" dirty="0"/>
              <a:t>Research skills</a:t>
            </a:r>
          </a:p>
          <a:p>
            <a:pPr lvl="1"/>
            <a:r>
              <a:rPr lang="en-US" noProof="0" dirty="0"/>
              <a:t>Analytical skills</a:t>
            </a:r>
          </a:p>
          <a:p>
            <a:pPr lvl="1"/>
            <a:r>
              <a:rPr lang="en-US" noProof="0" dirty="0"/>
              <a:t>Curiosity skills</a:t>
            </a:r>
          </a:p>
          <a:p>
            <a:pPr lvl="2"/>
            <a:r>
              <a:rPr lang="en-US" noProof="0" dirty="0"/>
              <a:t>Working with the applications and tools</a:t>
            </a:r>
          </a:p>
          <a:p>
            <a:pPr lvl="2"/>
            <a:r>
              <a:rPr lang="en-US" noProof="0" dirty="0"/>
              <a:t>Testing new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9EFB9-4AAD-2448-9493-381E6903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0FF6-CDF9-5D4A-AFE3-E13B510F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Extreme Tutoring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29E5-8B4E-D44F-9074-C83DFA30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The tutoring time followed agile programming principles: short and periodical </a:t>
            </a:r>
          </a:p>
          <a:p>
            <a:endParaRPr lang="en-US" noProof="0" dirty="0"/>
          </a:p>
          <a:p>
            <a:r>
              <a:rPr lang="en-US" noProof="0" dirty="0"/>
              <a:t>(1) Assign simple tasks: study the MVC API and to reproduce a simple application found on the Internet</a:t>
            </a:r>
          </a:p>
          <a:p>
            <a:r>
              <a:rPr lang="en-US" noProof="0" dirty="0"/>
              <a:t>(2) Reschedule the tasks</a:t>
            </a:r>
          </a:p>
          <a:p>
            <a:r>
              <a:rPr lang="en-US" noProof="0" dirty="0"/>
              <a:t>(3) Reschedule the groups</a:t>
            </a:r>
          </a:p>
          <a:p>
            <a:pPr marL="285750" indent="-285750">
              <a:buAutoNum type="romanLcParenBoth"/>
            </a:pPr>
            <a:endParaRPr lang="en-US" noProof="0" dirty="0"/>
          </a:p>
          <a:p>
            <a:r>
              <a:rPr lang="en-US" noProof="0" dirty="0"/>
              <a:t>The objective: to show the students how to search for a solution</a:t>
            </a:r>
          </a:p>
          <a:p>
            <a:r>
              <a:rPr lang="en-US" noProof="0" dirty="0"/>
              <a:t>Become confident to reproduce the solution step-by-step afterward.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C1516-8D2D-AB43-B8FA-6AE4FA9C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C68E-4716-9A4B-822A-9E4DF6C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Choosing the Infrastructure - Available Tools (AT)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A8AE-4088-BF45-93C1-7A1A96A0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defTabSz="457200"/>
            <a:r>
              <a:rPr lang="en-US" b="1" noProof="0" dirty="0"/>
              <a:t>Perfect for:</a:t>
            </a:r>
          </a:p>
          <a:p>
            <a:pPr marL="274320" lvl="1" defTabSz="457200"/>
            <a:r>
              <a:rPr lang="en-US" dirty="0"/>
              <a:t>N</a:t>
            </a:r>
            <a:r>
              <a:rPr lang="en-US" noProof="0" dirty="0"/>
              <a:t>on-techies, not familiar with the intricacies of web development</a:t>
            </a:r>
          </a:p>
          <a:p>
            <a:pPr marL="274320" lvl="1" defTabSz="457200"/>
            <a:r>
              <a:rPr lang="en-US" dirty="0"/>
              <a:t>T</a:t>
            </a:r>
            <a:r>
              <a:rPr lang="en-US" noProof="0" dirty="0"/>
              <a:t>o work as visually as possible, </a:t>
            </a:r>
          </a:p>
          <a:p>
            <a:pPr marL="274320" lvl="1" defTabSz="457200"/>
            <a:r>
              <a:rPr lang="en-US" dirty="0"/>
              <a:t>P</a:t>
            </a:r>
            <a:r>
              <a:rPr lang="en-US" noProof="0" dirty="0" err="1"/>
              <a:t>ro</a:t>
            </a:r>
            <a:r>
              <a:rPr lang="en-US" noProof="0" dirty="0"/>
              <a:t>-coders for fast prototyping and small customers' projects</a:t>
            </a:r>
          </a:p>
          <a:p>
            <a:pPr marL="274320" lvl="1" defTabSz="457200"/>
            <a:endParaRPr lang="en-US" noProof="0" dirty="0"/>
          </a:p>
          <a:p>
            <a:pPr marL="0" defTabSz="457200"/>
            <a:r>
              <a:rPr lang="en-US" b="1" noProof="0" dirty="0"/>
              <a:t>Benefits:</a:t>
            </a:r>
          </a:p>
          <a:p>
            <a:pPr marL="274320" lvl="1" defTabSz="457200"/>
            <a:r>
              <a:rPr lang="en-US" dirty="0"/>
              <a:t>T</a:t>
            </a:r>
            <a:r>
              <a:rPr lang="en-US" noProof="0" dirty="0"/>
              <a:t>o easily create small/medium websites, </a:t>
            </a:r>
          </a:p>
          <a:p>
            <a:pPr marL="274320" lvl="1" defTabSz="457200"/>
            <a:r>
              <a:rPr lang="en-US" noProof="0" dirty="0"/>
              <a:t>Beautiful with templates and themes </a:t>
            </a:r>
          </a:p>
          <a:p>
            <a:pPr marL="274320" lvl="1" defTabSz="457200"/>
            <a:r>
              <a:rPr lang="en-US" dirty="0"/>
              <a:t>E</a:t>
            </a:r>
            <a:r>
              <a:rPr lang="en-US" noProof="0" dirty="0" err="1"/>
              <a:t>xtremely</a:t>
            </a:r>
            <a:r>
              <a:rPr lang="en-US" noProof="0" dirty="0"/>
              <a:t> </a:t>
            </a:r>
            <a:r>
              <a:rPr lang="en-US" b="1" noProof="0" dirty="0"/>
              <a:t>easy-to-use </a:t>
            </a:r>
            <a:r>
              <a:rPr lang="en-US" noProof="0" dirty="0"/>
              <a:t>interface; </a:t>
            </a:r>
          </a:p>
          <a:p>
            <a:pPr marL="274320" lvl="1" defTabSz="457200"/>
            <a:r>
              <a:rPr lang="en-US" b="1" noProof="0" dirty="0"/>
              <a:t>Mobile</a:t>
            </a:r>
            <a:r>
              <a:rPr lang="en-US" noProof="0" dirty="0"/>
              <a:t>-friendliness, </a:t>
            </a:r>
          </a:p>
          <a:p>
            <a:pPr marL="274320" lvl="1" defTabSz="457200"/>
            <a:r>
              <a:rPr lang="en-US" dirty="0"/>
              <a:t>L</a:t>
            </a:r>
            <a:r>
              <a:rPr lang="en-US" noProof="0" dirty="0" err="1"/>
              <a:t>atest</a:t>
            </a:r>
            <a:r>
              <a:rPr lang="en-US" noProof="0" dirty="0"/>
              <a:t> website blocks and techniques,</a:t>
            </a:r>
          </a:p>
          <a:p>
            <a:pPr marL="274320" lvl="1" defTabSz="457200"/>
            <a:r>
              <a:rPr lang="en-US" b="1" noProof="0" dirty="0"/>
              <a:t>Free</a:t>
            </a:r>
            <a:r>
              <a:rPr lang="en-US" noProof="0" dirty="0"/>
              <a:t> for commercial and non-profit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32E-1B01-CF4E-ABAF-73CE5156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E95F-6DD3-5D4C-A619-F5B643AF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Choosing the Infrastructure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F145-37C7-B546-8B54-C9669955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Choose an AT and MVC development framework</a:t>
            </a:r>
          </a:p>
          <a:p>
            <a:r>
              <a:rPr lang="en-US" noProof="0" dirty="0"/>
              <a:t>The tasks for the students and tutors:</a:t>
            </a:r>
          </a:p>
          <a:p>
            <a:pPr lvl="1"/>
            <a:r>
              <a:rPr lang="en-US" noProof="0" dirty="0"/>
              <a:t>(1) To do research on the existing frameworks, </a:t>
            </a:r>
          </a:p>
          <a:p>
            <a:pPr lvl="2"/>
            <a:r>
              <a:rPr lang="en-US" noProof="0" dirty="0"/>
              <a:t>Most Popular Web Development Frameworks for 2019-20</a:t>
            </a:r>
          </a:p>
          <a:p>
            <a:pPr lvl="1"/>
            <a:r>
              <a:rPr lang="en-US" noProof="0" dirty="0"/>
              <a:t>(2) To experiment with them and </a:t>
            </a:r>
          </a:p>
          <a:p>
            <a:pPr lvl="1"/>
            <a:r>
              <a:rPr lang="en-US" noProof="0" dirty="0"/>
              <a:t>(3) To choose the most appropriate one</a:t>
            </a:r>
          </a:p>
          <a:p>
            <a:endParaRPr lang="en-US" noProof="0" dirty="0"/>
          </a:p>
          <a:p>
            <a:pPr lvl="1"/>
            <a:r>
              <a:rPr lang="en-US" noProof="0" dirty="0"/>
              <a:t>Java: Struts, Struts2, Spring, </a:t>
            </a:r>
            <a:r>
              <a:rPr lang="en-US" noProof="0" dirty="0">
                <a:highlight>
                  <a:srgbClr val="00FF00"/>
                </a:highlight>
              </a:rPr>
              <a:t>Spring Roo</a:t>
            </a:r>
            <a:r>
              <a:rPr lang="en-US" noProof="0" dirty="0"/>
              <a:t>; </a:t>
            </a:r>
          </a:p>
          <a:p>
            <a:pPr lvl="1"/>
            <a:r>
              <a:rPr lang="en-US" noProof="0" dirty="0"/>
              <a:t>Ruby: </a:t>
            </a:r>
            <a:r>
              <a:rPr lang="en-US" noProof="0" dirty="0">
                <a:highlight>
                  <a:srgbClr val="00FF00"/>
                </a:highlight>
              </a:rPr>
              <a:t>Ruby on Rails</a:t>
            </a:r>
            <a:r>
              <a:rPr lang="en-US" noProof="0" dirty="0"/>
              <a:t>, Nitro, </a:t>
            </a:r>
            <a:r>
              <a:rPr lang="en-US" noProof="0" dirty="0" err="1"/>
              <a:t>Ramaze</a:t>
            </a:r>
            <a:r>
              <a:rPr lang="en-US" noProof="0" dirty="0"/>
              <a:t>; </a:t>
            </a:r>
          </a:p>
          <a:p>
            <a:pPr lvl="1"/>
            <a:r>
              <a:rPr lang="en-US" noProof="0" dirty="0" err="1"/>
              <a:t>.Net</a:t>
            </a:r>
            <a:r>
              <a:rPr lang="en-US" noProof="0" dirty="0"/>
              <a:t>: ASP </a:t>
            </a:r>
            <a:r>
              <a:rPr lang="en-US" noProof="0" dirty="0" err="1"/>
              <a:t>.Net</a:t>
            </a:r>
            <a:r>
              <a:rPr lang="en-US" noProof="0" dirty="0"/>
              <a:t>, </a:t>
            </a:r>
            <a:r>
              <a:rPr lang="en-US" noProof="0" dirty="0" err="1"/>
              <a:t>MonoRail</a:t>
            </a:r>
            <a:r>
              <a:rPr lang="en-US" noProof="0" dirty="0"/>
              <a:t>, Spring </a:t>
            </a:r>
            <a:r>
              <a:rPr lang="en-US" noProof="0" dirty="0" err="1"/>
              <a:t>Framework.Net</a:t>
            </a:r>
            <a:r>
              <a:rPr lang="en-US" noProof="0" dirty="0"/>
              <a:t>; </a:t>
            </a:r>
          </a:p>
          <a:p>
            <a:pPr lvl="1"/>
            <a:r>
              <a:rPr lang="en-US" noProof="0" dirty="0"/>
              <a:t>PHP: </a:t>
            </a:r>
            <a:r>
              <a:rPr lang="en-US" noProof="0" dirty="0" err="1"/>
              <a:t>Agavi</a:t>
            </a:r>
            <a:r>
              <a:rPr lang="en-US" noProof="0" dirty="0"/>
              <a:t>, Drupal, Joomla; </a:t>
            </a:r>
          </a:p>
          <a:p>
            <a:pPr lvl="1"/>
            <a:r>
              <a:rPr lang="en-US" noProof="0" dirty="0"/>
              <a:t>Python: </a:t>
            </a:r>
            <a:r>
              <a:rPr lang="en-US" noProof="0" dirty="0">
                <a:highlight>
                  <a:srgbClr val="00FF00"/>
                </a:highlight>
              </a:rPr>
              <a:t>Django</a:t>
            </a:r>
            <a:r>
              <a:rPr lang="en-US" noProof="0" dirty="0"/>
              <a:t>, Pylons, </a:t>
            </a:r>
            <a:r>
              <a:rPr lang="en-US" noProof="0" dirty="0" err="1"/>
              <a:t>TurboGears</a:t>
            </a:r>
            <a:r>
              <a:rPr lang="en-US" noProof="0" dirty="0"/>
              <a:t>.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24185-6CF7-A144-B4A9-F31682C0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20EE-78B0-F745-ABB0-20F13F62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Choosing the Infrastructure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EDAE-2D7A-6248-879C-18D5571D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noProof="0" dirty="0"/>
              <a:t>Platform for rapid development</a:t>
            </a:r>
          </a:p>
          <a:p>
            <a:r>
              <a:rPr lang="en-US" noProof="0" dirty="0"/>
              <a:t>Suitable for teaching </a:t>
            </a:r>
          </a:p>
          <a:p>
            <a:r>
              <a:rPr lang="en-US" noProof="0" dirty="0"/>
              <a:t>The size of the community, and the documentation </a:t>
            </a:r>
          </a:p>
          <a:p>
            <a:r>
              <a:rPr lang="en-US" noProof="0" dirty="0"/>
              <a:t>Technological parameters</a:t>
            </a:r>
          </a:p>
          <a:p>
            <a:pPr lvl="1"/>
            <a:r>
              <a:rPr lang="en-US" dirty="0"/>
              <a:t>O</a:t>
            </a:r>
            <a:r>
              <a:rPr lang="en-US" noProof="0" dirty="0"/>
              <a:t>pen source, so </a:t>
            </a:r>
            <a:r>
              <a:rPr lang="en-US" noProof="0" dirty="0" err="1"/>
              <a:t>.Net</a:t>
            </a:r>
            <a:r>
              <a:rPr lang="en-US" noProof="0" dirty="0"/>
              <a:t> branch was not a choice.</a:t>
            </a:r>
          </a:p>
          <a:p>
            <a:pPr lvl="1"/>
            <a:r>
              <a:rPr lang="en-US" dirty="0"/>
              <a:t>S</a:t>
            </a:r>
            <a:r>
              <a:rPr lang="en-US" noProof="0" dirty="0" err="1"/>
              <a:t>upport</a:t>
            </a:r>
            <a:r>
              <a:rPr lang="en-US" noProof="0" dirty="0"/>
              <a:t> open source database, such as MySQL derivations</a:t>
            </a:r>
          </a:p>
          <a:p>
            <a:r>
              <a:rPr lang="en-US" noProof="0" dirty="0"/>
              <a:t>Practical aspects of teaching</a:t>
            </a:r>
          </a:p>
          <a:p>
            <a:pPr lvl="1"/>
            <a:r>
              <a:rPr lang="en-US" noProof="0" dirty="0"/>
              <a:t>HR Skills: the experiences of the involved people</a:t>
            </a:r>
          </a:p>
          <a:p>
            <a:pPr lvl="1"/>
            <a:r>
              <a:rPr lang="en-US" dirty="0"/>
              <a:t>F</a:t>
            </a:r>
            <a:r>
              <a:rPr lang="en-US" noProof="0" dirty="0" err="1"/>
              <a:t>amiliarity</a:t>
            </a:r>
            <a:r>
              <a:rPr lang="en-US" noProof="0" dirty="0"/>
              <a:t> with the languages</a:t>
            </a:r>
          </a:p>
          <a:p>
            <a:r>
              <a:rPr lang="en-US" noProof="0" dirty="0"/>
              <a:t>Creating sample applications in the candidate frameworks</a:t>
            </a:r>
          </a:p>
          <a:p>
            <a:r>
              <a:rPr lang="en-US" noProof="0" dirty="0"/>
              <a:t>Code generation facilities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22A1-BA84-0242-BBA2-C943B080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16</a:t>
            </a:fld>
            <a:endParaRPr lang="en-US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98053481-3FEF-0745-8992-B0FDFE1D4F3F}"/>
              </a:ext>
            </a:extLst>
          </p:cNvPr>
          <p:cNvSpPr/>
          <p:nvPr/>
        </p:nvSpPr>
        <p:spPr>
          <a:xfrm>
            <a:off x="6598920" y="1226820"/>
            <a:ext cx="1933893" cy="1150620"/>
          </a:xfrm>
          <a:prstGeom prst="wedgeRoundRectCallout">
            <a:avLst>
              <a:gd name="adj1" fmla="val -100848"/>
              <a:gd name="adj2" fmla="val -41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/>
              <a:t>To determine the preference not the better frameworks</a:t>
            </a:r>
          </a:p>
        </p:txBody>
      </p:sp>
    </p:spTree>
    <p:extLst>
      <p:ext uri="{BB962C8B-B14F-4D97-AF65-F5344CB8AC3E}">
        <p14:creationId xmlns:p14="http://schemas.microsoft.com/office/powerpoint/2010/main" val="427673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20EE-78B0-F745-ABB0-20F13F62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Choosing the Infrastructure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22A1-BA84-0242-BBA2-C943B080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F5048-6E76-4B4B-BE1A-0EE657B42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" y="2059176"/>
            <a:ext cx="8888956" cy="4644178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95CA35A-B28A-4149-AE3D-D1BE1E67EBE5}"/>
              </a:ext>
            </a:extLst>
          </p:cNvPr>
          <p:cNvSpPr/>
          <p:nvPr/>
        </p:nvSpPr>
        <p:spPr>
          <a:xfrm>
            <a:off x="7054532" y="1312416"/>
            <a:ext cx="1478281" cy="746760"/>
          </a:xfrm>
          <a:prstGeom prst="wedgeRoundRectCallout">
            <a:avLst>
              <a:gd name="adj1" fmla="val -1311"/>
              <a:gd name="adj2" fmla="val 82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/>
              <a:t> Python-</a:t>
            </a:r>
            <a:r>
              <a:rPr lang="nb-NO" dirty="0" err="1"/>
              <a:t>based</a:t>
            </a:r>
            <a:r>
              <a:rPr lang="nb-NO" dirty="0"/>
              <a:t>,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rich</a:t>
            </a:r>
            <a:r>
              <a:rPr lang="nb-NO" dirty="0"/>
              <a:t> API</a:t>
            </a:r>
            <a:endParaRPr lang="en-US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1E3CABF-2EC4-5945-A401-0E6089CC4E59}"/>
              </a:ext>
            </a:extLst>
          </p:cNvPr>
          <p:cNvSpPr/>
          <p:nvPr/>
        </p:nvSpPr>
        <p:spPr>
          <a:xfrm>
            <a:off x="3429650" y="1312416"/>
            <a:ext cx="1447800" cy="746760"/>
          </a:xfrm>
          <a:prstGeom prst="wedgeRoundRectCallout">
            <a:avLst>
              <a:gd name="adj1" fmla="val -91359"/>
              <a:gd name="adj2" fmla="val 82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/>
              <a:t>most </a:t>
            </a:r>
            <a:r>
              <a:rPr lang="nb-NO" dirty="0" err="1"/>
              <a:t>known</a:t>
            </a:r>
            <a:r>
              <a:rPr lang="nb-NO" dirty="0"/>
              <a:t> in Java</a:t>
            </a:r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FC67C40-B126-FC48-B4BB-24CA8D2D11D0}"/>
              </a:ext>
            </a:extLst>
          </p:cNvPr>
          <p:cNvSpPr/>
          <p:nvPr/>
        </p:nvSpPr>
        <p:spPr>
          <a:xfrm>
            <a:off x="5334325" y="1312416"/>
            <a:ext cx="1447800" cy="746760"/>
          </a:xfrm>
          <a:prstGeom prst="wedgeRoundRectCallout">
            <a:avLst>
              <a:gd name="adj1" fmla="val -46096"/>
              <a:gd name="adj2" fmla="val 76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popularity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58E0-EA01-084C-A1BA-9BDE985C5CDC}"/>
              </a:ext>
            </a:extLst>
          </p:cNvPr>
          <p:cNvSpPr/>
          <p:nvPr/>
        </p:nvSpPr>
        <p:spPr>
          <a:xfrm>
            <a:off x="3361345" y="3073320"/>
            <a:ext cx="792205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1400" dirty="0"/>
              <a:t>Good </a:t>
            </a:r>
            <a:r>
              <a:rPr lang="nb-NO" sz="1400" dirty="0" err="1"/>
              <a:t>looking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B356D-1806-7949-8292-987B2B12002B}"/>
              </a:ext>
            </a:extLst>
          </p:cNvPr>
          <p:cNvSpPr/>
          <p:nvPr/>
        </p:nvSpPr>
        <p:spPr>
          <a:xfrm>
            <a:off x="3178349" y="3538013"/>
            <a:ext cx="79220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nb-NO" sz="1400" dirty="0" err="1"/>
              <a:t>Simpler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64F8C-F36D-C342-830E-2E71855B86B4}"/>
              </a:ext>
            </a:extLst>
          </p:cNvPr>
          <p:cNvSpPr/>
          <p:nvPr/>
        </p:nvSpPr>
        <p:spPr>
          <a:xfrm>
            <a:off x="5538726" y="3568791"/>
            <a:ext cx="113043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nb-NO" sz="1400" dirty="0"/>
              <a:t>non-English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4FA08-579A-D54F-93D6-31838BC1867A}"/>
              </a:ext>
            </a:extLst>
          </p:cNvPr>
          <p:cNvSpPr/>
          <p:nvPr/>
        </p:nvSpPr>
        <p:spPr>
          <a:xfrm>
            <a:off x="2555399" y="4297752"/>
            <a:ext cx="1915909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nb-NO" sz="1400" dirty="0" err="1"/>
              <a:t>available</a:t>
            </a:r>
            <a:r>
              <a:rPr lang="nb-NO" sz="1400" dirty="0"/>
              <a:t> </a:t>
            </a:r>
            <a:r>
              <a:rPr lang="nb-NO" sz="1400" dirty="0" err="1"/>
              <a:t>components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6277B-BA29-AE41-8A3D-3D1A23EEABC1}"/>
              </a:ext>
            </a:extLst>
          </p:cNvPr>
          <p:cNvSpPr/>
          <p:nvPr/>
        </p:nvSpPr>
        <p:spPr>
          <a:xfrm>
            <a:off x="4860105" y="2470943"/>
            <a:ext cx="1922020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1400" dirty="0" err="1"/>
              <a:t>Simpler</a:t>
            </a:r>
            <a:r>
              <a:rPr lang="nb-NO" sz="1400" dirty="0"/>
              <a:t> in </a:t>
            </a:r>
            <a:r>
              <a:rPr lang="nb-NO" sz="1400" dirty="0" err="1"/>
              <a:t>small</a:t>
            </a:r>
            <a:r>
              <a:rPr lang="nb-NO" sz="1400" dirty="0"/>
              <a:t> case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5C771-2B32-B94C-A736-E60D53489BA2}"/>
              </a:ext>
            </a:extLst>
          </p:cNvPr>
          <p:cNvSpPr/>
          <p:nvPr/>
        </p:nvSpPr>
        <p:spPr>
          <a:xfrm>
            <a:off x="845641" y="1670102"/>
            <a:ext cx="1748392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sz="1400" dirty="0"/>
              <a:t>Good to </a:t>
            </a:r>
            <a:r>
              <a:rPr lang="nb-NO" sz="1400" dirty="0" err="1"/>
              <a:t>experience</a:t>
            </a:r>
            <a:r>
              <a:rPr lang="nb-NO" sz="1400" dirty="0"/>
              <a:t> </a:t>
            </a:r>
            <a:r>
              <a:rPr lang="nb-NO" sz="1400" dirty="0" err="1"/>
              <a:t>challanges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6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B35A-255C-5746-B868-73536507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Required concepts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E563-82E2-6C4B-BB70-1001356F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JSP,</a:t>
            </a:r>
          </a:p>
          <a:p>
            <a:r>
              <a:rPr lang="en-US" noProof="0" dirty="0"/>
              <a:t>OOP,</a:t>
            </a:r>
          </a:p>
          <a:p>
            <a:r>
              <a:rPr lang="en-US" noProof="0" dirty="0"/>
              <a:t>Java,</a:t>
            </a:r>
          </a:p>
          <a:p>
            <a:r>
              <a:rPr lang="en-US" noProof="0" dirty="0"/>
              <a:t>HTML,</a:t>
            </a:r>
          </a:p>
          <a:p>
            <a:r>
              <a:rPr lang="en-US" noProof="0" dirty="0"/>
              <a:t>ORM mapping, </a:t>
            </a:r>
          </a:p>
          <a:p>
            <a:r>
              <a:rPr lang="en-US" noProof="0" dirty="0"/>
              <a:t>SQL, relational databases, DBMS</a:t>
            </a:r>
          </a:p>
          <a:p>
            <a:r>
              <a:rPr lang="en-US" noProof="0" dirty="0"/>
              <a:t>MVC framework, </a:t>
            </a:r>
          </a:p>
          <a:p>
            <a:r>
              <a:rPr lang="en-US" noProof="0" dirty="0"/>
              <a:t>Configuration files,</a:t>
            </a:r>
          </a:p>
          <a:p>
            <a:r>
              <a:rPr lang="en-US" noProof="0" dirty="0"/>
              <a:t>Application server,</a:t>
            </a:r>
          </a:p>
          <a:p>
            <a:r>
              <a:rPr lang="en-US" noProof="0" dirty="0"/>
              <a:t>Version control, etc. </a:t>
            </a:r>
          </a:p>
          <a:p>
            <a:r>
              <a:rPr lang="en-US" noProof="0" dirty="0"/>
              <a:t>Could be overwhelming for students and for tutoring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46BA-9304-1742-97AD-05C5E4CC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6A11-2426-F44F-A439-1A3E46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91D3-F9A7-9043-B6B7-DDCFDB2D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5CEE8-2E06-0E4C-A7E6-1984FCEB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4E51152-A6BB-FA48-B2BF-52093B82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72" y="1447800"/>
            <a:ext cx="651585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8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noProof="0" dirty="0"/>
              <a:t>Different teaching frameworks </a:t>
            </a:r>
          </a:p>
          <a:p>
            <a:pPr lvl="1"/>
            <a:r>
              <a:rPr lang="en-US" sz="2400" dirty="0"/>
              <a:t>Effective </a:t>
            </a:r>
            <a:r>
              <a:rPr lang="en-US" sz="2400" noProof="0" dirty="0"/>
              <a:t>parameters: background and reality</a:t>
            </a:r>
          </a:p>
          <a:p>
            <a:r>
              <a:rPr lang="en-US" sz="2800" noProof="0" dirty="0"/>
              <a:t>Main goals and challenges</a:t>
            </a:r>
          </a:p>
          <a:p>
            <a:endParaRPr lang="en-US" sz="2800" noProof="0" dirty="0"/>
          </a:p>
          <a:p>
            <a:r>
              <a:rPr lang="en-US" sz="2800" noProof="0" dirty="0"/>
              <a:t>Patterns of web applications</a:t>
            </a:r>
          </a:p>
          <a:p>
            <a:r>
              <a:rPr lang="en-US" sz="2800" dirty="0"/>
              <a:t>Initiatives and prerequisites</a:t>
            </a:r>
          </a:p>
          <a:p>
            <a:endParaRPr lang="en-US" sz="2800" noProof="0" dirty="0"/>
          </a:p>
          <a:p>
            <a:r>
              <a:rPr lang="en-US" sz="2800" noProof="0" dirty="0"/>
              <a:t>Teaching Format and Infrastructures</a:t>
            </a:r>
          </a:p>
          <a:p>
            <a:pPr lvl="1"/>
            <a:r>
              <a:rPr lang="en-US" sz="2400" noProof="0" dirty="0"/>
              <a:t>Teaching Projects</a:t>
            </a:r>
          </a:p>
          <a:p>
            <a:pPr lvl="1"/>
            <a:r>
              <a:rPr lang="en-US" sz="2400" dirty="0"/>
              <a:t>Teaching Infrastructures</a:t>
            </a:r>
            <a:endParaRPr lang="en-US" sz="2400" noProof="0" dirty="0"/>
          </a:p>
          <a:p>
            <a:pPr lvl="1"/>
            <a:r>
              <a:rPr lang="en-US" sz="2400" noProof="0" dirty="0"/>
              <a:t>Expected Results</a:t>
            </a:r>
          </a:p>
          <a:p>
            <a:r>
              <a:rPr lang="en-US" sz="2800" noProof="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6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D7DB-C1C3-F546-9C43-E3767D61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Web application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97C6-F9D0-6B48-A449-7C632784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86E338-D256-794F-BA2F-38DB2035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Security Concepts</a:t>
            </a:r>
          </a:p>
          <a:p>
            <a:pPr lvl="1"/>
            <a:r>
              <a:rPr lang="en-US" dirty="0"/>
              <a:t>Security and Security Requirements (CIA)</a:t>
            </a:r>
          </a:p>
          <a:p>
            <a:pPr lvl="1"/>
            <a:r>
              <a:rPr lang="en-US" dirty="0"/>
              <a:t>Vulnerabilities and Weaknesses</a:t>
            </a:r>
          </a:p>
          <a:p>
            <a:pPr lvl="1"/>
            <a:r>
              <a:rPr lang="en-US" dirty="0"/>
              <a:t>Attacks</a:t>
            </a:r>
          </a:p>
          <a:p>
            <a:pPr lvl="1"/>
            <a:r>
              <a:rPr lang="en-US" dirty="0"/>
              <a:t>Exploits</a:t>
            </a:r>
          </a:p>
          <a:p>
            <a:pPr lvl="1"/>
            <a:endParaRPr lang="en-US" dirty="0"/>
          </a:p>
          <a:p>
            <a:r>
              <a:rPr lang="en-US" b="1" noProof="0" dirty="0"/>
              <a:t>Open Web Application Security Project</a:t>
            </a:r>
            <a:r>
              <a:rPr lang="en-US" noProof="0" dirty="0"/>
              <a:t> (</a:t>
            </a:r>
            <a:r>
              <a:rPr lang="en-US" b="1" noProof="0" dirty="0"/>
              <a:t>OWASP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online community with the aim of web application security methodologies, documentation, tools, and technologies</a:t>
            </a:r>
          </a:p>
          <a:p>
            <a:endParaRPr lang="en-US" noProof="0" dirty="0"/>
          </a:p>
          <a:p>
            <a:r>
              <a:rPr lang="en-US" b="1" noProof="0" dirty="0"/>
              <a:t>Common Weakness Enumeration</a:t>
            </a:r>
            <a:r>
              <a:rPr lang="en-US" noProof="0" dirty="0"/>
              <a:t> (</a:t>
            </a:r>
            <a:r>
              <a:rPr lang="en-US" b="1" noProof="0" dirty="0"/>
              <a:t>CWE</a:t>
            </a:r>
            <a:r>
              <a:rPr lang="en-US" noProof="0" dirty="0"/>
              <a:t>) </a:t>
            </a:r>
          </a:p>
          <a:p>
            <a:pPr lvl="1"/>
            <a:r>
              <a:rPr lang="en-US" noProof="0" dirty="0"/>
              <a:t>a list of software weaknesses and vulnerabilities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22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D7DB-C1C3-F546-9C43-E3767D61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Project 2 – Web application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97C6-F9D0-6B48-A449-7C632784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86E338-D256-794F-BA2F-38DB2035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/>
              <a:t>Top web application vulnerabilities</a:t>
            </a:r>
          </a:p>
          <a:p>
            <a:pPr lvl="2"/>
            <a:r>
              <a:rPr lang="en-US" noProof="0" dirty="0"/>
              <a:t>Investigation on that as task assignments</a:t>
            </a:r>
          </a:p>
          <a:p>
            <a:pPr lvl="2"/>
            <a:endParaRPr lang="en-US" noProof="0" dirty="0"/>
          </a:p>
          <a:p>
            <a:r>
              <a:rPr lang="en-US" noProof="0" dirty="0"/>
              <a:t>How vulnerabilities can be exploited to make successful unauthorized access</a:t>
            </a:r>
          </a:p>
          <a:p>
            <a:pPr lvl="1"/>
            <a:r>
              <a:rPr lang="en-US" noProof="0" dirty="0"/>
              <a:t>Running examples</a:t>
            </a:r>
          </a:p>
          <a:p>
            <a:pPr lvl="1"/>
            <a:endParaRPr lang="en-US" noProof="0" dirty="0"/>
          </a:p>
          <a:p>
            <a:r>
              <a:rPr lang="en-US" noProof="0" dirty="0"/>
              <a:t>How to detect the vulnerability</a:t>
            </a:r>
          </a:p>
          <a:p>
            <a:pPr lvl="1"/>
            <a:r>
              <a:rPr lang="en-US" noProof="0" dirty="0"/>
              <a:t>Applying some existing tools</a:t>
            </a:r>
          </a:p>
          <a:p>
            <a:pPr lvl="1"/>
            <a:endParaRPr lang="en-US" noProof="0" dirty="0"/>
          </a:p>
          <a:p>
            <a:r>
              <a:rPr lang="en-US" noProof="0" dirty="0"/>
              <a:t>How to fix it and prevent the attack</a:t>
            </a:r>
          </a:p>
          <a:p>
            <a:pPr lvl="1"/>
            <a:r>
              <a:rPr lang="en-US" noProof="0" dirty="0"/>
              <a:t>Secure programming</a:t>
            </a:r>
          </a:p>
          <a:p>
            <a:pPr lvl="1"/>
            <a:endParaRPr lang="en-US" noProof="0" dirty="0"/>
          </a:p>
          <a:p>
            <a:r>
              <a:rPr lang="en-US" noProof="0" dirty="0"/>
              <a:t>Applying the lesson learned to the first project </a:t>
            </a:r>
          </a:p>
          <a:p>
            <a:pPr lvl="1"/>
            <a:r>
              <a:rPr lang="en-US" noProof="0" dirty="0"/>
              <a:t>Secure Application for Student-Course Management (extra points)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7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BB2-2674-0B4F-AB25-D1F04BBD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Final 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74EF-0A08-8A46-A78B-8CEF20AA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noProof="0" dirty="0"/>
              <a:t>Technology is just a facilitator</a:t>
            </a:r>
          </a:p>
          <a:p>
            <a:pPr algn="l"/>
            <a:endParaRPr lang="en-US" b="1" noProof="0" dirty="0"/>
          </a:p>
          <a:p>
            <a:r>
              <a:rPr lang="en-US" noProof="0" dirty="0"/>
              <a:t>The most important concepts </a:t>
            </a:r>
          </a:p>
          <a:p>
            <a:pPr lvl="1"/>
            <a:r>
              <a:rPr lang="en-US" noProof="0" dirty="0"/>
              <a:t>OO, MVC, agile programming, ORM, etc. </a:t>
            </a:r>
          </a:p>
          <a:p>
            <a:pPr algn="l"/>
            <a:endParaRPr lang="en-US" noProof="0" dirty="0"/>
          </a:p>
          <a:p>
            <a:pPr algn="l"/>
            <a:r>
              <a:rPr lang="en-US" noProof="0" dirty="0"/>
              <a:t>To give a real vision of application development </a:t>
            </a:r>
          </a:p>
          <a:p>
            <a:pPr lvl="1"/>
            <a:r>
              <a:rPr lang="en-US" noProof="0" dirty="0"/>
              <a:t>development is complex, with dozens of API’s, databases, providers, functionalities</a:t>
            </a:r>
          </a:p>
          <a:p>
            <a:pPr algn="l"/>
            <a:endParaRPr lang="en-US" noProof="0" dirty="0"/>
          </a:p>
          <a:p>
            <a:r>
              <a:rPr lang="en-US" noProof="0" dirty="0"/>
              <a:t>Overcome real challenges </a:t>
            </a:r>
          </a:p>
          <a:p>
            <a:pPr lvl="1"/>
            <a:r>
              <a:rPr lang="en-US" noProof="0" dirty="0"/>
              <a:t>in reality when students start a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D5690-B569-EC49-BCAC-BB2D550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3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D7FA-40EB-E44E-91CD-F804E589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Course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D1A4-4E25-D94C-ABF5-33E1DB28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Reference Books in the field</a:t>
            </a:r>
          </a:p>
          <a:p>
            <a:r>
              <a:rPr lang="en-US" noProof="0" dirty="0"/>
              <a:t>Tutorials</a:t>
            </a:r>
          </a:p>
          <a:p>
            <a:r>
              <a:rPr lang="en-US" noProof="0" dirty="0"/>
              <a:t>Online videos</a:t>
            </a:r>
          </a:p>
          <a:p>
            <a:r>
              <a:rPr lang="en-US" noProof="0" dirty="0"/>
              <a:t>Web pages, etc.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865D-135B-1141-B142-0161688D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55-D6EB-D34A-9FE8-DAD3D89D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A175-B5BA-0344-A0E7-ABFDD024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0" dirty="0"/>
              <a:t>ASP.NET, Free. Cross-platform. Open source, A framework for building web apps and services with .NET and C#, </a:t>
            </a:r>
            <a:r>
              <a:rPr lang="en-US" noProof="0" dirty="0">
                <a:hlinkClick r:id="rId3"/>
              </a:rPr>
              <a:t>https://dotnet.microsoft.com/apps/aspnet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Spring Roo. </a:t>
            </a:r>
            <a:r>
              <a:rPr lang="en-US" noProof="0" dirty="0" err="1"/>
              <a:t>Springsource</a:t>
            </a:r>
            <a:r>
              <a:rPr lang="en-US" noProof="0" dirty="0"/>
              <a:t> community, </a:t>
            </a:r>
            <a:r>
              <a:rPr lang="en-US" noProof="0" dirty="0">
                <a:hlinkClick r:id="rId4"/>
              </a:rPr>
              <a:t>https://projects.spring.io/spring-roo/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Django project, 2011, </a:t>
            </a:r>
            <a:r>
              <a:rPr lang="en-US" noProof="0" dirty="0">
                <a:hlinkClick r:id="rId5"/>
              </a:rPr>
              <a:t>https://www.djangoproject.com/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Del </a:t>
            </a:r>
            <a:r>
              <a:rPr lang="en-US" noProof="0" dirty="0" err="1"/>
              <a:t>Fabro</a:t>
            </a:r>
            <a:r>
              <a:rPr lang="en-US" noProof="0" dirty="0"/>
              <a:t>, Marcos </a:t>
            </a:r>
            <a:r>
              <a:rPr lang="en-US" noProof="0" dirty="0" err="1"/>
              <a:t>Didonet</a:t>
            </a:r>
            <a:r>
              <a:rPr lang="en-US" noProof="0" dirty="0"/>
              <a:t>, Eduardo Cunha de </a:t>
            </a:r>
            <a:r>
              <a:rPr lang="en-US" noProof="0" dirty="0" err="1"/>
              <a:t>Alimeda</a:t>
            </a:r>
            <a:r>
              <a:rPr lang="en-US" noProof="0" dirty="0"/>
              <a:t>, and Fabiano </a:t>
            </a:r>
            <a:r>
              <a:rPr lang="en-US" noProof="0" dirty="0" err="1"/>
              <a:t>Sluzarski</a:t>
            </a:r>
            <a:r>
              <a:rPr lang="en-US" noProof="0" dirty="0"/>
              <a:t>. "Teaching Web Application Development: A Case Study in a Computer Science Course." </a:t>
            </a:r>
            <a:r>
              <a:rPr lang="en-US" i="1" noProof="0" dirty="0"/>
              <a:t>Informatics in Education</a:t>
            </a:r>
            <a:r>
              <a:rPr lang="en-US" noProof="0" dirty="0"/>
              <a:t> 11.1, 2012, 29-44.</a:t>
            </a:r>
          </a:p>
          <a:p>
            <a:endParaRPr lang="en-US" noProof="0" dirty="0"/>
          </a:p>
          <a:p>
            <a:r>
              <a:rPr lang="en-US" noProof="0" dirty="0" err="1"/>
              <a:t>Reifer</a:t>
            </a:r>
            <a:r>
              <a:rPr lang="en-US" noProof="0" dirty="0"/>
              <a:t>, Donald J. "How to get the most out of extreme programming/agile methods." </a:t>
            </a:r>
            <a:r>
              <a:rPr lang="en-US" i="1" noProof="0" dirty="0"/>
              <a:t>Conference on Extreme Programming and Agile Methods</a:t>
            </a:r>
            <a:r>
              <a:rPr lang="en-US" noProof="0" dirty="0"/>
              <a:t>. Springer, Berlin, Heidelberg, 2002.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C2525-004A-3349-AF4B-810BF0B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7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rgbClr val="000090"/>
                </a:solidFill>
              </a:rPr>
              <a:t>Thanks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307" b="2030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225570" cy="49530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0264" y="1512566"/>
            <a:ext cx="225570" cy="49530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3933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DBA-3C95-BD42-94E3-220C3F0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noProof="0" dirty="0"/>
              <a:t>Module #1 - Web Applications in Context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7B1D-B878-6740-834B-513A34C8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9512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>
                <a:hlinkClick r:id="rId3"/>
              </a:rPr>
              <a:t>Web Applications - An Overview</a:t>
            </a:r>
            <a:r>
              <a:rPr lang="en-US" noProof="0" dirty="0"/>
              <a:t>39s</a:t>
            </a:r>
          </a:p>
          <a:p>
            <a:r>
              <a:rPr lang="en-US" noProof="0" dirty="0"/>
              <a:t>Video 1: Modern Web Applications5m</a:t>
            </a:r>
          </a:p>
          <a:p>
            <a:r>
              <a:rPr lang="en-US" noProof="0" dirty="0"/>
              <a:t>Video 2: Historical Perspectives10m</a:t>
            </a:r>
          </a:p>
          <a:p>
            <a:r>
              <a:rPr lang="en-US" noProof="0" dirty="0"/>
              <a:t>Video 3: Web App Characteristics5m</a:t>
            </a:r>
          </a:p>
          <a:p>
            <a:r>
              <a:rPr lang="en-US" noProof="0" dirty="0"/>
              <a:t>Video 4: Course Overview3m</a:t>
            </a:r>
          </a:p>
          <a:p>
            <a:r>
              <a:rPr lang="en-US" noProof="0" dirty="0"/>
              <a:t>Video 5: Interview with Edwin Agbenyega3m</a:t>
            </a:r>
          </a:p>
          <a:p>
            <a:r>
              <a:rPr lang="en-US" noProof="0" dirty="0"/>
              <a:t>Video 1: Networking Concepts4m</a:t>
            </a:r>
          </a:p>
          <a:p>
            <a:r>
              <a:rPr lang="en-US" noProof="0" dirty="0"/>
              <a:t>Video 2: The Internet6m</a:t>
            </a:r>
          </a:p>
          <a:p>
            <a:r>
              <a:rPr lang="en-US" noProof="0" dirty="0"/>
              <a:t>Video 3: Internet Hot Topics2m</a:t>
            </a:r>
          </a:p>
          <a:p>
            <a:r>
              <a:rPr lang="en-US" noProof="0" dirty="0"/>
              <a:t>Video 4: Interview -Brian Pietrewicz5m</a:t>
            </a:r>
          </a:p>
          <a:p>
            <a:r>
              <a:rPr lang="en-US" noProof="0" dirty="0"/>
              <a:t>What is a Web Application? - An Overview33s</a:t>
            </a:r>
          </a:p>
          <a:p>
            <a:r>
              <a:rPr lang="en-US" noProof="0" dirty="0"/>
              <a:t>Video 1: Web Apps - A Model2m</a:t>
            </a:r>
          </a:p>
          <a:p>
            <a:r>
              <a:rPr lang="en-US" noProof="0" dirty="0"/>
              <a:t>Video 2: Web App Definition5m</a:t>
            </a:r>
          </a:p>
          <a:p>
            <a:r>
              <a:rPr lang="en-US" noProof="0" dirty="0"/>
              <a:t>Video 3: Evolution of Web Apps8m</a:t>
            </a:r>
          </a:p>
          <a:p>
            <a:r>
              <a:rPr lang="en-US" noProof="0" dirty="0"/>
              <a:t>Video 4: Design Patterns4m</a:t>
            </a:r>
          </a:p>
          <a:p>
            <a:r>
              <a:rPr lang="en-US" noProof="0" dirty="0"/>
              <a:t>Video 5: n-Tier Architecture6m</a:t>
            </a:r>
          </a:p>
          <a:p>
            <a:r>
              <a:rPr lang="en-US" noProof="0" dirty="0"/>
              <a:t>Setting up your Development Environment - An Overview34s</a:t>
            </a:r>
          </a:p>
          <a:p>
            <a:r>
              <a:rPr lang="en-US" noProof="0" dirty="0"/>
              <a:t>Video 1: Setting up your Development Environment7m</a:t>
            </a:r>
          </a:p>
          <a:p>
            <a:r>
              <a:rPr lang="en-US" noProof="0" dirty="0"/>
              <a:t>Video 2: Ruby and Rails4m</a:t>
            </a:r>
          </a:p>
          <a:p>
            <a:r>
              <a:rPr lang="en-US" noProof="0" dirty="0"/>
              <a:t>Video 3: Editors, GIT, SQLiteBrowser4m</a:t>
            </a:r>
          </a:p>
          <a:p>
            <a:r>
              <a:rPr lang="en-US" noProof="0" dirty="0"/>
              <a:t>Video 4: Web Developer Tools2m</a:t>
            </a:r>
          </a:p>
          <a:p>
            <a:r>
              <a:rPr lang="en-US" noProof="0" dirty="0"/>
              <a:t>Video 5: Interview - Melanie Moses5m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6BD10-6DC4-CB4F-850A-4D28C997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10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4011-57CD-B349-9195-5B5E0784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noProof="0" dirty="0"/>
              <a:t>Module #2 - Web Applications Frameworks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8F5C-2AD5-D343-8CA1-DE895930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noProof="0" dirty="0">
                <a:hlinkClick r:id="rId3"/>
              </a:rPr>
              <a:t>What are Web App Frameworks? - An Overview</a:t>
            </a:r>
            <a:r>
              <a:rPr lang="en-US" noProof="0" dirty="0"/>
              <a:t>41s</a:t>
            </a:r>
          </a:p>
          <a:p>
            <a:r>
              <a:rPr lang="en-US" noProof="0" dirty="0"/>
              <a:t>Video 1: What is Programming?6m</a:t>
            </a:r>
          </a:p>
          <a:p>
            <a:r>
              <a:rPr lang="en-US" noProof="0" dirty="0"/>
              <a:t>Video 2: Application Frameworks2m</a:t>
            </a:r>
          </a:p>
          <a:p>
            <a:r>
              <a:rPr lang="en-US" noProof="0" dirty="0"/>
              <a:t>Video 3: Web Application Frameworks8m</a:t>
            </a:r>
          </a:p>
          <a:p>
            <a:r>
              <a:rPr lang="en-US" noProof="0" dirty="0"/>
              <a:t>Video 4: The Model-View-Controller Design Pattern5m</a:t>
            </a:r>
          </a:p>
          <a:p>
            <a:r>
              <a:rPr lang="en-US" noProof="0" dirty="0"/>
              <a:t>The Ruby on Rails Framework - An Overview16s</a:t>
            </a:r>
          </a:p>
          <a:p>
            <a:r>
              <a:rPr lang="en-US" noProof="0" dirty="0"/>
              <a:t>Video 1: Your First Rails Program10m</a:t>
            </a:r>
          </a:p>
          <a:p>
            <a:r>
              <a:rPr lang="en-US" noProof="0" dirty="0"/>
              <a:t>Video 2: Scaffolding11m</a:t>
            </a:r>
          </a:p>
          <a:p>
            <a:r>
              <a:rPr lang="en-US" noProof="0" dirty="0"/>
              <a:t>Video 3: Ruby Programming I: Objects, Classes and Inheritance12m</a:t>
            </a:r>
          </a:p>
          <a:p>
            <a:r>
              <a:rPr lang="en-US" noProof="0" dirty="0"/>
              <a:t>Video 4: Ruby Programming II: Strings, Regular Expressions and Symbols12m</a:t>
            </a:r>
          </a:p>
          <a:p>
            <a:r>
              <a:rPr lang="en-US" noProof="0" dirty="0"/>
              <a:t>Video 5: Ruby Programming III: Expressions and Control Structures10m</a:t>
            </a:r>
          </a:p>
          <a:p>
            <a:r>
              <a:rPr lang="en-US" noProof="0" dirty="0"/>
              <a:t>Modern Software Practices - An Overview30s</a:t>
            </a:r>
          </a:p>
          <a:p>
            <a:r>
              <a:rPr lang="en-US" noProof="0" dirty="0"/>
              <a:t>Video 1 -Software Processes8m</a:t>
            </a:r>
          </a:p>
          <a:p>
            <a:r>
              <a:rPr lang="en-US" noProof="0" dirty="0"/>
              <a:t>Video 2 - Agile Development4m</a:t>
            </a:r>
          </a:p>
          <a:p>
            <a:r>
              <a:rPr lang="en-US" noProof="0" dirty="0"/>
              <a:t>Video 3 - The Blog App8m</a:t>
            </a:r>
          </a:p>
          <a:p>
            <a:r>
              <a:rPr lang="en-US" noProof="0" dirty="0"/>
              <a:t>Version Control - An Overview19s</a:t>
            </a:r>
          </a:p>
          <a:p>
            <a:r>
              <a:rPr lang="en-US" noProof="0" dirty="0"/>
              <a:t>Video 1 - Why Version Control3m</a:t>
            </a:r>
          </a:p>
          <a:p>
            <a:r>
              <a:rPr lang="en-US" noProof="0" dirty="0"/>
              <a:t>Video 2 - Version Control Basics2m</a:t>
            </a:r>
          </a:p>
          <a:p>
            <a:r>
              <a:rPr lang="en-US" noProof="0" dirty="0"/>
              <a:t>Video 3 - Git Introduction7m</a:t>
            </a:r>
          </a:p>
          <a:p>
            <a:r>
              <a:rPr lang="en-US" noProof="0" dirty="0"/>
              <a:t>Video 4 - Git in Practice4m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F3F4B-77B3-FB4A-B422-4EA30364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BB81-2FCB-7C43-B07F-99B70FE1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/>
              <a:t>Module #3 - Managing Data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5C13-8E67-5847-9911-A1A2A0A9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noProof="0" dirty="0">
                <a:hlinkClick r:id="rId3"/>
              </a:rPr>
              <a:t>Relational Databases in Web Apps - An Overview</a:t>
            </a:r>
            <a:r>
              <a:rPr lang="en-US" noProof="0" dirty="0"/>
              <a:t>20s</a:t>
            </a:r>
          </a:p>
          <a:p>
            <a:r>
              <a:rPr lang="en-US" noProof="0" dirty="0"/>
              <a:t>Video #1 - Data Management in Web Apps3m</a:t>
            </a:r>
          </a:p>
          <a:p>
            <a:r>
              <a:rPr lang="en-US" noProof="0" dirty="0"/>
              <a:t>Video #2 - Relational Databases: Basic Concepts3m</a:t>
            </a:r>
          </a:p>
          <a:p>
            <a:r>
              <a:rPr lang="en-US" noProof="0" dirty="0"/>
              <a:t>Video #3 - Database Schema I4m</a:t>
            </a:r>
          </a:p>
          <a:p>
            <a:r>
              <a:rPr lang="en-US" noProof="0" dirty="0"/>
              <a:t>Video #4 - Database Schema II2m</a:t>
            </a:r>
          </a:p>
          <a:p>
            <a:r>
              <a:rPr lang="en-US" noProof="0" dirty="0"/>
              <a:t>Database Integration in Web Apps - An Overview27s</a:t>
            </a:r>
          </a:p>
          <a:p>
            <a:r>
              <a:rPr lang="en-US" noProof="0" dirty="0"/>
              <a:t>Video #1 - Application Environments6m</a:t>
            </a:r>
          </a:p>
          <a:p>
            <a:r>
              <a:rPr lang="en-US" noProof="0" dirty="0"/>
              <a:t>Video #2 - Database Configuration4m</a:t>
            </a:r>
          </a:p>
          <a:p>
            <a:r>
              <a:rPr lang="en-US" noProof="0" dirty="0"/>
              <a:t>Video #3 - Database Management3m</a:t>
            </a:r>
          </a:p>
          <a:p>
            <a:r>
              <a:rPr lang="en-US" noProof="0" dirty="0"/>
              <a:t>Video #4 - Blog App Databases6m</a:t>
            </a:r>
          </a:p>
          <a:p>
            <a:r>
              <a:rPr lang="en-US" noProof="0" dirty="0"/>
              <a:t>Active Record Design Pattern - An Overview38s</a:t>
            </a:r>
          </a:p>
          <a:p>
            <a:r>
              <a:rPr lang="en-US" noProof="0" dirty="0"/>
              <a:t>Video #1 - Active Record Design - An Overview4m</a:t>
            </a:r>
          </a:p>
          <a:p>
            <a:r>
              <a:rPr lang="en-US" noProof="0" dirty="0"/>
              <a:t>Video #2 - Active Record in Rails8m</a:t>
            </a:r>
          </a:p>
          <a:p>
            <a:r>
              <a:rPr lang="en-US" noProof="0" dirty="0"/>
              <a:t>Video #3 - Database Migrations6m</a:t>
            </a:r>
          </a:p>
          <a:p>
            <a:r>
              <a:rPr lang="en-US" noProof="0" dirty="0"/>
              <a:t>Video #4 - Blog - Iteration 24m</a:t>
            </a:r>
          </a:p>
          <a:p>
            <a:r>
              <a:rPr lang="en-US" noProof="0" dirty="0"/>
              <a:t>Database Associations and Validations - An Overview23s</a:t>
            </a:r>
          </a:p>
          <a:p>
            <a:r>
              <a:rPr lang="en-US" noProof="0" dirty="0"/>
              <a:t>Video #1 - Associations4m</a:t>
            </a:r>
          </a:p>
          <a:p>
            <a:r>
              <a:rPr lang="en-US" noProof="0" dirty="0"/>
              <a:t>Video #2 -Blog App - Iteration 35m</a:t>
            </a:r>
          </a:p>
          <a:p>
            <a:r>
              <a:rPr lang="en-US" noProof="0" dirty="0"/>
              <a:t>Video #3 - Validations6m</a:t>
            </a:r>
          </a:p>
          <a:p>
            <a:r>
              <a:rPr lang="en-US" noProof="0" dirty="0"/>
              <a:t>Video #4 - Blog App - Iteration 43m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7C647-B294-AE44-BE31-3EAF8506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2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6475-9FDA-3444-9B4B-D02DB046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/>
              <a:t>Module #4 - Middleware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CABC-2315-4445-B871-17151689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>
                <a:hlinkClick r:id="rId3"/>
              </a:rPr>
              <a:t>Middleware an Introduction - An Overview</a:t>
            </a:r>
            <a:r>
              <a:rPr lang="en-US" noProof="0" dirty="0"/>
              <a:t>33s</a:t>
            </a:r>
          </a:p>
          <a:p>
            <a:r>
              <a:rPr lang="en-US" noProof="0" dirty="0"/>
              <a:t>Video 1: What is Middleware?2m</a:t>
            </a:r>
          </a:p>
          <a:p>
            <a:r>
              <a:rPr lang="en-US" noProof="0" dirty="0"/>
              <a:t>Video 2: Middleware in Web Apps11m</a:t>
            </a:r>
          </a:p>
          <a:p>
            <a:r>
              <a:rPr lang="en-US" noProof="0" dirty="0"/>
              <a:t>Video 3: Middleware Frameworks9m</a:t>
            </a:r>
          </a:p>
          <a:p>
            <a:r>
              <a:rPr lang="en-US" noProof="0" dirty="0"/>
              <a:t>The HTTP </a:t>
            </a:r>
            <a:r>
              <a:rPr lang="en-US" noProof="0" dirty="0" err="1"/>
              <a:t>Protocal</a:t>
            </a:r>
            <a:r>
              <a:rPr lang="en-US" noProof="0" dirty="0"/>
              <a:t> - An Overview24s</a:t>
            </a:r>
          </a:p>
          <a:p>
            <a:r>
              <a:rPr lang="en-US" noProof="0" dirty="0"/>
              <a:t>Video 1: HTTP Overview5m</a:t>
            </a:r>
          </a:p>
          <a:p>
            <a:r>
              <a:rPr lang="en-US" noProof="0" dirty="0"/>
              <a:t>Video 2: HTTP Request7m</a:t>
            </a:r>
          </a:p>
          <a:p>
            <a:r>
              <a:rPr lang="en-US" noProof="0" dirty="0"/>
              <a:t>Video 3: HTTP Response4m</a:t>
            </a:r>
          </a:p>
          <a:p>
            <a:r>
              <a:rPr lang="en-US" noProof="0" dirty="0"/>
              <a:t>Video 4: HTTP Sessions and Cookies5m</a:t>
            </a:r>
          </a:p>
          <a:p>
            <a:r>
              <a:rPr lang="en-US" noProof="0" dirty="0"/>
              <a:t>MVC Over Rails Middleware- An Overview34s</a:t>
            </a:r>
          </a:p>
          <a:p>
            <a:r>
              <a:rPr lang="en-US" noProof="0" dirty="0"/>
              <a:t>Video 1: Request Processing7m</a:t>
            </a:r>
          </a:p>
          <a:p>
            <a:r>
              <a:rPr lang="en-US" noProof="0" dirty="0"/>
              <a:t>Video 2: RESTful Web Services3m</a:t>
            </a:r>
          </a:p>
          <a:p>
            <a:r>
              <a:rPr lang="en-US" noProof="0" dirty="0"/>
              <a:t>Video 3: Response Processing5m</a:t>
            </a:r>
          </a:p>
          <a:p>
            <a:r>
              <a:rPr lang="en-US" noProof="0" dirty="0"/>
              <a:t>Video 4: MVC in Rails6m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FB9A2-01FE-A740-890F-B5FDDF05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9A1B-CECB-FD49-BD61-A881E40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Different Teaching frameworks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8184-B994-8144-A449-AE4E3985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Department and School</a:t>
            </a:r>
          </a:p>
          <a:p>
            <a:r>
              <a:rPr lang="en-US" noProof="0" dirty="0"/>
              <a:t>Student level and experiences</a:t>
            </a:r>
          </a:p>
          <a:p>
            <a:endParaRPr lang="en-US" noProof="0" dirty="0"/>
          </a:p>
          <a:p>
            <a:pPr lvl="1"/>
            <a:r>
              <a:rPr lang="en-US" noProof="0" dirty="0"/>
              <a:t>Computer Science (CS)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Computer Engineering (CE)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Information Technology (IT)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Department of Business, Marketing and Law, USN School of Business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70058-4934-7A44-9F11-B53AE5B4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8D2F-DA6D-9543-8CCD-2D68126A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/>
              <a:t>Module #5 - The User Interface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1ABB-3239-2145-872D-B41C34D0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>
                <a:hlinkClick r:id="rId3"/>
              </a:rPr>
              <a:t>Presentation Tier Overview - An Overview</a:t>
            </a:r>
            <a:r>
              <a:rPr lang="en-US" noProof="0" dirty="0"/>
              <a:t>53s</a:t>
            </a:r>
          </a:p>
          <a:p>
            <a:r>
              <a:rPr lang="en-US" noProof="0" dirty="0"/>
              <a:t>Video 1: The Presentation Tier3m</a:t>
            </a:r>
          </a:p>
          <a:p>
            <a:r>
              <a:rPr lang="en-US" noProof="0" dirty="0"/>
              <a:t>Video 2: Layout and Design8m</a:t>
            </a:r>
          </a:p>
          <a:p>
            <a:r>
              <a:rPr lang="en-US" noProof="0" dirty="0"/>
              <a:t>Video 3: HTML: History and Philosophy5m</a:t>
            </a:r>
          </a:p>
          <a:p>
            <a:r>
              <a:rPr lang="en-US" noProof="0" dirty="0"/>
              <a:t>Video 4: HTML CSS and JavaScript3m</a:t>
            </a:r>
          </a:p>
          <a:p>
            <a:r>
              <a:rPr lang="en-US" noProof="0" dirty="0"/>
              <a:t>HTML CSS and JavaScript Overview - An Overview35s</a:t>
            </a:r>
          </a:p>
          <a:p>
            <a:r>
              <a:rPr lang="en-US" noProof="0" dirty="0"/>
              <a:t>Video 1: HTML Overivew12m</a:t>
            </a:r>
          </a:p>
          <a:p>
            <a:r>
              <a:rPr lang="en-US" noProof="0" dirty="0"/>
              <a:t>Video 2: CSS Overview5m</a:t>
            </a:r>
          </a:p>
          <a:p>
            <a:r>
              <a:rPr lang="en-US" noProof="0" dirty="0"/>
              <a:t>Video 3: JavaScript Overview5m</a:t>
            </a:r>
          </a:p>
          <a:p>
            <a:r>
              <a:rPr lang="en-US" noProof="0" dirty="0"/>
              <a:t>Dynamic Content and Ajax Overview - An Overview28s</a:t>
            </a:r>
          </a:p>
          <a:p>
            <a:r>
              <a:rPr lang="en-US" noProof="0" dirty="0"/>
              <a:t>Video 1: Ajax Background2m</a:t>
            </a:r>
          </a:p>
          <a:p>
            <a:r>
              <a:rPr lang="en-US" noProof="0" dirty="0"/>
              <a:t>Video 2: Ajax Cycle3m</a:t>
            </a:r>
          </a:p>
          <a:p>
            <a:r>
              <a:rPr lang="en-US" noProof="0" dirty="0"/>
              <a:t>Video 3: Dynamic Content Creation5m</a:t>
            </a:r>
          </a:p>
          <a:p>
            <a:r>
              <a:rPr lang="en-US" noProof="0" dirty="0"/>
              <a:t>Video 4: Blog App - Iteration 58m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8A47-2C7A-924E-A66C-C4E4213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BF0-BEB1-884E-9386-6CD8323C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Experiences and Reality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2E94-0D03-354D-A500-12B3B938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In Computer Science there is such a gap due to three major aspects:</a:t>
            </a:r>
          </a:p>
          <a:p>
            <a:pPr lvl="1"/>
            <a:r>
              <a:rPr lang="en-US" noProof="0" dirty="0"/>
              <a:t>(1) The content of the courses</a:t>
            </a:r>
          </a:p>
          <a:p>
            <a:pPr lvl="2"/>
            <a:r>
              <a:rPr lang="en-US" noProof="0" dirty="0"/>
              <a:t>Theoretical modules and practical assignments, </a:t>
            </a:r>
          </a:p>
          <a:p>
            <a:pPr lvl="2"/>
            <a:endParaRPr lang="en-US" noProof="0" dirty="0"/>
          </a:p>
          <a:p>
            <a:pPr lvl="1"/>
            <a:r>
              <a:rPr lang="en-US" noProof="0" dirty="0"/>
              <a:t>(2) The infrastructure</a:t>
            </a:r>
          </a:p>
          <a:p>
            <a:pPr lvl="2"/>
            <a:r>
              <a:rPr lang="en-US" noProof="0" dirty="0"/>
              <a:t>The physical infrastructure limits the number of students to the size of the laboratories</a:t>
            </a:r>
          </a:p>
          <a:p>
            <a:pPr lvl="2"/>
            <a:endParaRPr lang="en-US" noProof="0" dirty="0"/>
          </a:p>
          <a:p>
            <a:pPr lvl="1"/>
            <a:r>
              <a:rPr lang="en-US" noProof="0" dirty="0"/>
              <a:t>(3) The environment</a:t>
            </a:r>
          </a:p>
          <a:p>
            <a:pPr lvl="2"/>
            <a:r>
              <a:rPr lang="en-US" noProof="0" dirty="0"/>
              <a:t>the environment of academia is quite relaxed</a:t>
            </a:r>
          </a:p>
          <a:p>
            <a:pPr lvl="2"/>
            <a:endParaRPr lang="en-US" noProof="0" dirty="0"/>
          </a:p>
          <a:p>
            <a:pPr lvl="1"/>
            <a:r>
              <a:rPr lang="en-US" noProof="0" dirty="0"/>
              <a:t>(4) Extraordinary changes in the industry, business, methodology,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BDEE2-0ABC-754B-9550-8BEF5627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C620-7C37-C048-8089-08A107B3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Students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3C4A-07E4-0543-A62C-1585ED87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Lack of skill for 1st–2nd year students to develop a complete web application upon a tight schedule. </a:t>
            </a:r>
          </a:p>
          <a:p>
            <a:endParaRPr lang="en-US" noProof="0" dirty="0"/>
          </a:p>
          <a:p>
            <a:r>
              <a:rPr lang="en-US" b="1" dirty="0"/>
              <a:t>P</a:t>
            </a:r>
            <a:r>
              <a:rPr lang="en-US" b="1" noProof="0" dirty="0" err="1"/>
              <a:t>rerequisite</a:t>
            </a:r>
            <a:r>
              <a:rPr lang="en-US" b="1" noProof="0" dirty="0"/>
              <a:t>: </a:t>
            </a:r>
          </a:p>
          <a:p>
            <a:pPr lvl="1"/>
            <a:r>
              <a:rPr lang="en-US" dirty="0"/>
              <a:t>B</a:t>
            </a:r>
            <a:r>
              <a:rPr lang="en-US" noProof="0" dirty="0" err="1"/>
              <a:t>asic</a:t>
            </a:r>
            <a:r>
              <a:rPr lang="en-US" noProof="0" dirty="0"/>
              <a:t> algorithms, </a:t>
            </a:r>
          </a:p>
          <a:p>
            <a:pPr lvl="1"/>
            <a:r>
              <a:rPr lang="en-US" dirty="0"/>
              <a:t>N</a:t>
            </a:r>
            <a:r>
              <a:rPr lang="en-US" noProof="0" dirty="0"/>
              <a:t>on-linear data structures, </a:t>
            </a:r>
          </a:p>
          <a:p>
            <a:pPr lvl="1"/>
            <a:r>
              <a:rPr lang="en-US" noProof="0" dirty="0"/>
              <a:t>Object-Oriented (OO) programming</a:t>
            </a:r>
          </a:p>
          <a:p>
            <a:pPr lvl="1"/>
            <a:r>
              <a:rPr lang="en-US" dirty="0"/>
              <a:t>D</a:t>
            </a:r>
            <a:r>
              <a:rPr lang="en-US" noProof="0" dirty="0" err="1"/>
              <a:t>atabase</a:t>
            </a:r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17F2F-3F69-6B43-B2F3-4DF02F06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27F5-84F3-D74A-95F5-C44B390B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Main Goals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F3E9-D7BD-7C44-9F0E-81FCDFA7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4336"/>
            <a:ext cx="8229600" cy="4098864"/>
          </a:xfrm>
        </p:spPr>
        <p:txBody>
          <a:bodyPr>
            <a:normAutofit/>
          </a:bodyPr>
          <a:lstStyle/>
          <a:p>
            <a:r>
              <a:rPr lang="en-US" noProof="0" dirty="0"/>
              <a:t>By motivating the students to</a:t>
            </a:r>
          </a:p>
          <a:p>
            <a:pPr lvl="1"/>
            <a:r>
              <a:rPr lang="en-US" dirty="0"/>
              <a:t>P</a:t>
            </a:r>
            <a:r>
              <a:rPr lang="en-US" noProof="0" dirty="0" err="1"/>
              <a:t>articipation</a:t>
            </a:r>
            <a:r>
              <a:rPr lang="en-US" noProof="0" dirty="0"/>
              <a:t> in the decisions</a:t>
            </a:r>
          </a:p>
          <a:p>
            <a:pPr lvl="2"/>
            <a:r>
              <a:rPr lang="en-US" dirty="0"/>
              <a:t>how we chose the development methodology?</a:t>
            </a:r>
          </a:p>
          <a:p>
            <a:pPr lvl="1"/>
            <a:r>
              <a:rPr lang="en-US" dirty="0"/>
              <a:t>B</a:t>
            </a:r>
            <a:r>
              <a:rPr lang="en-US" noProof="0" dirty="0"/>
              <a:t>e organized and get the big picture</a:t>
            </a:r>
          </a:p>
          <a:p>
            <a:pPr lvl="1"/>
            <a:endParaRPr lang="en-US" noProof="0" dirty="0"/>
          </a:p>
          <a:p>
            <a:r>
              <a:rPr lang="en-US" noProof="0" dirty="0"/>
              <a:t>Providing a good degree of independency for students</a:t>
            </a:r>
          </a:p>
          <a:p>
            <a:endParaRPr lang="en-US" noProof="0" dirty="0"/>
          </a:p>
          <a:p>
            <a:r>
              <a:rPr lang="en-US" noProof="0" dirty="0"/>
              <a:t>Teaching in a way they </a:t>
            </a:r>
            <a:r>
              <a:rPr lang="en-US" b="1" noProof="0" dirty="0">
                <a:highlight>
                  <a:srgbClr val="FFFF00"/>
                </a:highlight>
              </a:rPr>
              <a:t>learn how to learn </a:t>
            </a:r>
            <a:r>
              <a:rPr lang="en-US" noProof="0" dirty="0"/>
              <a:t>on-demand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D1567-8925-DC44-957C-79F1D668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5A4E0-FEF5-AF44-9DD4-875A7CD417C3}"/>
              </a:ext>
            </a:extLst>
          </p:cNvPr>
          <p:cNvSpPr/>
          <p:nvPr/>
        </p:nvSpPr>
        <p:spPr>
          <a:xfrm>
            <a:off x="814939" y="1729232"/>
            <a:ext cx="7074568" cy="48126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Being realistic and reduce the gap in a practical way</a:t>
            </a:r>
          </a:p>
        </p:txBody>
      </p:sp>
    </p:spTree>
    <p:extLst>
      <p:ext uri="{BB962C8B-B14F-4D97-AF65-F5344CB8AC3E}">
        <p14:creationId xmlns:p14="http://schemas.microsoft.com/office/powerpoint/2010/main" val="3002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000C-96CA-F548-9313-9506D1F8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Patterns of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5CB4-3F1C-0A40-A88E-3B60BDB3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Patterns relative to the user interaction: </a:t>
            </a:r>
          </a:p>
          <a:p>
            <a:endParaRPr lang="en-US" noProof="0" dirty="0"/>
          </a:p>
          <a:p>
            <a:pPr lvl="1"/>
            <a:r>
              <a:rPr lang="en-US" noProof="0" dirty="0"/>
              <a:t>E-Commerce (e.g. Amazon), </a:t>
            </a:r>
          </a:p>
          <a:p>
            <a:pPr lvl="1"/>
            <a:r>
              <a:rPr lang="en-US" noProof="0" dirty="0"/>
              <a:t>Search engine (e.g. Google), </a:t>
            </a:r>
          </a:p>
          <a:p>
            <a:pPr lvl="1"/>
            <a:r>
              <a:rPr lang="en-US" noProof="0" dirty="0"/>
              <a:t>Wikis (e.g. Wikipedia), </a:t>
            </a:r>
          </a:p>
          <a:p>
            <a:pPr lvl="1"/>
            <a:r>
              <a:rPr lang="en-US" noProof="0" dirty="0"/>
              <a:t>Social media (e.g. Facebook)</a:t>
            </a:r>
          </a:p>
          <a:p>
            <a:pPr lvl="1"/>
            <a:r>
              <a:rPr lang="en-US" dirty="0"/>
              <a:t>E</a:t>
            </a:r>
            <a:r>
              <a:rPr lang="en-US" noProof="0" dirty="0" err="1"/>
              <a:t>nterprise</a:t>
            </a:r>
            <a:r>
              <a:rPr lang="en-US" noProof="0" dirty="0"/>
              <a:t>-like applications, based on create/read/update/delete (CRUD) functionalities </a:t>
            </a:r>
          </a:p>
          <a:p>
            <a:endParaRPr lang="en-US" noProof="0" dirty="0"/>
          </a:p>
          <a:p>
            <a:r>
              <a:rPr lang="en-US" noProof="0" dirty="0"/>
              <a:t>The goal in our case: </a:t>
            </a:r>
            <a:r>
              <a:rPr lang="en-US" dirty="0"/>
              <a:t>MVC-based web development </a:t>
            </a:r>
            <a:r>
              <a:rPr lang="en-US" noProof="0" dirty="0"/>
              <a:t>(</a:t>
            </a:r>
            <a:r>
              <a:rPr lang="en-US" dirty="0"/>
              <a:t>Model–View–Controller) </a:t>
            </a:r>
            <a:r>
              <a:rPr lang="en-US" noProof="0" dirty="0"/>
              <a:t>using CRUD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CEE15-85A2-B44C-BF24-94CFAADF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AFCF-9D72-E34E-9362-E475C809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Boost Students with the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E213-3F66-014A-9F3F-1E72A610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Introduce Object-Oriented Design </a:t>
            </a:r>
          </a:p>
          <a:p>
            <a:pPr lvl="1"/>
            <a:r>
              <a:rPr lang="en-US" dirty="0"/>
              <a:t>I</a:t>
            </a:r>
            <a:r>
              <a:rPr lang="en-US" noProof="0" dirty="0" err="1"/>
              <a:t>nheritance</a:t>
            </a:r>
            <a:r>
              <a:rPr lang="en-US" noProof="0" dirty="0"/>
              <a:t>, encapsulation, polymorphism, etc. </a:t>
            </a:r>
          </a:p>
          <a:p>
            <a:pPr lvl="1"/>
            <a:endParaRPr lang="en-US" noProof="0" dirty="0"/>
          </a:p>
          <a:p>
            <a:r>
              <a:rPr lang="en-US" noProof="0" dirty="0"/>
              <a:t>Teach the Model–View–Controller (MVC) software by handouts;</a:t>
            </a:r>
          </a:p>
          <a:p>
            <a:pPr lvl="1"/>
            <a:r>
              <a:rPr lang="en-US" noProof="0" dirty="0"/>
              <a:t>Teaching Web Application Development: a Case Study in a Computer Science Course </a:t>
            </a:r>
          </a:p>
          <a:p>
            <a:pPr lvl="1"/>
            <a:endParaRPr lang="en-US" noProof="0" dirty="0"/>
          </a:p>
          <a:p>
            <a:r>
              <a:rPr lang="en-US" noProof="0" dirty="0"/>
              <a:t>Teaching database</a:t>
            </a:r>
          </a:p>
          <a:p>
            <a:pPr lvl="1"/>
            <a:r>
              <a:rPr lang="en-US" noProof="0" dirty="0"/>
              <a:t>Data model, Information retrieval, queries, views</a:t>
            </a:r>
          </a:p>
          <a:p>
            <a:pPr lvl="1"/>
            <a:endParaRPr lang="en-US" dirty="0"/>
          </a:p>
          <a:p>
            <a:r>
              <a:rPr lang="en-US" dirty="0"/>
              <a:t>Teaching Basic </a:t>
            </a:r>
            <a:r>
              <a:rPr lang="en-US" noProof="0" dirty="0"/>
              <a:t>algorithms on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00F29-3B87-424C-8F56-1EAB8F81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425C-6A56-C24D-9E92-49EA340C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Teaching Format and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8B01-B2DF-3146-AECB-D4863D2E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Depending on:</a:t>
            </a:r>
          </a:p>
          <a:p>
            <a:pPr lvl="1"/>
            <a:r>
              <a:rPr lang="en-US" noProof="0" dirty="0"/>
              <a:t>Human resources: </a:t>
            </a:r>
          </a:p>
          <a:p>
            <a:pPr lvl="2"/>
            <a:r>
              <a:rPr lang="en-US" noProof="0" dirty="0"/>
              <a:t>undergraduate students, professors, engineers, lab assistants, etc.</a:t>
            </a:r>
          </a:p>
          <a:p>
            <a:pPr lvl="2"/>
            <a:endParaRPr lang="en-US" noProof="0" dirty="0"/>
          </a:p>
          <a:p>
            <a:pPr lvl="1"/>
            <a:r>
              <a:rPr lang="en-US" dirty="0"/>
              <a:t>T</a:t>
            </a:r>
            <a:r>
              <a:rPr lang="en-US" noProof="0" dirty="0" err="1"/>
              <a:t>ime</a:t>
            </a:r>
            <a:r>
              <a:rPr lang="en-US" noProof="0" dirty="0"/>
              <a:t> constraints: from six to eight months.</a:t>
            </a:r>
          </a:p>
          <a:p>
            <a:pPr lvl="1"/>
            <a:endParaRPr lang="en-US" noProof="0" dirty="0"/>
          </a:p>
          <a:p>
            <a:pPr lvl="1"/>
            <a:r>
              <a:rPr lang="en-US" dirty="0"/>
              <a:t>T</a:t>
            </a:r>
            <a:r>
              <a:rPr lang="en-US" noProof="0" dirty="0"/>
              <a:t>he students schedule is dedicated to:</a:t>
            </a:r>
          </a:p>
          <a:p>
            <a:pPr lvl="2"/>
            <a:r>
              <a:rPr lang="en-US" noProof="0" dirty="0"/>
              <a:t>the projects, lectures, exams, assignments</a:t>
            </a:r>
          </a:p>
          <a:p>
            <a:pPr lvl="2"/>
            <a:r>
              <a:rPr lang="en-US" noProof="0" dirty="0"/>
              <a:t> professors have an even tighter schedule</a:t>
            </a:r>
          </a:p>
          <a:p>
            <a:endParaRPr lang="en-US" noProof="0" dirty="0"/>
          </a:p>
          <a:p>
            <a:r>
              <a:rPr lang="en-US" noProof="0" dirty="0"/>
              <a:t>Choosing web applications based on real requirements</a:t>
            </a:r>
          </a:p>
          <a:p>
            <a:pPr lvl="1"/>
            <a:r>
              <a:rPr lang="en-US" noProof="0" dirty="0"/>
              <a:t>longer working time, scholarship, lab equipment</a:t>
            </a:r>
          </a:p>
          <a:p>
            <a:pPr lvl="1"/>
            <a:endParaRPr lang="en-US" noProof="0" dirty="0"/>
          </a:p>
          <a:p>
            <a:r>
              <a:rPr lang="en-US" noProof="0" dirty="0"/>
              <a:t>Case study </a:t>
            </a:r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A1DA4-D9BB-CC45-BE8F-025E543C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0A99-5164-A540-89F3-3D8E17FBF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21291</TotalTime>
  <Words>2934</Words>
  <Application>Microsoft Macintosh PowerPoint</Application>
  <PresentationFormat>On-screen Show (4:3)</PresentationFormat>
  <Paragraphs>479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Clarity</vt:lpstr>
      <vt:lpstr>A framework for teaching web-based application development</vt:lpstr>
      <vt:lpstr>Outline</vt:lpstr>
      <vt:lpstr>Different Teaching frameworks </vt:lpstr>
      <vt:lpstr>Experiences and Reality </vt:lpstr>
      <vt:lpstr>Students Context</vt:lpstr>
      <vt:lpstr>Main Goals and Questions</vt:lpstr>
      <vt:lpstr>Patterns of Web Applications</vt:lpstr>
      <vt:lpstr>Boost Students with the Initiatives</vt:lpstr>
      <vt:lpstr>Teaching Format and the Project</vt:lpstr>
      <vt:lpstr>Project 1 – Automation of Student-Course Management</vt:lpstr>
      <vt:lpstr>Project Requirements and Steps</vt:lpstr>
      <vt:lpstr>Project Roles: The Challenge</vt:lpstr>
      <vt:lpstr>Extreme Tutoring</vt:lpstr>
      <vt:lpstr>Choosing the Infrastructure - Available Tools (AT)</vt:lpstr>
      <vt:lpstr>Choosing the Infrastructure (1)</vt:lpstr>
      <vt:lpstr>Choosing the Infrastructure (2)</vt:lpstr>
      <vt:lpstr>Choosing the Infrastructure (2)</vt:lpstr>
      <vt:lpstr>Required concepts and technologies </vt:lpstr>
      <vt:lpstr>Expected Result</vt:lpstr>
      <vt:lpstr>Web application Security</vt:lpstr>
      <vt:lpstr>Project 2 – Web application Security</vt:lpstr>
      <vt:lpstr>The Final Expected Result</vt:lpstr>
      <vt:lpstr>Course References</vt:lpstr>
      <vt:lpstr>References</vt:lpstr>
      <vt:lpstr>Thanks</vt:lpstr>
      <vt:lpstr>Module #1 - Web Applications in Context</vt:lpstr>
      <vt:lpstr>Module #2 - Web Applications Frameworks</vt:lpstr>
      <vt:lpstr>Module #3 - Managing Data</vt:lpstr>
      <vt:lpstr>Module #4 - Middleware</vt:lpstr>
      <vt:lpstr>Module #5 - The User Interface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Bruker ved UiO</dc:creator>
  <cp:lastModifiedBy>T R</cp:lastModifiedBy>
  <cp:revision>253</cp:revision>
  <dcterms:created xsi:type="dcterms:W3CDTF">2016-05-24T19:06:35Z</dcterms:created>
  <dcterms:modified xsi:type="dcterms:W3CDTF">2021-08-08T10:16:42Z</dcterms:modified>
</cp:coreProperties>
</file>