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media1.mov" ContentType="video/unknown"/>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778000" y="2298700"/>
            <a:ext cx="20828000" cy="4648200"/>
          </a:xfrm>
          <a:prstGeom prst="rect">
            <a:avLst/>
          </a:prstGeom>
        </p:spPr>
        <p:txBody>
          <a:bodyPr anchor="b"/>
          <a:lstStyle/>
          <a:p>
            <a:pPr/>
            <a:r>
              <a:t>タイトルテキスト</a:t>
            </a:r>
          </a:p>
        </p:txBody>
      </p:sp>
      <p:sp>
        <p:nvSpPr>
          <p:cNvPr id="12" name="本文レベル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ここに引用を入力してください。”"/>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635000" y="9512300"/>
            <a:ext cx="23114000" cy="2006600"/>
          </a:xfrm>
          <a:prstGeom prst="rect">
            <a:avLst/>
          </a:prstGeom>
        </p:spPr>
        <p:txBody>
          <a:bodyPr anchor="b"/>
          <a:lstStyle/>
          <a:p>
            <a:pPr/>
            <a:r>
              <a:t>タイトルテキスト</a:t>
            </a:r>
          </a:p>
        </p:txBody>
      </p:sp>
      <p:sp>
        <p:nvSpPr>
          <p:cNvPr id="22" name="本文レベル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778000" y="4533900"/>
            <a:ext cx="20828000" cy="46482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1651000" y="952500"/>
            <a:ext cx="10223500" cy="5549900"/>
          </a:xfrm>
          <a:prstGeom prst="rect">
            <a:avLst/>
          </a:prstGeom>
        </p:spPr>
        <p:txBody>
          <a:bodyPr anchor="b"/>
          <a:lstStyle>
            <a:lvl1pPr>
              <a:defRPr sz="8400"/>
            </a:lvl1pPr>
          </a:lstStyle>
          <a:p>
            <a:pPr/>
            <a:r>
              <a:t>タイトルテキスト</a:t>
            </a:r>
          </a:p>
        </p:txBody>
      </p:sp>
      <p:sp>
        <p:nvSpPr>
          <p:cNvPr id="40" name="本文レベル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1689100" y="1778000"/>
            <a:ext cx="21005800" cy="10160000"/>
          </a:xfrm>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イメージ"/>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1pPr>
      <a:lvl2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2pPr>
      <a:lvl3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3pPr>
      <a:lvl4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4pPr>
      <a:lvl5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5pPr>
      <a:lvl6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6pPr>
      <a:lvl7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7pPr>
      <a:lvl8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8pPr>
      <a:lvl9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 Id="rId4" Type="http://schemas.openxmlformats.org/officeDocument/2006/relationships/image" Target="../media/image2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1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image" Target="../media/image4.jpeg"/><Relationship Id="rId4" Type="http://schemas.openxmlformats.org/officeDocument/2006/relationships/image" Target="../media/image27.png"/><Relationship Id="rId5"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 Computational Model of Cell Migration of Fish Keratocytes"/>
          <p:cNvSpPr txBox="1"/>
          <p:nvPr>
            <p:ph type="ctrTitle"/>
          </p:nvPr>
        </p:nvSpPr>
        <p:spPr>
          <a:prstGeom prst="rect">
            <a:avLst/>
          </a:prstGeom>
        </p:spPr>
        <p:txBody>
          <a:bodyPr anchor="ctr"/>
          <a:lstStyle>
            <a:lvl1pPr defTabSz="784225">
              <a:defRPr sz="10640"/>
            </a:lvl1pPr>
          </a:lstStyle>
          <a:p>
            <a:pPr/>
            <a:r>
              <a:t>A Computational Model of Cell Migration of Fish Keratocytes</a:t>
            </a:r>
          </a:p>
        </p:txBody>
      </p:sp>
      <p:sp>
        <p:nvSpPr>
          <p:cNvPr id="120" name="創成科学研究科…"/>
          <p:cNvSpPr txBox="1"/>
          <p:nvPr>
            <p:ph type="subTitle" sz="quarter" idx="1"/>
          </p:nvPr>
        </p:nvSpPr>
        <p:spPr>
          <a:xfrm>
            <a:off x="1778000" y="8929937"/>
            <a:ext cx="20828000" cy="2983932"/>
          </a:xfrm>
          <a:prstGeom prst="rect">
            <a:avLst/>
          </a:prstGeom>
        </p:spPr>
        <p:txBody>
          <a:bodyPr anchor="ctr"/>
          <a:lstStyle/>
          <a:p>
            <a:pPr defTabSz="503555">
              <a:defRPr sz="5612"/>
            </a:pPr>
            <a:r>
              <a:t>創成科学研究科</a:t>
            </a:r>
          </a:p>
          <a:p>
            <a:pPr defTabSz="503555">
              <a:defRPr sz="5612"/>
            </a:pPr>
            <a:r>
              <a:t>生体情報システム研究室</a:t>
            </a:r>
          </a:p>
          <a:p>
            <a:pPr defTabSz="503555">
              <a:defRPr sz="5612"/>
            </a:pPr>
            <a:r>
              <a:t>M2 徳永 優</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実験手法"/>
          <p:cNvSpPr txBox="1"/>
          <p:nvPr>
            <p:ph type="title"/>
          </p:nvPr>
        </p:nvSpPr>
        <p:spPr>
          <a:prstGeom prst="rect">
            <a:avLst/>
          </a:prstGeom>
        </p:spPr>
        <p:txBody>
          <a:bodyPr/>
          <a:lstStyle/>
          <a:p>
            <a:pPr/>
            <a:r>
              <a:t>実験手法</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初期配置"/>
          <p:cNvSpPr txBox="1"/>
          <p:nvPr>
            <p:ph type="title"/>
          </p:nvPr>
        </p:nvSpPr>
        <p:spPr>
          <a:prstGeom prst="rect">
            <a:avLst/>
          </a:prstGeom>
        </p:spPr>
        <p:txBody>
          <a:bodyPr/>
          <a:lstStyle/>
          <a:p>
            <a:pPr/>
            <a:r>
              <a:t>初期配置</a:t>
            </a:r>
          </a:p>
        </p:txBody>
      </p:sp>
      <p:sp>
        <p:nvSpPr>
          <p:cNvPr id="196" name="膜分子は円柱表面上に等間隔で配置…"/>
          <p:cNvSpPr txBox="1"/>
          <p:nvPr/>
        </p:nvSpPr>
        <p:spPr>
          <a:xfrm>
            <a:off x="10123125" y="2730500"/>
            <a:ext cx="12561579" cy="825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8344" indent="-308344" algn="l">
              <a:spcBef>
                <a:spcPts val="5900"/>
              </a:spcBef>
              <a:buSzPct val="100000"/>
              <a:buChar char="•"/>
              <a:defRPr sz="5800">
                <a:latin typeface="+mn-lt"/>
                <a:ea typeface="+mn-ea"/>
                <a:cs typeface="+mn-cs"/>
                <a:sym typeface="ヒラギノ角ゴ ProN W3"/>
              </a:defRPr>
            </a:pPr>
          </a:p>
          <a:p>
            <a:pPr marL="308344" indent="-308344" algn="l">
              <a:spcBef>
                <a:spcPts val="5900"/>
              </a:spcBef>
              <a:buSzPct val="100000"/>
              <a:buChar char="•"/>
              <a:defRPr sz="5800">
                <a:latin typeface="+mn-lt"/>
                <a:ea typeface="+mn-ea"/>
                <a:cs typeface="+mn-cs"/>
                <a:sym typeface="ヒラギノ角ゴ ProN W3"/>
              </a:defRPr>
            </a:pPr>
            <a:r>
              <a:t>膜分子は円柱表面上に等間隔で配置</a:t>
            </a:r>
          </a:p>
          <a:p>
            <a:pPr marL="308344" indent="-308344" algn="l">
              <a:spcBef>
                <a:spcPts val="5900"/>
              </a:spcBef>
              <a:buSzPct val="100000"/>
              <a:buChar char="•"/>
              <a:defRPr sz="5800">
                <a:latin typeface="+mn-lt"/>
                <a:ea typeface="+mn-ea"/>
                <a:cs typeface="+mn-cs"/>
                <a:sym typeface="ヒラギノ角ゴ ProN W3"/>
              </a:defRPr>
            </a:pPr>
            <a:r>
              <a:t>膜分子は単純な粒子点とみなす</a:t>
            </a:r>
          </a:p>
          <a:p>
            <a:pPr marL="308344" indent="-308344" algn="l">
              <a:spcBef>
                <a:spcPts val="5900"/>
              </a:spcBef>
              <a:buSzPct val="100000"/>
              <a:buChar char="•"/>
              <a:defRPr sz="5800">
                <a:latin typeface="+mn-lt"/>
                <a:ea typeface="+mn-ea"/>
                <a:cs typeface="+mn-cs"/>
                <a:sym typeface="ヒラギノ角ゴ ProN W3"/>
              </a:defRPr>
            </a:pPr>
            <a:r>
              <a:t>総膜分子数は1,618個</a:t>
            </a:r>
          </a:p>
          <a:p>
            <a:pPr marL="308344" indent="-308344" algn="l">
              <a:spcBef>
                <a:spcPts val="5900"/>
              </a:spcBef>
              <a:buSzPct val="100000"/>
              <a:buChar char="•"/>
              <a:defRPr sz="5800">
                <a:latin typeface="+mn-lt"/>
                <a:ea typeface="+mn-ea"/>
                <a:cs typeface="+mn-cs"/>
                <a:sym typeface="ヒラギノ角ゴ ProN W3"/>
              </a:defRPr>
            </a:pPr>
            <a:r>
              <a:t>隣同士の膜分子と相互作用</a:t>
            </a:r>
          </a:p>
        </p:txBody>
      </p:sp>
      <p:pic>
        <p:nvPicPr>
          <p:cNvPr id="197" name="screenshot711597.jpg" descr="screenshot711597.jpg"/>
          <p:cNvPicPr>
            <a:picLocks noChangeAspect="1"/>
          </p:cNvPicPr>
          <p:nvPr/>
        </p:nvPicPr>
        <p:blipFill>
          <a:blip r:embed="rId2">
            <a:extLst/>
          </a:blip>
          <a:srcRect l="37989" t="24720" r="7289" b="23506"/>
          <a:stretch>
            <a:fillRect/>
          </a:stretch>
        </p:blipFill>
        <p:spPr>
          <a:xfrm>
            <a:off x="595777" y="3345259"/>
            <a:ext cx="9412068" cy="89051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細胞膜シミュレーション"/>
          <p:cNvSpPr txBox="1"/>
          <p:nvPr>
            <p:ph type="title"/>
          </p:nvPr>
        </p:nvSpPr>
        <p:spPr>
          <a:prstGeom prst="rect">
            <a:avLst/>
          </a:prstGeom>
        </p:spPr>
        <p:txBody>
          <a:bodyPr/>
          <a:lstStyle/>
          <a:p>
            <a:pPr/>
            <a:r>
              <a:t>細胞膜シミュレーション</a:t>
            </a:r>
          </a:p>
        </p:txBody>
      </p:sp>
      <p:pic>
        <p:nvPicPr>
          <p:cNvPr id="200" name="eq1.png" descr="eq1.png"/>
          <p:cNvPicPr>
            <a:picLocks noChangeAspect="1"/>
          </p:cNvPicPr>
          <p:nvPr/>
        </p:nvPicPr>
        <p:blipFill>
          <a:blip r:embed="rId2">
            <a:extLst/>
          </a:blip>
          <a:stretch>
            <a:fillRect/>
          </a:stretch>
        </p:blipFill>
        <p:spPr>
          <a:xfrm>
            <a:off x="1257200" y="3059907"/>
            <a:ext cx="12892380" cy="1584234"/>
          </a:xfrm>
          <a:prstGeom prst="rect">
            <a:avLst/>
          </a:prstGeom>
          <a:ln w="12700">
            <a:miter lim="400000"/>
          </a:ln>
        </p:spPr>
      </p:pic>
      <p:pic>
        <p:nvPicPr>
          <p:cNvPr id="201" name="四角形" descr="四角形"/>
          <p:cNvPicPr>
            <a:picLocks noChangeAspect="0"/>
          </p:cNvPicPr>
          <p:nvPr/>
        </p:nvPicPr>
        <p:blipFill>
          <a:blip r:embed="rId3">
            <a:extLst/>
          </a:blip>
          <a:stretch>
            <a:fillRect/>
          </a:stretch>
        </p:blipFill>
        <p:spPr>
          <a:xfrm>
            <a:off x="5755661" y="2954399"/>
            <a:ext cx="2028454" cy="1795250"/>
          </a:xfrm>
          <a:prstGeom prst="rect">
            <a:avLst/>
          </a:prstGeom>
        </p:spPr>
      </p:pic>
      <p:grpSp>
        <p:nvGrpSpPr>
          <p:cNvPr id="206" name="グループ"/>
          <p:cNvGrpSpPr/>
          <p:nvPr/>
        </p:nvGrpSpPr>
        <p:grpSpPr>
          <a:xfrm>
            <a:off x="970855" y="7723423"/>
            <a:ext cx="13217002" cy="2192122"/>
            <a:chOff x="-57150" y="-57150"/>
            <a:chExt cx="13217001" cy="2192121"/>
          </a:xfrm>
        </p:grpSpPr>
        <p:pic>
          <p:nvPicPr>
            <p:cNvPr id="203" name="四角形" descr="四角形"/>
            <p:cNvPicPr>
              <a:picLocks noChangeAspect="0"/>
            </p:cNvPicPr>
            <p:nvPr/>
          </p:nvPicPr>
          <p:blipFill>
            <a:blip r:embed="rId4">
              <a:extLst/>
            </a:blip>
            <a:stretch>
              <a:fillRect/>
            </a:stretch>
          </p:blipFill>
          <p:spPr>
            <a:xfrm>
              <a:off x="-57150" y="-57151"/>
              <a:ext cx="13217001" cy="2192123"/>
            </a:xfrm>
            <a:prstGeom prst="rect">
              <a:avLst/>
            </a:prstGeom>
            <a:effectLst/>
          </p:spPr>
        </p:pic>
        <p:pic>
          <p:nvPicPr>
            <p:cNvPr id="205" name="fm.png" descr="fm.png"/>
            <p:cNvPicPr>
              <a:picLocks noChangeAspect="1"/>
            </p:cNvPicPr>
            <p:nvPr/>
          </p:nvPicPr>
          <p:blipFill>
            <a:blip r:embed="rId5">
              <a:extLst/>
            </a:blip>
            <a:srcRect l="285" t="0" r="41622" b="0"/>
            <a:stretch>
              <a:fillRect/>
            </a:stretch>
          </p:blipFill>
          <p:spPr>
            <a:xfrm>
              <a:off x="952770" y="254053"/>
              <a:ext cx="11992098" cy="1569849"/>
            </a:xfrm>
            <a:prstGeom prst="rect">
              <a:avLst/>
            </a:prstGeom>
            <a:ln w="12700" cap="flat">
              <a:noFill/>
              <a:miter lim="400000"/>
            </a:ln>
            <a:effectLst/>
          </p:spPr>
        </p:pic>
      </p:grpSp>
      <p:sp>
        <p:nvSpPr>
          <p:cNvPr id="279" name="接続の線"/>
          <p:cNvSpPr/>
          <p:nvPr/>
        </p:nvSpPr>
        <p:spPr>
          <a:xfrm>
            <a:off x="8644564" y="8964859"/>
            <a:ext cx="280295" cy="1139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208" name="弾性力の強度を示すパラメータ"/>
          <p:cNvSpPr txBox="1"/>
          <p:nvPr/>
        </p:nvSpPr>
        <p:spPr>
          <a:xfrm>
            <a:off x="2530768" y="10283982"/>
            <a:ext cx="6851397"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弾性力の強度を示すパラメータ</a:t>
            </a:r>
          </a:p>
        </p:txBody>
      </p:sp>
      <p:sp>
        <p:nvSpPr>
          <p:cNvPr id="280" name="接続の線"/>
          <p:cNvSpPr/>
          <p:nvPr/>
        </p:nvSpPr>
        <p:spPr>
          <a:xfrm>
            <a:off x="11477715" y="8968647"/>
            <a:ext cx="119661" cy="1314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ln>
        </p:spPr>
        <p:txBody>
          <a:bodyPr/>
          <a:lstStyle/>
          <a:p>
            <a:pPr/>
          </a:p>
        </p:txBody>
      </p:sp>
      <p:sp>
        <p:nvSpPr>
          <p:cNvPr id="210" name="膜分子の位置"/>
          <p:cNvSpPr txBox="1"/>
          <p:nvPr/>
        </p:nvSpPr>
        <p:spPr>
          <a:xfrm>
            <a:off x="10043606" y="10283170"/>
            <a:ext cx="316071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膜分子の位置</a:t>
            </a:r>
          </a:p>
        </p:txBody>
      </p:sp>
      <p:sp>
        <p:nvSpPr>
          <p:cNvPr id="281" name="接続の線"/>
          <p:cNvSpPr/>
          <p:nvPr/>
        </p:nvSpPr>
        <p:spPr>
          <a:xfrm>
            <a:off x="13190804" y="7482160"/>
            <a:ext cx="45837" cy="635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212" name="二分子間の初期距離"/>
          <p:cNvSpPr txBox="1"/>
          <p:nvPr/>
        </p:nvSpPr>
        <p:spPr>
          <a:xfrm>
            <a:off x="9875841" y="6778192"/>
            <a:ext cx="459942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二分子間の初期距離</a:t>
            </a:r>
          </a:p>
        </p:txBody>
      </p:sp>
      <p:sp>
        <p:nvSpPr>
          <p:cNvPr id="213"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214" name="円形"/>
          <p:cNvSpPr/>
          <p:nvPr/>
        </p:nvSpPr>
        <p:spPr>
          <a:xfrm>
            <a:off x="20151693" y="4694807"/>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15" name="円形"/>
          <p:cNvSpPr/>
          <p:nvPr/>
        </p:nvSpPr>
        <p:spPr>
          <a:xfrm>
            <a:off x="18046712" y="6477521"/>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16" name="円形"/>
          <p:cNvSpPr/>
          <p:nvPr/>
        </p:nvSpPr>
        <p:spPr>
          <a:xfrm>
            <a:off x="22354438" y="282570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17" name="円形"/>
          <p:cNvSpPr/>
          <p:nvPr/>
        </p:nvSpPr>
        <p:spPr>
          <a:xfrm>
            <a:off x="17474420" y="3963474"/>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18"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219" name="グループ" descr="グループ"/>
          <p:cNvPicPr>
            <a:picLocks noChangeAspect="1"/>
          </p:cNvPicPr>
          <p:nvPr/>
        </p:nvPicPr>
        <p:blipFill>
          <a:blip r:embed="rId5">
            <a:extLst/>
          </a:blip>
          <a:srcRect l="37298" t="15132" r="59057" b="45560"/>
          <a:stretch>
            <a:fillRect/>
          </a:stretch>
        </p:blipFill>
        <p:spPr>
          <a:xfrm>
            <a:off x="20048814" y="3563379"/>
            <a:ext cx="1144064" cy="938432"/>
          </a:xfrm>
          <a:prstGeom prst="rect">
            <a:avLst/>
          </a:prstGeom>
          <a:ln w="12700">
            <a:miter lim="400000"/>
          </a:ln>
        </p:spPr>
      </p:pic>
      <p:pic>
        <p:nvPicPr>
          <p:cNvPr id="220" name="fm.png" descr="fm.png"/>
          <p:cNvPicPr>
            <a:picLocks noChangeAspect="1"/>
          </p:cNvPicPr>
          <p:nvPr/>
        </p:nvPicPr>
        <p:blipFill>
          <a:blip r:embed="rId5">
            <a:extLst/>
          </a:blip>
          <a:srcRect l="44270" t="9687" r="51681" b="0"/>
          <a:stretch>
            <a:fillRect/>
          </a:stretch>
        </p:blipFill>
        <p:spPr>
          <a:xfrm>
            <a:off x="19067352" y="6551393"/>
            <a:ext cx="1072361" cy="1819732"/>
          </a:xfrm>
          <a:prstGeom prst="rect">
            <a:avLst/>
          </a:prstGeom>
          <a:ln w="12700">
            <a:miter lim="400000"/>
          </a:ln>
        </p:spPr>
      </p:pic>
      <p:sp>
        <p:nvSpPr>
          <p:cNvPr id="282"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283"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284"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285"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25" name="円形"/>
          <p:cNvSpPr/>
          <p:nvPr/>
        </p:nvSpPr>
        <p:spPr>
          <a:xfrm>
            <a:off x="15369438" y="5746189"/>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86"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87"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28" name="線"/>
          <p:cNvSpPr/>
          <p:nvPr/>
        </p:nvSpPr>
        <p:spPr>
          <a:xfrm>
            <a:off x="15551422" y="5993687"/>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29" name="円形"/>
          <p:cNvSpPr/>
          <p:nvPr/>
        </p:nvSpPr>
        <p:spPr>
          <a:xfrm>
            <a:off x="19677164" y="2094375"/>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0" name="円形"/>
          <p:cNvSpPr/>
          <p:nvPr/>
        </p:nvSpPr>
        <p:spPr>
          <a:xfrm>
            <a:off x="20174836" y="747699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1" name="円形"/>
          <p:cNvSpPr/>
          <p:nvPr/>
        </p:nvSpPr>
        <p:spPr>
          <a:xfrm>
            <a:off x="18069855" y="9259712"/>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2" name="円形"/>
          <p:cNvSpPr/>
          <p:nvPr/>
        </p:nvSpPr>
        <p:spPr>
          <a:xfrm>
            <a:off x="22377581" y="5607898"/>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3" name="円形"/>
          <p:cNvSpPr/>
          <p:nvPr/>
        </p:nvSpPr>
        <p:spPr>
          <a:xfrm>
            <a:off x="20173638" y="10212187"/>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4" name="円形"/>
          <p:cNvSpPr/>
          <p:nvPr/>
        </p:nvSpPr>
        <p:spPr>
          <a:xfrm>
            <a:off x="18068656" y="11994901"/>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5" name="円形"/>
          <p:cNvSpPr/>
          <p:nvPr/>
        </p:nvSpPr>
        <p:spPr>
          <a:xfrm>
            <a:off x="22376383" y="8343088"/>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6" name="線"/>
          <p:cNvSpPr/>
          <p:nvPr/>
        </p:nvSpPr>
        <p:spPr>
          <a:xfrm flipV="1">
            <a:off x="15600066" y="5497588"/>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7" name="線"/>
          <p:cNvSpPr/>
          <p:nvPr/>
        </p:nvSpPr>
        <p:spPr>
          <a:xfrm flipH="1">
            <a:off x="17079974" y="4213385"/>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8" name="線"/>
          <p:cNvSpPr/>
          <p:nvPr/>
        </p:nvSpPr>
        <p:spPr>
          <a:xfrm flipV="1">
            <a:off x="17675830" y="3703310"/>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9" name="線"/>
          <p:cNvSpPr/>
          <p:nvPr/>
        </p:nvSpPr>
        <p:spPr>
          <a:xfrm flipH="1">
            <a:off x="19286565" y="2317796"/>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0" name="線"/>
          <p:cNvSpPr/>
          <p:nvPr/>
        </p:nvSpPr>
        <p:spPr>
          <a:xfrm>
            <a:off x="17639885" y="4208327"/>
            <a:ext cx="768426"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1" name="線"/>
          <p:cNvSpPr/>
          <p:nvPr/>
        </p:nvSpPr>
        <p:spPr>
          <a:xfrm>
            <a:off x="19884042" y="2346289"/>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2" name="線"/>
          <p:cNvSpPr/>
          <p:nvPr/>
        </p:nvSpPr>
        <p:spPr>
          <a:xfrm flipH="1" flipV="1">
            <a:off x="17519753" y="6529325"/>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3" name="線"/>
          <p:cNvSpPr/>
          <p:nvPr/>
        </p:nvSpPr>
        <p:spPr>
          <a:xfrm flipH="1" flipV="1">
            <a:off x="19662903" y="469013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4" name="線"/>
          <p:cNvSpPr/>
          <p:nvPr/>
        </p:nvSpPr>
        <p:spPr>
          <a:xfrm flipH="1" flipV="1">
            <a:off x="21825073" y="285822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5" name="線"/>
          <p:cNvSpPr/>
          <p:nvPr/>
        </p:nvSpPr>
        <p:spPr>
          <a:xfrm>
            <a:off x="18268368" y="6672445"/>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6" name="線"/>
          <p:cNvSpPr/>
          <p:nvPr/>
        </p:nvSpPr>
        <p:spPr>
          <a:xfrm>
            <a:off x="20371092" y="4909998"/>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7" name="線"/>
          <p:cNvSpPr/>
          <p:nvPr/>
        </p:nvSpPr>
        <p:spPr>
          <a:xfrm>
            <a:off x="22586537" y="30345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8" name="線"/>
          <p:cNvSpPr/>
          <p:nvPr/>
        </p:nvSpPr>
        <p:spPr>
          <a:xfrm flipV="1">
            <a:off x="18244124" y="900869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9" name="線"/>
          <p:cNvSpPr/>
          <p:nvPr/>
        </p:nvSpPr>
        <p:spPr>
          <a:xfrm>
            <a:off x="18268368" y="9434573"/>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0" name="線"/>
          <p:cNvSpPr/>
          <p:nvPr/>
        </p:nvSpPr>
        <p:spPr>
          <a:xfrm flipV="1">
            <a:off x="18264708" y="87110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1" name="線"/>
          <p:cNvSpPr/>
          <p:nvPr/>
        </p:nvSpPr>
        <p:spPr>
          <a:xfrm flipV="1">
            <a:off x="20367257" y="7256843"/>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2" name="線"/>
          <p:cNvSpPr/>
          <p:nvPr/>
        </p:nvSpPr>
        <p:spPr>
          <a:xfrm>
            <a:off x="20391502" y="768271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3" name="線"/>
          <p:cNvSpPr/>
          <p:nvPr/>
        </p:nvSpPr>
        <p:spPr>
          <a:xfrm flipV="1">
            <a:off x="20387842" y="695915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4" name="線"/>
          <p:cNvSpPr/>
          <p:nvPr/>
        </p:nvSpPr>
        <p:spPr>
          <a:xfrm flipH="1">
            <a:off x="19772308" y="7738185"/>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5" name="線"/>
          <p:cNvSpPr/>
          <p:nvPr/>
        </p:nvSpPr>
        <p:spPr>
          <a:xfrm>
            <a:off x="22617166" y="575724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6" name="線"/>
          <p:cNvSpPr/>
          <p:nvPr/>
        </p:nvSpPr>
        <p:spPr>
          <a:xfrm flipV="1">
            <a:off x="22613506" y="5033682"/>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7" name="線"/>
          <p:cNvSpPr/>
          <p:nvPr/>
        </p:nvSpPr>
        <p:spPr>
          <a:xfrm flipH="1">
            <a:off x="21997972" y="5812716"/>
            <a:ext cx="609537"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8" name="線"/>
          <p:cNvSpPr/>
          <p:nvPr/>
        </p:nvSpPr>
        <p:spPr>
          <a:xfrm flipV="1">
            <a:off x="18247784" y="11736533"/>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9" name="線"/>
          <p:cNvSpPr/>
          <p:nvPr/>
        </p:nvSpPr>
        <p:spPr>
          <a:xfrm flipV="1">
            <a:off x="18268368" y="1143884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0" name="線"/>
          <p:cNvSpPr/>
          <p:nvPr/>
        </p:nvSpPr>
        <p:spPr>
          <a:xfrm flipV="1">
            <a:off x="20370918" y="998467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1" name="線"/>
          <p:cNvSpPr/>
          <p:nvPr/>
        </p:nvSpPr>
        <p:spPr>
          <a:xfrm flipV="1">
            <a:off x="20391502" y="968698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2" name="線"/>
          <p:cNvSpPr/>
          <p:nvPr/>
        </p:nvSpPr>
        <p:spPr>
          <a:xfrm flipH="1">
            <a:off x="19775968" y="1046602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3" name="線"/>
          <p:cNvSpPr/>
          <p:nvPr/>
        </p:nvSpPr>
        <p:spPr>
          <a:xfrm flipV="1">
            <a:off x="22617166" y="776151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4" name="線"/>
          <p:cNvSpPr/>
          <p:nvPr/>
        </p:nvSpPr>
        <p:spPr>
          <a:xfrm flipH="1">
            <a:off x="22001632" y="854055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5" name="線"/>
          <p:cNvSpPr/>
          <p:nvPr/>
        </p:nvSpPr>
        <p:spPr>
          <a:xfrm flipV="1">
            <a:off x="18255337" y="6194082"/>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6" name="線"/>
          <p:cNvSpPr/>
          <p:nvPr/>
        </p:nvSpPr>
        <p:spPr>
          <a:xfrm flipV="1">
            <a:off x="20378471" y="4442227"/>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7" name="線"/>
          <p:cNvSpPr/>
          <p:nvPr/>
        </p:nvSpPr>
        <p:spPr>
          <a:xfrm flipH="1">
            <a:off x="19783521" y="4923569"/>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8" name="線"/>
          <p:cNvSpPr/>
          <p:nvPr/>
        </p:nvSpPr>
        <p:spPr>
          <a:xfrm flipH="1">
            <a:off x="22009185" y="299810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9"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0"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1"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2"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3"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4" name="線"/>
          <p:cNvSpPr/>
          <p:nvPr/>
        </p:nvSpPr>
        <p:spPr>
          <a:xfrm flipV="1">
            <a:off x="22629650" y="3086499"/>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5"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6"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7"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78"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線"/>
          <p:cNvSpPr/>
          <p:nvPr/>
        </p:nvSpPr>
        <p:spPr>
          <a:xfrm>
            <a:off x="17762748" y="5790513"/>
            <a:ext cx="1939469" cy="1461688"/>
          </a:xfrm>
          <a:prstGeom prst="line">
            <a:avLst/>
          </a:prstGeom>
          <a:ln w="889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290" name="膜-アクチン間作用"/>
          <p:cNvSpPr txBox="1"/>
          <p:nvPr>
            <p:ph type="title"/>
          </p:nvPr>
        </p:nvSpPr>
        <p:spPr>
          <a:prstGeom prst="rect">
            <a:avLst/>
          </a:prstGeom>
        </p:spPr>
        <p:txBody>
          <a:bodyPr/>
          <a:lstStyle/>
          <a:p>
            <a:pPr/>
            <a:r>
              <a:t>膜-アクチン間作用</a:t>
            </a:r>
          </a:p>
        </p:txBody>
      </p:sp>
      <p:pic>
        <p:nvPicPr>
          <p:cNvPr id="291" name="四角形" descr="四角形"/>
          <p:cNvPicPr>
            <a:picLocks noChangeAspect="0"/>
          </p:cNvPicPr>
          <p:nvPr/>
        </p:nvPicPr>
        <p:blipFill>
          <a:blip r:embed="rId2">
            <a:extLst/>
          </a:blip>
          <a:stretch>
            <a:fillRect/>
          </a:stretch>
        </p:blipFill>
        <p:spPr>
          <a:xfrm>
            <a:off x="8817926" y="2954399"/>
            <a:ext cx="2028454" cy="1795250"/>
          </a:xfrm>
          <a:prstGeom prst="rect">
            <a:avLst/>
          </a:prstGeom>
        </p:spPr>
      </p:pic>
      <p:sp>
        <p:nvSpPr>
          <p:cNvPr id="375" name="接続の線"/>
          <p:cNvSpPr/>
          <p:nvPr/>
        </p:nvSpPr>
        <p:spPr>
          <a:xfrm>
            <a:off x="8648824" y="7505929"/>
            <a:ext cx="250777" cy="83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ln>
        </p:spPr>
        <p:txBody>
          <a:bodyPr/>
          <a:lstStyle/>
          <a:p>
            <a:pPr/>
          </a:p>
        </p:txBody>
      </p:sp>
      <p:sp>
        <p:nvSpPr>
          <p:cNvPr id="294" name="反発力の強度を示すパラメータ"/>
          <p:cNvSpPr txBox="1"/>
          <p:nvPr/>
        </p:nvSpPr>
        <p:spPr>
          <a:xfrm>
            <a:off x="5135475" y="6921730"/>
            <a:ext cx="6851397"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反発力の強度を示すパラメータ</a:t>
            </a:r>
          </a:p>
        </p:txBody>
      </p:sp>
      <p:pic>
        <p:nvPicPr>
          <p:cNvPr id="295" name="四角形" descr="四角形"/>
          <p:cNvPicPr>
            <a:picLocks noChangeAspect="0"/>
          </p:cNvPicPr>
          <p:nvPr/>
        </p:nvPicPr>
        <p:blipFill>
          <a:blip r:embed="rId3">
            <a:extLst/>
          </a:blip>
          <a:stretch>
            <a:fillRect/>
          </a:stretch>
        </p:blipFill>
        <p:spPr>
          <a:xfrm>
            <a:off x="1022726" y="8081733"/>
            <a:ext cx="13006679" cy="2158770"/>
          </a:xfrm>
          <a:prstGeom prst="rect">
            <a:avLst/>
          </a:prstGeom>
        </p:spPr>
      </p:pic>
      <p:pic>
        <p:nvPicPr>
          <p:cNvPr id="297" name="fa.png" descr="fa.png"/>
          <p:cNvPicPr>
            <a:picLocks noChangeAspect="1"/>
          </p:cNvPicPr>
          <p:nvPr/>
        </p:nvPicPr>
        <p:blipFill>
          <a:blip r:embed="rId4">
            <a:extLst/>
          </a:blip>
          <a:srcRect l="0" t="0" r="40510" b="0"/>
          <a:stretch>
            <a:fillRect/>
          </a:stretch>
        </p:blipFill>
        <p:spPr>
          <a:xfrm>
            <a:off x="1196901" y="8226676"/>
            <a:ext cx="12658469" cy="1869049"/>
          </a:xfrm>
          <a:prstGeom prst="rect">
            <a:avLst/>
          </a:prstGeom>
          <a:ln w="12700">
            <a:miter lim="400000"/>
          </a:ln>
        </p:spPr>
      </p:pic>
      <p:pic>
        <p:nvPicPr>
          <p:cNvPr id="298" name="fa.png" descr="fa.png"/>
          <p:cNvPicPr>
            <a:picLocks noChangeAspect="1"/>
          </p:cNvPicPr>
          <p:nvPr/>
        </p:nvPicPr>
        <p:blipFill>
          <a:blip r:embed="rId4">
            <a:extLst/>
          </a:blip>
          <a:stretch>
            <a:fillRect/>
          </a:stretch>
        </p:blipFill>
        <p:spPr>
          <a:prstGeom prst="rect">
            <a:avLst/>
          </a:prstGeom>
          <a:ln w="12700">
            <a:miter lim="400000"/>
          </a:ln>
        </p:spPr>
      </p:pic>
      <p:pic>
        <p:nvPicPr>
          <p:cNvPr id="299" name="eq1.png" descr="eq1.png"/>
          <p:cNvPicPr>
            <a:picLocks noChangeAspect="1"/>
          </p:cNvPicPr>
          <p:nvPr/>
        </p:nvPicPr>
        <p:blipFill>
          <a:blip r:embed="rId5">
            <a:extLst/>
          </a:blip>
          <a:stretch>
            <a:fillRect/>
          </a:stretch>
        </p:blipFill>
        <p:spPr>
          <a:xfrm>
            <a:off x="1384200" y="3186907"/>
            <a:ext cx="12892380" cy="1584234"/>
          </a:xfrm>
          <a:prstGeom prst="rect">
            <a:avLst/>
          </a:prstGeom>
          <a:ln w="12700">
            <a:miter lim="400000"/>
          </a:ln>
        </p:spPr>
      </p:pic>
      <p:sp>
        <p:nvSpPr>
          <p:cNvPr id="376" name="接続の線"/>
          <p:cNvSpPr/>
          <p:nvPr/>
        </p:nvSpPr>
        <p:spPr>
          <a:xfrm>
            <a:off x="9998672" y="9851744"/>
            <a:ext cx="351977" cy="593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ln>
        </p:spPr>
        <p:txBody>
          <a:bodyPr/>
          <a:lstStyle/>
          <a:p>
            <a:pPr/>
          </a:p>
        </p:txBody>
      </p:sp>
      <p:sp>
        <p:nvSpPr>
          <p:cNvPr id="301" name="アクチン分子の先端の位置"/>
          <p:cNvSpPr txBox="1"/>
          <p:nvPr/>
        </p:nvSpPr>
        <p:spPr>
          <a:xfrm>
            <a:off x="7597691" y="10445176"/>
            <a:ext cx="585241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アクチン分子の先端の位置</a:t>
            </a:r>
          </a:p>
        </p:txBody>
      </p:sp>
      <p:sp>
        <p:nvSpPr>
          <p:cNvPr id="302" name="円形"/>
          <p:cNvSpPr/>
          <p:nvPr/>
        </p:nvSpPr>
        <p:spPr>
          <a:xfrm>
            <a:off x="19677164" y="2094375"/>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03" name="円形"/>
          <p:cNvSpPr/>
          <p:nvPr/>
        </p:nvSpPr>
        <p:spPr>
          <a:xfrm>
            <a:off x="19677164" y="2094375"/>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04" name="線"/>
          <p:cNvSpPr/>
          <p:nvPr/>
        </p:nvSpPr>
        <p:spPr>
          <a:xfrm>
            <a:off x="19884042" y="2346289"/>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pic>
        <p:nvPicPr>
          <p:cNvPr id="305" name="グループ" descr="グループ"/>
          <p:cNvPicPr>
            <a:picLocks noChangeAspect="1"/>
          </p:cNvPicPr>
          <p:nvPr/>
        </p:nvPicPr>
        <p:blipFill>
          <a:blip r:embed="rId6">
            <a:extLst/>
          </a:blip>
          <a:srcRect l="37298" t="15132" r="59057" b="45560"/>
          <a:stretch>
            <a:fillRect/>
          </a:stretch>
        </p:blipFill>
        <p:spPr>
          <a:xfrm>
            <a:off x="20592879" y="6312710"/>
            <a:ext cx="1087717" cy="892212"/>
          </a:xfrm>
          <a:prstGeom prst="rect">
            <a:avLst/>
          </a:prstGeom>
          <a:ln w="12700">
            <a:miter lim="400000"/>
          </a:ln>
        </p:spPr>
      </p:pic>
      <p:sp>
        <p:nvSpPr>
          <p:cNvPr id="306" name="線"/>
          <p:cNvSpPr/>
          <p:nvPr/>
        </p:nvSpPr>
        <p:spPr>
          <a:xfrm>
            <a:off x="19884042" y="2346289"/>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07"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08" name="円形"/>
          <p:cNvSpPr/>
          <p:nvPr/>
        </p:nvSpPr>
        <p:spPr>
          <a:xfrm>
            <a:off x="20151693" y="4694807"/>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09" name="円形"/>
          <p:cNvSpPr/>
          <p:nvPr/>
        </p:nvSpPr>
        <p:spPr>
          <a:xfrm>
            <a:off x="18046712" y="6477521"/>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0" name="円形"/>
          <p:cNvSpPr/>
          <p:nvPr/>
        </p:nvSpPr>
        <p:spPr>
          <a:xfrm>
            <a:off x="22354438" y="282570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1" name="円形"/>
          <p:cNvSpPr/>
          <p:nvPr/>
        </p:nvSpPr>
        <p:spPr>
          <a:xfrm>
            <a:off x="17474420" y="3963474"/>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2"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313" name="グループ" descr="グループ"/>
          <p:cNvPicPr>
            <a:picLocks noChangeAspect="1"/>
          </p:cNvPicPr>
          <p:nvPr/>
        </p:nvPicPr>
        <p:blipFill>
          <a:blip r:embed="rId6">
            <a:extLst/>
          </a:blip>
          <a:srcRect l="37298" t="15132" r="59057" b="45560"/>
          <a:stretch>
            <a:fillRect/>
          </a:stretch>
        </p:blipFill>
        <p:spPr>
          <a:xfrm>
            <a:off x="20048814" y="3563379"/>
            <a:ext cx="1144064" cy="938432"/>
          </a:xfrm>
          <a:prstGeom prst="rect">
            <a:avLst/>
          </a:prstGeom>
          <a:ln w="12700">
            <a:miter lim="400000"/>
          </a:ln>
        </p:spPr>
      </p:pic>
      <p:pic>
        <p:nvPicPr>
          <p:cNvPr id="314" name="fm.png" descr="fm.png"/>
          <p:cNvPicPr>
            <a:picLocks noChangeAspect="1"/>
          </p:cNvPicPr>
          <p:nvPr/>
        </p:nvPicPr>
        <p:blipFill>
          <a:blip r:embed="rId6">
            <a:extLst/>
          </a:blip>
          <a:srcRect l="44270" t="9687" r="51681" b="0"/>
          <a:stretch>
            <a:fillRect/>
          </a:stretch>
        </p:blipFill>
        <p:spPr>
          <a:xfrm>
            <a:off x="19067352" y="6551393"/>
            <a:ext cx="1072361" cy="1819732"/>
          </a:xfrm>
          <a:prstGeom prst="rect">
            <a:avLst/>
          </a:prstGeom>
          <a:ln w="12700">
            <a:miter lim="400000"/>
          </a:ln>
        </p:spPr>
      </p:pic>
      <p:sp>
        <p:nvSpPr>
          <p:cNvPr id="377"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378"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379"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380"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19" name="円形"/>
          <p:cNvSpPr/>
          <p:nvPr/>
        </p:nvSpPr>
        <p:spPr>
          <a:xfrm>
            <a:off x="15369438" y="5746189"/>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81"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82"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22" name="線"/>
          <p:cNvSpPr/>
          <p:nvPr/>
        </p:nvSpPr>
        <p:spPr>
          <a:xfrm>
            <a:off x="15551422" y="5993687"/>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3" name="円形"/>
          <p:cNvSpPr/>
          <p:nvPr/>
        </p:nvSpPr>
        <p:spPr>
          <a:xfrm>
            <a:off x="19677164" y="2094375"/>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4" name="円形"/>
          <p:cNvSpPr/>
          <p:nvPr/>
        </p:nvSpPr>
        <p:spPr>
          <a:xfrm>
            <a:off x="20174836" y="747699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5" name="円形"/>
          <p:cNvSpPr/>
          <p:nvPr/>
        </p:nvSpPr>
        <p:spPr>
          <a:xfrm>
            <a:off x="18069855" y="9259712"/>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6" name="円形"/>
          <p:cNvSpPr/>
          <p:nvPr/>
        </p:nvSpPr>
        <p:spPr>
          <a:xfrm>
            <a:off x="22377581" y="5607898"/>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7" name="円形"/>
          <p:cNvSpPr/>
          <p:nvPr/>
        </p:nvSpPr>
        <p:spPr>
          <a:xfrm>
            <a:off x="20173638" y="10212187"/>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8" name="円形"/>
          <p:cNvSpPr/>
          <p:nvPr/>
        </p:nvSpPr>
        <p:spPr>
          <a:xfrm>
            <a:off x="18068656" y="11994901"/>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9" name="円形"/>
          <p:cNvSpPr/>
          <p:nvPr/>
        </p:nvSpPr>
        <p:spPr>
          <a:xfrm>
            <a:off x="22376383" y="8343088"/>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30" name="線"/>
          <p:cNvSpPr/>
          <p:nvPr/>
        </p:nvSpPr>
        <p:spPr>
          <a:xfrm flipV="1">
            <a:off x="15600066" y="5497588"/>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1" name="線"/>
          <p:cNvSpPr/>
          <p:nvPr/>
        </p:nvSpPr>
        <p:spPr>
          <a:xfrm flipH="1">
            <a:off x="17079974" y="4213385"/>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2" name="線"/>
          <p:cNvSpPr/>
          <p:nvPr/>
        </p:nvSpPr>
        <p:spPr>
          <a:xfrm flipV="1">
            <a:off x="17675830" y="3703310"/>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3" name="線"/>
          <p:cNvSpPr/>
          <p:nvPr/>
        </p:nvSpPr>
        <p:spPr>
          <a:xfrm flipH="1">
            <a:off x="19286565" y="2317796"/>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4" name="線"/>
          <p:cNvSpPr/>
          <p:nvPr/>
        </p:nvSpPr>
        <p:spPr>
          <a:xfrm>
            <a:off x="17639885" y="4208327"/>
            <a:ext cx="768426"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5" name="線"/>
          <p:cNvSpPr/>
          <p:nvPr/>
        </p:nvSpPr>
        <p:spPr>
          <a:xfrm>
            <a:off x="19884042" y="2346289"/>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6" name="線"/>
          <p:cNvSpPr/>
          <p:nvPr/>
        </p:nvSpPr>
        <p:spPr>
          <a:xfrm flipH="1" flipV="1">
            <a:off x="17519753" y="6529325"/>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7" name="線"/>
          <p:cNvSpPr/>
          <p:nvPr/>
        </p:nvSpPr>
        <p:spPr>
          <a:xfrm flipH="1" flipV="1">
            <a:off x="19662903" y="469013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8" name="線"/>
          <p:cNvSpPr/>
          <p:nvPr/>
        </p:nvSpPr>
        <p:spPr>
          <a:xfrm flipH="1" flipV="1">
            <a:off x="21825073" y="285822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9" name="線"/>
          <p:cNvSpPr/>
          <p:nvPr/>
        </p:nvSpPr>
        <p:spPr>
          <a:xfrm>
            <a:off x="18268368" y="6672445"/>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0" name="線"/>
          <p:cNvSpPr/>
          <p:nvPr/>
        </p:nvSpPr>
        <p:spPr>
          <a:xfrm>
            <a:off x="20371092" y="4909998"/>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1" name="線"/>
          <p:cNvSpPr/>
          <p:nvPr/>
        </p:nvSpPr>
        <p:spPr>
          <a:xfrm>
            <a:off x="22586537" y="30345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2" name="線"/>
          <p:cNvSpPr/>
          <p:nvPr/>
        </p:nvSpPr>
        <p:spPr>
          <a:xfrm flipV="1">
            <a:off x="18244124" y="900869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3" name="線"/>
          <p:cNvSpPr/>
          <p:nvPr/>
        </p:nvSpPr>
        <p:spPr>
          <a:xfrm>
            <a:off x="18268368" y="9434573"/>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4" name="線"/>
          <p:cNvSpPr/>
          <p:nvPr/>
        </p:nvSpPr>
        <p:spPr>
          <a:xfrm flipV="1">
            <a:off x="18264708" y="87110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5" name="線"/>
          <p:cNvSpPr/>
          <p:nvPr/>
        </p:nvSpPr>
        <p:spPr>
          <a:xfrm flipV="1">
            <a:off x="20367257" y="7256843"/>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6" name="線"/>
          <p:cNvSpPr/>
          <p:nvPr/>
        </p:nvSpPr>
        <p:spPr>
          <a:xfrm>
            <a:off x="20391502" y="768271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7" name="線"/>
          <p:cNvSpPr/>
          <p:nvPr/>
        </p:nvSpPr>
        <p:spPr>
          <a:xfrm flipV="1">
            <a:off x="20387842" y="695915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8" name="線"/>
          <p:cNvSpPr/>
          <p:nvPr/>
        </p:nvSpPr>
        <p:spPr>
          <a:xfrm flipH="1">
            <a:off x="19772308" y="7738185"/>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9" name="線"/>
          <p:cNvSpPr/>
          <p:nvPr/>
        </p:nvSpPr>
        <p:spPr>
          <a:xfrm>
            <a:off x="22617166" y="575724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0" name="線"/>
          <p:cNvSpPr/>
          <p:nvPr/>
        </p:nvSpPr>
        <p:spPr>
          <a:xfrm flipV="1">
            <a:off x="22613506" y="5033682"/>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1" name="線"/>
          <p:cNvSpPr/>
          <p:nvPr/>
        </p:nvSpPr>
        <p:spPr>
          <a:xfrm flipH="1">
            <a:off x="21997972" y="5812716"/>
            <a:ext cx="609537"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2" name="線"/>
          <p:cNvSpPr/>
          <p:nvPr/>
        </p:nvSpPr>
        <p:spPr>
          <a:xfrm flipV="1">
            <a:off x="18247784" y="11736533"/>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3" name="線"/>
          <p:cNvSpPr/>
          <p:nvPr/>
        </p:nvSpPr>
        <p:spPr>
          <a:xfrm flipV="1">
            <a:off x="18268368" y="1143884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4" name="線"/>
          <p:cNvSpPr/>
          <p:nvPr/>
        </p:nvSpPr>
        <p:spPr>
          <a:xfrm flipV="1">
            <a:off x="20370918" y="998467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5" name="線"/>
          <p:cNvSpPr/>
          <p:nvPr/>
        </p:nvSpPr>
        <p:spPr>
          <a:xfrm flipV="1">
            <a:off x="20391502" y="968698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6" name="線"/>
          <p:cNvSpPr/>
          <p:nvPr/>
        </p:nvSpPr>
        <p:spPr>
          <a:xfrm flipH="1">
            <a:off x="19775968" y="1046602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7" name="線"/>
          <p:cNvSpPr/>
          <p:nvPr/>
        </p:nvSpPr>
        <p:spPr>
          <a:xfrm flipV="1">
            <a:off x="22617166" y="776151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8" name="線"/>
          <p:cNvSpPr/>
          <p:nvPr/>
        </p:nvSpPr>
        <p:spPr>
          <a:xfrm flipH="1">
            <a:off x="22001632" y="854055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9" name="線"/>
          <p:cNvSpPr/>
          <p:nvPr/>
        </p:nvSpPr>
        <p:spPr>
          <a:xfrm flipV="1">
            <a:off x="18255337" y="6194082"/>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60" name="線"/>
          <p:cNvSpPr/>
          <p:nvPr/>
        </p:nvSpPr>
        <p:spPr>
          <a:xfrm flipV="1">
            <a:off x="20378471" y="4442227"/>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61" name="線"/>
          <p:cNvSpPr/>
          <p:nvPr/>
        </p:nvSpPr>
        <p:spPr>
          <a:xfrm flipH="1">
            <a:off x="19783521" y="4923569"/>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62" name="線"/>
          <p:cNvSpPr/>
          <p:nvPr/>
        </p:nvSpPr>
        <p:spPr>
          <a:xfrm flipH="1">
            <a:off x="22009185" y="299810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63"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4"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5"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6"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7"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8" name="線"/>
          <p:cNvSpPr/>
          <p:nvPr/>
        </p:nvSpPr>
        <p:spPr>
          <a:xfrm flipV="1">
            <a:off x="22629650" y="3086499"/>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69"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70"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71"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72"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73" name="アクチン分子"/>
          <p:cNvSpPr txBox="1"/>
          <p:nvPr/>
        </p:nvSpPr>
        <p:spPr>
          <a:xfrm>
            <a:off x="16735741" y="5139429"/>
            <a:ext cx="295681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a:t>
            </a:r>
          </a:p>
        </p:txBody>
      </p:sp>
      <p:sp>
        <p:nvSpPr>
          <p:cNvPr id="374" name="線"/>
          <p:cNvSpPr/>
          <p:nvPr/>
        </p:nvSpPr>
        <p:spPr>
          <a:xfrm>
            <a:off x="20400104" y="7696545"/>
            <a:ext cx="1020576" cy="696821"/>
          </a:xfrm>
          <a:prstGeom prst="line">
            <a:avLst/>
          </a:prstGeom>
          <a:ln w="88900">
            <a:solidFill>
              <a:schemeClr val="accent5">
                <a:hueOff val="-82419"/>
                <a:satOff val="-9513"/>
                <a:lumOff val="-16343"/>
              </a:schemeClr>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膜-アクチン間作用"/>
          <p:cNvSpPr txBox="1"/>
          <p:nvPr>
            <p:ph type="title"/>
          </p:nvPr>
        </p:nvSpPr>
        <p:spPr>
          <a:prstGeom prst="rect">
            <a:avLst/>
          </a:prstGeom>
        </p:spPr>
        <p:txBody>
          <a:bodyPr/>
          <a:lstStyle/>
          <a:p>
            <a:pPr/>
            <a:r>
              <a:t>膜-アクチン間作用</a:t>
            </a:r>
          </a:p>
        </p:txBody>
      </p:sp>
      <p:pic>
        <p:nvPicPr>
          <p:cNvPr id="385" name="四角形" descr="四角形"/>
          <p:cNvPicPr>
            <a:picLocks noChangeAspect="0"/>
          </p:cNvPicPr>
          <p:nvPr/>
        </p:nvPicPr>
        <p:blipFill>
          <a:blip r:embed="rId2">
            <a:extLst/>
          </a:blip>
          <a:stretch>
            <a:fillRect/>
          </a:stretch>
        </p:blipFill>
        <p:spPr>
          <a:xfrm>
            <a:off x="11956273" y="3081399"/>
            <a:ext cx="2477139" cy="1795250"/>
          </a:xfrm>
          <a:prstGeom prst="rect">
            <a:avLst/>
          </a:prstGeom>
        </p:spPr>
      </p:pic>
      <p:pic>
        <p:nvPicPr>
          <p:cNvPr id="387" name="eq1.png" descr="eq1.png"/>
          <p:cNvPicPr>
            <a:picLocks noChangeAspect="1"/>
          </p:cNvPicPr>
          <p:nvPr/>
        </p:nvPicPr>
        <p:blipFill>
          <a:blip r:embed="rId3">
            <a:extLst/>
          </a:blip>
          <a:stretch>
            <a:fillRect/>
          </a:stretch>
        </p:blipFill>
        <p:spPr>
          <a:xfrm>
            <a:off x="1384200" y="3186907"/>
            <a:ext cx="12892380" cy="1584234"/>
          </a:xfrm>
          <a:prstGeom prst="rect">
            <a:avLst/>
          </a:prstGeom>
          <a:ln w="12700">
            <a:miter lim="400000"/>
          </a:ln>
        </p:spPr>
      </p:pic>
      <p:sp>
        <p:nvSpPr>
          <p:cNvPr id="456" name="接続の線"/>
          <p:cNvSpPr/>
          <p:nvPr/>
        </p:nvSpPr>
        <p:spPr>
          <a:xfrm>
            <a:off x="11274017" y="4989856"/>
            <a:ext cx="1321908" cy="1387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389" name="粘性抵抗力"/>
          <p:cNvSpPr txBox="1"/>
          <p:nvPr/>
        </p:nvSpPr>
        <p:spPr>
          <a:xfrm>
            <a:off x="7332960" y="6369939"/>
            <a:ext cx="7542264"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粘性抵抗力</a:t>
            </a:r>
          </a:p>
        </p:txBody>
      </p:sp>
      <p:sp>
        <p:nvSpPr>
          <p:cNvPr id="390"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91" name="円形"/>
          <p:cNvSpPr/>
          <p:nvPr/>
        </p:nvSpPr>
        <p:spPr>
          <a:xfrm>
            <a:off x="20151693" y="4694807"/>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2" name="円形"/>
          <p:cNvSpPr/>
          <p:nvPr/>
        </p:nvSpPr>
        <p:spPr>
          <a:xfrm>
            <a:off x="18046712" y="6477521"/>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3" name="円形"/>
          <p:cNvSpPr/>
          <p:nvPr/>
        </p:nvSpPr>
        <p:spPr>
          <a:xfrm>
            <a:off x="22354438" y="282570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4" name="円形"/>
          <p:cNvSpPr/>
          <p:nvPr/>
        </p:nvSpPr>
        <p:spPr>
          <a:xfrm>
            <a:off x="17474420" y="3963474"/>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95"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396" name="グループ" descr="グループ"/>
          <p:cNvPicPr>
            <a:picLocks noChangeAspect="1"/>
          </p:cNvPicPr>
          <p:nvPr/>
        </p:nvPicPr>
        <p:blipFill>
          <a:blip r:embed="rId4">
            <a:extLst/>
          </a:blip>
          <a:srcRect l="37298" t="15132" r="59057" b="45560"/>
          <a:stretch>
            <a:fillRect/>
          </a:stretch>
        </p:blipFill>
        <p:spPr>
          <a:xfrm>
            <a:off x="20048814" y="3563379"/>
            <a:ext cx="1144064" cy="938432"/>
          </a:xfrm>
          <a:prstGeom prst="rect">
            <a:avLst/>
          </a:prstGeom>
          <a:ln w="12700">
            <a:miter lim="400000"/>
          </a:ln>
        </p:spPr>
      </p:pic>
      <p:pic>
        <p:nvPicPr>
          <p:cNvPr id="397" name="fm.png" descr="fm.png"/>
          <p:cNvPicPr>
            <a:picLocks noChangeAspect="1"/>
          </p:cNvPicPr>
          <p:nvPr/>
        </p:nvPicPr>
        <p:blipFill>
          <a:blip r:embed="rId4">
            <a:extLst/>
          </a:blip>
          <a:srcRect l="44270" t="9687" r="51681" b="0"/>
          <a:stretch>
            <a:fillRect/>
          </a:stretch>
        </p:blipFill>
        <p:spPr>
          <a:xfrm>
            <a:off x="19067352" y="6551393"/>
            <a:ext cx="1072361" cy="1819732"/>
          </a:xfrm>
          <a:prstGeom prst="rect">
            <a:avLst/>
          </a:prstGeom>
          <a:ln w="12700">
            <a:miter lim="400000"/>
          </a:ln>
        </p:spPr>
      </p:pic>
      <p:sp>
        <p:nvSpPr>
          <p:cNvPr id="457"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458"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459"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460"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02" name="円形"/>
          <p:cNvSpPr/>
          <p:nvPr/>
        </p:nvSpPr>
        <p:spPr>
          <a:xfrm>
            <a:off x="15369438" y="5746189"/>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61"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62"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05" name="線"/>
          <p:cNvSpPr/>
          <p:nvPr/>
        </p:nvSpPr>
        <p:spPr>
          <a:xfrm>
            <a:off x="15551422" y="5993687"/>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06" name="円形"/>
          <p:cNvSpPr/>
          <p:nvPr/>
        </p:nvSpPr>
        <p:spPr>
          <a:xfrm>
            <a:off x="19677164" y="2094375"/>
            <a:ext cx="443315"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7" name="円形"/>
          <p:cNvSpPr/>
          <p:nvPr/>
        </p:nvSpPr>
        <p:spPr>
          <a:xfrm>
            <a:off x="20174836" y="7476997"/>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8" name="円形"/>
          <p:cNvSpPr/>
          <p:nvPr/>
        </p:nvSpPr>
        <p:spPr>
          <a:xfrm>
            <a:off x="18069855" y="9259712"/>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9" name="円形"/>
          <p:cNvSpPr/>
          <p:nvPr/>
        </p:nvSpPr>
        <p:spPr>
          <a:xfrm>
            <a:off x="22377581" y="5607898"/>
            <a:ext cx="443314"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0" name="円形"/>
          <p:cNvSpPr/>
          <p:nvPr/>
        </p:nvSpPr>
        <p:spPr>
          <a:xfrm>
            <a:off x="20173638" y="10212187"/>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1" name="円形"/>
          <p:cNvSpPr/>
          <p:nvPr/>
        </p:nvSpPr>
        <p:spPr>
          <a:xfrm>
            <a:off x="18068656" y="11994901"/>
            <a:ext cx="443315" cy="447029"/>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2" name="円形"/>
          <p:cNvSpPr/>
          <p:nvPr/>
        </p:nvSpPr>
        <p:spPr>
          <a:xfrm>
            <a:off x="22376383" y="8343088"/>
            <a:ext cx="443314" cy="447028"/>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3" name="線"/>
          <p:cNvSpPr/>
          <p:nvPr/>
        </p:nvSpPr>
        <p:spPr>
          <a:xfrm flipV="1">
            <a:off x="15600066" y="5497588"/>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4" name="線"/>
          <p:cNvSpPr/>
          <p:nvPr/>
        </p:nvSpPr>
        <p:spPr>
          <a:xfrm flipH="1">
            <a:off x="17079974" y="4213385"/>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5" name="線"/>
          <p:cNvSpPr/>
          <p:nvPr/>
        </p:nvSpPr>
        <p:spPr>
          <a:xfrm flipV="1">
            <a:off x="17675830" y="3703310"/>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6" name="線"/>
          <p:cNvSpPr/>
          <p:nvPr/>
        </p:nvSpPr>
        <p:spPr>
          <a:xfrm flipH="1">
            <a:off x="19286565" y="2317796"/>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7" name="線"/>
          <p:cNvSpPr/>
          <p:nvPr/>
        </p:nvSpPr>
        <p:spPr>
          <a:xfrm>
            <a:off x="17639885" y="4208327"/>
            <a:ext cx="768426"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8" name="線"/>
          <p:cNvSpPr/>
          <p:nvPr/>
        </p:nvSpPr>
        <p:spPr>
          <a:xfrm>
            <a:off x="19884042" y="2346289"/>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9" name="線"/>
          <p:cNvSpPr/>
          <p:nvPr/>
        </p:nvSpPr>
        <p:spPr>
          <a:xfrm flipH="1" flipV="1">
            <a:off x="17519753" y="6529325"/>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0" name="線"/>
          <p:cNvSpPr/>
          <p:nvPr/>
        </p:nvSpPr>
        <p:spPr>
          <a:xfrm flipH="1" flipV="1">
            <a:off x="19662903" y="469013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1" name="線"/>
          <p:cNvSpPr/>
          <p:nvPr/>
        </p:nvSpPr>
        <p:spPr>
          <a:xfrm flipH="1" flipV="1">
            <a:off x="21825073" y="2858222"/>
            <a:ext cx="768425" cy="206526"/>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2" name="線"/>
          <p:cNvSpPr/>
          <p:nvPr/>
        </p:nvSpPr>
        <p:spPr>
          <a:xfrm>
            <a:off x="18268368" y="6672445"/>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3" name="線"/>
          <p:cNvSpPr/>
          <p:nvPr/>
        </p:nvSpPr>
        <p:spPr>
          <a:xfrm>
            <a:off x="20371092" y="4909998"/>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4" name="線"/>
          <p:cNvSpPr/>
          <p:nvPr/>
        </p:nvSpPr>
        <p:spPr>
          <a:xfrm>
            <a:off x="22586537" y="30345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5" name="線"/>
          <p:cNvSpPr/>
          <p:nvPr/>
        </p:nvSpPr>
        <p:spPr>
          <a:xfrm flipV="1">
            <a:off x="18244124" y="900869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6" name="線"/>
          <p:cNvSpPr/>
          <p:nvPr/>
        </p:nvSpPr>
        <p:spPr>
          <a:xfrm>
            <a:off x="18268368" y="9434573"/>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7" name="線"/>
          <p:cNvSpPr/>
          <p:nvPr/>
        </p:nvSpPr>
        <p:spPr>
          <a:xfrm flipV="1">
            <a:off x="18264708" y="871100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8" name="線"/>
          <p:cNvSpPr/>
          <p:nvPr/>
        </p:nvSpPr>
        <p:spPr>
          <a:xfrm flipV="1">
            <a:off x="20367257" y="7256843"/>
            <a:ext cx="609538"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9" name="線"/>
          <p:cNvSpPr/>
          <p:nvPr/>
        </p:nvSpPr>
        <p:spPr>
          <a:xfrm>
            <a:off x="20391502" y="768271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0" name="線"/>
          <p:cNvSpPr/>
          <p:nvPr/>
        </p:nvSpPr>
        <p:spPr>
          <a:xfrm flipV="1">
            <a:off x="20387842" y="695915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1" name="線"/>
          <p:cNvSpPr/>
          <p:nvPr/>
        </p:nvSpPr>
        <p:spPr>
          <a:xfrm flipH="1">
            <a:off x="19772308" y="7738185"/>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2" name="線"/>
          <p:cNvSpPr/>
          <p:nvPr/>
        </p:nvSpPr>
        <p:spPr>
          <a:xfrm>
            <a:off x="22617166" y="5757248"/>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3" name="線"/>
          <p:cNvSpPr/>
          <p:nvPr/>
        </p:nvSpPr>
        <p:spPr>
          <a:xfrm flipV="1">
            <a:off x="22613506" y="5033682"/>
            <a:ext cx="1" cy="795695"/>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4" name="線"/>
          <p:cNvSpPr/>
          <p:nvPr/>
        </p:nvSpPr>
        <p:spPr>
          <a:xfrm flipH="1">
            <a:off x="21997972" y="5812716"/>
            <a:ext cx="609537" cy="511462"/>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5" name="線"/>
          <p:cNvSpPr/>
          <p:nvPr/>
        </p:nvSpPr>
        <p:spPr>
          <a:xfrm flipV="1">
            <a:off x="18247784" y="11736533"/>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6" name="線"/>
          <p:cNvSpPr/>
          <p:nvPr/>
        </p:nvSpPr>
        <p:spPr>
          <a:xfrm flipV="1">
            <a:off x="18268368" y="11438842"/>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7" name="線"/>
          <p:cNvSpPr/>
          <p:nvPr/>
        </p:nvSpPr>
        <p:spPr>
          <a:xfrm flipV="1">
            <a:off x="20370918" y="9984678"/>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8" name="線"/>
          <p:cNvSpPr/>
          <p:nvPr/>
        </p:nvSpPr>
        <p:spPr>
          <a:xfrm flipV="1">
            <a:off x="20391502" y="968698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9" name="線"/>
          <p:cNvSpPr/>
          <p:nvPr/>
        </p:nvSpPr>
        <p:spPr>
          <a:xfrm flipH="1">
            <a:off x="19775968" y="1046602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0" name="線"/>
          <p:cNvSpPr/>
          <p:nvPr/>
        </p:nvSpPr>
        <p:spPr>
          <a:xfrm flipV="1">
            <a:off x="22617166" y="7761517"/>
            <a:ext cx="1" cy="795694"/>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1" name="線"/>
          <p:cNvSpPr/>
          <p:nvPr/>
        </p:nvSpPr>
        <p:spPr>
          <a:xfrm flipH="1">
            <a:off x="22001632" y="854055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2" name="線"/>
          <p:cNvSpPr/>
          <p:nvPr/>
        </p:nvSpPr>
        <p:spPr>
          <a:xfrm flipV="1">
            <a:off x="18255337" y="6194082"/>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3" name="線"/>
          <p:cNvSpPr/>
          <p:nvPr/>
        </p:nvSpPr>
        <p:spPr>
          <a:xfrm flipV="1">
            <a:off x="20378471" y="4442227"/>
            <a:ext cx="609537"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4" name="線"/>
          <p:cNvSpPr/>
          <p:nvPr/>
        </p:nvSpPr>
        <p:spPr>
          <a:xfrm flipH="1">
            <a:off x="19783521" y="4923569"/>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5" name="線"/>
          <p:cNvSpPr/>
          <p:nvPr/>
        </p:nvSpPr>
        <p:spPr>
          <a:xfrm flipH="1">
            <a:off x="22009185" y="2998100"/>
            <a:ext cx="609538" cy="511463"/>
          </a:xfrm>
          <a:prstGeom prst="line">
            <a:avLst/>
          </a:prstGeom>
          <a:ln w="762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6"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47"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48"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49"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0"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1" name="線"/>
          <p:cNvSpPr/>
          <p:nvPr/>
        </p:nvSpPr>
        <p:spPr>
          <a:xfrm flipV="1">
            <a:off x="22629650" y="3086499"/>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2"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3"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4"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455"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初期配置"/>
          <p:cNvSpPr txBox="1"/>
          <p:nvPr>
            <p:ph type="title"/>
          </p:nvPr>
        </p:nvSpPr>
        <p:spPr>
          <a:prstGeom prst="rect">
            <a:avLst/>
          </a:prstGeom>
        </p:spPr>
        <p:txBody>
          <a:bodyPr/>
          <a:lstStyle/>
          <a:p>
            <a:pPr/>
            <a:r>
              <a:t>初期配置</a:t>
            </a:r>
          </a:p>
        </p:txBody>
      </p:sp>
      <p:pic>
        <p:nvPicPr>
          <p:cNvPr id="465" name="top.pdf" descr="top.pdf"/>
          <p:cNvPicPr>
            <a:picLocks noChangeAspect="1"/>
          </p:cNvPicPr>
          <p:nvPr/>
        </p:nvPicPr>
        <p:blipFill>
          <a:blip r:embed="rId2">
            <a:extLst/>
          </a:blip>
          <a:srcRect l="35468" t="20721" r="0" b="20721"/>
          <a:stretch>
            <a:fillRect/>
          </a:stretch>
        </p:blipFill>
        <p:spPr>
          <a:xfrm>
            <a:off x="558769" y="3731061"/>
            <a:ext cx="9851370" cy="8939294"/>
          </a:xfrm>
          <a:prstGeom prst="rect">
            <a:avLst/>
          </a:prstGeom>
          <a:ln w="12700">
            <a:miter lim="400000"/>
          </a:ln>
        </p:spPr>
      </p:pic>
      <p:sp>
        <p:nvSpPr>
          <p:cNvPr id="466" name="アクチン分子はU字型領域に一様に配置…"/>
          <p:cNvSpPr txBox="1"/>
          <p:nvPr/>
        </p:nvSpPr>
        <p:spPr>
          <a:xfrm>
            <a:off x="10674713" y="7311544"/>
            <a:ext cx="13511107" cy="565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spcBef>
                <a:spcPts val="5900"/>
              </a:spcBef>
              <a:buSzPct val="100000"/>
              <a:buChar char="•"/>
              <a:defRPr sz="5800">
                <a:latin typeface="+mn-lt"/>
                <a:ea typeface="+mn-ea"/>
                <a:cs typeface="+mn-cs"/>
                <a:sym typeface="ヒラギノ角ゴ ProN W3"/>
              </a:defRPr>
            </a:pPr>
            <a:r>
              <a:t>アクチン分子はU字型領域に一様に配置</a:t>
            </a:r>
          </a:p>
          <a:p>
            <a:pPr marL="228600" indent="-228600" algn="l">
              <a:spcBef>
                <a:spcPts val="5900"/>
              </a:spcBef>
              <a:buSzPct val="100000"/>
              <a:buChar char="•"/>
              <a:defRPr sz="5800">
                <a:latin typeface="+mn-lt"/>
                <a:ea typeface="+mn-ea"/>
                <a:cs typeface="+mn-cs"/>
                <a:sym typeface="ヒラギノ角ゴ ProN W3"/>
              </a:defRPr>
            </a:pPr>
            <a:r>
              <a:t>総アクチン分子数は1,000個</a:t>
            </a:r>
          </a:p>
          <a:p>
            <a:pPr marL="228600" indent="-228600" algn="l">
              <a:spcBef>
                <a:spcPts val="5900"/>
              </a:spcBef>
              <a:buSzPct val="100000"/>
              <a:buChar char="•"/>
              <a:defRPr sz="5800">
                <a:latin typeface="+mn-lt"/>
                <a:ea typeface="+mn-ea"/>
                <a:cs typeface="+mn-cs"/>
                <a:sym typeface="ヒラギノ角ゴ ProN W3"/>
              </a:defRPr>
            </a:pPr>
            <a:r>
              <a:t>各アクチン分子の重合方向は初期配置時にランダムに決定</a:t>
            </a:r>
          </a:p>
        </p:txBody>
      </p:sp>
      <p:sp>
        <p:nvSpPr>
          <p:cNvPr id="467" name="[A. J. Ridley et al. 2003]"/>
          <p:cNvSpPr txBox="1"/>
          <p:nvPr/>
        </p:nvSpPr>
        <p:spPr>
          <a:xfrm>
            <a:off x="17555719" y="4948670"/>
            <a:ext cx="6670892"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139700" algn="l">
              <a:spcBef>
                <a:spcPts val="4500"/>
              </a:spcBef>
              <a:buClr>
                <a:srgbClr val="000000"/>
              </a:buClr>
              <a:buFont typeface="Times"/>
              <a:defRPr sz="3800">
                <a:latin typeface="+mn-lt"/>
                <a:ea typeface="+mn-ea"/>
                <a:cs typeface="+mn-cs"/>
                <a:sym typeface="ヒラギノ角ゴ ProN W3"/>
              </a:defRPr>
            </a:pPr>
            <a:r>
              <a:t>[A. J. Ridley et al. 2003]</a:t>
            </a:r>
            <a:br>
              <a:rPr sz="1200"/>
            </a:br>
            <a:endParaRPr sz="1200"/>
          </a:p>
        </p:txBody>
      </p:sp>
      <p:sp>
        <p:nvSpPr>
          <p:cNvPr id="468" name="細胞遊走開始時にアクチン分子の分布は進行方向へ偏る"/>
          <p:cNvSpPr txBox="1"/>
          <p:nvPr/>
        </p:nvSpPr>
        <p:spPr>
          <a:xfrm>
            <a:off x="11107843" y="2823585"/>
            <a:ext cx="11499030"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細胞遊走開始時にアクチン分子の分布は進行方向へ偏る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アクチン重合シミュレーション"/>
          <p:cNvSpPr txBox="1"/>
          <p:nvPr>
            <p:ph type="title"/>
          </p:nvPr>
        </p:nvSpPr>
        <p:spPr>
          <a:prstGeom prst="rect">
            <a:avLst/>
          </a:prstGeom>
        </p:spPr>
        <p:txBody>
          <a:bodyPr/>
          <a:lstStyle>
            <a:lvl1pPr defTabSz="800735">
              <a:defRPr sz="11834"/>
            </a:lvl1pPr>
          </a:lstStyle>
          <a:p>
            <a:pPr/>
            <a:r>
              <a:t>アクチン重合シミュレーション</a:t>
            </a:r>
          </a:p>
        </p:txBody>
      </p:sp>
      <p:pic>
        <p:nvPicPr>
          <p:cNvPr id="471" name="texclip20181128024659.png" descr="texclip20181128024659.png"/>
          <p:cNvPicPr>
            <a:picLocks noChangeAspect="1"/>
          </p:cNvPicPr>
          <p:nvPr/>
        </p:nvPicPr>
        <p:blipFill>
          <a:blip r:embed="rId2">
            <a:extLst/>
          </a:blip>
          <a:srcRect l="53534" t="0" r="14772" b="51869"/>
          <a:stretch>
            <a:fillRect/>
          </a:stretch>
        </p:blipFill>
        <p:spPr>
          <a:xfrm>
            <a:off x="14871536" y="3697839"/>
            <a:ext cx="2921262" cy="943893"/>
          </a:xfrm>
          <a:prstGeom prst="rect">
            <a:avLst/>
          </a:prstGeom>
          <a:ln w="12700">
            <a:miter lim="400000"/>
          </a:ln>
        </p:spPr>
      </p:pic>
      <p:grpSp>
        <p:nvGrpSpPr>
          <p:cNvPr id="477" name="グループ"/>
          <p:cNvGrpSpPr/>
          <p:nvPr/>
        </p:nvGrpSpPr>
        <p:grpSpPr>
          <a:xfrm>
            <a:off x="9408638" y="3598996"/>
            <a:ext cx="7211432" cy="4243847"/>
            <a:chOff x="1483515" y="0"/>
            <a:chExt cx="7211430" cy="4243845"/>
          </a:xfrm>
        </p:grpSpPr>
        <p:sp>
          <p:nvSpPr>
            <p:cNvPr id="472" name="線"/>
            <p:cNvSpPr/>
            <p:nvPr/>
          </p:nvSpPr>
          <p:spPr>
            <a:xfrm flipV="1">
              <a:off x="6988168" y="0"/>
              <a:ext cx="1" cy="4243846"/>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73" name="線"/>
            <p:cNvSpPr/>
            <p:nvPr/>
          </p:nvSpPr>
          <p:spPr>
            <a:xfrm flipV="1">
              <a:off x="1542031" y="0"/>
              <a:ext cx="1" cy="4243847"/>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74" name="texclip20181128023815.png" descr="texclip20181128023815.png"/>
            <p:cNvPicPr>
              <a:picLocks noChangeAspect="0"/>
            </p:cNvPicPr>
            <p:nvPr/>
          </p:nvPicPr>
          <p:blipFill>
            <a:blip r:embed="rId3">
              <a:extLst/>
            </a:blip>
            <a:srcRect l="13153" t="0" r="0" b="0"/>
            <a:stretch>
              <a:fillRect/>
            </a:stretch>
          </p:blipFill>
          <p:spPr>
            <a:xfrm>
              <a:off x="7498757" y="2840379"/>
              <a:ext cx="1196190" cy="1208132"/>
            </a:xfrm>
            <a:prstGeom prst="rect">
              <a:avLst/>
            </a:prstGeom>
            <a:ln w="12700" cap="flat">
              <a:noFill/>
              <a:miter lim="400000"/>
            </a:ln>
            <a:effectLst/>
          </p:spPr>
        </p:pic>
        <p:sp>
          <p:nvSpPr>
            <p:cNvPr id="475" name="線"/>
            <p:cNvSpPr/>
            <p:nvPr/>
          </p:nvSpPr>
          <p:spPr>
            <a:xfrm>
              <a:off x="1613510" y="3444423"/>
              <a:ext cx="519243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76" name="線"/>
            <p:cNvSpPr/>
            <p:nvPr/>
          </p:nvSpPr>
          <p:spPr>
            <a:xfrm flipH="1">
              <a:off x="1483515" y="837331"/>
              <a:ext cx="12439"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grpSp>
      <p:sp>
        <p:nvSpPr>
          <p:cNvPr id="491" name="接続の線"/>
          <p:cNvSpPr/>
          <p:nvPr/>
        </p:nvSpPr>
        <p:spPr>
          <a:xfrm>
            <a:off x="10101559" y="10483381"/>
            <a:ext cx="2856655" cy="85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ln>
        </p:spPr>
        <p:txBody>
          <a:bodyPr/>
          <a:lstStyle/>
          <a:p>
            <a:pPr/>
          </a:p>
        </p:txBody>
      </p:sp>
      <p:sp>
        <p:nvSpPr>
          <p:cNvPr id="479" name="重合の伸長度を示す関数"/>
          <p:cNvSpPr txBox="1"/>
          <p:nvPr/>
        </p:nvSpPr>
        <p:spPr>
          <a:xfrm>
            <a:off x="6385886" y="11338714"/>
            <a:ext cx="548022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重合の伸長度を示す関数</a:t>
            </a:r>
          </a:p>
        </p:txBody>
      </p:sp>
      <p:sp>
        <p:nvSpPr>
          <p:cNvPr id="480" name="初期に決定される重合方向"/>
          <p:cNvSpPr txBox="1"/>
          <p:nvPr/>
        </p:nvSpPr>
        <p:spPr>
          <a:xfrm>
            <a:off x="14132529" y="10976764"/>
            <a:ext cx="4184992" cy="130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初期に決定される重合方向</a:t>
            </a:r>
          </a:p>
        </p:txBody>
      </p:sp>
      <p:sp>
        <p:nvSpPr>
          <p:cNvPr id="492" name="接続の線"/>
          <p:cNvSpPr/>
          <p:nvPr/>
        </p:nvSpPr>
        <p:spPr>
          <a:xfrm>
            <a:off x="15170737" y="10425477"/>
            <a:ext cx="482202" cy="551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000000"/>
            </a:solidFill>
            <a:miter lim="400000"/>
          </a:ln>
        </p:spPr>
        <p:txBody>
          <a:bodyPr/>
          <a:lstStyle/>
          <a:p>
            <a:pPr/>
          </a:p>
        </p:txBody>
      </p:sp>
      <p:sp>
        <p:nvSpPr>
          <p:cNvPr id="493" name="接続の線"/>
          <p:cNvSpPr/>
          <p:nvPr/>
        </p:nvSpPr>
        <p:spPr>
          <a:xfrm>
            <a:off x="14178416" y="8990113"/>
            <a:ext cx="519693" cy="530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483" name="アクチン濃度"/>
          <p:cNvSpPr txBox="1"/>
          <p:nvPr/>
        </p:nvSpPr>
        <p:spPr>
          <a:xfrm>
            <a:off x="13388182" y="8405913"/>
            <a:ext cx="319213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アクチン濃度</a:t>
            </a:r>
          </a:p>
        </p:txBody>
      </p:sp>
      <p:pic>
        <p:nvPicPr>
          <p:cNvPr id="484" name="texclip20190213165718.png" descr="texclip20190213165718.png"/>
          <p:cNvPicPr>
            <a:picLocks noChangeAspect="1"/>
          </p:cNvPicPr>
          <p:nvPr/>
        </p:nvPicPr>
        <p:blipFill>
          <a:blip r:embed="rId4">
            <a:extLst/>
          </a:blip>
          <a:stretch>
            <a:fillRect/>
          </a:stretch>
        </p:blipFill>
        <p:spPr>
          <a:xfrm>
            <a:off x="6518393" y="12123992"/>
            <a:ext cx="4851401" cy="965201"/>
          </a:xfrm>
          <a:prstGeom prst="rect">
            <a:avLst/>
          </a:prstGeom>
          <a:ln w="12700">
            <a:miter lim="400000"/>
          </a:ln>
        </p:spPr>
      </p:pic>
      <p:sp>
        <p:nvSpPr>
          <p:cNvPr id="485" name="初期状態では長さ０"/>
          <p:cNvSpPr txBox="1"/>
          <p:nvPr/>
        </p:nvSpPr>
        <p:spPr>
          <a:xfrm>
            <a:off x="2524436" y="3750623"/>
            <a:ext cx="67437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86" name="矢印"/>
          <p:cNvSpPr/>
          <p:nvPr/>
        </p:nvSpPr>
        <p:spPr>
          <a:xfrm>
            <a:off x="9483789" y="7168508"/>
            <a:ext cx="1354998"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87" name="texclip20181128024659.png" descr="texclip20181128024659.png"/>
          <p:cNvPicPr>
            <a:picLocks noChangeAspect="1"/>
          </p:cNvPicPr>
          <p:nvPr/>
        </p:nvPicPr>
        <p:blipFill>
          <a:blip r:embed="rId2">
            <a:extLst/>
          </a:blip>
          <a:srcRect l="77147" t="0" r="14772" b="62894"/>
          <a:stretch>
            <a:fillRect/>
          </a:stretch>
        </p:blipFill>
        <p:spPr>
          <a:xfrm>
            <a:off x="9788820" y="7433865"/>
            <a:ext cx="744777" cy="727686"/>
          </a:xfrm>
          <a:prstGeom prst="rect">
            <a:avLst/>
          </a:prstGeom>
          <a:ln w="12700">
            <a:miter lim="400000"/>
          </a:ln>
        </p:spPr>
      </p:pic>
      <p:sp>
        <p:nvSpPr>
          <p:cNvPr id="488" name="確率的に伸長"/>
          <p:cNvSpPr txBox="1"/>
          <p:nvPr/>
        </p:nvSpPr>
        <p:spPr>
          <a:xfrm>
            <a:off x="9422656" y="5104657"/>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確率的に伸長</a:t>
            </a:r>
          </a:p>
        </p:txBody>
      </p:sp>
      <p:sp>
        <p:nvSpPr>
          <p:cNvPr id="489" name="線"/>
          <p:cNvSpPr/>
          <p:nvPr/>
        </p:nvSpPr>
        <p:spPr>
          <a:xfrm>
            <a:off x="9445748" y="4514833"/>
            <a:ext cx="1" cy="2017848"/>
          </a:xfrm>
          <a:prstGeom prst="line">
            <a:avLst/>
          </a:prstGeom>
          <a:ln w="63500">
            <a:solidFill>
              <a:srgbClr val="000000"/>
            </a:solidFill>
            <a:miter lim="400000"/>
            <a:tailEnd type="triangle"/>
          </a:ln>
        </p:spPr>
        <p:txBody>
          <a:bodyPr lIns="0" tIns="0" rIns="0" bIns="0" anchor="ctr"/>
          <a:lstStyle/>
          <a:p>
            <a:pPr>
              <a:defRPr sz="11300">
                <a:solidFill>
                  <a:srgbClr val="FFFFFF"/>
                </a:solidFill>
              </a:defRPr>
            </a:pPr>
          </a:p>
        </p:txBody>
      </p:sp>
      <p:pic>
        <p:nvPicPr>
          <p:cNvPr id="490" name="texclip20190214094154.png" descr="texclip20190214094154.png"/>
          <p:cNvPicPr>
            <a:picLocks noChangeAspect="1"/>
          </p:cNvPicPr>
          <p:nvPr/>
        </p:nvPicPr>
        <p:blipFill>
          <a:blip r:embed="rId5">
            <a:extLst/>
          </a:blip>
          <a:stretch>
            <a:fillRect/>
          </a:stretch>
        </p:blipFill>
        <p:spPr>
          <a:xfrm>
            <a:off x="7862587" y="9463841"/>
            <a:ext cx="8748206" cy="103915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5" name="アクチン重合シミュレーション"/>
          <p:cNvSpPr txBox="1"/>
          <p:nvPr>
            <p:ph type="title"/>
          </p:nvPr>
        </p:nvSpPr>
        <p:spPr>
          <a:prstGeom prst="rect">
            <a:avLst/>
          </a:prstGeom>
        </p:spPr>
        <p:txBody>
          <a:bodyPr/>
          <a:lstStyle>
            <a:lvl1pPr defTabSz="800735">
              <a:defRPr sz="11834"/>
            </a:lvl1pPr>
          </a:lstStyle>
          <a:p>
            <a:pPr/>
            <a:r>
              <a:t>アクチン重合シミュレーション</a:t>
            </a:r>
          </a:p>
        </p:txBody>
      </p:sp>
      <p:pic>
        <p:nvPicPr>
          <p:cNvPr id="496" name="texclip20181128024659.png" descr="texclip20181128024659.png"/>
          <p:cNvPicPr>
            <a:picLocks noChangeAspect="1"/>
          </p:cNvPicPr>
          <p:nvPr/>
        </p:nvPicPr>
        <p:blipFill>
          <a:blip r:embed="rId2">
            <a:extLst/>
          </a:blip>
          <a:srcRect l="53534" t="0" r="14772" b="51869"/>
          <a:stretch>
            <a:fillRect/>
          </a:stretch>
        </p:blipFill>
        <p:spPr>
          <a:xfrm>
            <a:off x="14871536" y="3697839"/>
            <a:ext cx="2921262" cy="943893"/>
          </a:xfrm>
          <a:prstGeom prst="rect">
            <a:avLst/>
          </a:prstGeom>
          <a:ln w="12700">
            <a:miter lim="400000"/>
          </a:ln>
        </p:spPr>
      </p:pic>
      <p:grpSp>
        <p:nvGrpSpPr>
          <p:cNvPr id="503" name="グループ"/>
          <p:cNvGrpSpPr/>
          <p:nvPr/>
        </p:nvGrpSpPr>
        <p:grpSpPr>
          <a:xfrm>
            <a:off x="7582758" y="3598996"/>
            <a:ext cx="9037312" cy="4243847"/>
            <a:chOff x="-342365" y="0"/>
            <a:chExt cx="9037311" cy="4243845"/>
          </a:xfrm>
        </p:grpSpPr>
        <p:sp>
          <p:nvSpPr>
            <p:cNvPr id="497" name="線"/>
            <p:cNvSpPr/>
            <p:nvPr/>
          </p:nvSpPr>
          <p:spPr>
            <a:xfrm flipV="1">
              <a:off x="6988168" y="0"/>
              <a:ext cx="1" cy="4243846"/>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98" name="線"/>
            <p:cNvSpPr/>
            <p:nvPr/>
          </p:nvSpPr>
          <p:spPr>
            <a:xfrm flipV="1">
              <a:off x="1542031" y="0"/>
              <a:ext cx="1" cy="4243847"/>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99" name="texclip20181128023718.png" descr="texclip20181128023718.png"/>
            <p:cNvPicPr>
              <a:picLocks noChangeAspect="0"/>
            </p:cNvPicPr>
            <p:nvPr/>
          </p:nvPicPr>
          <p:blipFill>
            <a:blip r:embed="rId3">
              <a:extLst/>
            </a:blip>
            <a:stretch>
              <a:fillRect/>
            </a:stretch>
          </p:blipFill>
          <p:spPr>
            <a:xfrm>
              <a:off x="-342366" y="2840358"/>
              <a:ext cx="1377362" cy="1208131"/>
            </a:xfrm>
            <a:prstGeom prst="rect">
              <a:avLst/>
            </a:prstGeom>
            <a:ln w="12700" cap="flat">
              <a:noFill/>
              <a:miter lim="400000"/>
            </a:ln>
            <a:effectLst/>
          </p:spPr>
        </p:pic>
        <p:pic>
          <p:nvPicPr>
            <p:cNvPr id="500" name="texclip20181128023815.png" descr="texclip20181128023815.png"/>
            <p:cNvPicPr>
              <a:picLocks noChangeAspect="0"/>
            </p:cNvPicPr>
            <p:nvPr/>
          </p:nvPicPr>
          <p:blipFill>
            <a:blip r:embed="rId4">
              <a:extLst/>
            </a:blip>
            <a:srcRect l="13153" t="0" r="0" b="0"/>
            <a:stretch>
              <a:fillRect/>
            </a:stretch>
          </p:blipFill>
          <p:spPr>
            <a:xfrm>
              <a:off x="7498757" y="2840379"/>
              <a:ext cx="1196190" cy="1208132"/>
            </a:xfrm>
            <a:prstGeom prst="rect">
              <a:avLst/>
            </a:prstGeom>
            <a:ln w="12700" cap="flat">
              <a:noFill/>
              <a:miter lim="400000"/>
            </a:ln>
            <a:effectLst/>
          </p:spPr>
        </p:pic>
        <p:sp>
          <p:nvSpPr>
            <p:cNvPr id="501" name="線"/>
            <p:cNvSpPr/>
            <p:nvPr/>
          </p:nvSpPr>
          <p:spPr>
            <a:xfrm>
              <a:off x="1613510" y="3444423"/>
              <a:ext cx="519243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502" name="線"/>
            <p:cNvSpPr/>
            <p:nvPr/>
          </p:nvSpPr>
          <p:spPr>
            <a:xfrm flipH="1">
              <a:off x="1483515" y="837331"/>
              <a:ext cx="12439"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grpSp>
      <p:sp>
        <p:nvSpPr>
          <p:cNvPr id="517" name="接続の線"/>
          <p:cNvSpPr/>
          <p:nvPr/>
        </p:nvSpPr>
        <p:spPr>
          <a:xfrm>
            <a:off x="10101559" y="10483381"/>
            <a:ext cx="2856655" cy="8553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ln>
        </p:spPr>
        <p:txBody>
          <a:bodyPr/>
          <a:lstStyle/>
          <a:p>
            <a:pPr/>
          </a:p>
        </p:txBody>
      </p:sp>
      <p:sp>
        <p:nvSpPr>
          <p:cNvPr id="505" name="重合の伸長度を示す関数"/>
          <p:cNvSpPr txBox="1"/>
          <p:nvPr/>
        </p:nvSpPr>
        <p:spPr>
          <a:xfrm>
            <a:off x="6385886" y="11338714"/>
            <a:ext cx="548022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重合の伸長度を示す関数</a:t>
            </a:r>
          </a:p>
        </p:txBody>
      </p:sp>
      <p:sp>
        <p:nvSpPr>
          <p:cNvPr id="506" name="初期に決定される重合方向"/>
          <p:cNvSpPr txBox="1"/>
          <p:nvPr/>
        </p:nvSpPr>
        <p:spPr>
          <a:xfrm>
            <a:off x="14132529" y="10976764"/>
            <a:ext cx="4184992" cy="1308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初期に決定される重合方向</a:t>
            </a:r>
          </a:p>
        </p:txBody>
      </p:sp>
      <p:sp>
        <p:nvSpPr>
          <p:cNvPr id="518" name="接続の線"/>
          <p:cNvSpPr/>
          <p:nvPr/>
        </p:nvSpPr>
        <p:spPr>
          <a:xfrm>
            <a:off x="15170737" y="10425477"/>
            <a:ext cx="482202" cy="551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000000"/>
            </a:solidFill>
            <a:miter lim="400000"/>
          </a:ln>
        </p:spPr>
        <p:txBody>
          <a:bodyPr/>
          <a:lstStyle/>
          <a:p>
            <a:pPr/>
          </a:p>
        </p:txBody>
      </p:sp>
      <p:sp>
        <p:nvSpPr>
          <p:cNvPr id="519" name="接続の線"/>
          <p:cNvSpPr/>
          <p:nvPr/>
        </p:nvSpPr>
        <p:spPr>
          <a:xfrm>
            <a:off x="14178416" y="8990113"/>
            <a:ext cx="519693" cy="530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ln>
        </p:spPr>
        <p:txBody>
          <a:bodyPr/>
          <a:lstStyle/>
          <a:p>
            <a:pPr/>
          </a:p>
        </p:txBody>
      </p:sp>
      <p:sp>
        <p:nvSpPr>
          <p:cNvPr id="509" name="アクチン濃度"/>
          <p:cNvSpPr txBox="1"/>
          <p:nvPr/>
        </p:nvSpPr>
        <p:spPr>
          <a:xfrm>
            <a:off x="13388182" y="8405913"/>
            <a:ext cx="319213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アクチン濃度</a:t>
            </a:r>
          </a:p>
        </p:txBody>
      </p:sp>
      <p:pic>
        <p:nvPicPr>
          <p:cNvPr id="510" name="texclip20190213165718.png" descr="texclip20190213165718.png"/>
          <p:cNvPicPr>
            <a:picLocks noChangeAspect="1"/>
          </p:cNvPicPr>
          <p:nvPr/>
        </p:nvPicPr>
        <p:blipFill>
          <a:blip r:embed="rId5">
            <a:extLst/>
          </a:blip>
          <a:stretch>
            <a:fillRect/>
          </a:stretch>
        </p:blipFill>
        <p:spPr>
          <a:xfrm>
            <a:off x="6518393" y="12123992"/>
            <a:ext cx="4851401" cy="965201"/>
          </a:xfrm>
          <a:prstGeom prst="rect">
            <a:avLst/>
          </a:prstGeom>
          <a:ln w="12700">
            <a:miter lim="400000"/>
          </a:ln>
        </p:spPr>
      </p:pic>
      <p:sp>
        <p:nvSpPr>
          <p:cNvPr id="511" name="初期状態では長さ０"/>
          <p:cNvSpPr txBox="1"/>
          <p:nvPr/>
        </p:nvSpPr>
        <p:spPr>
          <a:xfrm>
            <a:off x="2524436" y="3750623"/>
            <a:ext cx="67437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512" name="矢印"/>
          <p:cNvSpPr/>
          <p:nvPr/>
        </p:nvSpPr>
        <p:spPr>
          <a:xfrm>
            <a:off x="9483789" y="7168508"/>
            <a:ext cx="1354998"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513" name="texclip20181128024659.png" descr="texclip20181128024659.png"/>
          <p:cNvPicPr>
            <a:picLocks noChangeAspect="1"/>
          </p:cNvPicPr>
          <p:nvPr/>
        </p:nvPicPr>
        <p:blipFill>
          <a:blip r:embed="rId2">
            <a:extLst/>
          </a:blip>
          <a:srcRect l="77147" t="0" r="14772" b="62894"/>
          <a:stretch>
            <a:fillRect/>
          </a:stretch>
        </p:blipFill>
        <p:spPr>
          <a:xfrm>
            <a:off x="9788820" y="7433865"/>
            <a:ext cx="744777" cy="727686"/>
          </a:xfrm>
          <a:prstGeom prst="rect">
            <a:avLst/>
          </a:prstGeom>
          <a:ln w="12700">
            <a:miter lim="400000"/>
          </a:ln>
        </p:spPr>
      </p:pic>
      <p:sp>
        <p:nvSpPr>
          <p:cNvPr id="514" name="確率的に伸長"/>
          <p:cNvSpPr txBox="1"/>
          <p:nvPr/>
        </p:nvSpPr>
        <p:spPr>
          <a:xfrm>
            <a:off x="9422656" y="5104657"/>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確率的に伸長</a:t>
            </a:r>
          </a:p>
        </p:txBody>
      </p:sp>
      <p:sp>
        <p:nvSpPr>
          <p:cNvPr id="515" name="線"/>
          <p:cNvSpPr/>
          <p:nvPr/>
        </p:nvSpPr>
        <p:spPr>
          <a:xfrm>
            <a:off x="9445748" y="4514833"/>
            <a:ext cx="1" cy="1308100"/>
          </a:xfrm>
          <a:prstGeom prst="line">
            <a:avLst/>
          </a:prstGeom>
          <a:ln w="63500">
            <a:solidFill>
              <a:srgbClr val="000000"/>
            </a:solidFill>
            <a:miter lim="400000"/>
            <a:tailEnd type="triangle"/>
          </a:ln>
        </p:spPr>
        <p:txBody>
          <a:bodyPr lIns="0" tIns="0" rIns="0" bIns="0" anchor="ctr"/>
          <a:lstStyle/>
          <a:p>
            <a:pPr>
              <a:defRPr sz="11300">
                <a:solidFill>
                  <a:srgbClr val="FFFFFF"/>
                </a:solidFill>
              </a:defRPr>
            </a:pPr>
          </a:p>
        </p:txBody>
      </p:sp>
      <p:pic>
        <p:nvPicPr>
          <p:cNvPr id="516" name="texclip20190214094154.png" descr="texclip20190214094154.png"/>
          <p:cNvPicPr>
            <a:picLocks noChangeAspect="1"/>
          </p:cNvPicPr>
          <p:nvPr/>
        </p:nvPicPr>
        <p:blipFill>
          <a:blip r:embed="rId6">
            <a:extLst/>
          </a:blip>
          <a:stretch>
            <a:fillRect/>
          </a:stretch>
        </p:blipFill>
        <p:spPr>
          <a:xfrm>
            <a:off x="7862587" y="9463841"/>
            <a:ext cx="8748206" cy="103915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アクチン脱重合シミュレーション"/>
          <p:cNvSpPr txBox="1"/>
          <p:nvPr>
            <p:ph type="title"/>
          </p:nvPr>
        </p:nvSpPr>
        <p:spPr>
          <a:prstGeom prst="rect">
            <a:avLst/>
          </a:prstGeom>
        </p:spPr>
        <p:txBody>
          <a:bodyPr/>
          <a:lstStyle>
            <a:lvl1pPr defTabSz="742950">
              <a:defRPr sz="10980"/>
            </a:lvl1pPr>
          </a:lstStyle>
          <a:p>
            <a:pPr/>
            <a:r>
              <a:t>アクチン脱重合シミュレーション</a:t>
            </a:r>
          </a:p>
        </p:txBody>
      </p:sp>
      <p:grpSp>
        <p:nvGrpSpPr>
          <p:cNvPr id="533" name="グループ"/>
          <p:cNvGrpSpPr/>
          <p:nvPr/>
        </p:nvGrpSpPr>
        <p:grpSpPr>
          <a:xfrm>
            <a:off x="6629393" y="3049805"/>
            <a:ext cx="12025282" cy="6717884"/>
            <a:chOff x="-589628" y="0"/>
            <a:chExt cx="12025281" cy="6717882"/>
          </a:xfrm>
        </p:grpSpPr>
        <p:sp>
          <p:nvSpPr>
            <p:cNvPr id="522" name="線"/>
            <p:cNvSpPr/>
            <p:nvPr/>
          </p:nvSpPr>
          <p:spPr>
            <a:xfrm flipV="1">
              <a:off x="8694612" y="860619"/>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523" name="線"/>
            <p:cNvSpPr/>
            <p:nvPr/>
          </p:nvSpPr>
          <p:spPr>
            <a:xfrm flipV="1">
              <a:off x="1213500"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524" name="線"/>
            <p:cNvSpPr/>
            <p:nvPr/>
          </p:nvSpPr>
          <p:spPr>
            <a:xfrm flipV="1">
              <a:off x="3211437"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525" name="texclip20181128024659.png" descr="texclip20181128024659.png"/>
            <p:cNvPicPr>
              <a:picLocks noChangeAspect="0"/>
            </p:cNvPicPr>
            <p:nvPr/>
          </p:nvPicPr>
          <p:blipFill>
            <a:blip r:embed="rId2">
              <a:extLst/>
            </a:blip>
            <a:srcRect l="53534" t="0" r="14772" b="51869"/>
            <a:stretch>
              <a:fillRect/>
            </a:stretch>
          </p:blipFill>
          <p:spPr>
            <a:xfrm>
              <a:off x="8514391" y="99674"/>
              <a:ext cx="2921262" cy="743145"/>
            </a:xfrm>
            <a:prstGeom prst="rect">
              <a:avLst/>
            </a:prstGeom>
            <a:ln w="12700" cap="flat">
              <a:noFill/>
              <a:miter lim="400000"/>
            </a:ln>
            <a:effectLst/>
          </p:spPr>
        </p:pic>
        <p:pic>
          <p:nvPicPr>
            <p:cNvPr id="526" name="texclip20181128024659.png" descr="texclip20181128024659.png"/>
            <p:cNvPicPr>
              <a:picLocks noChangeAspect="0"/>
            </p:cNvPicPr>
            <p:nvPr/>
          </p:nvPicPr>
          <p:blipFill>
            <a:blip r:embed="rId2">
              <a:extLst/>
            </a:blip>
            <a:srcRect l="52680" t="44845" r="14803" b="0"/>
            <a:stretch>
              <a:fillRect/>
            </a:stretch>
          </p:blipFill>
          <p:spPr>
            <a:xfrm>
              <a:off x="3001450" y="0"/>
              <a:ext cx="2997046" cy="851596"/>
            </a:xfrm>
            <a:prstGeom prst="rect">
              <a:avLst/>
            </a:prstGeom>
            <a:ln w="12700" cap="flat">
              <a:noFill/>
              <a:miter lim="400000"/>
            </a:ln>
            <a:effectLst/>
          </p:spPr>
        </p:pic>
        <p:pic>
          <p:nvPicPr>
            <p:cNvPr id="527" name="texclip20181128023718.png" descr="texclip20181128023718.png"/>
            <p:cNvPicPr>
              <a:picLocks noChangeAspect="0"/>
            </p:cNvPicPr>
            <p:nvPr/>
          </p:nvPicPr>
          <p:blipFill>
            <a:blip r:embed="rId3">
              <a:extLst/>
            </a:blip>
            <a:stretch>
              <a:fillRect/>
            </a:stretch>
          </p:blipFill>
          <p:spPr>
            <a:xfrm>
              <a:off x="-589629" y="5185213"/>
              <a:ext cx="1012211" cy="660316"/>
            </a:xfrm>
            <a:prstGeom prst="rect">
              <a:avLst/>
            </a:prstGeom>
            <a:ln w="12700" cap="flat">
              <a:noFill/>
              <a:miter lim="400000"/>
            </a:ln>
            <a:effectLst/>
          </p:spPr>
        </p:pic>
        <p:pic>
          <p:nvPicPr>
            <p:cNvPr id="528" name="texclip20181128023815.png" descr="texclip20181128023815.png"/>
            <p:cNvPicPr>
              <a:picLocks noChangeAspect="0"/>
            </p:cNvPicPr>
            <p:nvPr/>
          </p:nvPicPr>
          <p:blipFill>
            <a:blip r:embed="rId4">
              <a:extLst/>
            </a:blip>
            <a:srcRect l="13153" t="0" r="0" b="0"/>
            <a:stretch>
              <a:fillRect/>
            </a:stretch>
          </p:blipFill>
          <p:spPr>
            <a:xfrm>
              <a:off x="8782485" y="2680428"/>
              <a:ext cx="879069" cy="660316"/>
            </a:xfrm>
            <a:prstGeom prst="rect">
              <a:avLst/>
            </a:prstGeom>
            <a:ln w="12700" cap="flat">
              <a:noFill/>
              <a:miter lim="400000"/>
            </a:ln>
            <a:effectLst/>
          </p:spPr>
        </p:pic>
        <p:sp>
          <p:nvSpPr>
            <p:cNvPr id="529" name="線"/>
            <p:cNvSpPr/>
            <p:nvPr/>
          </p:nvSpPr>
          <p:spPr>
            <a:xfrm>
              <a:off x="1188246" y="3700050"/>
              <a:ext cx="7304195"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530" name="線"/>
            <p:cNvSpPr/>
            <p:nvPr/>
          </p:nvSpPr>
          <p:spPr>
            <a:xfrm>
              <a:off x="3269547" y="5515371"/>
              <a:ext cx="5365928"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531" name="線"/>
            <p:cNvSpPr/>
            <p:nvPr/>
          </p:nvSpPr>
          <p:spPr>
            <a:xfrm>
              <a:off x="1179639" y="1795829"/>
              <a:ext cx="2116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532" name="線"/>
            <p:cNvSpPr/>
            <p:nvPr/>
          </p:nvSpPr>
          <p:spPr>
            <a:xfrm>
              <a:off x="1271610" y="5515371"/>
              <a:ext cx="1881719" cy="1"/>
            </a:xfrm>
            <a:prstGeom prst="line">
              <a:avLst/>
            </a:prstGeom>
            <a:noFill/>
            <a:ln w="76200" cap="flat">
              <a:solidFill>
                <a:schemeClr val="accent5">
                  <a:hueOff val="-82419"/>
                  <a:satOff val="-9513"/>
                  <a:lumOff val="-16343"/>
                </a:schemeClr>
              </a:solidFill>
              <a:prstDash val="sysDot"/>
              <a:miter lim="400000"/>
            </a:ln>
            <a:effectLst/>
          </p:spPr>
          <p:txBody>
            <a:bodyPr wrap="square" lIns="0" tIns="0" rIns="0" bIns="0" numCol="1" anchor="ctr">
              <a:noAutofit/>
            </a:bodyPr>
            <a:lstStyle/>
            <a:p>
              <a:pPr>
                <a:defRPr sz="11300">
                  <a:solidFill>
                    <a:srgbClr val="FFFFFF"/>
                  </a:solidFill>
                </a:defRPr>
              </a:pPr>
            </a:p>
          </p:txBody>
        </p:sp>
      </p:grpSp>
      <p:grpSp>
        <p:nvGrpSpPr>
          <p:cNvPr id="538" name="グループ"/>
          <p:cNvGrpSpPr/>
          <p:nvPr/>
        </p:nvGrpSpPr>
        <p:grpSpPr>
          <a:xfrm>
            <a:off x="7643329" y="10175894"/>
            <a:ext cx="9097342" cy="3224513"/>
            <a:chOff x="456486" y="171182"/>
            <a:chExt cx="9097340" cy="3224511"/>
          </a:xfrm>
        </p:grpSpPr>
        <p:sp>
          <p:nvSpPr>
            <p:cNvPr id="544" name="接続の線"/>
            <p:cNvSpPr/>
            <p:nvPr/>
          </p:nvSpPr>
          <p:spPr>
            <a:xfrm>
              <a:off x="4192042" y="1444621"/>
              <a:ext cx="1361324" cy="642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000000"/>
              </a:solidFill>
              <a:prstDash val="solid"/>
              <a:miter lim="400000"/>
            </a:ln>
            <a:effectLst/>
          </p:spPr>
          <p:txBody>
            <a:bodyPr/>
            <a:lstStyle/>
            <a:p>
              <a:pPr/>
            </a:p>
          </p:txBody>
        </p:sp>
        <p:sp>
          <p:nvSpPr>
            <p:cNvPr id="535" name="脱重合の収縮度を示す関数"/>
            <p:cNvSpPr txBox="1"/>
            <p:nvPr/>
          </p:nvSpPr>
          <p:spPr>
            <a:xfrm>
              <a:off x="940935" y="2087594"/>
              <a:ext cx="3732666" cy="130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4500"/>
                </a:spcBef>
                <a:defRPr sz="3800">
                  <a:latin typeface="+mn-lt"/>
                  <a:ea typeface="+mn-ea"/>
                  <a:cs typeface="+mn-cs"/>
                  <a:sym typeface="ヒラギノ角ゴ ProN W3"/>
                </a:defRPr>
              </a:lvl1pPr>
            </a:lstStyle>
            <a:p>
              <a:pPr/>
              <a:r>
                <a:t>脱重合の収縮度を示す関数</a:t>
              </a:r>
            </a:p>
          </p:txBody>
        </p:sp>
        <p:pic>
          <p:nvPicPr>
            <p:cNvPr id="536" name="texclip20190213165852.png" descr="texclip20190213165852.png"/>
            <p:cNvPicPr>
              <a:picLocks noChangeAspect="1"/>
            </p:cNvPicPr>
            <p:nvPr/>
          </p:nvPicPr>
          <p:blipFill>
            <a:blip r:embed="rId5">
              <a:extLst/>
            </a:blip>
            <a:srcRect l="0" t="0" r="0" b="0"/>
            <a:stretch>
              <a:fillRect/>
            </a:stretch>
          </p:blipFill>
          <p:spPr>
            <a:xfrm>
              <a:off x="4893274" y="2195544"/>
              <a:ext cx="2616201" cy="1092201"/>
            </a:xfrm>
            <a:prstGeom prst="rect">
              <a:avLst/>
            </a:prstGeom>
            <a:ln w="12700" cap="flat">
              <a:noFill/>
              <a:miter lim="400000"/>
            </a:ln>
            <a:effectLst/>
          </p:spPr>
        </p:pic>
        <p:pic>
          <p:nvPicPr>
            <p:cNvPr id="537" name="texclip20190213222417.png" descr="texclip20190213222417.png"/>
            <p:cNvPicPr>
              <a:picLocks noChangeAspect="1"/>
            </p:cNvPicPr>
            <p:nvPr/>
          </p:nvPicPr>
          <p:blipFill>
            <a:blip r:embed="rId6">
              <a:extLst/>
            </a:blip>
            <a:stretch>
              <a:fillRect/>
            </a:stretch>
          </p:blipFill>
          <p:spPr>
            <a:xfrm>
              <a:off x="456486" y="171182"/>
              <a:ext cx="9097342" cy="1212980"/>
            </a:xfrm>
            <a:prstGeom prst="rect">
              <a:avLst/>
            </a:prstGeom>
            <a:ln w="12700" cap="flat">
              <a:noFill/>
              <a:miter lim="400000"/>
            </a:ln>
            <a:effectLst/>
          </p:spPr>
        </p:pic>
      </p:grpSp>
      <p:sp>
        <p:nvSpPr>
          <p:cNvPr id="539" name="初期状態では長さ０"/>
          <p:cNvSpPr txBox="1"/>
          <p:nvPr/>
        </p:nvSpPr>
        <p:spPr>
          <a:xfrm>
            <a:off x="1432097" y="4392516"/>
            <a:ext cx="756743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540" name="確率的に収縮"/>
          <p:cNvSpPr txBox="1"/>
          <p:nvPr/>
        </p:nvSpPr>
        <p:spPr>
          <a:xfrm>
            <a:off x="10428307" y="6911583"/>
            <a:ext cx="45339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確率的に収縮</a:t>
            </a:r>
          </a:p>
        </p:txBody>
      </p:sp>
      <p:sp>
        <p:nvSpPr>
          <p:cNvPr id="541" name="線"/>
          <p:cNvSpPr/>
          <p:nvPr/>
        </p:nvSpPr>
        <p:spPr>
          <a:xfrm>
            <a:off x="10451399" y="6810080"/>
            <a:ext cx="1" cy="1041207"/>
          </a:xfrm>
          <a:prstGeom prst="line">
            <a:avLst/>
          </a:prstGeom>
          <a:ln w="63500">
            <a:solidFill>
              <a:srgbClr val="000000"/>
            </a:solidFill>
            <a:miter lim="400000"/>
            <a:tailEnd type="triangle"/>
          </a:ln>
        </p:spPr>
        <p:txBody>
          <a:bodyPr lIns="0" tIns="0" rIns="0" bIns="0" anchor="ctr"/>
          <a:lstStyle/>
          <a:p>
            <a:pPr>
              <a:defRPr sz="11300">
                <a:solidFill>
                  <a:srgbClr val="FFFFFF"/>
                </a:solidFill>
              </a:defRPr>
            </a:pPr>
          </a:p>
        </p:txBody>
      </p:sp>
      <p:sp>
        <p:nvSpPr>
          <p:cNvPr id="542" name="矢印"/>
          <p:cNvSpPr/>
          <p:nvPr/>
        </p:nvSpPr>
        <p:spPr>
          <a:xfrm>
            <a:off x="8437674" y="8366786"/>
            <a:ext cx="1354997"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543" name="texclip20181128024659.png" descr="texclip20181128024659.png"/>
          <p:cNvPicPr>
            <a:picLocks noChangeAspect="1"/>
          </p:cNvPicPr>
          <p:nvPr/>
        </p:nvPicPr>
        <p:blipFill>
          <a:blip r:embed="rId2">
            <a:extLst/>
          </a:blip>
          <a:srcRect l="77147" t="0" r="14772" b="62894"/>
          <a:stretch>
            <a:fillRect/>
          </a:stretch>
        </p:blipFill>
        <p:spPr>
          <a:xfrm>
            <a:off x="8742704" y="8632143"/>
            <a:ext cx="744777" cy="72768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46"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47"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48"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49" name="ARFシミュレーション"/>
          <p:cNvSpPr txBox="1"/>
          <p:nvPr>
            <p:ph type="title"/>
          </p:nvPr>
        </p:nvSpPr>
        <p:spPr>
          <a:prstGeom prst="rect">
            <a:avLst/>
          </a:prstGeom>
        </p:spPr>
        <p:txBody>
          <a:bodyPr/>
          <a:lstStyle/>
          <a:p>
            <a:pPr/>
            <a:r>
              <a:t>ARFシミュレーション</a:t>
            </a:r>
          </a:p>
        </p:txBody>
      </p:sp>
      <p:sp>
        <p:nvSpPr>
          <p:cNvPr id="550"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51"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52" name="線"/>
          <p:cNvSpPr/>
          <p:nvPr/>
        </p:nvSpPr>
        <p:spPr>
          <a:xfrm flipV="1">
            <a:off x="20816341"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53" name="線"/>
          <p:cNvSpPr/>
          <p:nvPr/>
        </p:nvSpPr>
        <p:spPr>
          <a:xfrm flipH="1">
            <a:off x="19368851" y="4516149"/>
            <a:ext cx="1461587" cy="1"/>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54" name="線"/>
          <p:cNvSpPr/>
          <p:nvPr/>
        </p:nvSpPr>
        <p:spPr>
          <a:xfrm flipH="1">
            <a:off x="20120039" y="4479294"/>
            <a:ext cx="670436" cy="1161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55" name="線"/>
          <p:cNvSpPr/>
          <p:nvPr/>
        </p:nvSpPr>
        <p:spPr>
          <a:xfrm flipH="1">
            <a:off x="18698611" y="4478597"/>
            <a:ext cx="654743" cy="113404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56" name="線"/>
          <p:cNvSpPr/>
          <p:nvPr/>
        </p:nvSpPr>
        <p:spPr>
          <a:xfrm flipH="1">
            <a:off x="18679154" y="5616548"/>
            <a:ext cx="1461587" cy="1"/>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57" name="線"/>
          <p:cNvSpPr/>
          <p:nvPr/>
        </p:nvSpPr>
        <p:spPr>
          <a:xfrm flipH="1">
            <a:off x="18759216" y="4508738"/>
            <a:ext cx="2057767" cy="1048486"/>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58" name="四角形"/>
          <p:cNvSpPr/>
          <p:nvPr/>
        </p:nvSpPr>
        <p:spPr>
          <a:xfrm>
            <a:off x="12610827" y="4221858"/>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grpSp>
        <p:nvGrpSpPr>
          <p:cNvPr id="562" name="グループ"/>
          <p:cNvGrpSpPr/>
          <p:nvPr/>
        </p:nvGrpSpPr>
        <p:grpSpPr>
          <a:xfrm>
            <a:off x="779241" y="4846141"/>
            <a:ext cx="13621410" cy="1627597"/>
            <a:chOff x="0" y="0"/>
            <a:chExt cx="13621408" cy="1627596"/>
          </a:xfrm>
        </p:grpSpPr>
        <p:sp>
          <p:nvSpPr>
            <p:cNvPr id="559" name="四角形"/>
            <p:cNvSpPr/>
            <p:nvPr/>
          </p:nvSpPr>
          <p:spPr>
            <a:xfrm>
              <a:off x="8651281" y="0"/>
              <a:ext cx="3687063"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560" name="四角形"/>
            <p:cNvSpPr/>
            <p:nvPr/>
          </p:nvSpPr>
          <p:spPr>
            <a:xfrm>
              <a:off x="4300931" y="0"/>
              <a:ext cx="3551766"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pic>
          <p:nvPicPr>
            <p:cNvPr id="561" name="texclip20190213230443.png" descr="texclip20190213230443.png"/>
            <p:cNvPicPr>
              <a:picLocks noChangeAspect="1"/>
            </p:cNvPicPr>
            <p:nvPr/>
          </p:nvPicPr>
          <p:blipFill>
            <a:blip r:embed="rId4">
              <a:extLst/>
            </a:blip>
            <a:stretch>
              <a:fillRect/>
            </a:stretch>
          </p:blipFill>
          <p:spPr>
            <a:xfrm>
              <a:off x="0" y="32754"/>
              <a:ext cx="13621409" cy="1562089"/>
            </a:xfrm>
            <a:prstGeom prst="rect">
              <a:avLst/>
            </a:prstGeom>
            <a:ln w="12700" cap="flat">
              <a:noFill/>
              <a:miter lim="400000"/>
            </a:ln>
            <a:effectLst/>
          </p:spPr>
        </p:pic>
      </p:grpSp>
      <p:sp>
        <p:nvSpPr>
          <p:cNvPr id="563" name="ストレスファイバ方向へのアクチンの移動をストレスファイバ両端２点からの引きつけで表現"/>
          <p:cNvSpPr txBox="1"/>
          <p:nvPr/>
        </p:nvSpPr>
        <p:spPr>
          <a:xfrm>
            <a:off x="703750" y="8125829"/>
            <a:ext cx="12624530"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ストレスファイバ方向へのアクチンの移動をストレスファイバ両端２点からの引きつけで表現</a:t>
            </a:r>
          </a:p>
        </p:txBody>
      </p:sp>
      <p:sp>
        <p:nvSpPr>
          <p:cNvPr id="564" name="アクチン分子の先端の更新式"/>
          <p:cNvSpPr txBox="1"/>
          <p:nvPr/>
        </p:nvSpPr>
        <p:spPr>
          <a:xfrm>
            <a:off x="703750" y="3480462"/>
            <a:ext cx="12624530"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アクチン分子の先端の更新式</a:t>
            </a:r>
          </a:p>
        </p:txBody>
      </p:sp>
      <p:sp>
        <p:nvSpPr>
          <p:cNvPr id="565" name="線"/>
          <p:cNvSpPr/>
          <p:nvPr/>
        </p:nvSpPr>
        <p:spPr>
          <a:xfrm flipH="1">
            <a:off x="16865268" y="4566195"/>
            <a:ext cx="3930722" cy="5950778"/>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66" name="線"/>
          <p:cNvSpPr/>
          <p:nvPr/>
        </p:nvSpPr>
        <p:spPr>
          <a:xfrm flipH="1" flipV="1">
            <a:off x="16865268" y="4566195"/>
            <a:ext cx="3930721" cy="1"/>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pic>
        <p:nvPicPr>
          <p:cNvPr id="567" name="線" descr="線"/>
          <p:cNvPicPr>
            <a:picLocks noChangeAspect="0"/>
          </p:cNvPicPr>
          <p:nvPr/>
        </p:nvPicPr>
        <p:blipFill>
          <a:blip r:embed="rId5">
            <a:extLst/>
          </a:blip>
          <a:stretch>
            <a:fillRect/>
          </a:stretch>
        </p:blipFill>
        <p:spPr>
          <a:xfrm rot="16200000">
            <a:off x="13551825" y="7401883"/>
            <a:ext cx="6495786" cy="279401"/>
          </a:xfrm>
          <a:prstGeom prst="rect">
            <a:avLst/>
          </a:prstGeom>
        </p:spPr>
      </p:pic>
      <p:sp>
        <p:nvSpPr>
          <p:cNvPr id="569" name="線"/>
          <p:cNvSpPr/>
          <p:nvPr/>
        </p:nvSpPr>
        <p:spPr>
          <a:xfrm flipH="1">
            <a:off x="15175385" y="7582515"/>
            <a:ext cx="1675073" cy="1"/>
          </a:xfrm>
          <a:prstGeom prst="line">
            <a:avLst/>
          </a:prstGeom>
          <a:ln w="76200">
            <a:solidFill>
              <a:srgbClr val="000000"/>
            </a:solidFill>
            <a:miter lim="400000"/>
            <a:headEnd type="triangle"/>
            <a:tailEnd type="triangle"/>
          </a:ln>
        </p:spPr>
        <p:txBody>
          <a:bodyPr lIns="0" tIns="0" rIns="0" bIns="0" anchor="ctr"/>
          <a:lstStyle/>
          <a:p>
            <a:pPr>
              <a:defRPr sz="11300">
                <a:solidFill>
                  <a:srgbClr val="FFFFFF"/>
                </a:solidFill>
              </a:defRPr>
            </a:pPr>
          </a:p>
        </p:txBody>
      </p:sp>
      <p:sp>
        <p:nvSpPr>
          <p:cNvPr id="570" name="1/5"/>
          <p:cNvSpPr txBox="1"/>
          <p:nvPr/>
        </p:nvSpPr>
        <p:spPr>
          <a:xfrm>
            <a:off x="15585439" y="6809734"/>
            <a:ext cx="854965" cy="482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吹き出し"/>
          <p:cNvSpPr/>
          <p:nvPr/>
        </p:nvSpPr>
        <p:spPr>
          <a:xfrm flipH="1">
            <a:off x="1417735" y="2391795"/>
            <a:ext cx="11343990" cy="2925423"/>
          </a:xfrm>
          <a:prstGeom prst="wedgeEllipseCallout">
            <a:avLst>
              <a:gd name="adj1" fmla="val -70749"/>
              <a:gd name="adj2" fmla="val 46705"/>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23" name="はじめに"/>
          <p:cNvSpPr txBox="1"/>
          <p:nvPr>
            <p:ph type="title"/>
          </p:nvPr>
        </p:nvSpPr>
        <p:spPr>
          <a:prstGeom prst="rect">
            <a:avLst/>
          </a:prstGeom>
        </p:spPr>
        <p:txBody>
          <a:bodyPr/>
          <a:lstStyle/>
          <a:p>
            <a:pPr/>
            <a:r>
              <a:t>はじめに</a:t>
            </a:r>
          </a:p>
        </p:txBody>
      </p:sp>
      <p:sp>
        <p:nvSpPr>
          <p:cNvPr id="124"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25" name="オオアメーバ"/>
          <p:cNvSpPr txBox="1"/>
          <p:nvPr/>
        </p:nvSpPr>
        <p:spPr>
          <a:xfrm>
            <a:off x="4394651" y="2949841"/>
            <a:ext cx="4513534"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solidFill>
                  <a:srgbClr val="FFFFFF"/>
                </a:solidFill>
              </a:defRPr>
            </a:lvl1pPr>
          </a:lstStyle>
          <a:p>
            <a:pPr/>
            <a:r>
              <a:t>オオアメーバ</a:t>
            </a:r>
          </a:p>
        </p:txBody>
      </p:sp>
      <p:sp>
        <p:nvSpPr>
          <p:cNvPr id="126" name="アメーバ運動により移動"/>
          <p:cNvSpPr txBox="1"/>
          <p:nvPr/>
        </p:nvSpPr>
        <p:spPr>
          <a:xfrm>
            <a:off x="3462779" y="7369492"/>
            <a:ext cx="8447019" cy="8566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5800">
                <a:latin typeface="+mn-lt"/>
                <a:ea typeface="+mn-ea"/>
                <a:cs typeface="+mn-cs"/>
                <a:sym typeface="ヒラギノ角ゴ ProN W3"/>
              </a:defRPr>
            </a:pPr>
            <a:r>
              <a:rPr u="sng"/>
              <a:t>アメーバ運動</a:t>
            </a:r>
            <a:r>
              <a:t>により移動</a:t>
            </a:r>
          </a:p>
        </p:txBody>
      </p:sp>
      <p:sp>
        <p:nvSpPr>
          <p:cNvPr id="127" name="細胞前端の伸長と後端の収縮というミクロな変形の連続"/>
          <p:cNvSpPr txBox="1"/>
          <p:nvPr/>
        </p:nvSpPr>
        <p:spPr>
          <a:xfrm>
            <a:off x="2536928" y="9908909"/>
            <a:ext cx="10298720" cy="19812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800">
                <a:solidFill>
                  <a:srgbClr val="C82506"/>
                </a:solidFill>
              </a:defRPr>
            </a:lvl1pPr>
          </a:lstStyle>
          <a:p>
            <a:pPr/>
            <a:r>
              <a:t>細胞前端の伸長と後端の収縮というミクロな変形の連続</a:t>
            </a:r>
          </a:p>
        </p:txBody>
      </p:sp>
      <p:pic>
        <p:nvPicPr>
          <p:cNvPr id="128" name="ameba.jpg" descr="ameba.jpg"/>
          <p:cNvPicPr>
            <a:picLocks noChangeAspect="1"/>
          </p:cNvPicPr>
          <p:nvPr/>
        </p:nvPicPr>
        <p:blipFill>
          <a:blip r:embed="rId2">
            <a:extLst/>
          </a:blip>
          <a:stretch>
            <a:fillRect/>
          </a:stretch>
        </p:blipFill>
        <p:spPr>
          <a:xfrm>
            <a:off x="15395920" y="3804390"/>
            <a:ext cx="8551003" cy="6884282"/>
          </a:xfrm>
          <a:prstGeom prst="rect">
            <a:avLst/>
          </a:prstGeom>
          <a:ln w="12700">
            <a:miter lim="400000"/>
          </a:ln>
        </p:spPr>
      </p:pic>
      <p:sp>
        <p:nvSpPr>
          <p:cNvPr id="129" name="（一般的な遊走細胞）"/>
          <p:cNvSpPr txBox="1"/>
          <p:nvPr/>
        </p:nvSpPr>
        <p:spPr>
          <a:xfrm>
            <a:off x="3091029" y="4096281"/>
            <a:ext cx="919051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solidFill>
                  <a:srgbClr val="FFFFFF"/>
                </a:solidFill>
              </a:defRPr>
            </a:lvl1pPr>
          </a:lstStyle>
          <a:p>
            <a:pPr/>
            <a:r>
              <a:t>（一般的な遊走細胞）</a:t>
            </a:r>
          </a:p>
        </p:txBody>
      </p:sp>
      <p:sp>
        <p:nvSpPr>
          <p:cNvPr id="130" name="鞭毛や繊毛などの運動器官なし"/>
          <p:cNvSpPr txBox="1"/>
          <p:nvPr/>
        </p:nvSpPr>
        <p:spPr>
          <a:xfrm>
            <a:off x="16575059" y="11402331"/>
            <a:ext cx="619272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鞭毛や繊毛などの運動器官なし</a:t>
            </a:r>
          </a:p>
        </p:txBody>
      </p:sp>
      <p:cxnSp>
        <p:nvCxnSpPr>
          <p:cNvPr id="131" name="接続の線"/>
          <p:cNvCxnSpPr>
            <a:stCxn id="127" idx="0"/>
            <a:endCxn id="126" idx="0"/>
          </p:cNvCxnSpPr>
          <p:nvPr/>
        </p:nvCxnSpPr>
        <p:spPr>
          <a:xfrm flipV="1">
            <a:off x="7686288" y="7797800"/>
            <a:ext cx="1" cy="3101710"/>
          </a:xfrm>
          <a:prstGeom prst="straightConnector1">
            <a:avLst/>
          </a:prstGeom>
          <a:ln w="25400">
            <a:solidFill>
              <a:srgbClr val="000000"/>
            </a:solidFill>
            <a:miter lim="400000"/>
          </a:ln>
        </p:spPr>
      </p:cxn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2"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73"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74"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75" name="ARFシミュレーション"/>
          <p:cNvSpPr txBox="1"/>
          <p:nvPr>
            <p:ph type="title"/>
          </p:nvPr>
        </p:nvSpPr>
        <p:spPr>
          <a:prstGeom prst="rect">
            <a:avLst/>
          </a:prstGeom>
        </p:spPr>
        <p:txBody>
          <a:bodyPr/>
          <a:lstStyle/>
          <a:p>
            <a:pPr/>
            <a:r>
              <a:t>ARFシミュレーション</a:t>
            </a:r>
          </a:p>
        </p:txBody>
      </p:sp>
      <p:sp>
        <p:nvSpPr>
          <p:cNvPr id="576" name="線"/>
          <p:cNvSpPr/>
          <p:nvPr/>
        </p:nvSpPr>
        <p:spPr>
          <a:xfrm flipV="1">
            <a:off x="20816341"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77" name="ストレスファイバを２点で表現し、その方向への合力で移動"/>
          <p:cNvSpPr txBox="1"/>
          <p:nvPr/>
        </p:nvSpPr>
        <p:spPr>
          <a:xfrm>
            <a:off x="642644" y="8483222"/>
            <a:ext cx="12624530"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ストレスファイバを２点で表現し、その方向への合力で移動</a:t>
            </a:r>
          </a:p>
        </p:txBody>
      </p:sp>
      <p:sp>
        <p:nvSpPr>
          <p:cNvPr id="578" name="四角形"/>
          <p:cNvSpPr/>
          <p:nvPr/>
        </p:nvSpPr>
        <p:spPr>
          <a:xfrm>
            <a:off x="12610827" y="4221858"/>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579" name="四角形"/>
          <p:cNvSpPr/>
          <p:nvPr/>
        </p:nvSpPr>
        <p:spPr>
          <a:xfrm>
            <a:off x="12035780" y="5851460"/>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580" name="四角形"/>
          <p:cNvSpPr/>
          <p:nvPr/>
        </p:nvSpPr>
        <p:spPr>
          <a:xfrm>
            <a:off x="9183259" y="5804964"/>
            <a:ext cx="3483189"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81" name="四角形"/>
          <p:cNvSpPr/>
          <p:nvPr/>
        </p:nvSpPr>
        <p:spPr>
          <a:xfrm>
            <a:off x="5042132" y="5804964"/>
            <a:ext cx="3483189"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pic>
        <p:nvPicPr>
          <p:cNvPr id="582" name="texclip20190213230629.png" descr="texclip20190213230629.png"/>
          <p:cNvPicPr>
            <a:picLocks noChangeAspect="1"/>
          </p:cNvPicPr>
          <p:nvPr/>
        </p:nvPicPr>
        <p:blipFill>
          <a:blip r:embed="rId4">
            <a:extLst/>
          </a:blip>
          <a:stretch>
            <a:fillRect/>
          </a:stretch>
        </p:blipFill>
        <p:spPr>
          <a:xfrm>
            <a:off x="1073164" y="5860533"/>
            <a:ext cx="12813197" cy="1516355"/>
          </a:xfrm>
          <a:prstGeom prst="rect">
            <a:avLst/>
          </a:prstGeom>
          <a:ln w="12700">
            <a:miter lim="400000"/>
          </a:ln>
        </p:spPr>
      </p:pic>
      <p:sp>
        <p:nvSpPr>
          <p:cNvPr id="583" name="線"/>
          <p:cNvSpPr/>
          <p:nvPr/>
        </p:nvSpPr>
        <p:spPr>
          <a:xfrm flipH="1">
            <a:off x="19729674" y="6023236"/>
            <a:ext cx="1030237" cy="1227789"/>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84" name="線"/>
          <p:cNvSpPr/>
          <p:nvPr/>
        </p:nvSpPr>
        <p:spPr>
          <a:xfrm flipH="1">
            <a:off x="18237652" y="5569139"/>
            <a:ext cx="1024778" cy="1221284"/>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585" name="線"/>
          <p:cNvSpPr/>
          <p:nvPr/>
        </p:nvSpPr>
        <p:spPr>
          <a:xfrm flipH="1" flipV="1">
            <a:off x="18342820" y="6755083"/>
            <a:ext cx="1373442" cy="499892"/>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586" name="線"/>
          <p:cNvSpPr/>
          <p:nvPr/>
        </p:nvSpPr>
        <p:spPr>
          <a:xfrm flipH="1">
            <a:off x="18232859" y="6043239"/>
            <a:ext cx="2527182" cy="709503"/>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87" name="線"/>
          <p:cNvSpPr/>
          <p:nvPr/>
        </p:nvSpPr>
        <p:spPr>
          <a:xfrm flipH="1" flipV="1">
            <a:off x="19333437" y="5520007"/>
            <a:ext cx="1506105" cy="548178"/>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588" name="アクチン分子の後端の更新式"/>
          <p:cNvSpPr txBox="1"/>
          <p:nvPr/>
        </p:nvSpPr>
        <p:spPr>
          <a:xfrm>
            <a:off x="642644" y="4291655"/>
            <a:ext cx="12624530"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アクチン分子の後端の更新式</a:t>
            </a:r>
          </a:p>
        </p:txBody>
      </p:sp>
      <p:sp>
        <p:nvSpPr>
          <p:cNvPr id="589"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90"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2"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93"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94"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95"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pic>
        <p:nvPicPr>
          <p:cNvPr id="596"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97"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sp>
        <p:nvSpPr>
          <p:cNvPr id="598" name="ARFによる牽引効果"/>
          <p:cNvSpPr txBox="1"/>
          <p:nvPr>
            <p:ph type="title"/>
          </p:nvPr>
        </p:nvSpPr>
        <p:spPr>
          <a:prstGeom prst="rect">
            <a:avLst/>
          </a:prstGeom>
        </p:spPr>
        <p:txBody>
          <a:bodyPr/>
          <a:lstStyle/>
          <a:p>
            <a:pPr/>
            <a:r>
              <a:t>ARFによる牽引効果</a:t>
            </a:r>
          </a:p>
        </p:txBody>
      </p:sp>
      <p:sp>
        <p:nvSpPr>
          <p:cNvPr id="599" name="線"/>
          <p:cNvSpPr/>
          <p:nvPr/>
        </p:nvSpPr>
        <p:spPr>
          <a:xfrm flipH="1">
            <a:off x="17335966" y="5390987"/>
            <a:ext cx="1486559"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00"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1" name="線"/>
          <p:cNvSpPr/>
          <p:nvPr/>
        </p:nvSpPr>
        <p:spPr>
          <a:xfrm flipH="1">
            <a:off x="18777556" y="4582527"/>
            <a:ext cx="725939" cy="72593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2"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03" name="線"/>
          <p:cNvSpPr/>
          <p:nvPr/>
        </p:nvSpPr>
        <p:spPr>
          <a:xfrm flipH="1">
            <a:off x="17205095" y="4618227"/>
            <a:ext cx="2261567" cy="77907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4" name="線"/>
          <p:cNvSpPr/>
          <p:nvPr/>
        </p:nvSpPr>
        <p:spPr>
          <a:xfrm flipH="1">
            <a:off x="21339152" y="7455036"/>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5" name="線"/>
          <p:cNvSpPr/>
          <p:nvPr/>
        </p:nvSpPr>
        <p:spPr>
          <a:xfrm flipH="1" flipV="1">
            <a:off x="21339152" y="6840245"/>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6" name="線"/>
          <p:cNvSpPr/>
          <p:nvPr/>
        </p:nvSpPr>
        <p:spPr>
          <a:xfrm flipH="1">
            <a:off x="20597200" y="686467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07" name="線"/>
          <p:cNvSpPr/>
          <p:nvPr/>
        </p:nvSpPr>
        <p:spPr>
          <a:xfrm flipH="1" flipV="1">
            <a:off x="20597200" y="743905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08" name="線"/>
          <p:cNvSpPr/>
          <p:nvPr/>
        </p:nvSpPr>
        <p:spPr>
          <a:xfrm flipH="1">
            <a:off x="20609385" y="7490783"/>
            <a:ext cx="1486558"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09"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10"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11"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12"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4"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sp>
        <p:nvSpPr>
          <p:cNvPr id="615" name="ARFによる牽引効果"/>
          <p:cNvSpPr txBox="1"/>
          <p:nvPr>
            <p:ph type="title"/>
          </p:nvPr>
        </p:nvSpPr>
        <p:spPr>
          <a:prstGeom prst="rect">
            <a:avLst/>
          </a:prstGeom>
        </p:spPr>
        <p:txBody>
          <a:bodyPr/>
          <a:lstStyle/>
          <a:p>
            <a:pPr/>
            <a:r>
              <a:t>ARFによる牽引効果</a:t>
            </a:r>
          </a:p>
        </p:txBody>
      </p:sp>
      <p:pic>
        <p:nvPicPr>
          <p:cNvPr id="616"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86577" y="10829255"/>
            <a:ext cx="753325" cy="603757"/>
          </a:xfrm>
          <a:prstGeom prst="rect">
            <a:avLst/>
          </a:prstGeom>
          <a:ln w="12700">
            <a:miter lim="400000"/>
          </a:ln>
        </p:spPr>
      </p:pic>
      <p:sp>
        <p:nvSpPr>
          <p:cNvPr id="617" name="= １：各アクチン分子を一様に引く(距離非依存ARF)"/>
          <p:cNvSpPr txBox="1"/>
          <p:nvPr/>
        </p:nvSpPr>
        <p:spPr>
          <a:xfrm>
            <a:off x="2111251" y="1074915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１：各アクチン分子を一様に引く(距離非依存ARF)</a:t>
            </a:r>
          </a:p>
        </p:txBody>
      </p:sp>
      <p:pic>
        <p:nvPicPr>
          <p:cNvPr id="618"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619"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620"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621" name="線"/>
          <p:cNvSpPr/>
          <p:nvPr/>
        </p:nvSpPr>
        <p:spPr>
          <a:xfrm flipH="1">
            <a:off x="16872382" y="5652196"/>
            <a:ext cx="1486558"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22"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23"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24" name="線"/>
          <p:cNvSpPr/>
          <p:nvPr/>
        </p:nvSpPr>
        <p:spPr>
          <a:xfrm flipH="1">
            <a:off x="16939155" y="4443690"/>
            <a:ext cx="2736553" cy="1168382"/>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25" name="線"/>
          <p:cNvSpPr/>
          <p:nvPr/>
        </p:nvSpPr>
        <p:spPr>
          <a:xfrm flipH="1">
            <a:off x="20942259" y="7455037"/>
            <a:ext cx="1122831" cy="1122830"/>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26" name="線"/>
          <p:cNvSpPr/>
          <p:nvPr/>
        </p:nvSpPr>
        <p:spPr>
          <a:xfrm flipH="1" flipV="1">
            <a:off x="20942259" y="6443353"/>
            <a:ext cx="1122831" cy="112283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27" name="線"/>
          <p:cNvSpPr/>
          <p:nvPr/>
        </p:nvSpPr>
        <p:spPr>
          <a:xfrm flipH="1">
            <a:off x="19787940" y="6435260"/>
            <a:ext cx="1127321" cy="1127320"/>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28" name="線"/>
          <p:cNvSpPr/>
          <p:nvPr/>
        </p:nvSpPr>
        <p:spPr>
          <a:xfrm flipH="1" flipV="1">
            <a:off x="19787940" y="7418987"/>
            <a:ext cx="1127321" cy="112732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29" name="線"/>
          <p:cNvSpPr/>
          <p:nvPr/>
        </p:nvSpPr>
        <p:spPr>
          <a:xfrm flipH="1">
            <a:off x="19763978" y="7490783"/>
            <a:ext cx="2331965"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30"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31"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32"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33" name="線"/>
          <p:cNvSpPr/>
          <p:nvPr/>
        </p:nvSpPr>
        <p:spPr>
          <a:xfrm flipH="1">
            <a:off x="18415309" y="4626442"/>
            <a:ext cx="1051156" cy="1051156"/>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34"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pic>
        <p:nvPicPr>
          <p:cNvPr id="635"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636"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8"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639"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640"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641"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sp>
        <p:nvSpPr>
          <p:cNvPr id="642" name="ARFによる配向効果"/>
          <p:cNvSpPr txBox="1"/>
          <p:nvPr>
            <p:ph type="title"/>
          </p:nvPr>
        </p:nvSpPr>
        <p:spPr>
          <a:prstGeom prst="rect">
            <a:avLst/>
          </a:prstGeom>
        </p:spPr>
        <p:txBody>
          <a:bodyPr/>
          <a:lstStyle/>
          <a:p>
            <a:pPr/>
            <a:r>
              <a:t>ARFによる配向効果</a:t>
            </a:r>
          </a:p>
        </p:txBody>
      </p:sp>
      <p:sp>
        <p:nvSpPr>
          <p:cNvPr id="643" name="四角形"/>
          <p:cNvSpPr/>
          <p:nvPr/>
        </p:nvSpPr>
        <p:spPr>
          <a:xfrm>
            <a:off x="5067294" y="3674282"/>
            <a:ext cx="3168463" cy="1627597"/>
          </a:xfrm>
          <a:prstGeom prst="rect">
            <a:avLst/>
          </a:prstGeom>
          <a:ln w="88900">
            <a:solidFill>
              <a:srgbClr val="000000"/>
            </a:solidFill>
            <a:miter lim="400000"/>
          </a:ln>
        </p:spPr>
        <p:txBody>
          <a:bodyPr lIns="0" tIns="0" rIns="0" bIns="0" anchor="ctr"/>
          <a:lstStyle/>
          <a:p>
            <a:pPr>
              <a:defRPr sz="11300">
                <a:solidFill>
                  <a:srgbClr val="FFFFFF"/>
                </a:solidFill>
              </a:defRPr>
            </a:pPr>
          </a:p>
        </p:txBody>
      </p:sp>
      <p:sp>
        <p:nvSpPr>
          <p:cNvPr id="644" name="四角形"/>
          <p:cNvSpPr/>
          <p:nvPr/>
        </p:nvSpPr>
        <p:spPr>
          <a:xfrm>
            <a:off x="4794868"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45" name="四角形"/>
          <p:cNvSpPr/>
          <p:nvPr/>
        </p:nvSpPr>
        <p:spPr>
          <a:xfrm>
            <a:off x="8922270" y="3674282"/>
            <a:ext cx="3168462" cy="1627597"/>
          </a:xfrm>
          <a:prstGeom prst="rect">
            <a:avLst/>
          </a:prstGeom>
          <a:ln w="88900">
            <a:solidFill>
              <a:srgbClr val="000000"/>
            </a:solidFill>
            <a:miter lim="400000"/>
          </a:ln>
        </p:spPr>
        <p:txBody>
          <a:bodyPr lIns="0" tIns="0" rIns="0" bIns="0" anchor="ctr"/>
          <a:lstStyle/>
          <a:p>
            <a:pPr>
              <a:defRPr sz="11300">
                <a:solidFill>
                  <a:srgbClr val="FFFFFF"/>
                </a:solidFill>
              </a:defRPr>
            </a:pPr>
          </a:p>
        </p:txBody>
      </p:sp>
      <p:sp>
        <p:nvSpPr>
          <p:cNvPr id="646" name="四角形"/>
          <p:cNvSpPr/>
          <p:nvPr/>
        </p:nvSpPr>
        <p:spPr>
          <a:xfrm>
            <a:off x="8573762"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47" name="線"/>
          <p:cNvSpPr/>
          <p:nvPr/>
        </p:nvSpPr>
        <p:spPr>
          <a:xfrm flipV="1">
            <a:off x="21348348" y="5404403"/>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48" name="線"/>
          <p:cNvSpPr/>
          <p:nvPr/>
        </p:nvSpPr>
        <p:spPr>
          <a:xfrm flipH="1" flipV="1">
            <a:off x="19946569" y="5171362"/>
            <a:ext cx="1335750" cy="235530"/>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pic>
        <p:nvPicPr>
          <p:cNvPr id="649"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518960" y="8842929"/>
            <a:ext cx="895390" cy="1209655"/>
          </a:xfrm>
          <a:prstGeom prst="rect">
            <a:avLst/>
          </a:prstGeom>
          <a:ln w="12700">
            <a:miter lim="400000"/>
          </a:ln>
        </p:spPr>
      </p:pic>
      <p:pic>
        <p:nvPicPr>
          <p:cNvPr id="650"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554350" y="8842929"/>
            <a:ext cx="753564" cy="1118458"/>
          </a:xfrm>
          <a:prstGeom prst="rect">
            <a:avLst/>
          </a:prstGeom>
          <a:ln w="12700">
            <a:miter lim="400000"/>
          </a:ln>
        </p:spPr>
      </p:pic>
      <p:sp>
        <p:nvSpPr>
          <p:cNvPr id="651" name="&lt;"/>
          <p:cNvSpPr txBox="1"/>
          <p:nvPr/>
        </p:nvSpPr>
        <p:spPr>
          <a:xfrm>
            <a:off x="2687150" y="8906826"/>
            <a:ext cx="594361" cy="990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&lt;</a:t>
            </a:r>
          </a:p>
        </p:txBody>
      </p:sp>
      <p:sp>
        <p:nvSpPr>
          <p:cNvPr id="652" name="のとき、後端を強く引いて配向"/>
          <p:cNvSpPr txBox="1"/>
          <p:nvPr/>
        </p:nvSpPr>
        <p:spPr>
          <a:xfrm>
            <a:off x="4736050" y="9028667"/>
            <a:ext cx="1039723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のとき、後端を強く引いて配向</a:t>
            </a:r>
          </a:p>
        </p:txBody>
      </p:sp>
      <p:sp>
        <p:nvSpPr>
          <p:cNvPr id="653"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54"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55" name="線"/>
          <p:cNvSpPr/>
          <p:nvPr/>
        </p:nvSpPr>
        <p:spPr>
          <a:xfrm flipH="1">
            <a:off x="20400622" y="5347110"/>
            <a:ext cx="871849" cy="103902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56" name="線"/>
          <p:cNvSpPr/>
          <p:nvPr/>
        </p:nvSpPr>
        <p:spPr>
          <a:xfrm flipH="1">
            <a:off x="18802529" y="9186508"/>
            <a:ext cx="2508709" cy="913096"/>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57" name="線"/>
          <p:cNvSpPr/>
          <p:nvPr/>
        </p:nvSpPr>
        <p:spPr>
          <a:xfrm flipH="1" flipV="1">
            <a:off x="19573118" y="7206854"/>
            <a:ext cx="1716058" cy="204511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58" name="線"/>
          <p:cNvSpPr/>
          <p:nvPr/>
        </p:nvSpPr>
        <p:spPr>
          <a:xfrm flipH="1" flipV="1">
            <a:off x="19229729" y="6131239"/>
            <a:ext cx="1142686" cy="201487"/>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59" name="線"/>
          <p:cNvSpPr/>
          <p:nvPr/>
        </p:nvSpPr>
        <p:spPr>
          <a:xfrm flipH="1">
            <a:off x="19063061" y="5131745"/>
            <a:ext cx="871848" cy="1039028"/>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60" name="線"/>
          <p:cNvSpPr/>
          <p:nvPr/>
        </p:nvSpPr>
        <p:spPr>
          <a:xfrm flipH="1">
            <a:off x="18833218" y="5407865"/>
            <a:ext cx="2449101" cy="711353"/>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61" name="線"/>
          <p:cNvSpPr/>
          <p:nvPr/>
        </p:nvSpPr>
        <p:spPr>
          <a:xfrm flipH="1" flipV="1">
            <a:off x="17233563" y="8056625"/>
            <a:ext cx="1716059" cy="2045118"/>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62" name="線"/>
          <p:cNvSpPr/>
          <p:nvPr/>
        </p:nvSpPr>
        <p:spPr>
          <a:xfrm flipH="1">
            <a:off x="17160643" y="7203405"/>
            <a:ext cx="2508709" cy="91309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63" name="線"/>
          <p:cNvSpPr/>
          <p:nvPr/>
        </p:nvSpPr>
        <p:spPr>
          <a:xfrm flipH="1" flipV="1">
            <a:off x="17214106" y="7940890"/>
            <a:ext cx="4090594" cy="1312163"/>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pic>
        <p:nvPicPr>
          <p:cNvPr id="664"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455757" y="10510571"/>
            <a:ext cx="895390" cy="1209655"/>
          </a:xfrm>
          <a:prstGeom prst="rect">
            <a:avLst/>
          </a:prstGeom>
          <a:ln w="12700">
            <a:miter lim="400000"/>
          </a:ln>
        </p:spPr>
      </p:pic>
      <p:pic>
        <p:nvPicPr>
          <p:cNvPr id="665"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491147" y="10510572"/>
            <a:ext cx="753565" cy="1118458"/>
          </a:xfrm>
          <a:prstGeom prst="rect">
            <a:avLst/>
          </a:prstGeom>
          <a:ln w="12700">
            <a:miter lim="400000"/>
          </a:ln>
        </p:spPr>
      </p:pic>
      <p:sp>
        <p:nvSpPr>
          <p:cNvPr id="666" name="＝"/>
          <p:cNvSpPr txBox="1"/>
          <p:nvPr/>
        </p:nvSpPr>
        <p:spPr>
          <a:xfrm>
            <a:off x="2419477" y="10574468"/>
            <a:ext cx="1003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a:t>
            </a:r>
          </a:p>
        </p:txBody>
      </p:sp>
      <p:sp>
        <p:nvSpPr>
          <p:cNvPr id="667" name="のとき、配向効果なし"/>
          <p:cNvSpPr txBox="1"/>
          <p:nvPr/>
        </p:nvSpPr>
        <p:spPr>
          <a:xfrm>
            <a:off x="4672847" y="10696309"/>
            <a:ext cx="74803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のとき、配向効果なし</a:t>
            </a:r>
          </a:p>
        </p:txBody>
      </p:sp>
      <p:sp>
        <p:nvSpPr>
          <p:cNvPr id="668" name="線"/>
          <p:cNvSpPr/>
          <p:nvPr/>
        </p:nvSpPr>
        <p:spPr>
          <a:xfrm flipV="1">
            <a:off x="17157673" y="5980779"/>
            <a:ext cx="1372037" cy="1943558"/>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70" name="スクリーンショット 2019-02-12 15.57.30.png" descr="スクリーンショット 2019-02-12 15.57.30.png"/>
          <p:cNvPicPr>
            <a:picLocks noChangeAspect="1"/>
          </p:cNvPicPr>
          <p:nvPr/>
        </p:nvPicPr>
        <p:blipFill>
          <a:blip r:embed="rId2">
            <a:extLst/>
          </a:blip>
          <a:stretch>
            <a:fillRect/>
          </a:stretch>
        </p:blipFill>
        <p:spPr>
          <a:xfrm>
            <a:off x="321511" y="2509623"/>
            <a:ext cx="11223712" cy="4527904"/>
          </a:xfrm>
          <a:prstGeom prst="rect">
            <a:avLst/>
          </a:prstGeom>
          <a:ln w="12700">
            <a:miter lim="400000"/>
          </a:ln>
        </p:spPr>
      </p:pic>
      <p:sp>
        <p:nvSpPr>
          <p:cNvPr id="671" name="ストレスファイバが１つの場合"/>
          <p:cNvSpPr txBox="1"/>
          <p:nvPr>
            <p:ph type="title"/>
          </p:nvPr>
        </p:nvSpPr>
        <p:spPr>
          <a:prstGeom prst="rect">
            <a:avLst/>
          </a:prstGeom>
        </p:spPr>
        <p:txBody>
          <a:bodyPr/>
          <a:lstStyle>
            <a:lvl1pPr defTabSz="800735">
              <a:defRPr sz="11834"/>
            </a:lvl1pPr>
          </a:lstStyle>
          <a:p>
            <a:pPr/>
            <a:r>
              <a:t>ストレスファイバが１つの場合</a:t>
            </a:r>
          </a:p>
        </p:txBody>
      </p:sp>
      <p:sp>
        <p:nvSpPr>
          <p:cNvPr id="672" name="α＜βで配向効果を表現"/>
          <p:cNvSpPr txBox="1"/>
          <p:nvPr/>
        </p:nvSpPr>
        <p:spPr>
          <a:xfrm>
            <a:off x="413780" y="6882865"/>
            <a:ext cx="59817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α＜βで配向効果を表現</a:t>
            </a:r>
          </a:p>
        </p:txBody>
      </p:sp>
      <p:pic>
        <p:nvPicPr>
          <p:cNvPr id="673" name="top.pdf" descr="top.pdf"/>
          <p:cNvPicPr>
            <a:picLocks noChangeAspect="1"/>
          </p:cNvPicPr>
          <p:nvPr/>
        </p:nvPicPr>
        <p:blipFill>
          <a:blip r:embed="rId3">
            <a:alphaModFix amt="55309"/>
            <a:extLst/>
          </a:blip>
          <a:srcRect l="38458" t="32265" r="26083" b="32265"/>
          <a:stretch>
            <a:fillRect/>
          </a:stretch>
        </p:blipFill>
        <p:spPr>
          <a:xfrm>
            <a:off x="15242426" y="3057630"/>
            <a:ext cx="9041168" cy="9044158"/>
          </a:xfrm>
          <a:prstGeom prst="rect">
            <a:avLst/>
          </a:prstGeom>
          <a:ln w="12700">
            <a:miter lim="400000"/>
          </a:ln>
        </p:spPr>
      </p:pic>
      <p:pic>
        <p:nvPicPr>
          <p:cNvPr id="674" name="スクリーンショット 2019-02-12 15.57.30.png" descr="スクリーンショット 2019-02-12 15.57.30.png"/>
          <p:cNvPicPr>
            <a:picLocks noChangeAspect="1"/>
          </p:cNvPicPr>
          <p:nvPr/>
        </p:nvPicPr>
        <p:blipFill>
          <a:blip r:embed="rId2">
            <a:extLst/>
          </a:blip>
          <a:srcRect l="65432" t="11087" r="27421" b="73331"/>
          <a:stretch>
            <a:fillRect/>
          </a:stretch>
        </p:blipFill>
        <p:spPr>
          <a:xfrm>
            <a:off x="14101729" y="6612994"/>
            <a:ext cx="1003854" cy="883050"/>
          </a:xfrm>
          <a:prstGeom prst="rect">
            <a:avLst/>
          </a:prstGeom>
          <a:ln w="12700">
            <a:miter lim="400000"/>
          </a:ln>
        </p:spPr>
      </p:pic>
      <p:sp>
        <p:nvSpPr>
          <p:cNvPr id="675" name="線"/>
          <p:cNvSpPr/>
          <p:nvPr/>
        </p:nvSpPr>
        <p:spPr>
          <a:xfrm flipV="1">
            <a:off x="21367369" y="5779247"/>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76" name="四角形"/>
          <p:cNvSpPr/>
          <p:nvPr/>
        </p:nvSpPr>
        <p:spPr>
          <a:xfrm>
            <a:off x="5536659" y="3059491"/>
            <a:ext cx="3537204" cy="1627597"/>
          </a:xfrm>
          <a:prstGeom prst="rect">
            <a:avLst/>
          </a:prstGeom>
          <a:ln w="88900">
            <a:solidFill>
              <a:srgbClr val="000000"/>
            </a:solidFill>
            <a:miter lim="400000"/>
          </a:ln>
        </p:spPr>
        <p:txBody>
          <a:bodyPr lIns="0" tIns="0" rIns="0" bIns="0" anchor="ctr"/>
          <a:lstStyle/>
          <a:p>
            <a:pPr>
              <a:defRPr sz="11300">
                <a:solidFill>
                  <a:srgbClr val="FFFFFF"/>
                </a:solidFill>
              </a:defRPr>
            </a:pPr>
          </a:p>
        </p:txBody>
      </p:sp>
      <p:sp>
        <p:nvSpPr>
          <p:cNvPr id="677" name="四角形"/>
          <p:cNvSpPr/>
          <p:nvPr/>
        </p:nvSpPr>
        <p:spPr>
          <a:xfrm>
            <a:off x="5365477" y="4822220"/>
            <a:ext cx="3537204"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78" name="線"/>
          <p:cNvSpPr/>
          <p:nvPr/>
        </p:nvSpPr>
        <p:spPr>
          <a:xfrm flipH="1">
            <a:off x="19734112" y="5805442"/>
            <a:ext cx="1532100" cy="509242"/>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679" name="アクチン分子を細胞膜の最後部へ引きつけると仮定"/>
          <p:cNvSpPr txBox="1"/>
          <p:nvPr/>
        </p:nvSpPr>
        <p:spPr>
          <a:xfrm>
            <a:off x="2144099" y="8923210"/>
            <a:ext cx="11035958"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アクチン分子を細胞膜の最後部へ引きつけると仮定</a:t>
            </a:r>
          </a:p>
        </p:txBody>
      </p:sp>
      <p:sp>
        <p:nvSpPr>
          <p:cNvPr id="680" name="円形"/>
          <p:cNvSpPr/>
          <p:nvPr/>
        </p:nvSpPr>
        <p:spPr>
          <a:xfrm>
            <a:off x="15169967" y="7254854"/>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81" name="円形"/>
          <p:cNvSpPr/>
          <p:nvPr/>
        </p:nvSpPr>
        <p:spPr>
          <a:xfrm>
            <a:off x="15169967" y="13503623"/>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82" name="線"/>
          <p:cNvSpPr/>
          <p:nvPr/>
        </p:nvSpPr>
        <p:spPr>
          <a:xfrm flipH="1" flipV="1">
            <a:off x="19707060" y="9001027"/>
            <a:ext cx="1584553" cy="576731"/>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83" name="線"/>
          <p:cNvSpPr/>
          <p:nvPr/>
        </p:nvSpPr>
        <p:spPr>
          <a:xfrm flipV="1">
            <a:off x="15527826" y="5804553"/>
            <a:ext cx="5749426" cy="1692057"/>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684" name="線"/>
          <p:cNvSpPr/>
          <p:nvPr/>
        </p:nvSpPr>
        <p:spPr>
          <a:xfrm>
            <a:off x="15481458" y="7564959"/>
            <a:ext cx="5965144" cy="2029714"/>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消滅と再発生"/>
          <p:cNvSpPr txBox="1"/>
          <p:nvPr>
            <p:ph type="title"/>
          </p:nvPr>
        </p:nvSpPr>
        <p:spPr>
          <a:prstGeom prst="rect">
            <a:avLst/>
          </a:prstGeom>
        </p:spPr>
        <p:txBody>
          <a:bodyPr/>
          <a:lstStyle/>
          <a:p>
            <a:pPr/>
            <a:r>
              <a:t>消滅と再発生</a:t>
            </a:r>
          </a:p>
        </p:txBody>
      </p:sp>
      <p:pic>
        <p:nvPicPr>
          <p:cNvPr id="700" name="接続の線" descr="接続の線"/>
          <p:cNvPicPr>
            <a:picLocks noChangeAspect="0"/>
          </p:cNvPicPr>
          <p:nvPr/>
        </p:nvPicPr>
        <p:blipFill>
          <a:blip r:embed="rId2">
            <a:extLst/>
          </a:blip>
          <a:stretch>
            <a:fillRect/>
          </a:stretch>
        </p:blipFill>
        <p:spPr>
          <a:xfrm>
            <a:off x="12676991" y="3686111"/>
            <a:ext cx="3049888" cy="3178873"/>
          </a:xfrm>
          <a:prstGeom prst="rect">
            <a:avLst/>
          </a:prstGeom>
        </p:spPr>
      </p:pic>
      <p:pic>
        <p:nvPicPr>
          <p:cNvPr id="688" name="グループ" descr="グループ"/>
          <p:cNvPicPr>
            <a:picLocks noChangeAspect="1"/>
          </p:cNvPicPr>
          <p:nvPr/>
        </p:nvPicPr>
        <p:blipFill>
          <a:blip r:embed="rId3">
            <a:alphaModFix amt="63957"/>
            <a:extLst/>
          </a:blip>
          <a:srcRect l="38129" t="34208" r="31514" b="34208"/>
          <a:stretch>
            <a:fillRect/>
          </a:stretch>
        </p:blipFill>
        <p:spPr>
          <a:xfrm>
            <a:off x="14887616" y="3027863"/>
            <a:ext cx="9169262" cy="9539874"/>
          </a:xfrm>
          <a:prstGeom prst="rect">
            <a:avLst/>
          </a:prstGeom>
          <a:ln w="12700">
            <a:miter lim="400000"/>
          </a:ln>
        </p:spPr>
      </p:pic>
      <p:grpSp>
        <p:nvGrpSpPr>
          <p:cNvPr id="691" name="格子状に分割されたエリアごとにアクチンの密度を計算し、その値がしきい値以下ならば消滅"/>
          <p:cNvGrpSpPr/>
          <p:nvPr/>
        </p:nvGrpSpPr>
        <p:grpSpPr>
          <a:xfrm>
            <a:off x="690991" y="6600375"/>
            <a:ext cx="12068657" cy="3251200"/>
            <a:chOff x="0" y="0"/>
            <a:chExt cx="12068656" cy="3251199"/>
          </a:xfrm>
        </p:grpSpPr>
        <p:sp>
          <p:nvSpPr>
            <p:cNvPr id="690" name="格子状に分割されたエリアごとにアクチンの密度を計算し、その値がしきい値以下ならば消滅"/>
            <p:cNvSpPr txBox="1"/>
            <p:nvPr/>
          </p:nvSpPr>
          <p:spPr>
            <a:xfrm>
              <a:off x="50800" y="50800"/>
              <a:ext cx="11967058" cy="3149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格子状に分割されたエリアごとにアクチンの密度を計算し、その値がしきい値以下ならば消滅</a:t>
              </a:r>
            </a:p>
          </p:txBody>
        </p:sp>
        <p:pic>
          <p:nvPicPr>
            <p:cNvPr id="689" name="格子状に分割されたエリアごとにアクチンの密度を計算し、その値がしきい値以下ならば消滅" descr="格子状に分割されたエリアごとにアクチンの密度を計算し、その値がしきい値以下ならば消滅"/>
            <p:cNvPicPr>
              <a:picLocks noChangeAspect="0"/>
            </p:cNvPicPr>
            <p:nvPr/>
          </p:nvPicPr>
          <p:blipFill>
            <a:blip r:embed="rId4">
              <a:extLst/>
            </a:blip>
            <a:stretch>
              <a:fillRect/>
            </a:stretch>
          </p:blipFill>
          <p:spPr>
            <a:xfrm>
              <a:off x="0" y="0"/>
              <a:ext cx="12068657" cy="3251200"/>
            </a:xfrm>
            <a:prstGeom prst="rect">
              <a:avLst/>
            </a:prstGeom>
            <a:effectLst/>
          </p:spPr>
        </p:pic>
      </p:grpSp>
      <p:sp>
        <p:nvSpPr>
          <p:cNvPr id="692" name="四角形"/>
          <p:cNvSpPr/>
          <p:nvPr/>
        </p:nvSpPr>
        <p:spPr>
          <a:xfrm>
            <a:off x="14885548" y="3085248"/>
            <a:ext cx="603326" cy="664324"/>
          </a:xfrm>
          <a:prstGeom prst="rect">
            <a:avLst/>
          </a:prstGeom>
          <a:solidFill>
            <a:schemeClr val="accent5">
              <a:hueOff val="-82419"/>
              <a:satOff val="-9513"/>
              <a:lumOff val="-16343"/>
            </a:schemeClr>
          </a:solidFill>
          <a:ln w="38100">
            <a:solidFill>
              <a:srgbClr val="FFFFFF"/>
            </a:solidFill>
            <a:miter lim="400000"/>
          </a:ln>
        </p:spPr>
        <p:txBody>
          <a:bodyPr lIns="0" tIns="0" rIns="0" bIns="0" anchor="ctr"/>
          <a:lstStyle/>
          <a:p>
            <a:pPr>
              <a:defRPr sz="11300">
                <a:solidFill>
                  <a:srgbClr val="FFFFFF"/>
                </a:solidFill>
              </a:defRPr>
            </a:pPr>
          </a:p>
        </p:txBody>
      </p:sp>
      <p:sp>
        <p:nvSpPr>
          <p:cNvPr id="693" name="矢印"/>
          <p:cNvSpPr/>
          <p:nvPr/>
        </p:nvSpPr>
        <p:spPr>
          <a:xfrm rot="5400000">
            <a:off x="6189655" y="10051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grpSp>
        <p:nvGrpSpPr>
          <p:cNvPr id="696" name="新たな重合方向を決定された後に細胞膜の近くに再発生"/>
          <p:cNvGrpSpPr/>
          <p:nvPr/>
        </p:nvGrpSpPr>
        <p:grpSpPr>
          <a:xfrm>
            <a:off x="690991" y="11372632"/>
            <a:ext cx="12068657" cy="2146300"/>
            <a:chOff x="0" y="0"/>
            <a:chExt cx="12068656" cy="2146299"/>
          </a:xfrm>
        </p:grpSpPr>
        <p:sp>
          <p:nvSpPr>
            <p:cNvPr id="695" name="新たな重合方向を決定された後に細胞膜の近くに再発生"/>
            <p:cNvSpPr txBox="1"/>
            <p:nvPr/>
          </p:nvSpPr>
          <p:spPr>
            <a:xfrm>
              <a:off x="50800" y="50800"/>
              <a:ext cx="11967058" cy="2044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新たな重合方向を決定された後に細胞膜の近くに再発生</a:t>
              </a:r>
            </a:p>
          </p:txBody>
        </p:sp>
        <p:pic>
          <p:nvPicPr>
            <p:cNvPr id="694" name="新たな重合方向を決定された後に細胞膜の近くに再発生" descr="新たな重合方向を決定された後に細胞膜の近くに再発生"/>
            <p:cNvPicPr>
              <a:picLocks noChangeAspect="0"/>
            </p:cNvPicPr>
            <p:nvPr/>
          </p:nvPicPr>
          <p:blipFill>
            <a:blip r:embed="rId5">
              <a:extLst/>
            </a:blip>
            <a:stretch>
              <a:fillRect/>
            </a:stretch>
          </p:blipFill>
          <p:spPr>
            <a:xfrm>
              <a:off x="0" y="0"/>
              <a:ext cx="12068657" cy="2146300"/>
            </a:xfrm>
            <a:prstGeom prst="rect">
              <a:avLst/>
            </a:prstGeom>
            <a:effectLst/>
          </p:spPr>
        </p:pic>
      </p:grpSp>
      <p:sp>
        <p:nvSpPr>
          <p:cNvPr id="697" name="アクチン密度が高い領域ほどアクチン重合は活発"/>
          <p:cNvSpPr txBox="1"/>
          <p:nvPr/>
        </p:nvSpPr>
        <p:spPr>
          <a:xfrm>
            <a:off x="2037546" y="2919286"/>
            <a:ext cx="962954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アクチン密度が高い領域ほどアクチン重合は活発</a:t>
            </a:r>
          </a:p>
        </p:txBody>
      </p:sp>
      <p:sp>
        <p:nvSpPr>
          <p:cNvPr id="698" name="矢印"/>
          <p:cNvSpPr/>
          <p:nvPr/>
        </p:nvSpPr>
        <p:spPr>
          <a:xfrm rot="5400000">
            <a:off x="6316655" y="10178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sp>
        <p:nvSpPr>
          <p:cNvPr id="699" name="[Yumura et al.1998]"/>
          <p:cNvSpPr txBox="1"/>
          <p:nvPr/>
        </p:nvSpPr>
        <p:spPr>
          <a:xfrm>
            <a:off x="9280960" y="4366987"/>
            <a:ext cx="4284681"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3200">
                <a:latin typeface="+mn-lt"/>
                <a:ea typeface="+mn-ea"/>
                <a:cs typeface="+mn-cs"/>
                <a:sym typeface="ヒラギノ角ゴ ProN W3"/>
              </a:defRPr>
            </a:lvl1pPr>
          </a:lstStyle>
          <a:p>
            <a:pPr/>
            <a:r>
              <a:t>[Yumura et al.1998]</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シミュレーション結果"/>
          <p:cNvSpPr txBox="1"/>
          <p:nvPr>
            <p:ph type="title"/>
          </p:nvPr>
        </p:nvSpPr>
        <p:spPr>
          <a:prstGeom prst="rect">
            <a:avLst/>
          </a:prstGeom>
        </p:spPr>
        <p:txBody>
          <a:bodyPr/>
          <a:lstStyle/>
          <a:p>
            <a:pPr/>
            <a:r>
              <a:t>シミュレーション結果</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結果"/>
          <p:cNvSpPr txBox="1"/>
          <p:nvPr>
            <p:ph type="title"/>
          </p:nvPr>
        </p:nvSpPr>
        <p:spPr>
          <a:prstGeom prst="rect">
            <a:avLst/>
          </a:prstGeom>
        </p:spPr>
        <p:txBody>
          <a:bodyPr/>
          <a:lstStyle/>
          <a:p>
            <a:pPr/>
            <a:r>
              <a:t>結果</a:t>
            </a:r>
          </a:p>
        </p:txBody>
      </p:sp>
      <p:sp>
        <p:nvSpPr>
          <p:cNvPr id="706" name="ARF なし"/>
          <p:cNvSpPr txBox="1"/>
          <p:nvPr/>
        </p:nvSpPr>
        <p:spPr>
          <a:xfrm>
            <a:off x="3537437" y="12095730"/>
            <a:ext cx="3754465"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ARF なし</a:t>
            </a:r>
          </a:p>
        </p:txBody>
      </p:sp>
      <p:pic>
        <p:nvPicPr>
          <p:cNvPr id="707" name="90_narf.pdf" descr="90_narf.pdf"/>
          <p:cNvPicPr>
            <a:picLocks noChangeAspect="1"/>
          </p:cNvPicPr>
          <p:nvPr/>
        </p:nvPicPr>
        <p:blipFill>
          <a:blip r:embed="rId2">
            <a:extLst/>
          </a:blip>
          <a:srcRect l="36796" t="19348" r="1828" b="19348"/>
          <a:stretch>
            <a:fillRect/>
          </a:stretch>
        </p:blipFill>
        <p:spPr>
          <a:xfrm>
            <a:off x="1041305" y="2489795"/>
            <a:ext cx="8746604" cy="8736486"/>
          </a:xfrm>
          <a:prstGeom prst="rect">
            <a:avLst/>
          </a:prstGeom>
          <a:ln w="12700">
            <a:miter lim="400000"/>
          </a:ln>
        </p:spPr>
      </p:pic>
      <p:sp>
        <p:nvSpPr>
          <p:cNvPr id="708" name="アクチン分子は広がり続け細胞は破裂"/>
          <p:cNvSpPr txBox="1"/>
          <p:nvPr/>
        </p:nvSpPr>
        <p:spPr>
          <a:xfrm>
            <a:off x="10167663" y="10376098"/>
            <a:ext cx="135512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アクチン分子は広がり続け細胞は破裂</a:t>
            </a:r>
          </a:p>
        </p:txBody>
      </p:sp>
      <p:grpSp>
        <p:nvGrpSpPr>
          <p:cNvPr id="711" name="グループ"/>
          <p:cNvGrpSpPr/>
          <p:nvPr/>
        </p:nvGrpSpPr>
        <p:grpSpPr>
          <a:xfrm>
            <a:off x="10239461" y="2187906"/>
            <a:ext cx="13407689" cy="5951476"/>
            <a:chOff x="0" y="55571"/>
            <a:chExt cx="13407688" cy="5951475"/>
          </a:xfrm>
        </p:grpSpPr>
        <p:sp>
          <p:nvSpPr>
            <p:cNvPr id="709"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10"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12" name="ARFなし（アクチン分子の重合のみ）"/>
          <p:cNvSpPr txBox="1"/>
          <p:nvPr/>
        </p:nvSpPr>
        <p:spPr>
          <a:xfrm>
            <a:off x="10670377" y="3906686"/>
            <a:ext cx="1296576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ARFなし（アクチン分子の重合のみ）</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4" name="結果"/>
          <p:cNvSpPr txBox="1"/>
          <p:nvPr>
            <p:ph type="title"/>
          </p:nvPr>
        </p:nvSpPr>
        <p:spPr>
          <a:prstGeom prst="rect">
            <a:avLst/>
          </a:prstGeom>
        </p:spPr>
        <p:txBody>
          <a:bodyPr/>
          <a:lstStyle/>
          <a:p>
            <a:pPr/>
            <a:r>
              <a:t>結果</a:t>
            </a:r>
          </a:p>
        </p:txBody>
      </p:sp>
      <p:sp>
        <p:nvSpPr>
          <p:cNvPr id="715" name="SF：１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SF：１点の場合</a:t>
            </a:r>
          </a:p>
        </p:txBody>
      </p:sp>
      <p:pic>
        <p:nvPicPr>
          <p:cNvPr id="716" name="90_1arf.pdf" descr="90_1arf.pdf"/>
          <p:cNvPicPr>
            <a:picLocks noChangeAspect="1"/>
          </p:cNvPicPr>
          <p:nvPr/>
        </p:nvPicPr>
        <p:blipFill>
          <a:blip r:embed="rId2">
            <a:extLst/>
          </a:blip>
          <a:srcRect l="37377" t="27726" r="20971" b="27726"/>
          <a:stretch>
            <a:fillRect/>
          </a:stretch>
        </p:blipFill>
        <p:spPr>
          <a:xfrm>
            <a:off x="730848" y="2660977"/>
            <a:ext cx="8168416" cy="8736456"/>
          </a:xfrm>
          <a:prstGeom prst="rect">
            <a:avLst/>
          </a:prstGeom>
          <a:ln w="12700">
            <a:miter lim="400000"/>
          </a:ln>
        </p:spPr>
      </p:pic>
      <p:sp>
        <p:nvSpPr>
          <p:cNvPr id="717" name="ARFの効果を導入するとアクチン分子の発散を抑制⇨ ARFは細胞形状維持に重要"/>
          <p:cNvSpPr txBox="1"/>
          <p:nvPr/>
        </p:nvSpPr>
        <p:spPr>
          <a:xfrm>
            <a:off x="10020455" y="10108953"/>
            <a:ext cx="14292034"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ARFの効果を導入するとアクチン分子の発散を抑制⇨ </a:t>
            </a:r>
            <a:r>
              <a:rPr>
                <a:latin typeface="ヒラギノ角ゴ ProN W6"/>
                <a:ea typeface="ヒラギノ角ゴ ProN W6"/>
                <a:cs typeface="ヒラギノ角ゴ ProN W6"/>
                <a:sym typeface="ヒラギノ角ゴ ProN W6"/>
              </a:rPr>
              <a:t>ARFは細胞形状維持に重要</a:t>
            </a:r>
          </a:p>
        </p:txBody>
      </p:sp>
      <p:grpSp>
        <p:nvGrpSpPr>
          <p:cNvPr id="720" name="グループ"/>
          <p:cNvGrpSpPr/>
          <p:nvPr/>
        </p:nvGrpSpPr>
        <p:grpSpPr>
          <a:xfrm>
            <a:off x="10462628" y="2416150"/>
            <a:ext cx="13407689" cy="5951476"/>
            <a:chOff x="0" y="55571"/>
            <a:chExt cx="13407688" cy="5951475"/>
          </a:xfrm>
        </p:grpSpPr>
        <p:sp>
          <p:nvSpPr>
            <p:cNvPr id="718"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19"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21" name="配向効果あり"/>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722"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結果"/>
          <p:cNvSpPr txBox="1"/>
          <p:nvPr>
            <p:ph type="title"/>
          </p:nvPr>
        </p:nvSpPr>
        <p:spPr>
          <a:prstGeom prst="rect">
            <a:avLst/>
          </a:prstGeom>
        </p:spPr>
        <p:txBody>
          <a:bodyPr/>
          <a:lstStyle/>
          <a:p>
            <a:pPr/>
            <a:r>
              <a:t>結果</a:t>
            </a:r>
          </a:p>
        </p:txBody>
      </p:sp>
      <p:pic>
        <p:nvPicPr>
          <p:cNvPr id="725" name="screenshot392874.jpg" descr="screenshot392874.jpg"/>
          <p:cNvPicPr>
            <a:picLocks noChangeAspect="1"/>
          </p:cNvPicPr>
          <p:nvPr/>
        </p:nvPicPr>
        <p:blipFill>
          <a:blip r:embed="rId2">
            <a:extLst/>
          </a:blip>
          <a:srcRect l="37035" t="27888" r="19780" b="27888"/>
          <a:stretch>
            <a:fillRect/>
          </a:stretch>
        </p:blipFill>
        <p:spPr>
          <a:xfrm>
            <a:off x="1286320" y="2900759"/>
            <a:ext cx="8427688" cy="7914480"/>
          </a:xfrm>
          <a:prstGeom prst="rect">
            <a:avLst/>
          </a:prstGeom>
          <a:ln w="12700">
            <a:miter lim="400000"/>
          </a:ln>
        </p:spPr>
      </p:pic>
      <p:sp>
        <p:nvSpPr>
          <p:cNvPr id="726" name="ARFあり（SF方向への牽引）の場合、アクチン分子は実際の半月状に近い形に凝集⇨ 先端が膜側を向くことで細胞前方を押すことができ、推進可能な形になっている"/>
          <p:cNvSpPr txBox="1"/>
          <p:nvPr/>
        </p:nvSpPr>
        <p:spPr>
          <a:xfrm>
            <a:off x="10300596" y="9058086"/>
            <a:ext cx="13491027" cy="3968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500">
                <a:latin typeface="+mn-lt"/>
                <a:ea typeface="+mn-ea"/>
                <a:cs typeface="+mn-cs"/>
                <a:sym typeface="ヒラギノ角ゴ ProN W3"/>
              </a:defRPr>
            </a:pPr>
            <a:r>
              <a:t>ARFあり（SF方向への牽引）の場合、アクチン分子は実際の半月状に近い形に凝集⇨ </a:t>
            </a:r>
            <a:r>
              <a:rPr>
                <a:latin typeface="ヒラギノ角ゴ ProN W6"/>
                <a:ea typeface="ヒラギノ角ゴ ProN W6"/>
                <a:cs typeface="ヒラギノ角ゴ ProN W6"/>
                <a:sym typeface="ヒラギノ角ゴ ProN W6"/>
              </a:rPr>
              <a:t>先端が膜側を向くことで細胞前方を押すことができ、推進可能な形になっている</a:t>
            </a:r>
          </a:p>
        </p:txBody>
      </p:sp>
      <p:grpSp>
        <p:nvGrpSpPr>
          <p:cNvPr id="729" name="グループ"/>
          <p:cNvGrpSpPr/>
          <p:nvPr/>
        </p:nvGrpSpPr>
        <p:grpSpPr>
          <a:xfrm>
            <a:off x="10296521" y="2568312"/>
            <a:ext cx="13407690" cy="5951476"/>
            <a:chOff x="0" y="55571"/>
            <a:chExt cx="13407688" cy="5951475"/>
          </a:xfrm>
        </p:grpSpPr>
        <p:sp>
          <p:nvSpPr>
            <p:cNvPr id="727"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28"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30"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731" name="配向効果あり"/>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732"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吹き出し"/>
          <p:cNvSpPr/>
          <p:nvPr/>
        </p:nvSpPr>
        <p:spPr>
          <a:xfrm flipH="1">
            <a:off x="-252302" y="2410816"/>
            <a:ext cx="14908509" cy="2925423"/>
          </a:xfrm>
          <a:prstGeom prst="wedgeEllipseCallout">
            <a:avLst>
              <a:gd name="adj1" fmla="val -56497"/>
              <a:gd name="adj2" fmla="val 53207"/>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34" name="はじめに"/>
          <p:cNvSpPr txBox="1"/>
          <p:nvPr>
            <p:ph type="title"/>
          </p:nvPr>
        </p:nvSpPr>
        <p:spPr>
          <a:prstGeom prst="rect">
            <a:avLst/>
          </a:prstGeom>
        </p:spPr>
        <p:txBody>
          <a:bodyPr/>
          <a:lstStyle/>
          <a:p>
            <a:pPr/>
            <a:r>
              <a:t>はじめに</a:t>
            </a:r>
          </a:p>
        </p:txBody>
      </p:sp>
      <p:sp>
        <p:nvSpPr>
          <p:cNvPr id="135"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36" name="taken by T. Nakata"/>
          <p:cNvSpPr txBox="1"/>
          <p:nvPr/>
        </p:nvSpPr>
        <p:spPr>
          <a:xfrm>
            <a:off x="15908535" y="12368036"/>
            <a:ext cx="7961863"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mn-lt"/>
                <a:ea typeface="+mn-ea"/>
                <a:cs typeface="+mn-cs"/>
                <a:sym typeface="ヒラギノ角ゴ ProN W3"/>
              </a:defRPr>
            </a:lvl1pPr>
          </a:lstStyle>
          <a:p>
            <a:pPr/>
            <a:r>
              <a:t>taken by T. Nakata </a:t>
            </a:r>
          </a:p>
        </p:txBody>
      </p:sp>
      <p:sp>
        <p:nvSpPr>
          <p:cNvPr id="137" name="ケラトサイト=多くの魚類に存在する表皮細胞の一種"/>
          <p:cNvSpPr txBox="1"/>
          <p:nvPr/>
        </p:nvSpPr>
        <p:spPr>
          <a:xfrm>
            <a:off x="2606744" y="2948979"/>
            <a:ext cx="919051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solidFill>
                  <a:srgbClr val="FFFFFF"/>
                </a:solidFill>
                <a:latin typeface="+mn-lt"/>
                <a:ea typeface="+mn-ea"/>
                <a:cs typeface="+mn-cs"/>
                <a:sym typeface="ヒラギノ角ゴ ProN W3"/>
              </a:defRPr>
            </a:pPr>
            <a:r>
              <a:rPr>
                <a:latin typeface="ヒラギノ角ゴ ProN W6"/>
                <a:ea typeface="ヒラギノ角ゴ ProN W6"/>
                <a:cs typeface="ヒラギノ角ゴ ProN W6"/>
                <a:sym typeface="ヒラギノ角ゴ ProN W6"/>
              </a:rPr>
              <a:t>ケラトサイト=</a:t>
            </a:r>
            <a:r>
              <a:rPr sz="5600"/>
              <a:t>多くの魚類に</a:t>
            </a:r>
            <a:r>
              <a:t>存在する表皮細胞の一種</a:t>
            </a:r>
          </a:p>
        </p:txBody>
      </p:sp>
      <p:sp>
        <p:nvSpPr>
          <p:cNvPr id="138" name="皮膚が創傷を受けると創傷箇所に移動し保護"/>
          <p:cNvSpPr txBox="1"/>
          <p:nvPr/>
        </p:nvSpPr>
        <p:spPr>
          <a:xfrm>
            <a:off x="760811" y="5886450"/>
            <a:ext cx="12882384"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皮膚が創傷を受けると創傷箇所に移動し保護</a:t>
            </a:r>
          </a:p>
        </p:txBody>
      </p:sp>
      <p:sp>
        <p:nvSpPr>
          <p:cNvPr id="139" name="通常時：円状"/>
          <p:cNvSpPr txBox="1"/>
          <p:nvPr/>
        </p:nvSpPr>
        <p:spPr>
          <a:xfrm>
            <a:off x="3566724" y="10852106"/>
            <a:ext cx="727055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800">
                <a:solidFill>
                  <a:srgbClr val="C82506"/>
                </a:solidFill>
              </a:defRPr>
            </a:lvl1pPr>
          </a:lstStyle>
          <a:p>
            <a:pPr/>
            <a:r>
              <a:t>通常時：円状</a:t>
            </a:r>
          </a:p>
        </p:txBody>
      </p:sp>
      <p:pic>
        <p:nvPicPr>
          <p:cNvPr id="140" name="keratocytes.mov" descr="keratocytes.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674987" y="3010938"/>
            <a:ext cx="8428960" cy="8428960"/>
          </a:xfrm>
          <a:prstGeom prst="rect">
            <a:avLst/>
          </a:prstGeom>
          <a:ln w="12700">
            <a:miter lim="400000"/>
          </a:ln>
        </p:spPr>
      </p:pic>
      <p:sp>
        <p:nvSpPr>
          <p:cNvPr id="141" name="遊走時：半月状"/>
          <p:cNvSpPr txBox="1"/>
          <p:nvPr/>
        </p:nvSpPr>
        <p:spPr>
          <a:xfrm>
            <a:off x="3566724" y="12025221"/>
            <a:ext cx="727055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800">
                <a:solidFill>
                  <a:srgbClr val="C82506"/>
                </a:solidFill>
              </a:defRPr>
            </a:lvl1pPr>
          </a:lstStyle>
          <a:p>
            <a:pPr/>
            <a:r>
              <a:t>遊走時：半月状</a:t>
            </a:r>
          </a:p>
        </p:txBody>
      </p:sp>
      <p:sp>
        <p:nvSpPr>
          <p:cNvPr id="142" name="アメーバ運動により移動"/>
          <p:cNvSpPr txBox="1"/>
          <p:nvPr/>
        </p:nvSpPr>
        <p:spPr>
          <a:xfrm>
            <a:off x="650365" y="9678990"/>
            <a:ext cx="8150607"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アメーバ運動により移動</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866666" fill="hold"/>
                                        <p:tgtEl>
                                          <p:spTgt spid="14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40"/>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4" name="結果"/>
          <p:cNvSpPr txBox="1"/>
          <p:nvPr>
            <p:ph type="title"/>
          </p:nvPr>
        </p:nvSpPr>
        <p:spPr>
          <a:prstGeom prst="rect">
            <a:avLst/>
          </a:prstGeom>
        </p:spPr>
        <p:txBody>
          <a:bodyPr/>
          <a:lstStyle/>
          <a:p>
            <a:pPr/>
            <a:r>
              <a:t>結果</a:t>
            </a:r>
          </a:p>
        </p:txBody>
      </p:sp>
      <p:pic>
        <p:nvPicPr>
          <p:cNvPr id="735" name="90_darf.pdf" descr="90_darf.pdf"/>
          <p:cNvPicPr>
            <a:picLocks noChangeAspect="1"/>
          </p:cNvPicPr>
          <p:nvPr/>
        </p:nvPicPr>
        <p:blipFill>
          <a:blip r:embed="rId2">
            <a:extLst/>
          </a:blip>
          <a:srcRect l="33479" t="21349" r="14666" b="22389"/>
          <a:stretch>
            <a:fillRect/>
          </a:stretch>
        </p:blipFill>
        <p:spPr>
          <a:xfrm>
            <a:off x="1590007" y="2522735"/>
            <a:ext cx="7991335" cy="8670458"/>
          </a:xfrm>
          <a:prstGeom prst="rect">
            <a:avLst/>
          </a:prstGeom>
          <a:ln w="12700">
            <a:miter lim="400000"/>
          </a:ln>
        </p:spPr>
      </p:pic>
      <p:sp>
        <p:nvSpPr>
          <p:cNvPr id="736" name="グループ"/>
          <p:cNvSpPr txBox="1"/>
          <p:nvPr/>
        </p:nvSpPr>
        <p:spPr>
          <a:xfrm>
            <a:off x="1590129" y="11556900"/>
            <a:ext cx="7991232"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距離依存型ARFの場合</a:t>
            </a:r>
          </a:p>
        </p:txBody>
      </p:sp>
      <p:sp>
        <p:nvSpPr>
          <p:cNvPr id="737" name="距離依存型ARFの場合、半月状の形状から遠ざかり縦長く凝集⇨ 全アクチンを一様に牽引することが半月状形成に寄与"/>
          <p:cNvSpPr txBox="1"/>
          <p:nvPr/>
        </p:nvSpPr>
        <p:spPr>
          <a:xfrm>
            <a:off x="10259830" y="9556503"/>
            <a:ext cx="13138707" cy="2813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300">
                <a:latin typeface="+mn-lt"/>
                <a:ea typeface="+mn-ea"/>
                <a:cs typeface="+mn-cs"/>
                <a:sym typeface="ヒラギノ角ゴ ProN W3"/>
              </a:defRPr>
            </a:pPr>
            <a:r>
              <a:t>距離依存型ARFの場合、半月状の形状から遠ざかり縦長く凝集⇨ </a:t>
            </a:r>
            <a:r>
              <a:rPr>
                <a:latin typeface="ヒラギノ角ゴ ProN W6"/>
                <a:ea typeface="ヒラギノ角ゴ ProN W6"/>
                <a:cs typeface="ヒラギノ角ゴ ProN W6"/>
                <a:sym typeface="ヒラギノ角ゴ ProN W6"/>
              </a:rPr>
              <a:t>全アクチンを一様に牽引することが半月状形成に寄与</a:t>
            </a:r>
          </a:p>
        </p:txBody>
      </p:sp>
      <p:grpSp>
        <p:nvGrpSpPr>
          <p:cNvPr id="740" name="グループ"/>
          <p:cNvGrpSpPr/>
          <p:nvPr/>
        </p:nvGrpSpPr>
        <p:grpSpPr>
          <a:xfrm>
            <a:off x="10125339" y="2225947"/>
            <a:ext cx="13407689" cy="6407963"/>
            <a:chOff x="0" y="-39679"/>
            <a:chExt cx="13407688" cy="6407961"/>
          </a:xfrm>
        </p:grpSpPr>
        <p:sp>
          <p:nvSpPr>
            <p:cNvPr id="738"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39"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41"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742" name="配向効果あり"/>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配向効果あり</a:t>
            </a:r>
          </a:p>
        </p:txBody>
      </p:sp>
      <p:sp>
        <p:nvSpPr>
          <p:cNvPr id="743" name="距離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距離依存型ARF</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結果"/>
          <p:cNvSpPr txBox="1"/>
          <p:nvPr>
            <p:ph type="title"/>
          </p:nvPr>
        </p:nvSpPr>
        <p:spPr>
          <a:prstGeom prst="rect">
            <a:avLst/>
          </a:prstGeom>
        </p:spPr>
        <p:txBody>
          <a:bodyPr/>
          <a:lstStyle/>
          <a:p>
            <a:pPr/>
            <a:r>
              <a:t>結果</a:t>
            </a:r>
          </a:p>
        </p:txBody>
      </p:sp>
      <p:pic>
        <p:nvPicPr>
          <p:cNvPr id="746" name="90_nro.pdf" descr="90_nro.pdf"/>
          <p:cNvPicPr>
            <a:picLocks noChangeAspect="1"/>
          </p:cNvPicPr>
          <p:nvPr/>
        </p:nvPicPr>
        <p:blipFill>
          <a:blip r:embed="rId2">
            <a:extLst/>
          </a:blip>
          <a:srcRect l="34573" t="20389" r="12325" b="20389"/>
          <a:stretch>
            <a:fillRect/>
          </a:stretch>
        </p:blipFill>
        <p:spPr>
          <a:xfrm>
            <a:off x="416738" y="2336665"/>
            <a:ext cx="7991076" cy="8912100"/>
          </a:xfrm>
          <a:prstGeom prst="rect">
            <a:avLst/>
          </a:prstGeom>
          <a:ln w="12700">
            <a:miter lim="400000"/>
          </a:ln>
        </p:spPr>
      </p:pic>
      <p:sp>
        <p:nvSpPr>
          <p:cNvPr id="747" name="配向効果無しARFの場合"/>
          <p:cNvSpPr txBox="1"/>
          <p:nvPr/>
        </p:nvSpPr>
        <p:spPr>
          <a:xfrm>
            <a:off x="308314" y="11396464"/>
            <a:ext cx="7991232" cy="73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配向効果無しARFの場合</a:t>
            </a:r>
          </a:p>
        </p:txBody>
      </p:sp>
      <p:sp>
        <p:nvSpPr>
          <p:cNvPr id="748" name="配向効果が無しの場合、アクチンの先端が全方向に向くため凝集領域が徐々に拡大⇨ 配向効果はアクチン分子を細胞膜側へ向け, 形態の維持に寄与"/>
          <p:cNvSpPr txBox="1"/>
          <p:nvPr/>
        </p:nvSpPr>
        <p:spPr>
          <a:xfrm>
            <a:off x="10251931" y="9396712"/>
            <a:ext cx="13595937" cy="387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400">
                <a:latin typeface="+mn-lt"/>
                <a:ea typeface="+mn-ea"/>
                <a:cs typeface="+mn-cs"/>
                <a:sym typeface="ヒラギノ角ゴ ProN W3"/>
              </a:defRPr>
            </a:pPr>
            <a:r>
              <a:t>配向効果が無しの場合、アクチンの先端が全方向に向くため凝集領域が徐々に拡大⇨ </a:t>
            </a:r>
            <a:r>
              <a:rPr>
                <a:latin typeface="ヒラギノ角ゴ ProN W6"/>
                <a:ea typeface="ヒラギノ角ゴ ProN W6"/>
                <a:cs typeface="ヒラギノ角ゴ ProN W6"/>
                <a:sym typeface="ヒラギノ角ゴ ProN W6"/>
              </a:rPr>
              <a:t>配向効果はアクチン分子を細胞膜側へ向け, 形態の維持に寄与</a:t>
            </a:r>
          </a:p>
        </p:txBody>
      </p:sp>
      <p:grpSp>
        <p:nvGrpSpPr>
          <p:cNvPr id="751" name="グループ"/>
          <p:cNvGrpSpPr/>
          <p:nvPr/>
        </p:nvGrpSpPr>
        <p:grpSpPr>
          <a:xfrm>
            <a:off x="10125339" y="2225947"/>
            <a:ext cx="13407689" cy="6407963"/>
            <a:chOff x="0" y="-39679"/>
            <a:chExt cx="13407688" cy="6407961"/>
          </a:xfrm>
        </p:grpSpPr>
        <p:sp>
          <p:nvSpPr>
            <p:cNvPr id="749"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50"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52" name="SF：２点の場合"/>
          <p:cNvSpPr txBox="1"/>
          <p:nvPr/>
        </p:nvSpPr>
        <p:spPr>
          <a:xfrm>
            <a:off x="11737114" y="4012110"/>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SF：２点の場合</a:t>
            </a:r>
          </a:p>
        </p:txBody>
      </p:sp>
      <p:sp>
        <p:nvSpPr>
          <p:cNvPr id="753" name="配向効果なし"/>
          <p:cNvSpPr txBox="1"/>
          <p:nvPr/>
        </p:nvSpPr>
        <p:spPr>
          <a:xfrm>
            <a:off x="11737114" y="5223266"/>
            <a:ext cx="7991232"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配向効果なし</a:t>
            </a:r>
          </a:p>
        </p:txBody>
      </p:sp>
      <p:sp>
        <p:nvSpPr>
          <p:cNvPr id="754" name="距離非依存型ARF"/>
          <p:cNvSpPr txBox="1"/>
          <p:nvPr/>
        </p:nvSpPr>
        <p:spPr>
          <a:xfrm>
            <a:off x="11737114" y="6784307"/>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距離非依存型ARF</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まとめ"/>
          <p:cNvSpPr txBox="1"/>
          <p:nvPr>
            <p:ph type="title"/>
          </p:nvPr>
        </p:nvSpPr>
        <p:spPr>
          <a:prstGeom prst="rect">
            <a:avLst/>
          </a:prstGeom>
        </p:spPr>
        <p:txBody>
          <a:bodyPr/>
          <a:lstStyle/>
          <a:p>
            <a:pPr/>
            <a:r>
              <a:t>まとめ</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まとめ"/>
          <p:cNvSpPr txBox="1"/>
          <p:nvPr>
            <p:ph type="title"/>
          </p:nvPr>
        </p:nvSpPr>
        <p:spPr>
          <a:prstGeom prst="rect">
            <a:avLst/>
          </a:prstGeom>
        </p:spPr>
        <p:txBody>
          <a:bodyPr/>
          <a:lstStyle/>
          <a:p>
            <a:pPr/>
            <a:r>
              <a:t>まとめ</a:t>
            </a:r>
          </a:p>
        </p:txBody>
      </p:sp>
      <p:grpSp>
        <p:nvGrpSpPr>
          <p:cNvPr id="762" name="グループ"/>
          <p:cNvGrpSpPr/>
          <p:nvPr/>
        </p:nvGrpSpPr>
        <p:grpSpPr>
          <a:xfrm>
            <a:off x="1187194" y="6402495"/>
            <a:ext cx="22009612" cy="7252997"/>
            <a:chOff x="0" y="0"/>
            <a:chExt cx="22009610" cy="7252996"/>
          </a:xfrm>
        </p:grpSpPr>
        <p:sp>
          <p:nvSpPr>
            <p:cNvPr id="759" name="四角形"/>
            <p:cNvSpPr/>
            <p:nvPr/>
          </p:nvSpPr>
          <p:spPr>
            <a:xfrm>
              <a:off x="0" y="788044"/>
              <a:ext cx="22009611" cy="6464953"/>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60" name="結果"/>
            <p:cNvSpPr txBox="1"/>
            <p:nvPr/>
          </p:nvSpPr>
          <p:spPr>
            <a:xfrm>
              <a:off x="812266" y="0"/>
              <a:ext cx="2070555" cy="189579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結果</a:t>
              </a:r>
            </a:p>
          </p:txBody>
        </p:sp>
        <p:sp>
          <p:nvSpPr>
            <p:cNvPr id="761" name="距離非依存型ARFが細胞の膨張を防ぐ(形状維持)…"/>
            <p:cNvSpPr txBox="1"/>
            <p:nvPr/>
          </p:nvSpPr>
          <p:spPr>
            <a:xfrm>
              <a:off x="760889" y="1480461"/>
              <a:ext cx="20487832" cy="5635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28600" indent="-228600" algn="l">
                <a:spcBef>
                  <a:spcPts val="5900"/>
                </a:spcBef>
                <a:buSzPct val="100000"/>
                <a:buChar char="•"/>
                <a:defRPr sz="5800">
                  <a:latin typeface="+mn-lt"/>
                  <a:ea typeface="+mn-ea"/>
                  <a:cs typeface="+mn-cs"/>
                  <a:sym typeface="ヒラギノ角ゴ ProN W3"/>
                </a:defRPr>
              </a:pPr>
              <a:r>
                <a:t>距離非依存型ARFが細胞の膨張を防ぐ(形状維持)</a:t>
              </a:r>
            </a:p>
            <a:p>
              <a:pPr marL="228600" indent="-228600" algn="l">
                <a:spcBef>
                  <a:spcPts val="5900"/>
                </a:spcBef>
                <a:buSzPct val="100000"/>
                <a:buChar char="•"/>
                <a:defRPr sz="5800">
                  <a:latin typeface="+mn-lt"/>
                  <a:ea typeface="+mn-ea"/>
                  <a:cs typeface="+mn-cs"/>
                  <a:sym typeface="ヒラギノ角ゴ ProN W3"/>
                </a:defRPr>
              </a:pPr>
              <a:r>
                <a:t>配向効果でアクチン分子の先端を細胞膜側へ向ける</a:t>
              </a:r>
            </a:p>
            <a:p>
              <a:pPr marL="228600" indent="-228600" algn="l">
                <a:spcBef>
                  <a:spcPts val="5900"/>
                </a:spcBef>
                <a:buSzPct val="100000"/>
                <a:buChar char="•"/>
                <a:defRPr sz="5800">
                  <a:latin typeface="+mn-lt"/>
                  <a:ea typeface="+mn-ea"/>
                  <a:cs typeface="+mn-cs"/>
                  <a:sym typeface="ヒラギノ角ゴ ProN W3"/>
                </a:defRPr>
              </a:pPr>
              <a:r>
                <a:t>SFへ引きつけられることでアクチン分子が半月状を形成, 推進方向へ揃える</a:t>
              </a:r>
            </a:p>
          </p:txBody>
        </p:sp>
      </p:grpSp>
      <p:grpSp>
        <p:nvGrpSpPr>
          <p:cNvPr id="765" name="グループ"/>
          <p:cNvGrpSpPr/>
          <p:nvPr/>
        </p:nvGrpSpPr>
        <p:grpSpPr>
          <a:xfrm>
            <a:off x="1314194" y="2867649"/>
            <a:ext cx="21609442" cy="3804428"/>
            <a:chOff x="0" y="242921"/>
            <a:chExt cx="21609440" cy="3804427"/>
          </a:xfrm>
        </p:grpSpPr>
        <p:sp>
          <p:nvSpPr>
            <p:cNvPr id="763" name="四角形"/>
            <p:cNvSpPr/>
            <p:nvPr/>
          </p:nvSpPr>
          <p:spPr>
            <a:xfrm>
              <a:off x="0" y="434892"/>
              <a:ext cx="21609441" cy="3420486"/>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64" name="ケラトサイトの遊走時の半月状形態がどのように形成, 維持されているのかをARFを様々な条件下でシミュレーションした場合の細胞の形状変化を観察することで検討"/>
            <p:cNvSpPr txBox="1"/>
            <p:nvPr/>
          </p:nvSpPr>
          <p:spPr>
            <a:xfrm>
              <a:off x="2566830" y="242921"/>
              <a:ext cx="18762850" cy="38044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5900"/>
                </a:spcBef>
                <a:defRPr sz="5800">
                  <a:latin typeface="+mn-lt"/>
                  <a:ea typeface="+mn-ea"/>
                  <a:cs typeface="+mn-cs"/>
                  <a:sym typeface="ヒラギノ角ゴ ProN W3"/>
                </a:defRPr>
              </a:lvl1pPr>
            </a:lstStyle>
            <a:p>
              <a:pPr/>
              <a:r>
                <a:t>ケラトサイトの遊走時の半月状形態がどのように形成, 維持されているのかをARFを様々な条件下でシミュレーションした場合の細胞の形状変化を観察することで検討</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アメーバ運動の分子メカニズム"/>
          <p:cNvSpPr txBox="1"/>
          <p:nvPr>
            <p:ph type="title"/>
          </p:nvPr>
        </p:nvSpPr>
        <p:spPr>
          <a:xfrm>
            <a:off x="1190414" y="4533900"/>
            <a:ext cx="22003172" cy="4648200"/>
          </a:xfrm>
          <a:prstGeom prst="rect">
            <a:avLst/>
          </a:prstGeom>
        </p:spPr>
        <p:txBody>
          <a:bodyPr/>
          <a:lstStyle/>
          <a:p>
            <a:pPr/>
            <a:r>
              <a:t>アメーバ運動の分子メカニズム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アクチン分子の重合"/>
          <p:cNvSpPr txBox="1"/>
          <p:nvPr>
            <p:ph type="title"/>
          </p:nvPr>
        </p:nvSpPr>
        <p:spPr>
          <a:prstGeom prst="rect">
            <a:avLst/>
          </a:prstGeom>
        </p:spPr>
        <p:txBody>
          <a:bodyPr/>
          <a:lstStyle/>
          <a:p>
            <a:pPr/>
            <a:r>
              <a:t>アクチン分子の重合</a:t>
            </a:r>
          </a:p>
        </p:txBody>
      </p:sp>
      <p:pic>
        <p:nvPicPr>
          <p:cNvPr id="147"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48"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49" name="細胞前方でアクチン分子が次々連なり（重合）細胞前端が押されて伸長"/>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細胞前方でアクチン分子が次々連なり（重合）細胞前端が押されて伸長</a:t>
            </a:r>
          </a:p>
        </p:txBody>
      </p:sp>
      <p:sp>
        <p:nvSpPr>
          <p:cNvPr id="150"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51"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52" name="スクリーンショット 2019-02-13 18.19.33.png" descr="スクリーンショット 2019-02-13 18.19.33.png"/>
          <p:cNvPicPr>
            <a:picLocks noChangeAspect="1"/>
          </p:cNvPicPr>
          <p:nvPr/>
        </p:nvPicPr>
        <p:blipFill>
          <a:blip r:embed="rId3">
            <a:extLst/>
          </a:blip>
          <a:stretch>
            <a:fillRect/>
          </a:stretch>
        </p:blipFill>
        <p:spPr>
          <a:xfrm>
            <a:off x="16437705" y="3670360"/>
            <a:ext cx="6148601" cy="600120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イメージ" descr="イメージ"/>
          <p:cNvPicPr>
            <a:picLocks noChangeAspect="1"/>
          </p:cNvPicPr>
          <p:nvPr/>
        </p:nvPicPr>
        <p:blipFill>
          <a:blip r:embed="rId2">
            <a:extLst/>
          </a:blip>
          <a:stretch>
            <a:fillRect/>
          </a:stretch>
        </p:blipFill>
        <p:spPr>
          <a:xfrm>
            <a:off x="16004833" y="3760423"/>
            <a:ext cx="6198661" cy="5821077"/>
          </a:xfrm>
          <a:prstGeom prst="rect">
            <a:avLst/>
          </a:prstGeom>
          <a:ln w="12700">
            <a:miter lim="400000"/>
          </a:ln>
        </p:spPr>
      </p:pic>
      <p:sp>
        <p:nvSpPr>
          <p:cNvPr id="155" name="アクチン分子の脱重合"/>
          <p:cNvSpPr txBox="1"/>
          <p:nvPr>
            <p:ph type="title"/>
          </p:nvPr>
        </p:nvSpPr>
        <p:spPr>
          <a:prstGeom prst="rect">
            <a:avLst/>
          </a:prstGeom>
        </p:spPr>
        <p:txBody>
          <a:bodyPr/>
          <a:lstStyle/>
          <a:p>
            <a:pPr/>
            <a:r>
              <a:t>アクチン分子の脱重合</a:t>
            </a:r>
          </a:p>
        </p:txBody>
      </p:sp>
      <p:pic>
        <p:nvPicPr>
          <p:cNvPr id="156"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7"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58" name="重合する端とは逆の端ではアクチン分子が解離していきその一部が細胞後部へ向かう"/>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重合する端とは逆の端ではアクチン分子が解離していきその一部が細胞後部へ向かう</a:t>
            </a:r>
          </a:p>
        </p:txBody>
      </p:sp>
      <p:sp>
        <p:nvSpPr>
          <p:cNvPr id="159"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60"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イメージ" descr="イメージ"/>
          <p:cNvPicPr>
            <a:picLocks noChangeAspect="1"/>
          </p:cNvPicPr>
          <p:nvPr/>
        </p:nvPicPr>
        <p:blipFill>
          <a:blip r:embed="rId2">
            <a:extLst/>
          </a:blip>
          <a:stretch>
            <a:fillRect/>
          </a:stretch>
        </p:blipFill>
        <p:spPr>
          <a:xfrm>
            <a:off x="15001949" y="2788214"/>
            <a:ext cx="7639012" cy="7173692"/>
          </a:xfrm>
          <a:prstGeom prst="rect">
            <a:avLst/>
          </a:prstGeom>
          <a:ln w="12700">
            <a:miter lim="400000"/>
          </a:ln>
        </p:spPr>
      </p:pic>
      <p:sp>
        <p:nvSpPr>
          <p:cNvPr id="163" name="ストレスファイバの生成"/>
          <p:cNvSpPr txBox="1"/>
          <p:nvPr>
            <p:ph type="title"/>
          </p:nvPr>
        </p:nvSpPr>
        <p:spPr>
          <a:prstGeom prst="rect">
            <a:avLst/>
          </a:prstGeom>
        </p:spPr>
        <p:txBody>
          <a:bodyPr/>
          <a:lstStyle/>
          <a:p>
            <a:pPr/>
            <a:r>
              <a:t>ストレスファイバの生成</a:t>
            </a:r>
          </a:p>
        </p:txBody>
      </p:sp>
      <p:pic>
        <p:nvPicPr>
          <p:cNvPr id="164"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65" name="細胞後部でミオシン分子とアクチン分子が会合して束になり、ストレスファイバを形成"/>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細胞後部でミオシン分子とアクチン分子が会合して束になり、ストレスファイバを形成</a:t>
            </a:r>
          </a:p>
        </p:txBody>
      </p:sp>
      <p:sp>
        <p:nvSpPr>
          <p:cNvPr id="166"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67"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69"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73"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74" name="ストレスファイバの収縮によりアクチン分子が細胞後方へ引きつけられる(ARF)"/>
          <p:cNvSpPr txBox="1"/>
          <p:nvPr/>
        </p:nvSpPr>
        <p:spPr>
          <a:xfrm>
            <a:off x="5539711" y="10697886"/>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ストレスファイバの収縮によりアクチン分子が細胞後方へ引きつけられる(ARF)</a:t>
            </a:r>
          </a:p>
        </p:txBody>
      </p:sp>
      <p:sp>
        <p:nvSpPr>
          <p:cNvPr id="175" name="[Lee et al. 1993]"/>
          <p:cNvSpPr txBox="1"/>
          <p:nvPr/>
        </p:nvSpPr>
        <p:spPr>
          <a:xfrm>
            <a:off x="19141306" y="12649363"/>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76" name="Actin Retrograde Flow(ARF)"/>
          <p:cNvSpPr txBox="1"/>
          <p:nvPr>
            <p:ph type="title"/>
          </p:nvPr>
        </p:nvSpPr>
        <p:spPr>
          <a:xfrm>
            <a:off x="1790700" y="355600"/>
            <a:ext cx="21005800" cy="2286000"/>
          </a:xfrm>
          <a:prstGeom prst="rect">
            <a:avLst/>
          </a:prstGeom>
        </p:spPr>
        <p:txBody>
          <a:bodyPr/>
          <a:lstStyle>
            <a:lvl1pPr defTabSz="800735">
              <a:defRPr sz="11834"/>
            </a:lvl1pPr>
          </a:lstStyle>
          <a:p>
            <a:pPr/>
            <a:r>
              <a:t>Actin Retrograde Flow(ARF)</a:t>
            </a:r>
          </a:p>
        </p:txBody>
      </p:sp>
      <p:pic>
        <p:nvPicPr>
          <p:cNvPr id="177" name="イメージ" descr="イメージ"/>
          <p:cNvPicPr>
            <a:picLocks noChangeAspect="1"/>
          </p:cNvPicPr>
          <p:nvPr/>
        </p:nvPicPr>
        <p:blipFill>
          <a:blip r:embed="rId3">
            <a:extLst/>
          </a:blip>
          <a:stretch>
            <a:fillRect/>
          </a:stretch>
        </p:blipFill>
        <p:spPr>
          <a:xfrm>
            <a:off x="15001949" y="2788214"/>
            <a:ext cx="7639012" cy="7173692"/>
          </a:xfrm>
          <a:prstGeom prst="rect">
            <a:avLst/>
          </a:prstGeom>
          <a:ln w="12700">
            <a:miter lim="400000"/>
          </a:ln>
        </p:spPr>
      </p:pic>
      <p:pic>
        <p:nvPicPr>
          <p:cNvPr id="178"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80"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目的"/>
          <p:cNvSpPr txBox="1"/>
          <p:nvPr>
            <p:ph type="title"/>
          </p:nvPr>
        </p:nvSpPr>
        <p:spPr>
          <a:prstGeom prst="rect">
            <a:avLst/>
          </a:prstGeom>
        </p:spPr>
        <p:txBody>
          <a:bodyPr/>
          <a:lstStyle/>
          <a:p>
            <a:pPr/>
            <a:r>
              <a:t>目的</a:t>
            </a:r>
          </a:p>
        </p:txBody>
      </p:sp>
      <p:grpSp>
        <p:nvGrpSpPr>
          <p:cNvPr id="187" name="グループ"/>
          <p:cNvGrpSpPr/>
          <p:nvPr/>
        </p:nvGrpSpPr>
        <p:grpSpPr>
          <a:xfrm>
            <a:off x="1187194" y="5394291"/>
            <a:ext cx="22009612" cy="7981713"/>
            <a:chOff x="0" y="0"/>
            <a:chExt cx="22009610" cy="7981711"/>
          </a:xfrm>
        </p:grpSpPr>
        <p:sp>
          <p:nvSpPr>
            <p:cNvPr id="184" name="四角形"/>
            <p:cNvSpPr/>
            <p:nvPr/>
          </p:nvSpPr>
          <p:spPr>
            <a:xfrm>
              <a:off x="0" y="900348"/>
              <a:ext cx="22009611" cy="708136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185" name="アクチン分子と細胞膜をモデル化した物理シミュレーション実験により, ケラトサイトの遊走時の半月状形態を形成, 維持するメカニズムを解明"/>
            <p:cNvSpPr txBox="1"/>
            <p:nvPr/>
          </p:nvSpPr>
          <p:spPr>
            <a:xfrm>
              <a:off x="744580" y="1930482"/>
              <a:ext cx="20520450" cy="50210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5900"/>
                </a:spcBef>
                <a:defRPr sz="5800">
                  <a:latin typeface="+mn-lt"/>
                  <a:ea typeface="+mn-ea"/>
                  <a:cs typeface="+mn-cs"/>
                  <a:sym typeface="ヒラギノ角ゴ ProN W3"/>
                </a:defRPr>
              </a:lvl1pPr>
            </a:lstStyle>
            <a:p>
              <a:pPr/>
              <a:r>
                <a:t>アクチン分子と細胞膜をモデル化した物理シミュレーション実験により, ケラトサイトの遊走時の半月状形態を形成, 維持するメカニズムを解明</a:t>
              </a:r>
            </a:p>
          </p:txBody>
        </p:sp>
        <p:sp>
          <p:nvSpPr>
            <p:cNvPr id="186" name="目的"/>
            <p:cNvSpPr txBox="1"/>
            <p:nvPr/>
          </p:nvSpPr>
          <p:spPr>
            <a:xfrm>
              <a:off x="812266" y="0"/>
              <a:ext cx="2070555" cy="2165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目的</a:t>
              </a:r>
            </a:p>
          </p:txBody>
        </p:sp>
      </p:grpSp>
      <p:grpSp>
        <p:nvGrpSpPr>
          <p:cNvPr id="191" name="グループ"/>
          <p:cNvGrpSpPr/>
          <p:nvPr/>
        </p:nvGrpSpPr>
        <p:grpSpPr>
          <a:xfrm>
            <a:off x="3013775" y="2824172"/>
            <a:ext cx="18356450" cy="3055064"/>
            <a:chOff x="1" y="32868"/>
            <a:chExt cx="18356448" cy="3055062"/>
          </a:xfrm>
        </p:grpSpPr>
        <p:sp>
          <p:nvSpPr>
            <p:cNvPr id="188" name="形態"/>
            <p:cNvSpPr/>
            <p:nvPr/>
          </p:nvSpPr>
          <p:spPr>
            <a:xfrm>
              <a:off x="1" y="32868"/>
              <a:ext cx="6730378" cy="3055064"/>
            </a:xfrm>
            <a:prstGeom prst="roundRect">
              <a:avLst>
                <a:gd name="adj" fmla="val 8628"/>
              </a:avLst>
            </a:prstGeom>
            <a:gradFill flip="none" rotWithShape="1">
              <a:gsLst>
                <a:gs pos="0">
                  <a:srgbClr val="000000"/>
                </a:gs>
                <a:gs pos="100000">
                  <a:schemeClr val="accent5">
                    <a:hueOff val="-82419"/>
                    <a:satOff val="-9513"/>
                    <a:lumOff val="-16343"/>
                  </a:schemeClr>
                </a:gs>
              </a:gsLst>
              <a:lin ang="5400000" scaled="0"/>
            </a:gra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1300">
                  <a:solidFill>
                    <a:srgbClr val="FFFFFF"/>
                  </a:solidFill>
                </a:defRPr>
              </a:lvl1pPr>
            </a:lstStyle>
            <a:p>
              <a:pPr/>
              <a:r>
                <a:t>形態</a:t>
              </a:r>
            </a:p>
          </p:txBody>
        </p:sp>
        <p:sp>
          <p:nvSpPr>
            <p:cNvPr id="189" name="運動機能"/>
            <p:cNvSpPr/>
            <p:nvPr/>
          </p:nvSpPr>
          <p:spPr>
            <a:xfrm>
              <a:off x="11394709" y="91155"/>
              <a:ext cx="6961742" cy="2938490"/>
            </a:xfrm>
            <a:prstGeom prst="roundRect">
              <a:avLst>
                <a:gd name="adj" fmla="val 9132"/>
              </a:avLst>
            </a:prstGeom>
            <a:gradFill flip="none" rotWithShape="1">
              <a:gsLst>
                <a:gs pos="0">
                  <a:srgbClr val="000000"/>
                </a:gs>
                <a:gs pos="100000">
                  <a:schemeClr val="accent3">
                    <a:hueOff val="362282"/>
                    <a:satOff val="31803"/>
                    <a:lumOff val="-18242"/>
                  </a:schemeClr>
                </a:gs>
              </a:gsLst>
              <a:lin ang="5400000" scaled="0"/>
            </a:gra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sz="11300">
                  <a:solidFill>
                    <a:srgbClr val="FFFFFF"/>
                  </a:solidFill>
                </a:defRPr>
              </a:lvl1pPr>
            </a:lstStyle>
            <a:p>
              <a:pPr/>
              <a:r>
                <a:t>運動機能</a:t>
              </a:r>
            </a:p>
          </p:txBody>
        </p:sp>
        <p:sp>
          <p:nvSpPr>
            <p:cNvPr id="190" name="双方向矢印"/>
            <p:cNvSpPr/>
            <p:nvPr/>
          </p:nvSpPr>
          <p:spPr>
            <a:xfrm>
              <a:off x="7718960" y="809460"/>
              <a:ext cx="2687167" cy="1501879"/>
            </a:xfrm>
            <a:prstGeom prst="leftRightArrow">
              <a:avLst>
                <a:gd name="adj1" fmla="val 32255"/>
                <a:gd name="adj2" fmla="val 57881"/>
              </a:avLst>
            </a:prstGeom>
            <a:gradFill flip="none" rotWithShape="1">
              <a:gsLst>
                <a:gs pos="0">
                  <a:schemeClr val="accent3">
                    <a:hueOff val="-274225"/>
                    <a:satOff val="26768"/>
                    <a:lumOff val="11368"/>
                  </a:schemeClr>
                </a:gs>
                <a:gs pos="100000">
                  <a:schemeClr val="accent3">
                    <a:hueOff val="914337"/>
                    <a:satOff val="31515"/>
                    <a:lumOff val="-30790"/>
                  </a:schemeClr>
                </a:gs>
              </a:gsLst>
              <a:lin ang="5400000" scaled="0"/>
            </a:gradFill>
            <a:ln w="12700" cap="flat">
              <a:noFill/>
              <a:miter lim="400000"/>
            </a:ln>
            <a:effectLst/>
          </p:spPr>
          <p:txBody>
            <a:bodyPr wrap="square" lIns="0" tIns="0" rIns="0" bIns="0" numCol="1" anchor="ctr">
              <a:noAutofit/>
            </a:bodyPr>
            <a:lstStyle/>
            <a:p>
              <a:pPr>
                <a:defRPr sz="11300">
                  <a:solidFill>
                    <a:srgbClr val="FFFFFF"/>
                  </a:solidFil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