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comments/comment1.xml" ContentType="application/vnd.openxmlformats-officedocument.presentationml.comments+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media1.mov" ContentType="video/unknown"/>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Yu Tokunaga" initials="YT" lastIdx="1"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comments" Target="comments/comment1.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9-02-20T12:59:06.179" idx="1">
    <p:pos x="10736" y="10387"/>
    <p:text>線短く
ケラトサイト　特徴を列挙
構造を重視、情報のレイアウト
線を薄く淡く
解離（脱重合）
ARFのフルネーム
</p:text>
    <p:extLst>
      <p:ext uri="{C676402C-5697-4E1C-873F-D02D1690AC5C}">
        <p15:threadingInfo xmlns:p15="http://schemas.microsoft.com/office/powerpoint/2012/main" timeZoneBias="-54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ヒラギノ角ゴ ProN W3"/>
      </a:defRPr>
    </a:lvl1pPr>
    <a:lvl2pPr indent="228600" defTabSz="457200" latinLnBrk="0">
      <a:lnSpc>
        <a:spcPct val="117999"/>
      </a:lnSpc>
      <a:defRPr sz="2200">
        <a:latin typeface="+mn-lt"/>
        <a:ea typeface="+mn-ea"/>
        <a:cs typeface="+mn-cs"/>
        <a:sym typeface="ヒラギノ角ゴ ProN W3"/>
      </a:defRPr>
    </a:lvl2pPr>
    <a:lvl3pPr indent="457200" defTabSz="457200" latinLnBrk="0">
      <a:lnSpc>
        <a:spcPct val="117999"/>
      </a:lnSpc>
      <a:defRPr sz="2200">
        <a:latin typeface="+mn-lt"/>
        <a:ea typeface="+mn-ea"/>
        <a:cs typeface="+mn-cs"/>
        <a:sym typeface="ヒラギノ角ゴ ProN W3"/>
      </a:defRPr>
    </a:lvl3pPr>
    <a:lvl4pPr indent="685800" defTabSz="457200" latinLnBrk="0">
      <a:lnSpc>
        <a:spcPct val="117999"/>
      </a:lnSpc>
      <a:defRPr sz="2200">
        <a:latin typeface="+mn-lt"/>
        <a:ea typeface="+mn-ea"/>
        <a:cs typeface="+mn-cs"/>
        <a:sym typeface="ヒラギノ角ゴ ProN W3"/>
      </a:defRPr>
    </a:lvl4pPr>
    <a:lvl5pPr indent="914400" defTabSz="457200" latinLnBrk="0">
      <a:lnSpc>
        <a:spcPct val="117999"/>
      </a:lnSpc>
      <a:defRPr sz="2200">
        <a:latin typeface="+mn-lt"/>
        <a:ea typeface="+mn-ea"/>
        <a:cs typeface="+mn-cs"/>
        <a:sym typeface="ヒラギノ角ゴ ProN W3"/>
      </a:defRPr>
    </a:lvl5pPr>
    <a:lvl6pPr indent="1143000" defTabSz="457200" latinLnBrk="0">
      <a:lnSpc>
        <a:spcPct val="117999"/>
      </a:lnSpc>
      <a:defRPr sz="2200">
        <a:latin typeface="+mn-lt"/>
        <a:ea typeface="+mn-ea"/>
        <a:cs typeface="+mn-cs"/>
        <a:sym typeface="ヒラギノ角ゴ ProN W3"/>
      </a:defRPr>
    </a:lvl6pPr>
    <a:lvl7pPr indent="1371600" defTabSz="457200" latinLnBrk="0">
      <a:lnSpc>
        <a:spcPct val="117999"/>
      </a:lnSpc>
      <a:defRPr sz="2200">
        <a:latin typeface="+mn-lt"/>
        <a:ea typeface="+mn-ea"/>
        <a:cs typeface="+mn-cs"/>
        <a:sym typeface="ヒラギノ角ゴ ProN W3"/>
      </a:defRPr>
    </a:lvl7pPr>
    <a:lvl8pPr indent="1600200" defTabSz="457200" latinLnBrk="0">
      <a:lnSpc>
        <a:spcPct val="117999"/>
      </a:lnSpc>
      <a:defRPr sz="2200">
        <a:latin typeface="+mn-lt"/>
        <a:ea typeface="+mn-ea"/>
        <a:cs typeface="+mn-cs"/>
        <a:sym typeface="ヒラギノ角ゴ ProN W3"/>
      </a:defRPr>
    </a:lvl8pPr>
    <a:lvl9pPr indent="1828800" defTabSz="457200" latinLnBrk="0">
      <a:lnSpc>
        <a:spcPct val="117999"/>
      </a:lnSpc>
      <a:defRPr sz="2200">
        <a:latin typeface="+mn-lt"/>
        <a:ea typeface="+mn-ea"/>
        <a:cs typeface="+mn-cs"/>
        <a:sym typeface="ヒラギノ角ゴ ProN W3"/>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タイトル&amp;サブタイトル">
    <p:spTree>
      <p:nvGrpSpPr>
        <p:cNvPr id="1" name=""/>
        <p:cNvGrpSpPr/>
        <p:nvPr/>
      </p:nvGrpSpPr>
      <p:grpSpPr>
        <a:xfrm>
          <a:off x="0" y="0"/>
          <a:ext cx="0" cy="0"/>
          <a:chOff x="0" y="0"/>
          <a:chExt cx="0" cy="0"/>
        </a:xfrm>
      </p:grpSpPr>
      <p:sp>
        <p:nvSpPr>
          <p:cNvPr id="11" name="タイトルテキスト"/>
          <p:cNvSpPr txBox="1"/>
          <p:nvPr>
            <p:ph type="title"/>
          </p:nvPr>
        </p:nvSpPr>
        <p:spPr>
          <a:xfrm>
            <a:off x="1778000" y="2298700"/>
            <a:ext cx="20828000" cy="4648200"/>
          </a:xfrm>
          <a:prstGeom prst="rect">
            <a:avLst/>
          </a:prstGeom>
        </p:spPr>
        <p:txBody>
          <a:bodyPr anchor="b"/>
          <a:lstStyle/>
          <a:p>
            <a:pPr/>
            <a:r>
              <a:t>タイトルテキスト</a:t>
            </a:r>
          </a:p>
        </p:txBody>
      </p:sp>
      <p:sp>
        <p:nvSpPr>
          <p:cNvPr id="12" name="本文レベル1…"/>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本文レベル1</a:t>
            </a:r>
          </a:p>
          <a:p>
            <a:pPr lvl="1"/>
            <a:r>
              <a:t>本文レベル2</a:t>
            </a:r>
          </a:p>
          <a:p>
            <a:pPr lvl="2"/>
            <a:r>
              <a:t>本文レベル3</a:t>
            </a:r>
          </a:p>
          <a:p>
            <a:pPr lvl="3"/>
            <a:r>
              <a:t>本文レベル4</a:t>
            </a:r>
          </a:p>
          <a:p>
            <a:pPr lvl="4"/>
            <a:r>
              <a:t>本文レベル5</a:t>
            </a:r>
          </a:p>
        </p:txBody>
      </p:sp>
      <p:sp>
        <p:nvSpPr>
          <p:cNvPr id="1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4200"/>
          </a:xfrm>
          <a:prstGeom prst="rect">
            <a:avLst/>
          </a:prstGeom>
        </p:spPr>
        <p:txBody>
          <a:bodyPr anchor="t">
            <a:spAutoFit/>
          </a:bodyPr>
          <a:lstStyle>
            <a:lvl1pPr marL="0" indent="0" algn="ctr">
              <a:spcBef>
                <a:spcPts val="0"/>
              </a:spcBef>
              <a:buSzTx/>
              <a:buNone/>
              <a:defRPr sz="3200"/>
            </a:lvl1pPr>
          </a:lstStyle>
          <a:p>
            <a:pPr/>
            <a:r>
              <a:t>–Johnny Appleseed</a:t>
            </a:r>
          </a:p>
        </p:txBody>
      </p:sp>
      <p:sp>
        <p:nvSpPr>
          <p:cNvPr id="94" name="“ここに引用を入力してください。”"/>
          <p:cNvSpPr txBox="1"/>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vl1pPr>
          </a:lstStyle>
          <a:p>
            <a:pPr/>
            <a:r>
              <a:t>“ここに引用を入力してください。”</a:t>
            </a:r>
          </a:p>
        </p:txBody>
      </p:sp>
      <p:sp>
        <p:nvSpPr>
          <p:cNvPr id="9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写真">
    <p:spTree>
      <p:nvGrpSpPr>
        <p:cNvPr id="1" name=""/>
        <p:cNvGrpSpPr/>
        <p:nvPr/>
      </p:nvGrpSpPr>
      <p:grpSpPr>
        <a:xfrm>
          <a:off x="0" y="0"/>
          <a:ext cx="0" cy="0"/>
          <a:chOff x="0" y="0"/>
          <a:chExt cx="0" cy="0"/>
        </a:xfrm>
      </p:grpSpPr>
      <p:sp>
        <p:nvSpPr>
          <p:cNvPr id="102" name="イメージ"/>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横長）">
    <p:spTree>
      <p:nvGrpSpPr>
        <p:cNvPr id="1" name=""/>
        <p:cNvGrpSpPr/>
        <p:nvPr/>
      </p:nvGrpSpPr>
      <p:grpSpPr>
        <a:xfrm>
          <a:off x="0" y="0"/>
          <a:ext cx="0" cy="0"/>
          <a:chOff x="0" y="0"/>
          <a:chExt cx="0" cy="0"/>
        </a:xfrm>
      </p:grpSpPr>
      <p:sp>
        <p:nvSpPr>
          <p:cNvPr id="20" name="イメージ"/>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タイトルテキスト"/>
          <p:cNvSpPr txBox="1"/>
          <p:nvPr>
            <p:ph type="title"/>
          </p:nvPr>
        </p:nvSpPr>
        <p:spPr>
          <a:xfrm>
            <a:off x="635000" y="9512300"/>
            <a:ext cx="23114000" cy="2006600"/>
          </a:xfrm>
          <a:prstGeom prst="rect">
            <a:avLst/>
          </a:prstGeom>
        </p:spPr>
        <p:txBody>
          <a:bodyPr anchor="b"/>
          <a:lstStyle/>
          <a:p>
            <a:pPr/>
            <a:r>
              <a:t>タイトルテキスト</a:t>
            </a:r>
          </a:p>
        </p:txBody>
      </p:sp>
      <p:sp>
        <p:nvSpPr>
          <p:cNvPr id="22" name="本文レベル1…"/>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本文レベル1</a:t>
            </a:r>
          </a:p>
          <a:p>
            <a:pPr lvl="1"/>
            <a:r>
              <a:t>本文レベル2</a:t>
            </a:r>
          </a:p>
          <a:p>
            <a:pPr lvl="2"/>
            <a:r>
              <a:t>本文レベル3</a:t>
            </a:r>
          </a:p>
          <a:p>
            <a:pPr lvl="3"/>
            <a:r>
              <a:t>本文レベル4</a:t>
            </a:r>
          </a:p>
          <a:p>
            <a:pPr lvl="4"/>
            <a:r>
              <a:t>本文レベル5</a:t>
            </a:r>
          </a:p>
        </p:txBody>
      </p:sp>
      <p:sp>
        <p:nvSpPr>
          <p:cNvPr id="2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中央）">
    <p:spTree>
      <p:nvGrpSpPr>
        <p:cNvPr id="1" name=""/>
        <p:cNvGrpSpPr/>
        <p:nvPr/>
      </p:nvGrpSpPr>
      <p:grpSpPr>
        <a:xfrm>
          <a:off x="0" y="0"/>
          <a:ext cx="0" cy="0"/>
          <a:chOff x="0" y="0"/>
          <a:chExt cx="0" cy="0"/>
        </a:xfrm>
      </p:grpSpPr>
      <p:sp>
        <p:nvSpPr>
          <p:cNvPr id="30" name="タイトルテキスト"/>
          <p:cNvSpPr txBox="1"/>
          <p:nvPr>
            <p:ph type="title"/>
          </p:nvPr>
        </p:nvSpPr>
        <p:spPr>
          <a:xfrm>
            <a:off x="1778000" y="4533900"/>
            <a:ext cx="20828000" cy="4648200"/>
          </a:xfrm>
          <a:prstGeom prst="rect">
            <a:avLst/>
          </a:prstGeom>
        </p:spPr>
        <p:txBody>
          <a:bodyPr/>
          <a:lstStyle/>
          <a:p>
            <a:pPr/>
            <a:r>
              <a:t>タイトルテキスト</a:t>
            </a:r>
          </a:p>
        </p:txBody>
      </p:sp>
      <p:sp>
        <p:nvSpPr>
          <p:cNvPr id="3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縦長）">
    <p:spTree>
      <p:nvGrpSpPr>
        <p:cNvPr id="1" name=""/>
        <p:cNvGrpSpPr/>
        <p:nvPr/>
      </p:nvGrpSpPr>
      <p:grpSpPr>
        <a:xfrm>
          <a:off x="0" y="0"/>
          <a:ext cx="0" cy="0"/>
          <a:chOff x="0" y="0"/>
          <a:chExt cx="0" cy="0"/>
        </a:xfrm>
      </p:grpSpPr>
      <p:sp>
        <p:nvSpPr>
          <p:cNvPr id="38" name="イメージ"/>
          <p:cNvSpPr/>
          <p:nvPr>
            <p:ph type="pic" sz="half" idx="13"/>
          </p:nvPr>
        </p:nvSpPr>
        <p:spPr>
          <a:xfrm>
            <a:off x="13165980" y="952500"/>
            <a:ext cx="9525001" cy="11468100"/>
          </a:xfrm>
          <a:prstGeom prst="rect">
            <a:avLst/>
          </a:prstGeom>
        </p:spPr>
        <p:txBody>
          <a:bodyPr lIns="91439" tIns="45719" rIns="91439" bIns="45719" anchor="t">
            <a:noAutofit/>
          </a:bodyPr>
          <a:lstStyle/>
          <a:p>
            <a:pPr/>
          </a:p>
        </p:txBody>
      </p:sp>
      <p:sp>
        <p:nvSpPr>
          <p:cNvPr id="39" name="タイトルテキスト"/>
          <p:cNvSpPr txBox="1"/>
          <p:nvPr>
            <p:ph type="title"/>
          </p:nvPr>
        </p:nvSpPr>
        <p:spPr>
          <a:xfrm>
            <a:off x="1651000" y="952500"/>
            <a:ext cx="10223500" cy="5549900"/>
          </a:xfrm>
          <a:prstGeom prst="rect">
            <a:avLst/>
          </a:prstGeom>
        </p:spPr>
        <p:txBody>
          <a:bodyPr anchor="b"/>
          <a:lstStyle>
            <a:lvl1pPr>
              <a:defRPr sz="8400"/>
            </a:lvl1pPr>
          </a:lstStyle>
          <a:p>
            <a:pPr/>
            <a:r>
              <a:t>タイトルテキスト</a:t>
            </a:r>
          </a:p>
        </p:txBody>
      </p:sp>
      <p:sp>
        <p:nvSpPr>
          <p:cNvPr id="40" name="本文レベル1…"/>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本文レベル1</a:t>
            </a:r>
          </a:p>
          <a:p>
            <a:pPr lvl="1"/>
            <a:r>
              <a:t>本文レベル2</a:t>
            </a:r>
          </a:p>
          <a:p>
            <a:pPr lvl="2"/>
            <a:r>
              <a:t>本文レベル3</a:t>
            </a:r>
          </a:p>
          <a:p>
            <a:pPr lvl="3"/>
            <a:r>
              <a:t>本文レベル4</a:t>
            </a:r>
          </a:p>
          <a:p>
            <a:pPr lvl="4"/>
            <a:r>
              <a:t>本文レベル5</a:t>
            </a:r>
          </a:p>
        </p:txBody>
      </p:sp>
      <p:sp>
        <p:nvSpPr>
          <p:cNvPr id="4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上）">
    <p:spTree>
      <p:nvGrpSpPr>
        <p:cNvPr id="1" name=""/>
        <p:cNvGrpSpPr/>
        <p:nvPr/>
      </p:nvGrpSpPr>
      <p:grpSpPr>
        <a:xfrm>
          <a:off x="0" y="0"/>
          <a:ext cx="0" cy="0"/>
          <a:chOff x="0" y="0"/>
          <a:chExt cx="0" cy="0"/>
        </a:xfrm>
      </p:grpSpPr>
      <p:sp>
        <p:nvSpPr>
          <p:cNvPr id="48" name="タイトルテキスト"/>
          <p:cNvSpPr txBox="1"/>
          <p:nvPr>
            <p:ph type="title"/>
          </p:nvPr>
        </p:nvSpPr>
        <p:spPr>
          <a:prstGeom prst="rect">
            <a:avLst/>
          </a:prstGeom>
        </p:spPr>
        <p:txBody>
          <a:bodyPr/>
          <a:lstStyle/>
          <a:p>
            <a:pPr/>
            <a:r>
              <a:t>タイトルテキスト</a:t>
            </a:r>
          </a:p>
        </p:txBody>
      </p:sp>
      <p:sp>
        <p:nvSpPr>
          <p:cNvPr id="4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箇条書き">
    <p:spTree>
      <p:nvGrpSpPr>
        <p:cNvPr id="1" name=""/>
        <p:cNvGrpSpPr/>
        <p:nvPr/>
      </p:nvGrpSpPr>
      <p:grpSpPr>
        <a:xfrm>
          <a:off x="0" y="0"/>
          <a:ext cx="0" cy="0"/>
          <a:chOff x="0" y="0"/>
          <a:chExt cx="0" cy="0"/>
        </a:xfrm>
      </p:grpSpPr>
      <p:sp>
        <p:nvSpPr>
          <p:cNvPr id="56" name="タイトルテキスト"/>
          <p:cNvSpPr txBox="1"/>
          <p:nvPr>
            <p:ph type="title"/>
          </p:nvPr>
        </p:nvSpPr>
        <p:spPr>
          <a:prstGeom prst="rect">
            <a:avLst/>
          </a:prstGeom>
        </p:spPr>
        <p:txBody>
          <a:bodyPr/>
          <a:lstStyle/>
          <a:p>
            <a:pPr/>
            <a:r>
              <a:t>タイトルテキスト</a:t>
            </a:r>
          </a:p>
        </p:txBody>
      </p:sp>
      <p:sp>
        <p:nvSpPr>
          <p:cNvPr id="57" name="本文レベル1…"/>
          <p:cNvSpPr txBox="1"/>
          <p:nvPr>
            <p:ph type="body" idx="1"/>
          </p:nvPr>
        </p:nvSpPr>
        <p:spPr>
          <a:prstGeom prst="rect">
            <a:avLst/>
          </a:prstGeom>
        </p:spPr>
        <p:txBody>
          <a:bodyPr/>
          <a:lstStyle>
            <a:lvl1pPr marL="767291" indent="-767291">
              <a:defRPr sz="5800"/>
            </a:lvl1pPr>
            <a:lvl2pPr marL="1402291" indent="-767291">
              <a:defRPr sz="5800"/>
            </a:lvl2pPr>
            <a:lvl3pPr marL="2037291" indent="-767291">
              <a:defRPr sz="5800"/>
            </a:lvl3pPr>
            <a:lvl4pPr marL="2672291" indent="-767291">
              <a:defRPr sz="5800"/>
            </a:lvl4pPr>
            <a:lvl5pPr marL="3307291" indent="-767291">
              <a:defRPr sz="5800"/>
            </a:lvl5pPr>
          </a:lstStyle>
          <a:p>
            <a:pPr/>
            <a:r>
              <a:t>本文レベル1</a:t>
            </a:r>
          </a:p>
          <a:p>
            <a:pPr lvl="1"/>
            <a:r>
              <a:t>本文レベル2</a:t>
            </a:r>
          </a:p>
          <a:p>
            <a:pPr lvl="2"/>
            <a:r>
              <a:t>本文レベル3</a:t>
            </a:r>
          </a:p>
          <a:p>
            <a:pPr lvl="3"/>
            <a:r>
              <a:t>本文レベル4</a:t>
            </a:r>
          </a:p>
          <a:p>
            <a:pPr lvl="4"/>
            <a:r>
              <a:t>本文レベル5</a:t>
            </a:r>
          </a:p>
        </p:txBody>
      </p:sp>
      <p:sp>
        <p:nvSpPr>
          <p:cNvPr id="5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箇条書き、画像">
    <p:spTree>
      <p:nvGrpSpPr>
        <p:cNvPr id="1" name=""/>
        <p:cNvGrpSpPr/>
        <p:nvPr/>
      </p:nvGrpSpPr>
      <p:grpSpPr>
        <a:xfrm>
          <a:off x="0" y="0"/>
          <a:ext cx="0" cy="0"/>
          <a:chOff x="0" y="0"/>
          <a:chExt cx="0" cy="0"/>
        </a:xfrm>
      </p:grpSpPr>
      <p:sp>
        <p:nvSpPr>
          <p:cNvPr id="65" name="イメージ"/>
          <p:cNvSpPr/>
          <p:nvPr>
            <p:ph type="pic" sz="half" idx="13"/>
          </p:nvPr>
        </p:nvSpPr>
        <p:spPr>
          <a:xfrm>
            <a:off x="13169900" y="3149600"/>
            <a:ext cx="9525000" cy="9296400"/>
          </a:xfrm>
          <a:prstGeom prst="rect">
            <a:avLst/>
          </a:prstGeom>
        </p:spPr>
        <p:txBody>
          <a:bodyPr lIns="91439" tIns="45719" rIns="91439" bIns="45719" anchor="t">
            <a:noAutofit/>
          </a:bodyPr>
          <a:lstStyle/>
          <a:p>
            <a:pPr/>
          </a:p>
        </p:txBody>
      </p:sp>
      <p:sp>
        <p:nvSpPr>
          <p:cNvPr id="66" name="タイトルテキスト"/>
          <p:cNvSpPr txBox="1"/>
          <p:nvPr>
            <p:ph type="title"/>
          </p:nvPr>
        </p:nvSpPr>
        <p:spPr>
          <a:prstGeom prst="rect">
            <a:avLst/>
          </a:prstGeom>
        </p:spPr>
        <p:txBody>
          <a:bodyPr/>
          <a:lstStyle/>
          <a:p>
            <a:pPr/>
            <a:r>
              <a:t>タイトルテキスト</a:t>
            </a:r>
          </a:p>
        </p:txBody>
      </p:sp>
      <p:sp>
        <p:nvSpPr>
          <p:cNvPr id="67" name="本文レベル1…"/>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本文レベル1</a:t>
            </a:r>
          </a:p>
          <a:p>
            <a:pPr lvl="1"/>
            <a:r>
              <a:t>本文レベル2</a:t>
            </a:r>
          </a:p>
          <a:p>
            <a:pPr lvl="2"/>
            <a:r>
              <a:t>本文レベル3</a:t>
            </a:r>
          </a:p>
          <a:p>
            <a:pPr lvl="3"/>
            <a:r>
              <a:t>本文レベル4</a:t>
            </a:r>
          </a:p>
          <a:p>
            <a:pPr lvl="4"/>
            <a:r>
              <a:t>本文レベル5</a:t>
            </a:r>
          </a:p>
        </p:txBody>
      </p:sp>
      <p:sp>
        <p:nvSpPr>
          <p:cNvPr id="6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箇条書き">
    <p:spTree>
      <p:nvGrpSpPr>
        <p:cNvPr id="1" name=""/>
        <p:cNvGrpSpPr/>
        <p:nvPr/>
      </p:nvGrpSpPr>
      <p:grpSpPr>
        <a:xfrm>
          <a:off x="0" y="0"/>
          <a:ext cx="0" cy="0"/>
          <a:chOff x="0" y="0"/>
          <a:chExt cx="0" cy="0"/>
        </a:xfrm>
      </p:grpSpPr>
      <p:sp>
        <p:nvSpPr>
          <p:cNvPr id="75" name="本文レベル1…"/>
          <p:cNvSpPr txBox="1"/>
          <p:nvPr>
            <p:ph type="body" idx="1"/>
          </p:nvPr>
        </p:nvSpPr>
        <p:spPr>
          <a:xfrm>
            <a:off x="1689100" y="1778000"/>
            <a:ext cx="21005800" cy="10160000"/>
          </a:xfrm>
          <a:prstGeom prst="rect">
            <a:avLst/>
          </a:prstGeom>
        </p:spPr>
        <p:txBody>
          <a:bodyPr/>
          <a:lstStyle>
            <a:lvl1pPr marL="767291" indent="-767291">
              <a:defRPr sz="5800"/>
            </a:lvl1pPr>
            <a:lvl2pPr marL="1402291" indent="-767291">
              <a:defRPr sz="5800"/>
            </a:lvl2pPr>
            <a:lvl3pPr marL="2037291" indent="-767291">
              <a:defRPr sz="5800"/>
            </a:lvl3pPr>
            <a:lvl4pPr marL="2672291" indent="-767291">
              <a:defRPr sz="5800"/>
            </a:lvl4pPr>
            <a:lvl5pPr marL="3307291" indent="-767291">
              <a:defRPr sz="5800"/>
            </a:lvl5pPr>
          </a:lstStyle>
          <a:p>
            <a:pPr/>
            <a:r>
              <a:t>本文レベル1</a:t>
            </a:r>
          </a:p>
          <a:p>
            <a:pPr lvl="1"/>
            <a:r>
              <a:t>本文レベル2</a:t>
            </a:r>
          </a:p>
          <a:p>
            <a:pPr lvl="2"/>
            <a:r>
              <a:t>本文レベル3</a:t>
            </a:r>
          </a:p>
          <a:p>
            <a:pPr lvl="3"/>
            <a:r>
              <a:t>本文レベル4</a:t>
            </a:r>
          </a:p>
          <a:p>
            <a:pPr lvl="4"/>
            <a:r>
              <a:t>本文レベル5</a:t>
            </a:r>
          </a:p>
        </p:txBody>
      </p:sp>
      <p:sp>
        <p:nvSpPr>
          <p:cNvPr id="7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3点）">
    <p:spTree>
      <p:nvGrpSpPr>
        <p:cNvPr id="1" name=""/>
        <p:cNvGrpSpPr/>
        <p:nvPr/>
      </p:nvGrpSpPr>
      <p:grpSpPr>
        <a:xfrm>
          <a:off x="0" y="0"/>
          <a:ext cx="0" cy="0"/>
          <a:chOff x="0" y="0"/>
          <a:chExt cx="0" cy="0"/>
        </a:xfrm>
      </p:grpSpPr>
      <p:sp>
        <p:nvSpPr>
          <p:cNvPr id="83" name="イメージ"/>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イメージ"/>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イメージ"/>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タイトルテキスト"/>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タイトルテキスト</a:t>
            </a:r>
          </a:p>
        </p:txBody>
      </p:sp>
      <p:sp>
        <p:nvSpPr>
          <p:cNvPr id="3" name="本文レベル1…"/>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本文レベル1</a:t>
            </a:r>
          </a:p>
          <a:p>
            <a:pPr lvl="1"/>
            <a:r>
              <a:t>本文レベル2</a:t>
            </a:r>
          </a:p>
          <a:p>
            <a:pPr lvl="2"/>
            <a:r>
              <a:t>本文レベル3</a:t>
            </a:r>
          </a:p>
          <a:p>
            <a:pPr lvl="3"/>
            <a:r>
              <a:t>本文レベル4</a:t>
            </a:r>
          </a:p>
          <a:p>
            <a:pPr lvl="4"/>
            <a:r>
              <a:t>本文レベル5</a:t>
            </a:r>
          </a:p>
        </p:txBody>
      </p:sp>
      <p:sp>
        <p:nvSpPr>
          <p:cNvPr id="4" name="スライド番号"/>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1pPr>
      <a:lvl2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2pPr>
      <a:lvl3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3pPr>
      <a:lvl4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4pPr>
      <a:lvl5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5pPr>
      <a:lvl6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6pPr>
      <a:lvl7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7pPr>
      <a:lvl8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8pPr>
      <a:lvl9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6.png"/><Relationship Id="rId4"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1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13.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14.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1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omments" Target="../comments/comment1.xml"/><Relationship Id="rId3"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1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1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 Id="rId3" Type="http://schemas.openxmlformats.org/officeDocument/2006/relationships/image" Target="../media/image13.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 Id="rId3" Type="http://schemas.openxmlformats.org/officeDocument/2006/relationships/image" Target="../media/image4.jpeg"/><Relationship Id="rId4" Type="http://schemas.openxmlformats.org/officeDocument/2006/relationships/image" Target="../media/image26.png"/><Relationship Id="rId5" Type="http://schemas.openxmlformats.org/officeDocument/2006/relationships/image" Target="../media/image27.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9.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0.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video" Target="../media/media1.mov"/><Relationship Id="rId3" Type="http://schemas.microsoft.com/office/2007/relationships/media" Target="../media/media1.mov"/><Relationship Id="rId4"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ケラトサイトの細胞遊走の…"/>
          <p:cNvSpPr txBox="1"/>
          <p:nvPr>
            <p:ph type="ctrTitle"/>
          </p:nvPr>
        </p:nvSpPr>
        <p:spPr>
          <a:prstGeom prst="rect">
            <a:avLst/>
          </a:prstGeom>
        </p:spPr>
        <p:txBody>
          <a:bodyPr anchor="ctr"/>
          <a:lstStyle/>
          <a:p>
            <a:pPr>
              <a:defRPr sz="11200"/>
            </a:pPr>
            <a:r>
              <a:t>ケラトサイトの細胞遊走の</a:t>
            </a:r>
          </a:p>
          <a:p>
            <a:pPr>
              <a:defRPr sz="11200"/>
            </a:pPr>
            <a:r>
              <a:t>シミュレーションモデル</a:t>
            </a:r>
          </a:p>
        </p:txBody>
      </p:sp>
      <p:sp>
        <p:nvSpPr>
          <p:cNvPr id="120" name="山口大学大学院…"/>
          <p:cNvSpPr txBox="1"/>
          <p:nvPr>
            <p:ph type="subTitle" sz="quarter" idx="1"/>
          </p:nvPr>
        </p:nvSpPr>
        <p:spPr>
          <a:xfrm>
            <a:off x="1778000" y="8929937"/>
            <a:ext cx="20828000" cy="2983932"/>
          </a:xfrm>
          <a:prstGeom prst="rect">
            <a:avLst/>
          </a:prstGeom>
        </p:spPr>
        <p:txBody>
          <a:bodyPr anchor="ctr"/>
          <a:lstStyle/>
          <a:p>
            <a:pPr defTabSz="503555">
              <a:defRPr sz="5612"/>
            </a:pPr>
            <a:r>
              <a:t>山口大学大学院</a:t>
            </a:r>
          </a:p>
          <a:p>
            <a:pPr defTabSz="503555">
              <a:defRPr sz="5612"/>
            </a:pPr>
            <a:r>
              <a:t>創成科学研究科</a:t>
            </a:r>
          </a:p>
          <a:p>
            <a:pPr defTabSz="503555">
              <a:defRPr sz="5612"/>
            </a:pPr>
            <a:r>
              <a:t>徳永 優, 岩楯 好昭, 浦上 直人, 西井 淳</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実験手法"/>
          <p:cNvSpPr txBox="1"/>
          <p:nvPr>
            <p:ph type="title"/>
          </p:nvPr>
        </p:nvSpPr>
        <p:spPr>
          <a:prstGeom prst="rect">
            <a:avLst/>
          </a:prstGeom>
        </p:spPr>
        <p:txBody>
          <a:bodyPr/>
          <a:lstStyle/>
          <a:p>
            <a:pPr/>
            <a:r>
              <a:t>実験手法</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初期配置"/>
          <p:cNvSpPr txBox="1"/>
          <p:nvPr>
            <p:ph type="title"/>
          </p:nvPr>
        </p:nvSpPr>
        <p:spPr>
          <a:prstGeom prst="rect">
            <a:avLst/>
          </a:prstGeom>
        </p:spPr>
        <p:txBody>
          <a:bodyPr/>
          <a:lstStyle/>
          <a:p>
            <a:pPr/>
            <a:r>
              <a:t>初期配置</a:t>
            </a:r>
          </a:p>
        </p:txBody>
      </p:sp>
      <p:sp>
        <p:nvSpPr>
          <p:cNvPr id="185" name="膜分子は単純な粒子点とみなす…"/>
          <p:cNvSpPr txBox="1"/>
          <p:nvPr/>
        </p:nvSpPr>
        <p:spPr>
          <a:xfrm>
            <a:off x="10123125" y="3657600"/>
            <a:ext cx="12561579" cy="6400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08344" indent="-308344" algn="l">
              <a:spcBef>
                <a:spcPts val="5900"/>
              </a:spcBef>
              <a:buSzPct val="100000"/>
              <a:buChar char="•"/>
              <a:defRPr sz="5800">
                <a:latin typeface="+mn-lt"/>
                <a:ea typeface="+mn-ea"/>
                <a:cs typeface="+mn-cs"/>
                <a:sym typeface="ヒラギノ角ゴ ProN W3"/>
              </a:defRPr>
            </a:pPr>
            <a:r>
              <a:t>膜分子は単純な粒子点とみなす</a:t>
            </a:r>
          </a:p>
          <a:p>
            <a:pPr marL="308344" indent="-308344" algn="l">
              <a:spcBef>
                <a:spcPts val="5900"/>
              </a:spcBef>
              <a:buSzPct val="100000"/>
              <a:buChar char="•"/>
              <a:defRPr sz="5800">
                <a:latin typeface="+mn-lt"/>
                <a:ea typeface="+mn-ea"/>
                <a:cs typeface="+mn-cs"/>
                <a:sym typeface="ヒラギノ角ゴ ProN W3"/>
              </a:defRPr>
            </a:pPr>
            <a:r>
              <a:t>膜分子は円柱表面上に等間隔に配置</a:t>
            </a:r>
          </a:p>
          <a:p>
            <a:pPr marL="308344" indent="-308344" algn="l">
              <a:spcBef>
                <a:spcPts val="5900"/>
              </a:spcBef>
              <a:buSzPct val="100000"/>
              <a:buChar char="•"/>
              <a:defRPr sz="5800">
                <a:latin typeface="+mn-lt"/>
                <a:ea typeface="+mn-ea"/>
                <a:cs typeface="+mn-cs"/>
                <a:sym typeface="ヒラギノ角ゴ ProN W3"/>
              </a:defRPr>
            </a:pPr>
            <a:r>
              <a:t>総膜分子数は1,618個</a:t>
            </a:r>
          </a:p>
          <a:p>
            <a:pPr marL="308344" indent="-308344" algn="l">
              <a:spcBef>
                <a:spcPts val="5900"/>
              </a:spcBef>
              <a:buSzPct val="100000"/>
              <a:buChar char="•"/>
              <a:defRPr sz="5800">
                <a:latin typeface="+mn-lt"/>
                <a:ea typeface="+mn-ea"/>
                <a:cs typeface="+mn-cs"/>
                <a:sym typeface="ヒラギノ角ゴ ProN W3"/>
              </a:defRPr>
            </a:pPr>
            <a:r>
              <a:t>隣の膜分子同士で相互作用</a:t>
            </a:r>
          </a:p>
        </p:txBody>
      </p:sp>
      <p:pic>
        <p:nvPicPr>
          <p:cNvPr id="186" name="screenshot711597.jpg" descr="screenshot711597.jpg"/>
          <p:cNvPicPr>
            <a:picLocks noChangeAspect="1"/>
          </p:cNvPicPr>
          <p:nvPr/>
        </p:nvPicPr>
        <p:blipFill>
          <a:blip r:embed="rId2">
            <a:extLst/>
          </a:blip>
          <a:srcRect l="37989" t="24720" r="7289" b="23506"/>
          <a:stretch>
            <a:fillRect/>
          </a:stretch>
        </p:blipFill>
        <p:spPr>
          <a:xfrm>
            <a:off x="595777" y="3345259"/>
            <a:ext cx="9412068" cy="890516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細胞膜シミュレーション"/>
          <p:cNvSpPr txBox="1"/>
          <p:nvPr>
            <p:ph type="title"/>
          </p:nvPr>
        </p:nvSpPr>
        <p:spPr>
          <a:prstGeom prst="rect">
            <a:avLst/>
          </a:prstGeom>
        </p:spPr>
        <p:txBody>
          <a:bodyPr/>
          <a:lstStyle/>
          <a:p>
            <a:pPr/>
            <a:r>
              <a:t>細胞膜シミュレーション</a:t>
            </a:r>
          </a:p>
        </p:txBody>
      </p:sp>
      <p:pic>
        <p:nvPicPr>
          <p:cNvPr id="189" name="eq1.png" descr="eq1.png"/>
          <p:cNvPicPr>
            <a:picLocks noChangeAspect="1"/>
          </p:cNvPicPr>
          <p:nvPr/>
        </p:nvPicPr>
        <p:blipFill>
          <a:blip r:embed="rId2">
            <a:extLst/>
          </a:blip>
          <a:stretch>
            <a:fillRect/>
          </a:stretch>
        </p:blipFill>
        <p:spPr>
          <a:xfrm>
            <a:off x="1257200" y="3059907"/>
            <a:ext cx="12892380" cy="1584234"/>
          </a:xfrm>
          <a:prstGeom prst="rect">
            <a:avLst/>
          </a:prstGeom>
          <a:ln w="12700">
            <a:miter lim="400000"/>
          </a:ln>
        </p:spPr>
      </p:pic>
      <p:pic>
        <p:nvPicPr>
          <p:cNvPr id="190" name="四角形" descr="四角形"/>
          <p:cNvPicPr>
            <a:picLocks noChangeAspect="0"/>
          </p:cNvPicPr>
          <p:nvPr/>
        </p:nvPicPr>
        <p:blipFill>
          <a:blip r:embed="rId3">
            <a:extLst/>
          </a:blip>
          <a:stretch>
            <a:fillRect/>
          </a:stretch>
        </p:blipFill>
        <p:spPr>
          <a:xfrm>
            <a:off x="5755661" y="2954399"/>
            <a:ext cx="2028454" cy="1795250"/>
          </a:xfrm>
          <a:prstGeom prst="rect">
            <a:avLst/>
          </a:prstGeom>
        </p:spPr>
      </p:pic>
      <p:grpSp>
        <p:nvGrpSpPr>
          <p:cNvPr id="195" name="グループ"/>
          <p:cNvGrpSpPr/>
          <p:nvPr/>
        </p:nvGrpSpPr>
        <p:grpSpPr>
          <a:xfrm>
            <a:off x="970855" y="7723423"/>
            <a:ext cx="13217002" cy="2192122"/>
            <a:chOff x="-57150" y="-57150"/>
            <a:chExt cx="13217001" cy="2192121"/>
          </a:xfrm>
        </p:grpSpPr>
        <p:pic>
          <p:nvPicPr>
            <p:cNvPr id="192" name="四角形" descr="四角形"/>
            <p:cNvPicPr>
              <a:picLocks noChangeAspect="0"/>
            </p:cNvPicPr>
            <p:nvPr/>
          </p:nvPicPr>
          <p:blipFill>
            <a:blip r:embed="rId4">
              <a:extLst/>
            </a:blip>
            <a:stretch>
              <a:fillRect/>
            </a:stretch>
          </p:blipFill>
          <p:spPr>
            <a:xfrm>
              <a:off x="-57150" y="-57151"/>
              <a:ext cx="13217001" cy="2192123"/>
            </a:xfrm>
            <a:prstGeom prst="rect">
              <a:avLst/>
            </a:prstGeom>
            <a:effectLst/>
          </p:spPr>
        </p:pic>
        <p:pic>
          <p:nvPicPr>
            <p:cNvPr id="194" name="fm.png" descr="fm.png"/>
            <p:cNvPicPr>
              <a:picLocks noChangeAspect="1"/>
            </p:cNvPicPr>
            <p:nvPr/>
          </p:nvPicPr>
          <p:blipFill>
            <a:blip r:embed="rId5">
              <a:extLst/>
            </a:blip>
            <a:srcRect l="285" t="0" r="41622" b="0"/>
            <a:stretch>
              <a:fillRect/>
            </a:stretch>
          </p:blipFill>
          <p:spPr>
            <a:xfrm>
              <a:off x="952770" y="254053"/>
              <a:ext cx="11992098" cy="1569849"/>
            </a:xfrm>
            <a:prstGeom prst="rect">
              <a:avLst/>
            </a:prstGeom>
            <a:ln w="12700" cap="flat">
              <a:noFill/>
              <a:miter lim="400000"/>
            </a:ln>
            <a:effectLst/>
          </p:spPr>
        </p:pic>
      </p:grpSp>
      <p:sp>
        <p:nvSpPr>
          <p:cNvPr id="270" name="接続の線"/>
          <p:cNvSpPr/>
          <p:nvPr/>
        </p:nvSpPr>
        <p:spPr>
          <a:xfrm>
            <a:off x="8644564" y="8964859"/>
            <a:ext cx="280295" cy="11399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38100">
            <a:solidFill>
              <a:srgbClr val="000000"/>
            </a:solidFill>
            <a:miter lim="400000"/>
            <a:headEnd type="triangle"/>
          </a:ln>
        </p:spPr>
        <p:txBody>
          <a:bodyPr/>
          <a:lstStyle/>
          <a:p>
            <a:pPr/>
          </a:p>
        </p:txBody>
      </p:sp>
      <p:sp>
        <p:nvSpPr>
          <p:cNvPr id="197" name="バネ定数"/>
          <p:cNvSpPr txBox="1"/>
          <p:nvPr/>
        </p:nvSpPr>
        <p:spPr>
          <a:xfrm>
            <a:off x="6919230" y="10169849"/>
            <a:ext cx="2044701" cy="584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sz="3800">
                <a:latin typeface="+mn-lt"/>
                <a:ea typeface="+mn-ea"/>
                <a:cs typeface="+mn-cs"/>
                <a:sym typeface="ヒラギノ角ゴ ProN W3"/>
              </a:defRPr>
            </a:lvl1pPr>
          </a:lstStyle>
          <a:p>
            <a:pPr/>
            <a:r>
              <a:t>バネ定数</a:t>
            </a:r>
          </a:p>
        </p:txBody>
      </p:sp>
      <p:sp>
        <p:nvSpPr>
          <p:cNvPr id="271" name="接続の線"/>
          <p:cNvSpPr/>
          <p:nvPr/>
        </p:nvSpPr>
        <p:spPr>
          <a:xfrm>
            <a:off x="11477715" y="8968647"/>
            <a:ext cx="119661" cy="13145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38100">
            <a:solidFill>
              <a:srgbClr val="000000"/>
            </a:solidFill>
            <a:miter lim="400000"/>
            <a:tailEnd type="triangle"/>
          </a:ln>
        </p:spPr>
        <p:txBody>
          <a:bodyPr/>
          <a:lstStyle/>
          <a:p>
            <a:pPr/>
          </a:p>
        </p:txBody>
      </p:sp>
      <p:sp>
        <p:nvSpPr>
          <p:cNvPr id="199" name="膜分子の位置"/>
          <p:cNvSpPr txBox="1"/>
          <p:nvPr/>
        </p:nvSpPr>
        <p:spPr>
          <a:xfrm>
            <a:off x="10043606" y="10283170"/>
            <a:ext cx="3160719" cy="584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膜分子の位置</a:t>
            </a:r>
          </a:p>
        </p:txBody>
      </p:sp>
      <p:sp>
        <p:nvSpPr>
          <p:cNvPr id="272" name="接続の線"/>
          <p:cNvSpPr/>
          <p:nvPr/>
        </p:nvSpPr>
        <p:spPr>
          <a:xfrm>
            <a:off x="13190804" y="7482160"/>
            <a:ext cx="45837" cy="635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38100">
            <a:solidFill>
              <a:srgbClr val="000000"/>
            </a:solidFill>
            <a:miter lim="400000"/>
            <a:tailEnd type="triangle"/>
          </a:ln>
        </p:spPr>
        <p:txBody>
          <a:bodyPr/>
          <a:lstStyle/>
          <a:p>
            <a:pPr/>
          </a:p>
        </p:txBody>
      </p:sp>
      <p:sp>
        <p:nvSpPr>
          <p:cNvPr id="201" name="二分子間の初期距離"/>
          <p:cNvSpPr txBox="1"/>
          <p:nvPr/>
        </p:nvSpPr>
        <p:spPr>
          <a:xfrm>
            <a:off x="9875841" y="6768667"/>
            <a:ext cx="4599425" cy="6032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900">
                <a:latin typeface="+mn-lt"/>
                <a:ea typeface="+mn-ea"/>
                <a:cs typeface="+mn-cs"/>
                <a:sym typeface="ヒラギノ角ゴ ProN W3"/>
              </a:defRPr>
            </a:lvl1pPr>
          </a:lstStyle>
          <a:p>
            <a:pPr/>
            <a:r>
              <a:t>二分子間の初期距離</a:t>
            </a:r>
          </a:p>
        </p:txBody>
      </p:sp>
      <p:sp>
        <p:nvSpPr>
          <p:cNvPr id="202" name="四角形"/>
          <p:cNvSpPr/>
          <p:nvPr/>
        </p:nvSpPr>
        <p:spPr>
          <a:xfrm>
            <a:off x="14667038" y="7095614"/>
            <a:ext cx="858838" cy="6405845"/>
          </a:xfrm>
          <a:prstGeom prst="rect">
            <a:avLst/>
          </a:prstGeom>
          <a:solidFill>
            <a:srgbClr val="FFFFFF"/>
          </a:solidFill>
          <a:ln w="12700">
            <a:miter lim="400000"/>
          </a:ln>
        </p:spPr>
        <p:txBody>
          <a:bodyPr lIns="0" tIns="0" rIns="0" bIns="0" anchor="ctr"/>
          <a:lstStyle/>
          <a:p>
            <a:pPr>
              <a:defRPr sz="11300">
                <a:solidFill>
                  <a:srgbClr val="FFFFFF"/>
                </a:solidFill>
              </a:defRPr>
            </a:pPr>
          </a:p>
        </p:txBody>
      </p:sp>
      <p:sp>
        <p:nvSpPr>
          <p:cNvPr id="203" name="細胞膜"/>
          <p:cNvSpPr txBox="1"/>
          <p:nvPr/>
        </p:nvSpPr>
        <p:spPr>
          <a:xfrm>
            <a:off x="20810748" y="10822439"/>
            <a:ext cx="23241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細胞膜</a:t>
            </a:r>
          </a:p>
        </p:txBody>
      </p:sp>
      <p:pic>
        <p:nvPicPr>
          <p:cNvPr id="204" name="グループ" descr="グループ"/>
          <p:cNvPicPr>
            <a:picLocks noChangeAspect="1"/>
          </p:cNvPicPr>
          <p:nvPr/>
        </p:nvPicPr>
        <p:blipFill>
          <a:blip r:embed="rId5">
            <a:extLst/>
          </a:blip>
          <a:srcRect l="37298" t="15132" r="59057" b="45560"/>
          <a:stretch>
            <a:fillRect/>
          </a:stretch>
        </p:blipFill>
        <p:spPr>
          <a:xfrm>
            <a:off x="19687428" y="3601420"/>
            <a:ext cx="1144065" cy="938431"/>
          </a:xfrm>
          <a:prstGeom prst="rect">
            <a:avLst/>
          </a:prstGeom>
          <a:ln w="12700">
            <a:miter lim="400000"/>
          </a:ln>
        </p:spPr>
      </p:pic>
      <p:pic>
        <p:nvPicPr>
          <p:cNvPr id="205" name="fm.png" descr="fm.png"/>
          <p:cNvPicPr>
            <a:picLocks noChangeAspect="1"/>
          </p:cNvPicPr>
          <p:nvPr/>
        </p:nvPicPr>
        <p:blipFill>
          <a:blip r:embed="rId5">
            <a:extLst/>
          </a:blip>
          <a:srcRect l="44270" t="9687" r="51681" b="0"/>
          <a:stretch>
            <a:fillRect/>
          </a:stretch>
        </p:blipFill>
        <p:spPr>
          <a:xfrm>
            <a:off x="18995458" y="6429392"/>
            <a:ext cx="1144256" cy="1941733"/>
          </a:xfrm>
          <a:prstGeom prst="rect">
            <a:avLst/>
          </a:prstGeom>
          <a:ln w="12700">
            <a:miter lim="400000"/>
          </a:ln>
        </p:spPr>
      </p:pic>
      <p:sp>
        <p:nvSpPr>
          <p:cNvPr id="273" name="接続の線"/>
          <p:cNvSpPr/>
          <p:nvPr/>
        </p:nvSpPr>
        <p:spPr>
          <a:xfrm>
            <a:off x="15057691" y="9744585"/>
            <a:ext cx="2828030" cy="1099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379" y="18217"/>
                  <a:pt x="15579" y="11017"/>
                  <a:pt x="21600" y="0"/>
                </a:cubicBezTo>
              </a:path>
            </a:pathLst>
          </a:custGeom>
          <a:ln w="101600">
            <a:solidFill>
              <a:srgbClr val="000000"/>
            </a:solidFill>
            <a:custDash>
              <a:ds d="200000" sp="200000"/>
            </a:custDash>
            <a:miter lim="400000"/>
          </a:ln>
        </p:spPr>
        <p:txBody>
          <a:bodyPr/>
          <a:lstStyle/>
          <a:p>
            <a:pPr/>
          </a:p>
        </p:txBody>
      </p:sp>
      <p:sp>
        <p:nvSpPr>
          <p:cNvPr id="274" name="接続の線"/>
          <p:cNvSpPr/>
          <p:nvPr/>
        </p:nvSpPr>
        <p:spPr>
          <a:xfrm>
            <a:off x="14908872" y="12316116"/>
            <a:ext cx="2976849" cy="1028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285" y="18581"/>
                  <a:pt x="15485" y="11381"/>
                  <a:pt x="21600" y="0"/>
                </a:cubicBezTo>
              </a:path>
            </a:pathLst>
          </a:custGeom>
          <a:ln w="101600">
            <a:solidFill>
              <a:srgbClr val="000000"/>
            </a:solidFill>
            <a:custDash>
              <a:ds d="200000" sp="200000"/>
            </a:custDash>
            <a:miter lim="400000"/>
          </a:ln>
        </p:spPr>
        <p:txBody>
          <a:bodyPr/>
          <a:lstStyle/>
          <a:p>
            <a:pPr/>
          </a:p>
        </p:txBody>
      </p:sp>
      <p:sp>
        <p:nvSpPr>
          <p:cNvPr id="275" name="接続の線"/>
          <p:cNvSpPr/>
          <p:nvPr/>
        </p:nvSpPr>
        <p:spPr>
          <a:xfrm>
            <a:off x="14925366" y="6939465"/>
            <a:ext cx="2960354" cy="1272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406" y="17574"/>
                  <a:pt x="15606" y="10374"/>
                  <a:pt x="21600" y="0"/>
                </a:cubicBezTo>
              </a:path>
            </a:pathLst>
          </a:custGeom>
          <a:ln w="101600">
            <a:solidFill>
              <a:srgbClr val="000000"/>
            </a:solidFill>
            <a:custDash>
              <a:ds d="200000" sp="200000"/>
            </a:custDash>
            <a:miter lim="400000"/>
          </a:ln>
        </p:spPr>
        <p:txBody>
          <a:bodyPr/>
          <a:lstStyle/>
          <a:p>
            <a:pPr/>
          </a:p>
        </p:txBody>
      </p:sp>
      <p:sp>
        <p:nvSpPr>
          <p:cNvPr id="276" name="接続の線"/>
          <p:cNvSpPr/>
          <p:nvPr/>
        </p:nvSpPr>
        <p:spPr>
          <a:xfrm>
            <a:off x="22821106" y="974974"/>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277" name="接続の線"/>
          <p:cNvSpPr/>
          <p:nvPr/>
        </p:nvSpPr>
        <p:spPr>
          <a:xfrm>
            <a:off x="22990047" y="3801792"/>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278" name="接続の線"/>
          <p:cNvSpPr/>
          <p:nvPr/>
        </p:nvSpPr>
        <p:spPr>
          <a:xfrm>
            <a:off x="22990047" y="6489538"/>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212" name="線"/>
          <p:cNvSpPr/>
          <p:nvPr/>
        </p:nvSpPr>
        <p:spPr>
          <a:xfrm flipV="1">
            <a:off x="18214427" y="3082334"/>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13" name="線"/>
          <p:cNvSpPr/>
          <p:nvPr/>
        </p:nvSpPr>
        <p:spPr>
          <a:xfrm flipV="1">
            <a:off x="18239827" y="5835375"/>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14" name="線"/>
          <p:cNvSpPr/>
          <p:nvPr/>
        </p:nvSpPr>
        <p:spPr>
          <a:xfrm flipV="1">
            <a:off x="18239827" y="8544411"/>
            <a:ext cx="4394404" cy="3653405"/>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15" name="線"/>
          <p:cNvSpPr/>
          <p:nvPr/>
        </p:nvSpPr>
        <p:spPr>
          <a:xfrm flipV="1">
            <a:off x="18252009" y="6672445"/>
            <a:ext cx="1" cy="5362827"/>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16" name="線"/>
          <p:cNvSpPr/>
          <p:nvPr/>
        </p:nvSpPr>
        <p:spPr>
          <a:xfrm flipV="1">
            <a:off x="20373351" y="5118706"/>
            <a:ext cx="1" cy="536282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17" name="線"/>
          <p:cNvSpPr/>
          <p:nvPr/>
        </p:nvSpPr>
        <p:spPr>
          <a:xfrm flipV="1">
            <a:off x="22614380" y="3059907"/>
            <a:ext cx="1" cy="536282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18" name="線"/>
          <p:cNvSpPr/>
          <p:nvPr/>
        </p:nvSpPr>
        <p:spPr>
          <a:xfrm flipV="1">
            <a:off x="15537823" y="2352583"/>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19" name="線"/>
          <p:cNvSpPr/>
          <p:nvPr/>
        </p:nvSpPr>
        <p:spPr>
          <a:xfrm flipH="1" flipV="1">
            <a:off x="15496210" y="5921008"/>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20" name="線"/>
          <p:cNvSpPr/>
          <p:nvPr/>
        </p:nvSpPr>
        <p:spPr>
          <a:xfrm flipH="1" flipV="1">
            <a:off x="19833429" y="2301466"/>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21" name="線"/>
          <p:cNvSpPr/>
          <p:nvPr/>
        </p:nvSpPr>
        <p:spPr>
          <a:xfrm flipH="1" flipV="1">
            <a:off x="17626136" y="4177870"/>
            <a:ext cx="2858578"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22" name="線"/>
          <p:cNvSpPr/>
          <p:nvPr/>
        </p:nvSpPr>
        <p:spPr>
          <a:xfrm>
            <a:off x="8703957" y="8882984"/>
            <a:ext cx="519947" cy="1"/>
          </a:xfrm>
          <a:prstGeom prst="line">
            <a:avLst/>
          </a:prstGeom>
          <a:ln w="38100">
            <a:solidFill>
              <a:srgbClr val="000000"/>
            </a:solidFill>
            <a:miter lim="400000"/>
          </a:ln>
        </p:spPr>
        <p:txBody>
          <a:bodyPr lIns="0" tIns="0" rIns="0" bIns="0" anchor="ctr"/>
          <a:lstStyle/>
          <a:p>
            <a:pPr>
              <a:defRPr sz="11300">
                <a:solidFill>
                  <a:srgbClr val="FFFFFF"/>
                </a:solidFill>
              </a:defRPr>
            </a:pPr>
          </a:p>
        </p:txBody>
      </p:sp>
      <p:sp>
        <p:nvSpPr>
          <p:cNvPr id="223" name="線"/>
          <p:cNvSpPr/>
          <p:nvPr/>
        </p:nvSpPr>
        <p:spPr>
          <a:xfrm>
            <a:off x="11170452" y="8882984"/>
            <a:ext cx="519946" cy="1"/>
          </a:xfrm>
          <a:prstGeom prst="line">
            <a:avLst/>
          </a:prstGeom>
          <a:ln w="38100">
            <a:solidFill>
              <a:srgbClr val="000000"/>
            </a:solidFill>
            <a:miter lim="400000"/>
          </a:ln>
        </p:spPr>
        <p:txBody>
          <a:bodyPr lIns="0" tIns="0" rIns="0" bIns="0" anchor="ctr"/>
          <a:lstStyle/>
          <a:p>
            <a:pPr>
              <a:defRPr sz="11300">
                <a:solidFill>
                  <a:srgbClr val="FFFFFF"/>
                </a:solidFill>
              </a:defRPr>
            </a:pPr>
          </a:p>
        </p:txBody>
      </p:sp>
      <p:sp>
        <p:nvSpPr>
          <p:cNvPr id="224" name="線"/>
          <p:cNvSpPr/>
          <p:nvPr/>
        </p:nvSpPr>
        <p:spPr>
          <a:xfrm>
            <a:off x="12918745" y="8882984"/>
            <a:ext cx="519946" cy="1"/>
          </a:xfrm>
          <a:prstGeom prst="line">
            <a:avLst/>
          </a:prstGeom>
          <a:ln w="38100">
            <a:solidFill>
              <a:srgbClr val="000000"/>
            </a:solidFill>
            <a:miter lim="400000"/>
          </a:ln>
        </p:spPr>
        <p:txBody>
          <a:bodyPr lIns="0" tIns="0" rIns="0" bIns="0" anchor="ctr"/>
          <a:lstStyle/>
          <a:p>
            <a:pPr>
              <a:defRPr sz="11300">
                <a:solidFill>
                  <a:srgbClr val="FFFFFF"/>
                </a:solidFill>
              </a:defRPr>
            </a:pPr>
          </a:p>
        </p:txBody>
      </p:sp>
      <p:sp>
        <p:nvSpPr>
          <p:cNvPr id="225" name="楕円"/>
          <p:cNvSpPr/>
          <p:nvPr/>
        </p:nvSpPr>
        <p:spPr>
          <a:xfrm>
            <a:off x="17536732" y="4085020"/>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26" name="楕円"/>
          <p:cNvSpPr/>
          <p:nvPr/>
        </p:nvSpPr>
        <p:spPr>
          <a:xfrm>
            <a:off x="15420229" y="5850991"/>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27" name="楕円"/>
          <p:cNvSpPr/>
          <p:nvPr/>
        </p:nvSpPr>
        <p:spPr>
          <a:xfrm>
            <a:off x="20261795" y="4778934"/>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28" name="楕円"/>
          <p:cNvSpPr/>
          <p:nvPr/>
        </p:nvSpPr>
        <p:spPr>
          <a:xfrm>
            <a:off x="22423966" y="2887570"/>
            <a:ext cx="304801" cy="278727"/>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29" name="楕円"/>
          <p:cNvSpPr/>
          <p:nvPr/>
        </p:nvSpPr>
        <p:spPr>
          <a:xfrm>
            <a:off x="18145292" y="6544905"/>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0" name="楕円"/>
          <p:cNvSpPr/>
          <p:nvPr/>
        </p:nvSpPr>
        <p:spPr>
          <a:xfrm>
            <a:off x="20261795" y="7585412"/>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1" name="楕円"/>
          <p:cNvSpPr/>
          <p:nvPr/>
        </p:nvSpPr>
        <p:spPr>
          <a:xfrm>
            <a:off x="22423966" y="5694048"/>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2" name="楕円"/>
          <p:cNvSpPr/>
          <p:nvPr/>
        </p:nvSpPr>
        <p:spPr>
          <a:xfrm>
            <a:off x="18145292" y="9351382"/>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3" name="楕円"/>
          <p:cNvSpPr/>
          <p:nvPr/>
        </p:nvSpPr>
        <p:spPr>
          <a:xfrm>
            <a:off x="20261795" y="10383054"/>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4" name="楕円"/>
          <p:cNvSpPr/>
          <p:nvPr/>
        </p:nvSpPr>
        <p:spPr>
          <a:xfrm>
            <a:off x="22423966" y="8491690"/>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5" name="楕円"/>
          <p:cNvSpPr/>
          <p:nvPr/>
        </p:nvSpPr>
        <p:spPr>
          <a:xfrm>
            <a:off x="18145292" y="12149025"/>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6" name="線"/>
          <p:cNvSpPr/>
          <p:nvPr/>
        </p:nvSpPr>
        <p:spPr>
          <a:xfrm>
            <a:off x="15638339" y="6010510"/>
            <a:ext cx="946216" cy="253539"/>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37" name="楕円"/>
          <p:cNvSpPr/>
          <p:nvPr/>
        </p:nvSpPr>
        <p:spPr>
          <a:xfrm>
            <a:off x="19787803" y="2193656"/>
            <a:ext cx="304801" cy="278727"/>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8" name="線"/>
          <p:cNvSpPr/>
          <p:nvPr/>
        </p:nvSpPr>
        <p:spPr>
          <a:xfrm flipH="1">
            <a:off x="19214038" y="2316178"/>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39" name="線"/>
          <p:cNvSpPr/>
          <p:nvPr/>
        </p:nvSpPr>
        <p:spPr>
          <a:xfrm flipV="1">
            <a:off x="15571199" y="5373275"/>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0" name="線"/>
          <p:cNvSpPr/>
          <p:nvPr/>
        </p:nvSpPr>
        <p:spPr>
          <a:xfrm flipH="1">
            <a:off x="16925787" y="423658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1" name="線"/>
          <p:cNvSpPr/>
          <p:nvPr/>
        </p:nvSpPr>
        <p:spPr>
          <a:xfrm flipV="1">
            <a:off x="17642220" y="3602974"/>
            <a:ext cx="750413" cy="629673"/>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2" name="線"/>
          <p:cNvSpPr/>
          <p:nvPr/>
        </p:nvSpPr>
        <p:spPr>
          <a:xfrm flipH="1" flipV="1">
            <a:off x="17310647" y="6425559"/>
            <a:ext cx="946217" cy="253538"/>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3" name="線"/>
          <p:cNvSpPr/>
          <p:nvPr/>
        </p:nvSpPr>
        <p:spPr>
          <a:xfrm flipH="1" flipV="1">
            <a:off x="19461342" y="4691423"/>
            <a:ext cx="946217" cy="253538"/>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4" name="線"/>
          <p:cNvSpPr/>
          <p:nvPr/>
        </p:nvSpPr>
        <p:spPr>
          <a:xfrm flipH="1" flipV="1">
            <a:off x="21648852" y="2780616"/>
            <a:ext cx="946217" cy="253539"/>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5" name="線"/>
          <p:cNvSpPr/>
          <p:nvPr/>
        </p:nvSpPr>
        <p:spPr>
          <a:xfrm flipH="1">
            <a:off x="21903119" y="303321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6" name="線"/>
          <p:cNvSpPr/>
          <p:nvPr/>
        </p:nvSpPr>
        <p:spPr>
          <a:xfrm flipV="1">
            <a:off x="18260280" y="6090315"/>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7" name="線"/>
          <p:cNvSpPr/>
          <p:nvPr/>
        </p:nvSpPr>
        <p:spPr>
          <a:xfrm flipH="1">
            <a:off x="19614868" y="4953626"/>
            <a:ext cx="750414" cy="629673"/>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8" name="線"/>
          <p:cNvSpPr/>
          <p:nvPr/>
        </p:nvSpPr>
        <p:spPr>
          <a:xfrm flipV="1">
            <a:off x="20331300" y="4320014"/>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9" name="線"/>
          <p:cNvSpPr/>
          <p:nvPr/>
        </p:nvSpPr>
        <p:spPr>
          <a:xfrm>
            <a:off x="18297691" y="6716936"/>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0" name="線"/>
          <p:cNvSpPr/>
          <p:nvPr/>
        </p:nvSpPr>
        <p:spPr>
          <a:xfrm>
            <a:off x="20398146" y="491594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1" name="線"/>
          <p:cNvSpPr/>
          <p:nvPr/>
        </p:nvSpPr>
        <p:spPr>
          <a:xfrm>
            <a:off x="22629650" y="305990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2" name="線"/>
          <p:cNvSpPr/>
          <p:nvPr/>
        </p:nvSpPr>
        <p:spPr>
          <a:xfrm flipV="1">
            <a:off x="18272291" y="8491690"/>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3" name="線"/>
          <p:cNvSpPr/>
          <p:nvPr/>
        </p:nvSpPr>
        <p:spPr>
          <a:xfrm flipV="1">
            <a:off x="18272291" y="1128567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4" name="線"/>
          <p:cNvSpPr/>
          <p:nvPr/>
        </p:nvSpPr>
        <p:spPr>
          <a:xfrm flipV="1">
            <a:off x="20411629" y="6732020"/>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5" name="線"/>
          <p:cNvSpPr/>
          <p:nvPr/>
        </p:nvSpPr>
        <p:spPr>
          <a:xfrm flipV="1">
            <a:off x="20411629" y="952600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6" name="線"/>
          <p:cNvSpPr/>
          <p:nvPr/>
        </p:nvSpPr>
        <p:spPr>
          <a:xfrm flipV="1">
            <a:off x="22602794" y="485823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7" name="線"/>
          <p:cNvSpPr/>
          <p:nvPr/>
        </p:nvSpPr>
        <p:spPr>
          <a:xfrm flipV="1">
            <a:off x="22602794" y="7652223"/>
            <a:ext cx="1" cy="979596"/>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8" name="線"/>
          <p:cNvSpPr/>
          <p:nvPr/>
        </p:nvSpPr>
        <p:spPr>
          <a:xfrm flipH="1">
            <a:off x="21884846" y="5852618"/>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9" name="線"/>
          <p:cNvSpPr/>
          <p:nvPr/>
        </p:nvSpPr>
        <p:spPr>
          <a:xfrm flipV="1">
            <a:off x="18242006" y="8909716"/>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0" name="線"/>
          <p:cNvSpPr/>
          <p:nvPr/>
        </p:nvSpPr>
        <p:spPr>
          <a:xfrm flipV="1">
            <a:off x="20313027" y="7139414"/>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1" name="線"/>
          <p:cNvSpPr/>
          <p:nvPr/>
        </p:nvSpPr>
        <p:spPr>
          <a:xfrm>
            <a:off x="18279418" y="953633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2" name="線"/>
          <p:cNvSpPr/>
          <p:nvPr/>
        </p:nvSpPr>
        <p:spPr>
          <a:xfrm>
            <a:off x="20379873" y="7735348"/>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3" name="線"/>
          <p:cNvSpPr/>
          <p:nvPr/>
        </p:nvSpPr>
        <p:spPr>
          <a:xfrm>
            <a:off x="22611377" y="5879307"/>
            <a:ext cx="1" cy="979596"/>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4" name="線"/>
          <p:cNvSpPr/>
          <p:nvPr/>
        </p:nvSpPr>
        <p:spPr>
          <a:xfrm flipH="1">
            <a:off x="21892990" y="8527729"/>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5" name="線"/>
          <p:cNvSpPr/>
          <p:nvPr/>
        </p:nvSpPr>
        <p:spPr>
          <a:xfrm flipV="1">
            <a:off x="18250150" y="1158482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6" name="線"/>
          <p:cNvSpPr/>
          <p:nvPr/>
        </p:nvSpPr>
        <p:spPr>
          <a:xfrm flipV="1">
            <a:off x="20371971" y="9852626"/>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7" name="線"/>
          <p:cNvSpPr/>
          <p:nvPr/>
        </p:nvSpPr>
        <p:spPr>
          <a:xfrm flipH="1">
            <a:off x="19619163" y="7685366"/>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8" name="線"/>
          <p:cNvSpPr/>
          <p:nvPr/>
        </p:nvSpPr>
        <p:spPr>
          <a:xfrm flipH="1">
            <a:off x="19654550" y="10448703"/>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79" name="接続の線"/>
          <p:cNvSpPr/>
          <p:nvPr/>
        </p:nvSpPr>
        <p:spPr>
          <a:xfrm>
            <a:off x="6916130" y="4749464"/>
            <a:ext cx="484619" cy="29739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38100">
            <a:solidFill>
              <a:srgbClr val="000000"/>
            </a:solidFill>
            <a:miter lim="400000"/>
            <a:headEnd type="triangle"/>
          </a:ln>
        </p:spPr>
        <p:txBody>
          <a:bodyPr/>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線"/>
          <p:cNvSpPr/>
          <p:nvPr/>
        </p:nvSpPr>
        <p:spPr>
          <a:xfrm>
            <a:off x="18262918" y="4608210"/>
            <a:ext cx="1412988" cy="2017955"/>
          </a:xfrm>
          <a:prstGeom prst="line">
            <a:avLst/>
          </a:prstGeom>
          <a:ln w="762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282" name="膜-アクチン間作用"/>
          <p:cNvSpPr txBox="1"/>
          <p:nvPr>
            <p:ph type="title"/>
          </p:nvPr>
        </p:nvSpPr>
        <p:spPr>
          <a:prstGeom prst="rect">
            <a:avLst/>
          </a:prstGeom>
        </p:spPr>
        <p:txBody>
          <a:bodyPr/>
          <a:lstStyle/>
          <a:p>
            <a:pPr/>
            <a:r>
              <a:t>膜-アクチン間作用</a:t>
            </a:r>
          </a:p>
        </p:txBody>
      </p:sp>
      <p:pic>
        <p:nvPicPr>
          <p:cNvPr id="283" name="四角形" descr="四角形"/>
          <p:cNvPicPr>
            <a:picLocks noChangeAspect="0"/>
          </p:cNvPicPr>
          <p:nvPr/>
        </p:nvPicPr>
        <p:blipFill>
          <a:blip r:embed="rId2">
            <a:extLst/>
          </a:blip>
          <a:stretch>
            <a:fillRect/>
          </a:stretch>
        </p:blipFill>
        <p:spPr>
          <a:xfrm>
            <a:off x="8989109" y="3208445"/>
            <a:ext cx="2028454" cy="1795250"/>
          </a:xfrm>
          <a:prstGeom prst="rect">
            <a:avLst/>
          </a:prstGeom>
        </p:spPr>
      </p:pic>
      <p:sp>
        <p:nvSpPr>
          <p:cNvPr id="361" name="接続の線"/>
          <p:cNvSpPr/>
          <p:nvPr/>
        </p:nvSpPr>
        <p:spPr>
          <a:xfrm>
            <a:off x="8648824" y="7505929"/>
            <a:ext cx="250777" cy="8357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38100">
            <a:solidFill>
              <a:srgbClr val="000000"/>
            </a:solidFill>
            <a:miter lim="400000"/>
            <a:headEnd type="triangle"/>
          </a:ln>
        </p:spPr>
        <p:txBody>
          <a:bodyPr/>
          <a:lstStyle/>
          <a:p>
            <a:pPr/>
          </a:p>
        </p:txBody>
      </p:sp>
      <p:sp>
        <p:nvSpPr>
          <p:cNvPr id="286" name="反発力の強度を示すパラメータ"/>
          <p:cNvSpPr txBox="1"/>
          <p:nvPr/>
        </p:nvSpPr>
        <p:spPr>
          <a:xfrm>
            <a:off x="5135475" y="6921730"/>
            <a:ext cx="6851397" cy="584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sz="3800">
                <a:latin typeface="+mn-lt"/>
                <a:ea typeface="+mn-ea"/>
                <a:cs typeface="+mn-cs"/>
                <a:sym typeface="ヒラギノ角ゴ ProN W3"/>
              </a:defRPr>
            </a:lvl1pPr>
          </a:lstStyle>
          <a:p>
            <a:pPr/>
            <a:r>
              <a:t>反発力の強度を示すパラメータ</a:t>
            </a:r>
          </a:p>
        </p:txBody>
      </p:sp>
      <p:pic>
        <p:nvPicPr>
          <p:cNvPr id="287" name="四角形" descr="四角形"/>
          <p:cNvPicPr>
            <a:picLocks noChangeAspect="0"/>
          </p:cNvPicPr>
          <p:nvPr/>
        </p:nvPicPr>
        <p:blipFill>
          <a:blip r:embed="rId3">
            <a:extLst/>
          </a:blip>
          <a:stretch>
            <a:fillRect/>
          </a:stretch>
        </p:blipFill>
        <p:spPr>
          <a:xfrm>
            <a:off x="1022726" y="8081733"/>
            <a:ext cx="13006679" cy="2158770"/>
          </a:xfrm>
          <a:prstGeom prst="rect">
            <a:avLst/>
          </a:prstGeom>
        </p:spPr>
      </p:pic>
      <p:pic>
        <p:nvPicPr>
          <p:cNvPr id="289" name="fa.png" descr="fa.png"/>
          <p:cNvPicPr>
            <a:picLocks noChangeAspect="1"/>
          </p:cNvPicPr>
          <p:nvPr/>
        </p:nvPicPr>
        <p:blipFill>
          <a:blip r:embed="rId4">
            <a:extLst/>
          </a:blip>
          <a:srcRect l="0" t="0" r="40510" b="0"/>
          <a:stretch>
            <a:fillRect/>
          </a:stretch>
        </p:blipFill>
        <p:spPr>
          <a:xfrm>
            <a:off x="1196901" y="8226676"/>
            <a:ext cx="12658469" cy="1869049"/>
          </a:xfrm>
          <a:prstGeom prst="rect">
            <a:avLst/>
          </a:prstGeom>
          <a:ln w="12700">
            <a:miter lim="400000"/>
          </a:ln>
        </p:spPr>
      </p:pic>
      <p:pic>
        <p:nvPicPr>
          <p:cNvPr id="290" name="fa.png" descr="fa.png"/>
          <p:cNvPicPr>
            <a:picLocks noChangeAspect="1"/>
          </p:cNvPicPr>
          <p:nvPr/>
        </p:nvPicPr>
        <p:blipFill>
          <a:blip r:embed="rId4">
            <a:extLst/>
          </a:blip>
          <a:stretch>
            <a:fillRect/>
          </a:stretch>
        </p:blipFill>
        <p:spPr>
          <a:prstGeom prst="rect">
            <a:avLst/>
          </a:prstGeom>
          <a:ln w="12700">
            <a:miter lim="400000"/>
          </a:ln>
        </p:spPr>
      </p:pic>
      <p:pic>
        <p:nvPicPr>
          <p:cNvPr id="291" name="eq1.png" descr="eq1.png"/>
          <p:cNvPicPr>
            <a:picLocks noChangeAspect="1"/>
          </p:cNvPicPr>
          <p:nvPr/>
        </p:nvPicPr>
        <p:blipFill>
          <a:blip r:embed="rId5">
            <a:extLst/>
          </a:blip>
          <a:srcRect l="60343" t="0" r="27682" b="7531"/>
          <a:stretch>
            <a:fillRect/>
          </a:stretch>
        </p:blipFill>
        <p:spPr>
          <a:xfrm>
            <a:off x="21536766" y="9573438"/>
            <a:ext cx="1182012" cy="1121711"/>
          </a:xfrm>
          <a:prstGeom prst="rect">
            <a:avLst/>
          </a:prstGeom>
          <a:ln w="12700">
            <a:miter lim="400000"/>
          </a:ln>
        </p:spPr>
      </p:pic>
      <p:sp>
        <p:nvSpPr>
          <p:cNvPr id="362" name="接続の線"/>
          <p:cNvSpPr/>
          <p:nvPr/>
        </p:nvSpPr>
        <p:spPr>
          <a:xfrm>
            <a:off x="9998672" y="9851744"/>
            <a:ext cx="351977" cy="593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38100">
            <a:solidFill>
              <a:srgbClr val="000000"/>
            </a:solidFill>
            <a:miter lim="400000"/>
            <a:headEnd type="triangle"/>
          </a:ln>
        </p:spPr>
        <p:txBody>
          <a:bodyPr/>
          <a:lstStyle/>
          <a:p>
            <a:pPr/>
          </a:p>
        </p:txBody>
      </p:sp>
      <p:sp>
        <p:nvSpPr>
          <p:cNvPr id="293" name="アクチン分子の先端の位置"/>
          <p:cNvSpPr txBox="1"/>
          <p:nvPr/>
        </p:nvSpPr>
        <p:spPr>
          <a:xfrm>
            <a:off x="7597691" y="10445176"/>
            <a:ext cx="585241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sz="3800">
                <a:latin typeface="+mn-lt"/>
                <a:ea typeface="+mn-ea"/>
                <a:cs typeface="+mn-cs"/>
                <a:sym typeface="ヒラギノ角ゴ ProN W3"/>
              </a:defRPr>
            </a:lvl1pPr>
          </a:lstStyle>
          <a:p>
            <a:pPr/>
            <a:r>
              <a:t>アクチン分子の先端の位置</a:t>
            </a:r>
          </a:p>
        </p:txBody>
      </p:sp>
      <p:sp>
        <p:nvSpPr>
          <p:cNvPr id="294" name="四角形"/>
          <p:cNvSpPr/>
          <p:nvPr/>
        </p:nvSpPr>
        <p:spPr>
          <a:xfrm>
            <a:off x="14667038" y="7095614"/>
            <a:ext cx="858838" cy="6405845"/>
          </a:xfrm>
          <a:prstGeom prst="rect">
            <a:avLst/>
          </a:prstGeom>
          <a:solidFill>
            <a:srgbClr val="FFFFFF"/>
          </a:solidFill>
          <a:ln w="12700">
            <a:miter lim="400000"/>
          </a:ln>
        </p:spPr>
        <p:txBody>
          <a:bodyPr lIns="0" tIns="0" rIns="0" bIns="0" anchor="ctr"/>
          <a:lstStyle/>
          <a:p>
            <a:pPr>
              <a:defRPr sz="11300">
                <a:solidFill>
                  <a:srgbClr val="FFFFFF"/>
                </a:solidFill>
              </a:defRPr>
            </a:pPr>
          </a:p>
        </p:txBody>
      </p:sp>
      <p:pic>
        <p:nvPicPr>
          <p:cNvPr id="295" name="グループ" descr="グループ"/>
          <p:cNvPicPr>
            <a:picLocks noChangeAspect="1"/>
          </p:cNvPicPr>
          <p:nvPr/>
        </p:nvPicPr>
        <p:blipFill>
          <a:blip r:embed="rId6">
            <a:extLst/>
          </a:blip>
          <a:srcRect l="37298" t="15132" r="59057" b="45560"/>
          <a:stretch>
            <a:fillRect/>
          </a:stretch>
        </p:blipFill>
        <p:spPr>
          <a:xfrm>
            <a:off x="20352242" y="6065296"/>
            <a:ext cx="1144065" cy="938432"/>
          </a:xfrm>
          <a:prstGeom prst="rect">
            <a:avLst/>
          </a:prstGeom>
          <a:ln w="12700">
            <a:miter lim="400000"/>
          </a:ln>
        </p:spPr>
      </p:pic>
      <p:sp>
        <p:nvSpPr>
          <p:cNvPr id="363" name="接続の線"/>
          <p:cNvSpPr/>
          <p:nvPr/>
        </p:nvSpPr>
        <p:spPr>
          <a:xfrm>
            <a:off x="15057691" y="9744585"/>
            <a:ext cx="2828030" cy="1099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379" y="18217"/>
                  <a:pt x="15579" y="11017"/>
                  <a:pt x="21600" y="0"/>
                </a:cubicBezTo>
              </a:path>
            </a:pathLst>
          </a:custGeom>
          <a:ln w="101600">
            <a:solidFill>
              <a:srgbClr val="000000"/>
            </a:solidFill>
            <a:custDash>
              <a:ds d="200000" sp="200000"/>
            </a:custDash>
            <a:miter lim="400000"/>
          </a:ln>
        </p:spPr>
        <p:txBody>
          <a:bodyPr/>
          <a:lstStyle/>
          <a:p>
            <a:pPr/>
          </a:p>
        </p:txBody>
      </p:sp>
      <p:sp>
        <p:nvSpPr>
          <p:cNvPr id="364" name="接続の線"/>
          <p:cNvSpPr/>
          <p:nvPr/>
        </p:nvSpPr>
        <p:spPr>
          <a:xfrm>
            <a:off x="14908872" y="12316116"/>
            <a:ext cx="2976849" cy="1028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285" y="18581"/>
                  <a:pt x="15485" y="11381"/>
                  <a:pt x="21600" y="0"/>
                </a:cubicBezTo>
              </a:path>
            </a:pathLst>
          </a:custGeom>
          <a:ln w="101600">
            <a:solidFill>
              <a:srgbClr val="000000"/>
            </a:solidFill>
            <a:custDash>
              <a:ds d="200000" sp="200000"/>
            </a:custDash>
            <a:miter lim="400000"/>
          </a:ln>
        </p:spPr>
        <p:txBody>
          <a:bodyPr/>
          <a:lstStyle/>
          <a:p>
            <a:pPr/>
          </a:p>
        </p:txBody>
      </p:sp>
      <p:sp>
        <p:nvSpPr>
          <p:cNvPr id="365" name="接続の線"/>
          <p:cNvSpPr/>
          <p:nvPr/>
        </p:nvSpPr>
        <p:spPr>
          <a:xfrm>
            <a:off x="14925366" y="6939465"/>
            <a:ext cx="2960354" cy="1272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406" y="17574"/>
                  <a:pt x="15606" y="10374"/>
                  <a:pt x="21600" y="0"/>
                </a:cubicBezTo>
              </a:path>
            </a:pathLst>
          </a:custGeom>
          <a:ln w="101600">
            <a:solidFill>
              <a:srgbClr val="000000"/>
            </a:solidFill>
            <a:custDash>
              <a:ds d="200000" sp="200000"/>
            </a:custDash>
            <a:miter lim="400000"/>
          </a:ln>
        </p:spPr>
        <p:txBody>
          <a:bodyPr/>
          <a:lstStyle/>
          <a:p>
            <a:pPr/>
          </a:p>
        </p:txBody>
      </p:sp>
      <p:sp>
        <p:nvSpPr>
          <p:cNvPr id="366" name="接続の線"/>
          <p:cNvSpPr/>
          <p:nvPr/>
        </p:nvSpPr>
        <p:spPr>
          <a:xfrm>
            <a:off x="22821106" y="974974"/>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367" name="接続の線"/>
          <p:cNvSpPr/>
          <p:nvPr/>
        </p:nvSpPr>
        <p:spPr>
          <a:xfrm>
            <a:off x="22990047" y="3801792"/>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368" name="接続の線"/>
          <p:cNvSpPr/>
          <p:nvPr/>
        </p:nvSpPr>
        <p:spPr>
          <a:xfrm>
            <a:off x="22990047" y="6489538"/>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302" name="線"/>
          <p:cNvSpPr/>
          <p:nvPr/>
        </p:nvSpPr>
        <p:spPr>
          <a:xfrm flipV="1">
            <a:off x="18214427" y="3082334"/>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03" name="線"/>
          <p:cNvSpPr/>
          <p:nvPr/>
        </p:nvSpPr>
        <p:spPr>
          <a:xfrm flipV="1">
            <a:off x="18239827" y="5835375"/>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04" name="線"/>
          <p:cNvSpPr/>
          <p:nvPr/>
        </p:nvSpPr>
        <p:spPr>
          <a:xfrm flipV="1">
            <a:off x="18239827" y="8544411"/>
            <a:ext cx="4394404" cy="3653405"/>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05" name="線"/>
          <p:cNvSpPr/>
          <p:nvPr/>
        </p:nvSpPr>
        <p:spPr>
          <a:xfrm flipV="1">
            <a:off x="18252009" y="6672445"/>
            <a:ext cx="1" cy="5362827"/>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06" name="線"/>
          <p:cNvSpPr/>
          <p:nvPr/>
        </p:nvSpPr>
        <p:spPr>
          <a:xfrm flipV="1">
            <a:off x="20373351" y="5118706"/>
            <a:ext cx="1" cy="536282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07" name="線"/>
          <p:cNvSpPr/>
          <p:nvPr/>
        </p:nvSpPr>
        <p:spPr>
          <a:xfrm flipV="1">
            <a:off x="22614380" y="3059907"/>
            <a:ext cx="1" cy="536282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08" name="線"/>
          <p:cNvSpPr/>
          <p:nvPr/>
        </p:nvSpPr>
        <p:spPr>
          <a:xfrm flipV="1">
            <a:off x="15537823" y="2352583"/>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09" name="線"/>
          <p:cNvSpPr/>
          <p:nvPr/>
        </p:nvSpPr>
        <p:spPr>
          <a:xfrm flipH="1" flipV="1">
            <a:off x="15496210" y="5921008"/>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10" name="線"/>
          <p:cNvSpPr/>
          <p:nvPr/>
        </p:nvSpPr>
        <p:spPr>
          <a:xfrm flipH="1" flipV="1">
            <a:off x="19833429" y="2301466"/>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11" name="線"/>
          <p:cNvSpPr/>
          <p:nvPr/>
        </p:nvSpPr>
        <p:spPr>
          <a:xfrm flipH="1" flipV="1">
            <a:off x="17626136" y="4177870"/>
            <a:ext cx="2858578"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12" name="楕円"/>
          <p:cNvSpPr/>
          <p:nvPr/>
        </p:nvSpPr>
        <p:spPr>
          <a:xfrm>
            <a:off x="17536732" y="4085020"/>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3" name="楕円"/>
          <p:cNvSpPr/>
          <p:nvPr/>
        </p:nvSpPr>
        <p:spPr>
          <a:xfrm>
            <a:off x="15420229" y="5850991"/>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4" name="楕円"/>
          <p:cNvSpPr/>
          <p:nvPr/>
        </p:nvSpPr>
        <p:spPr>
          <a:xfrm>
            <a:off x="20261795" y="4778934"/>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5" name="楕円"/>
          <p:cNvSpPr/>
          <p:nvPr/>
        </p:nvSpPr>
        <p:spPr>
          <a:xfrm>
            <a:off x="22423966" y="2887570"/>
            <a:ext cx="304801" cy="278727"/>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6" name="楕円"/>
          <p:cNvSpPr/>
          <p:nvPr/>
        </p:nvSpPr>
        <p:spPr>
          <a:xfrm>
            <a:off x="18145292" y="6544905"/>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7" name="楕円"/>
          <p:cNvSpPr/>
          <p:nvPr/>
        </p:nvSpPr>
        <p:spPr>
          <a:xfrm>
            <a:off x="20261795" y="7585412"/>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8" name="楕円"/>
          <p:cNvSpPr/>
          <p:nvPr/>
        </p:nvSpPr>
        <p:spPr>
          <a:xfrm>
            <a:off x="22423966" y="5694048"/>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9" name="楕円"/>
          <p:cNvSpPr/>
          <p:nvPr/>
        </p:nvSpPr>
        <p:spPr>
          <a:xfrm>
            <a:off x="18145292" y="9351382"/>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20" name="楕円"/>
          <p:cNvSpPr/>
          <p:nvPr/>
        </p:nvSpPr>
        <p:spPr>
          <a:xfrm>
            <a:off x="20261795" y="10383054"/>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21" name="楕円"/>
          <p:cNvSpPr/>
          <p:nvPr/>
        </p:nvSpPr>
        <p:spPr>
          <a:xfrm>
            <a:off x="22423966" y="8491690"/>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22" name="楕円"/>
          <p:cNvSpPr/>
          <p:nvPr/>
        </p:nvSpPr>
        <p:spPr>
          <a:xfrm>
            <a:off x="18145292" y="12149025"/>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23" name="線"/>
          <p:cNvSpPr/>
          <p:nvPr/>
        </p:nvSpPr>
        <p:spPr>
          <a:xfrm>
            <a:off x="15638339" y="6010510"/>
            <a:ext cx="946216" cy="253539"/>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24" name="楕円"/>
          <p:cNvSpPr/>
          <p:nvPr/>
        </p:nvSpPr>
        <p:spPr>
          <a:xfrm>
            <a:off x="19787803" y="2193656"/>
            <a:ext cx="304801" cy="278727"/>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25" name="線"/>
          <p:cNvSpPr/>
          <p:nvPr/>
        </p:nvSpPr>
        <p:spPr>
          <a:xfrm flipH="1">
            <a:off x="19214038" y="2316178"/>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26" name="線"/>
          <p:cNvSpPr/>
          <p:nvPr/>
        </p:nvSpPr>
        <p:spPr>
          <a:xfrm flipV="1">
            <a:off x="15571199" y="5373275"/>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27" name="線"/>
          <p:cNvSpPr/>
          <p:nvPr/>
        </p:nvSpPr>
        <p:spPr>
          <a:xfrm flipH="1">
            <a:off x="16925787" y="423658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28" name="線"/>
          <p:cNvSpPr/>
          <p:nvPr/>
        </p:nvSpPr>
        <p:spPr>
          <a:xfrm flipV="1">
            <a:off x="17642220" y="3602974"/>
            <a:ext cx="750413" cy="629673"/>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29" name="線"/>
          <p:cNvSpPr/>
          <p:nvPr/>
        </p:nvSpPr>
        <p:spPr>
          <a:xfrm flipH="1" flipV="1">
            <a:off x="17310647" y="6425559"/>
            <a:ext cx="946217" cy="253538"/>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0" name="線"/>
          <p:cNvSpPr/>
          <p:nvPr/>
        </p:nvSpPr>
        <p:spPr>
          <a:xfrm flipH="1" flipV="1">
            <a:off x="19461342" y="4691423"/>
            <a:ext cx="946217" cy="253538"/>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1" name="線"/>
          <p:cNvSpPr/>
          <p:nvPr/>
        </p:nvSpPr>
        <p:spPr>
          <a:xfrm flipH="1" flipV="1">
            <a:off x="21648852" y="2780616"/>
            <a:ext cx="946217" cy="253539"/>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2" name="線"/>
          <p:cNvSpPr/>
          <p:nvPr/>
        </p:nvSpPr>
        <p:spPr>
          <a:xfrm flipH="1">
            <a:off x="21903119" y="303321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3" name="線"/>
          <p:cNvSpPr/>
          <p:nvPr/>
        </p:nvSpPr>
        <p:spPr>
          <a:xfrm flipV="1">
            <a:off x="18260280" y="6090315"/>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4" name="線"/>
          <p:cNvSpPr/>
          <p:nvPr/>
        </p:nvSpPr>
        <p:spPr>
          <a:xfrm flipH="1">
            <a:off x="19614868" y="4953626"/>
            <a:ext cx="750414" cy="629673"/>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5" name="線"/>
          <p:cNvSpPr/>
          <p:nvPr/>
        </p:nvSpPr>
        <p:spPr>
          <a:xfrm flipV="1">
            <a:off x="20331300" y="4320014"/>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6" name="線"/>
          <p:cNvSpPr/>
          <p:nvPr/>
        </p:nvSpPr>
        <p:spPr>
          <a:xfrm>
            <a:off x="18297691" y="6716936"/>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7" name="線"/>
          <p:cNvSpPr/>
          <p:nvPr/>
        </p:nvSpPr>
        <p:spPr>
          <a:xfrm>
            <a:off x="20398146" y="491594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8" name="線"/>
          <p:cNvSpPr/>
          <p:nvPr/>
        </p:nvSpPr>
        <p:spPr>
          <a:xfrm>
            <a:off x="22629650" y="305990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9" name="線"/>
          <p:cNvSpPr/>
          <p:nvPr/>
        </p:nvSpPr>
        <p:spPr>
          <a:xfrm flipV="1">
            <a:off x="18272291" y="8491690"/>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0" name="線"/>
          <p:cNvSpPr/>
          <p:nvPr/>
        </p:nvSpPr>
        <p:spPr>
          <a:xfrm flipV="1">
            <a:off x="18272291" y="1128567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1" name="線"/>
          <p:cNvSpPr/>
          <p:nvPr/>
        </p:nvSpPr>
        <p:spPr>
          <a:xfrm flipV="1">
            <a:off x="20411629" y="6732020"/>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2" name="線"/>
          <p:cNvSpPr/>
          <p:nvPr/>
        </p:nvSpPr>
        <p:spPr>
          <a:xfrm flipV="1">
            <a:off x="20411629" y="952600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3" name="線"/>
          <p:cNvSpPr/>
          <p:nvPr/>
        </p:nvSpPr>
        <p:spPr>
          <a:xfrm flipV="1">
            <a:off x="22602794" y="485823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4" name="線"/>
          <p:cNvSpPr/>
          <p:nvPr/>
        </p:nvSpPr>
        <p:spPr>
          <a:xfrm flipV="1">
            <a:off x="22602794" y="7652223"/>
            <a:ext cx="1" cy="979596"/>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5" name="線"/>
          <p:cNvSpPr/>
          <p:nvPr/>
        </p:nvSpPr>
        <p:spPr>
          <a:xfrm flipH="1">
            <a:off x="21884846" y="5852618"/>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6" name="線"/>
          <p:cNvSpPr/>
          <p:nvPr/>
        </p:nvSpPr>
        <p:spPr>
          <a:xfrm flipV="1">
            <a:off x="18242006" y="8909716"/>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7" name="線"/>
          <p:cNvSpPr/>
          <p:nvPr/>
        </p:nvSpPr>
        <p:spPr>
          <a:xfrm flipV="1">
            <a:off x="20313027" y="7139414"/>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8" name="線"/>
          <p:cNvSpPr/>
          <p:nvPr/>
        </p:nvSpPr>
        <p:spPr>
          <a:xfrm>
            <a:off x="18279418" y="953633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9" name="線"/>
          <p:cNvSpPr/>
          <p:nvPr/>
        </p:nvSpPr>
        <p:spPr>
          <a:xfrm>
            <a:off x="20379873" y="7735348"/>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0" name="線"/>
          <p:cNvSpPr/>
          <p:nvPr/>
        </p:nvSpPr>
        <p:spPr>
          <a:xfrm>
            <a:off x="22611377" y="5879307"/>
            <a:ext cx="1" cy="979596"/>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1" name="線"/>
          <p:cNvSpPr/>
          <p:nvPr/>
        </p:nvSpPr>
        <p:spPr>
          <a:xfrm flipH="1">
            <a:off x="21892990" y="8527729"/>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2" name="線"/>
          <p:cNvSpPr/>
          <p:nvPr/>
        </p:nvSpPr>
        <p:spPr>
          <a:xfrm flipV="1">
            <a:off x="18250150" y="1158482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3" name="線"/>
          <p:cNvSpPr/>
          <p:nvPr/>
        </p:nvSpPr>
        <p:spPr>
          <a:xfrm flipV="1">
            <a:off x="20371971" y="9852626"/>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4" name="線"/>
          <p:cNvSpPr/>
          <p:nvPr/>
        </p:nvSpPr>
        <p:spPr>
          <a:xfrm flipH="1">
            <a:off x="19619163" y="7685366"/>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5" name="線"/>
          <p:cNvSpPr/>
          <p:nvPr/>
        </p:nvSpPr>
        <p:spPr>
          <a:xfrm flipH="1">
            <a:off x="19654550" y="10448703"/>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6" name="矢印"/>
          <p:cNvSpPr/>
          <p:nvPr/>
        </p:nvSpPr>
        <p:spPr>
          <a:xfrm rot="3300000">
            <a:off x="19885246" y="8452017"/>
            <a:ext cx="2514561" cy="587820"/>
          </a:xfrm>
          <a:prstGeom prst="rightArrow">
            <a:avLst>
              <a:gd name="adj1" fmla="val 32000"/>
              <a:gd name="adj2" fmla="val 138274"/>
            </a:avLst>
          </a:prstGeom>
          <a:solidFill>
            <a:schemeClr val="accent1">
              <a:hueOff val="114395"/>
              <a:lumOff val="-24975"/>
            </a:schemeClr>
          </a:solidFill>
          <a:ln w="12700">
            <a:miter lim="400000"/>
          </a:ln>
        </p:spPr>
        <p:txBody>
          <a:bodyPr lIns="0" tIns="0" rIns="0" bIns="0" anchor="ctr"/>
          <a:lstStyle/>
          <a:p>
            <a:pPr>
              <a:defRPr sz="11300">
                <a:solidFill>
                  <a:srgbClr val="FFFFFF"/>
                </a:solidFill>
              </a:defRPr>
            </a:pPr>
          </a:p>
        </p:txBody>
      </p:sp>
      <p:pic>
        <p:nvPicPr>
          <p:cNvPr id="357" name="eq1.png" descr="eq1.png"/>
          <p:cNvPicPr>
            <a:picLocks noChangeAspect="1"/>
          </p:cNvPicPr>
          <p:nvPr/>
        </p:nvPicPr>
        <p:blipFill>
          <a:blip r:embed="rId5">
            <a:extLst/>
          </a:blip>
          <a:stretch>
            <a:fillRect/>
          </a:stretch>
        </p:blipFill>
        <p:spPr>
          <a:xfrm>
            <a:off x="1511200" y="3313907"/>
            <a:ext cx="12892380" cy="1584234"/>
          </a:xfrm>
          <a:prstGeom prst="rect">
            <a:avLst/>
          </a:prstGeom>
          <a:ln w="12700">
            <a:miter lim="400000"/>
          </a:ln>
        </p:spPr>
      </p:pic>
      <p:sp>
        <p:nvSpPr>
          <p:cNvPr id="369" name="接続の線"/>
          <p:cNvSpPr/>
          <p:nvPr/>
        </p:nvSpPr>
        <p:spPr>
          <a:xfrm>
            <a:off x="18948520" y="4191697"/>
            <a:ext cx="556653" cy="921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8100">
            <a:solidFill>
              <a:srgbClr val="000000"/>
            </a:solidFill>
            <a:miter lim="400000"/>
            <a:headEnd type="triangle"/>
          </a:ln>
        </p:spPr>
        <p:txBody>
          <a:bodyPr/>
          <a:lstStyle/>
          <a:p>
            <a:pPr/>
          </a:p>
        </p:txBody>
      </p:sp>
      <p:sp>
        <p:nvSpPr>
          <p:cNvPr id="359" name="アクチン分子"/>
          <p:cNvSpPr txBox="1"/>
          <p:nvPr/>
        </p:nvSpPr>
        <p:spPr>
          <a:xfrm>
            <a:off x="18203167" y="3607498"/>
            <a:ext cx="2956815" cy="584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sz="3800">
                <a:latin typeface="+mn-lt"/>
                <a:ea typeface="+mn-ea"/>
                <a:cs typeface="+mn-cs"/>
                <a:sym typeface="ヒラギノ角ゴ ProN W3"/>
              </a:defRPr>
            </a:lvl1pPr>
          </a:lstStyle>
          <a:p>
            <a:pPr/>
            <a:r>
              <a:t>アクチン分子</a:t>
            </a:r>
          </a:p>
        </p:txBody>
      </p:sp>
      <p:pic>
        <p:nvPicPr>
          <p:cNvPr id="360" name="fa.png" descr="fa.png"/>
          <p:cNvPicPr>
            <a:picLocks noChangeAspect="1"/>
          </p:cNvPicPr>
          <p:nvPr/>
        </p:nvPicPr>
        <p:blipFill>
          <a:blip r:embed="rId4">
            <a:extLst/>
          </a:blip>
          <a:srcRect l="53921" t="0" r="42446" b="66079"/>
          <a:stretch>
            <a:fillRect/>
          </a:stretch>
        </p:blipFill>
        <p:spPr>
          <a:xfrm>
            <a:off x="19026040" y="6721912"/>
            <a:ext cx="772949" cy="633994"/>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細胞膜シミュレーション"/>
          <p:cNvSpPr txBox="1"/>
          <p:nvPr>
            <p:ph type="title"/>
          </p:nvPr>
        </p:nvSpPr>
        <p:spPr>
          <a:prstGeom prst="rect">
            <a:avLst/>
          </a:prstGeom>
        </p:spPr>
        <p:txBody>
          <a:bodyPr/>
          <a:lstStyle/>
          <a:p>
            <a:pPr/>
            <a:r>
              <a:t>細胞膜シミュレーション</a:t>
            </a:r>
          </a:p>
        </p:txBody>
      </p:sp>
      <p:pic>
        <p:nvPicPr>
          <p:cNvPr id="372" name="四角形" descr="四角形"/>
          <p:cNvPicPr>
            <a:picLocks noChangeAspect="0"/>
          </p:cNvPicPr>
          <p:nvPr/>
        </p:nvPicPr>
        <p:blipFill>
          <a:blip r:embed="rId2">
            <a:extLst/>
          </a:blip>
          <a:stretch>
            <a:fillRect/>
          </a:stretch>
        </p:blipFill>
        <p:spPr>
          <a:xfrm>
            <a:off x="11956273" y="3081399"/>
            <a:ext cx="2477139" cy="1795250"/>
          </a:xfrm>
          <a:prstGeom prst="rect">
            <a:avLst/>
          </a:prstGeom>
        </p:spPr>
      </p:pic>
      <p:pic>
        <p:nvPicPr>
          <p:cNvPr id="374" name="eq1.png" descr="eq1.png"/>
          <p:cNvPicPr>
            <a:picLocks noChangeAspect="1"/>
          </p:cNvPicPr>
          <p:nvPr/>
        </p:nvPicPr>
        <p:blipFill>
          <a:blip r:embed="rId3">
            <a:extLst/>
          </a:blip>
          <a:stretch>
            <a:fillRect/>
          </a:stretch>
        </p:blipFill>
        <p:spPr>
          <a:xfrm>
            <a:off x="1384200" y="3186907"/>
            <a:ext cx="12892380" cy="1584234"/>
          </a:xfrm>
          <a:prstGeom prst="rect">
            <a:avLst/>
          </a:prstGeom>
          <a:ln w="12700">
            <a:miter lim="400000"/>
          </a:ln>
        </p:spPr>
      </p:pic>
      <p:sp>
        <p:nvSpPr>
          <p:cNvPr id="442" name="接続の線"/>
          <p:cNvSpPr/>
          <p:nvPr/>
        </p:nvSpPr>
        <p:spPr>
          <a:xfrm>
            <a:off x="11910650" y="4989856"/>
            <a:ext cx="685275" cy="1275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38100">
            <a:solidFill>
              <a:srgbClr val="000000"/>
            </a:solidFill>
            <a:miter lim="400000"/>
            <a:headEnd type="triangle"/>
          </a:ln>
        </p:spPr>
        <p:txBody>
          <a:bodyPr/>
          <a:lstStyle/>
          <a:p>
            <a:pPr/>
          </a:p>
        </p:txBody>
      </p:sp>
      <p:sp>
        <p:nvSpPr>
          <p:cNvPr id="376" name="粘性抵抗力"/>
          <p:cNvSpPr txBox="1"/>
          <p:nvPr/>
        </p:nvSpPr>
        <p:spPr>
          <a:xfrm>
            <a:off x="9676734" y="6265168"/>
            <a:ext cx="4017436"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粘性抵抗力</a:t>
            </a:r>
          </a:p>
        </p:txBody>
      </p:sp>
      <p:sp>
        <p:nvSpPr>
          <p:cNvPr id="377" name="四角形"/>
          <p:cNvSpPr/>
          <p:nvPr/>
        </p:nvSpPr>
        <p:spPr>
          <a:xfrm>
            <a:off x="17608567" y="4154085"/>
            <a:ext cx="858838" cy="6405845"/>
          </a:xfrm>
          <a:prstGeom prst="rect">
            <a:avLst/>
          </a:prstGeom>
          <a:solidFill>
            <a:srgbClr val="FFFFFF"/>
          </a:solidFill>
          <a:ln w="12700">
            <a:miter lim="400000"/>
          </a:ln>
        </p:spPr>
        <p:txBody>
          <a:bodyPr lIns="0" tIns="0" rIns="0" bIns="0" anchor="ctr"/>
          <a:lstStyle/>
          <a:p>
            <a:pPr>
              <a:defRPr sz="11300">
                <a:solidFill>
                  <a:srgbClr val="FFFFFF"/>
                </a:solidFill>
              </a:defRPr>
            </a:pPr>
          </a:p>
        </p:txBody>
      </p:sp>
      <p:sp>
        <p:nvSpPr>
          <p:cNvPr id="378" name="線"/>
          <p:cNvSpPr/>
          <p:nvPr/>
        </p:nvSpPr>
        <p:spPr>
          <a:xfrm>
            <a:off x="18387003" y="4725495"/>
            <a:ext cx="1463886" cy="1981342"/>
          </a:xfrm>
          <a:prstGeom prst="line">
            <a:avLst/>
          </a:prstGeom>
          <a:ln w="762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379" name="四角形"/>
          <p:cNvSpPr/>
          <p:nvPr/>
        </p:nvSpPr>
        <p:spPr>
          <a:xfrm>
            <a:off x="14667038" y="7095614"/>
            <a:ext cx="858838" cy="6405845"/>
          </a:xfrm>
          <a:prstGeom prst="rect">
            <a:avLst/>
          </a:prstGeom>
          <a:solidFill>
            <a:srgbClr val="FFFFFF"/>
          </a:solidFill>
          <a:ln w="12700">
            <a:miter lim="400000"/>
          </a:ln>
        </p:spPr>
        <p:txBody>
          <a:bodyPr lIns="0" tIns="0" rIns="0" bIns="0" anchor="ctr"/>
          <a:lstStyle/>
          <a:p>
            <a:pPr>
              <a:defRPr sz="11300">
                <a:solidFill>
                  <a:srgbClr val="FFFFFF"/>
                </a:solidFill>
              </a:defRPr>
            </a:pPr>
          </a:p>
        </p:txBody>
      </p:sp>
      <p:sp>
        <p:nvSpPr>
          <p:cNvPr id="380" name="細胞膜"/>
          <p:cNvSpPr txBox="1"/>
          <p:nvPr/>
        </p:nvSpPr>
        <p:spPr>
          <a:xfrm>
            <a:off x="20810748" y="10822439"/>
            <a:ext cx="23241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細胞膜</a:t>
            </a:r>
          </a:p>
        </p:txBody>
      </p:sp>
      <p:pic>
        <p:nvPicPr>
          <p:cNvPr id="381" name="グループ" descr="グループ"/>
          <p:cNvPicPr>
            <a:picLocks noChangeAspect="1"/>
          </p:cNvPicPr>
          <p:nvPr/>
        </p:nvPicPr>
        <p:blipFill>
          <a:blip r:embed="rId4">
            <a:extLst/>
          </a:blip>
          <a:srcRect l="37298" t="15132" r="59057" b="45560"/>
          <a:stretch>
            <a:fillRect/>
          </a:stretch>
        </p:blipFill>
        <p:spPr>
          <a:xfrm>
            <a:off x="20352242" y="6065296"/>
            <a:ext cx="1144065" cy="938432"/>
          </a:xfrm>
          <a:prstGeom prst="rect">
            <a:avLst/>
          </a:prstGeom>
          <a:ln w="12700">
            <a:miter lim="400000"/>
          </a:ln>
        </p:spPr>
      </p:pic>
      <p:sp>
        <p:nvSpPr>
          <p:cNvPr id="443" name="接続の線"/>
          <p:cNvSpPr/>
          <p:nvPr/>
        </p:nvSpPr>
        <p:spPr>
          <a:xfrm>
            <a:off x="15057691" y="9744585"/>
            <a:ext cx="2828030" cy="1099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379" y="18217"/>
                  <a:pt x="15579" y="11017"/>
                  <a:pt x="21600" y="0"/>
                </a:cubicBezTo>
              </a:path>
            </a:pathLst>
          </a:custGeom>
          <a:ln w="101600">
            <a:solidFill>
              <a:srgbClr val="000000"/>
            </a:solidFill>
            <a:custDash>
              <a:ds d="200000" sp="200000"/>
            </a:custDash>
            <a:miter lim="400000"/>
          </a:ln>
        </p:spPr>
        <p:txBody>
          <a:bodyPr/>
          <a:lstStyle/>
          <a:p>
            <a:pPr/>
          </a:p>
        </p:txBody>
      </p:sp>
      <p:sp>
        <p:nvSpPr>
          <p:cNvPr id="444" name="接続の線"/>
          <p:cNvSpPr/>
          <p:nvPr/>
        </p:nvSpPr>
        <p:spPr>
          <a:xfrm>
            <a:off x="14908872" y="12316116"/>
            <a:ext cx="2976849" cy="1028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285" y="18581"/>
                  <a:pt x="15485" y="11381"/>
                  <a:pt x="21600" y="0"/>
                </a:cubicBezTo>
              </a:path>
            </a:pathLst>
          </a:custGeom>
          <a:ln w="101600">
            <a:solidFill>
              <a:srgbClr val="000000"/>
            </a:solidFill>
            <a:custDash>
              <a:ds d="200000" sp="200000"/>
            </a:custDash>
            <a:miter lim="400000"/>
          </a:ln>
        </p:spPr>
        <p:txBody>
          <a:bodyPr/>
          <a:lstStyle/>
          <a:p>
            <a:pPr/>
          </a:p>
        </p:txBody>
      </p:sp>
      <p:sp>
        <p:nvSpPr>
          <p:cNvPr id="445" name="接続の線"/>
          <p:cNvSpPr/>
          <p:nvPr/>
        </p:nvSpPr>
        <p:spPr>
          <a:xfrm>
            <a:off x="14925366" y="6939465"/>
            <a:ext cx="2960354" cy="1272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406" y="17574"/>
                  <a:pt x="15606" y="10374"/>
                  <a:pt x="21600" y="0"/>
                </a:cubicBezTo>
              </a:path>
            </a:pathLst>
          </a:custGeom>
          <a:ln w="101600">
            <a:solidFill>
              <a:srgbClr val="000000"/>
            </a:solidFill>
            <a:custDash>
              <a:ds d="200000" sp="200000"/>
            </a:custDash>
            <a:miter lim="400000"/>
          </a:ln>
        </p:spPr>
        <p:txBody>
          <a:bodyPr/>
          <a:lstStyle/>
          <a:p>
            <a:pPr/>
          </a:p>
        </p:txBody>
      </p:sp>
      <p:sp>
        <p:nvSpPr>
          <p:cNvPr id="446" name="接続の線"/>
          <p:cNvSpPr/>
          <p:nvPr/>
        </p:nvSpPr>
        <p:spPr>
          <a:xfrm>
            <a:off x="22821106" y="974974"/>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447" name="接続の線"/>
          <p:cNvSpPr/>
          <p:nvPr/>
        </p:nvSpPr>
        <p:spPr>
          <a:xfrm>
            <a:off x="22990047" y="3801792"/>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448" name="接続の線"/>
          <p:cNvSpPr/>
          <p:nvPr/>
        </p:nvSpPr>
        <p:spPr>
          <a:xfrm>
            <a:off x="22990047" y="6489538"/>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388" name="線"/>
          <p:cNvSpPr/>
          <p:nvPr/>
        </p:nvSpPr>
        <p:spPr>
          <a:xfrm flipV="1">
            <a:off x="18214427" y="3082334"/>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89" name="線"/>
          <p:cNvSpPr/>
          <p:nvPr/>
        </p:nvSpPr>
        <p:spPr>
          <a:xfrm flipV="1">
            <a:off x="18239827" y="5835375"/>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0" name="線"/>
          <p:cNvSpPr/>
          <p:nvPr/>
        </p:nvSpPr>
        <p:spPr>
          <a:xfrm flipV="1">
            <a:off x="18239827" y="8544411"/>
            <a:ext cx="4394404" cy="3653405"/>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1" name="線"/>
          <p:cNvSpPr/>
          <p:nvPr/>
        </p:nvSpPr>
        <p:spPr>
          <a:xfrm flipV="1">
            <a:off x="18252009" y="6672445"/>
            <a:ext cx="1" cy="5362827"/>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2" name="線"/>
          <p:cNvSpPr/>
          <p:nvPr/>
        </p:nvSpPr>
        <p:spPr>
          <a:xfrm flipV="1">
            <a:off x="20373351" y="5118706"/>
            <a:ext cx="1" cy="536282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3" name="線"/>
          <p:cNvSpPr/>
          <p:nvPr/>
        </p:nvSpPr>
        <p:spPr>
          <a:xfrm flipV="1">
            <a:off x="22614380" y="3059907"/>
            <a:ext cx="1" cy="536282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4" name="線"/>
          <p:cNvSpPr/>
          <p:nvPr/>
        </p:nvSpPr>
        <p:spPr>
          <a:xfrm flipV="1">
            <a:off x="15537823" y="2352583"/>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5" name="線"/>
          <p:cNvSpPr/>
          <p:nvPr/>
        </p:nvSpPr>
        <p:spPr>
          <a:xfrm flipH="1" flipV="1">
            <a:off x="15496210" y="5921008"/>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6" name="線"/>
          <p:cNvSpPr/>
          <p:nvPr/>
        </p:nvSpPr>
        <p:spPr>
          <a:xfrm flipH="1" flipV="1">
            <a:off x="19833429" y="2301466"/>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7" name="線"/>
          <p:cNvSpPr/>
          <p:nvPr/>
        </p:nvSpPr>
        <p:spPr>
          <a:xfrm flipH="1" flipV="1">
            <a:off x="17626136" y="4177870"/>
            <a:ext cx="2858578"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8" name="楕円"/>
          <p:cNvSpPr/>
          <p:nvPr/>
        </p:nvSpPr>
        <p:spPr>
          <a:xfrm>
            <a:off x="17536732" y="4085020"/>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99" name="楕円"/>
          <p:cNvSpPr/>
          <p:nvPr/>
        </p:nvSpPr>
        <p:spPr>
          <a:xfrm>
            <a:off x="15420229" y="5850991"/>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0" name="楕円"/>
          <p:cNvSpPr/>
          <p:nvPr/>
        </p:nvSpPr>
        <p:spPr>
          <a:xfrm>
            <a:off x="20261795" y="4778934"/>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1" name="楕円"/>
          <p:cNvSpPr/>
          <p:nvPr/>
        </p:nvSpPr>
        <p:spPr>
          <a:xfrm>
            <a:off x="22423966" y="2887570"/>
            <a:ext cx="304801" cy="278727"/>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2" name="楕円"/>
          <p:cNvSpPr/>
          <p:nvPr/>
        </p:nvSpPr>
        <p:spPr>
          <a:xfrm>
            <a:off x="18145292" y="6544905"/>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3" name="楕円"/>
          <p:cNvSpPr/>
          <p:nvPr/>
        </p:nvSpPr>
        <p:spPr>
          <a:xfrm>
            <a:off x="20261795" y="7585412"/>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4" name="楕円"/>
          <p:cNvSpPr/>
          <p:nvPr/>
        </p:nvSpPr>
        <p:spPr>
          <a:xfrm>
            <a:off x="22423966" y="5694048"/>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5" name="楕円"/>
          <p:cNvSpPr/>
          <p:nvPr/>
        </p:nvSpPr>
        <p:spPr>
          <a:xfrm>
            <a:off x="18145292" y="9351382"/>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6" name="楕円"/>
          <p:cNvSpPr/>
          <p:nvPr/>
        </p:nvSpPr>
        <p:spPr>
          <a:xfrm>
            <a:off x="20261795" y="10383054"/>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7" name="楕円"/>
          <p:cNvSpPr/>
          <p:nvPr/>
        </p:nvSpPr>
        <p:spPr>
          <a:xfrm>
            <a:off x="22423966" y="8491690"/>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8" name="楕円"/>
          <p:cNvSpPr/>
          <p:nvPr/>
        </p:nvSpPr>
        <p:spPr>
          <a:xfrm>
            <a:off x="18145292" y="12149025"/>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9" name="線"/>
          <p:cNvSpPr/>
          <p:nvPr/>
        </p:nvSpPr>
        <p:spPr>
          <a:xfrm>
            <a:off x="15638339" y="6010510"/>
            <a:ext cx="946216" cy="253539"/>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0" name="楕円"/>
          <p:cNvSpPr/>
          <p:nvPr/>
        </p:nvSpPr>
        <p:spPr>
          <a:xfrm>
            <a:off x="19787803" y="2193656"/>
            <a:ext cx="304801" cy="278727"/>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11" name="線"/>
          <p:cNvSpPr/>
          <p:nvPr/>
        </p:nvSpPr>
        <p:spPr>
          <a:xfrm flipH="1">
            <a:off x="19214038" y="2316178"/>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2" name="線"/>
          <p:cNvSpPr/>
          <p:nvPr/>
        </p:nvSpPr>
        <p:spPr>
          <a:xfrm flipV="1">
            <a:off x="15571199" y="5373275"/>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3" name="線"/>
          <p:cNvSpPr/>
          <p:nvPr/>
        </p:nvSpPr>
        <p:spPr>
          <a:xfrm flipH="1">
            <a:off x="16925787" y="423658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4" name="線"/>
          <p:cNvSpPr/>
          <p:nvPr/>
        </p:nvSpPr>
        <p:spPr>
          <a:xfrm flipV="1">
            <a:off x="17642220" y="3602974"/>
            <a:ext cx="750413" cy="629673"/>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5" name="線"/>
          <p:cNvSpPr/>
          <p:nvPr/>
        </p:nvSpPr>
        <p:spPr>
          <a:xfrm flipH="1" flipV="1">
            <a:off x="17310647" y="6425559"/>
            <a:ext cx="946217" cy="253538"/>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6" name="線"/>
          <p:cNvSpPr/>
          <p:nvPr/>
        </p:nvSpPr>
        <p:spPr>
          <a:xfrm flipH="1" flipV="1">
            <a:off x="19461342" y="4691423"/>
            <a:ext cx="946217" cy="253538"/>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7" name="線"/>
          <p:cNvSpPr/>
          <p:nvPr/>
        </p:nvSpPr>
        <p:spPr>
          <a:xfrm flipH="1" flipV="1">
            <a:off x="21648852" y="2780616"/>
            <a:ext cx="946217" cy="253539"/>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8" name="線"/>
          <p:cNvSpPr/>
          <p:nvPr/>
        </p:nvSpPr>
        <p:spPr>
          <a:xfrm flipH="1">
            <a:off x="21903119" y="303321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9" name="線"/>
          <p:cNvSpPr/>
          <p:nvPr/>
        </p:nvSpPr>
        <p:spPr>
          <a:xfrm flipV="1">
            <a:off x="18260280" y="6090315"/>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0" name="線"/>
          <p:cNvSpPr/>
          <p:nvPr/>
        </p:nvSpPr>
        <p:spPr>
          <a:xfrm flipH="1">
            <a:off x="19614868" y="4953626"/>
            <a:ext cx="750414" cy="629673"/>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1" name="線"/>
          <p:cNvSpPr/>
          <p:nvPr/>
        </p:nvSpPr>
        <p:spPr>
          <a:xfrm flipV="1">
            <a:off x="20331300" y="4320014"/>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2" name="線"/>
          <p:cNvSpPr/>
          <p:nvPr/>
        </p:nvSpPr>
        <p:spPr>
          <a:xfrm>
            <a:off x="18297691" y="6716936"/>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3" name="線"/>
          <p:cNvSpPr/>
          <p:nvPr/>
        </p:nvSpPr>
        <p:spPr>
          <a:xfrm>
            <a:off x="20398146" y="491594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4" name="線"/>
          <p:cNvSpPr/>
          <p:nvPr/>
        </p:nvSpPr>
        <p:spPr>
          <a:xfrm>
            <a:off x="22629650" y="305990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5" name="線"/>
          <p:cNvSpPr/>
          <p:nvPr/>
        </p:nvSpPr>
        <p:spPr>
          <a:xfrm flipV="1">
            <a:off x="18272291" y="8491690"/>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6" name="線"/>
          <p:cNvSpPr/>
          <p:nvPr/>
        </p:nvSpPr>
        <p:spPr>
          <a:xfrm flipV="1">
            <a:off x="18272291" y="1128567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7" name="線"/>
          <p:cNvSpPr/>
          <p:nvPr/>
        </p:nvSpPr>
        <p:spPr>
          <a:xfrm flipV="1">
            <a:off x="20411629" y="6732020"/>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8" name="線"/>
          <p:cNvSpPr/>
          <p:nvPr/>
        </p:nvSpPr>
        <p:spPr>
          <a:xfrm flipV="1">
            <a:off x="20411629" y="952600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9" name="線"/>
          <p:cNvSpPr/>
          <p:nvPr/>
        </p:nvSpPr>
        <p:spPr>
          <a:xfrm flipV="1">
            <a:off x="22602794" y="485823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0" name="線"/>
          <p:cNvSpPr/>
          <p:nvPr/>
        </p:nvSpPr>
        <p:spPr>
          <a:xfrm flipV="1">
            <a:off x="22602794" y="7652223"/>
            <a:ext cx="1" cy="979596"/>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1" name="線"/>
          <p:cNvSpPr/>
          <p:nvPr/>
        </p:nvSpPr>
        <p:spPr>
          <a:xfrm flipH="1">
            <a:off x="21884846" y="5852618"/>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2" name="線"/>
          <p:cNvSpPr/>
          <p:nvPr/>
        </p:nvSpPr>
        <p:spPr>
          <a:xfrm flipV="1">
            <a:off x="18242006" y="8909716"/>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3" name="線"/>
          <p:cNvSpPr/>
          <p:nvPr/>
        </p:nvSpPr>
        <p:spPr>
          <a:xfrm flipV="1">
            <a:off x="20313027" y="7139414"/>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4" name="線"/>
          <p:cNvSpPr/>
          <p:nvPr/>
        </p:nvSpPr>
        <p:spPr>
          <a:xfrm>
            <a:off x="18279418" y="953633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5" name="線"/>
          <p:cNvSpPr/>
          <p:nvPr/>
        </p:nvSpPr>
        <p:spPr>
          <a:xfrm>
            <a:off x="20379873" y="7735348"/>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6" name="線"/>
          <p:cNvSpPr/>
          <p:nvPr/>
        </p:nvSpPr>
        <p:spPr>
          <a:xfrm>
            <a:off x="22611377" y="5879307"/>
            <a:ext cx="1" cy="979596"/>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7" name="線"/>
          <p:cNvSpPr/>
          <p:nvPr/>
        </p:nvSpPr>
        <p:spPr>
          <a:xfrm flipH="1">
            <a:off x="21892990" y="8527729"/>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8" name="線"/>
          <p:cNvSpPr/>
          <p:nvPr/>
        </p:nvSpPr>
        <p:spPr>
          <a:xfrm flipV="1">
            <a:off x="18250150" y="1158482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9" name="線"/>
          <p:cNvSpPr/>
          <p:nvPr/>
        </p:nvSpPr>
        <p:spPr>
          <a:xfrm flipV="1">
            <a:off x="20371971" y="9852626"/>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40" name="線"/>
          <p:cNvSpPr/>
          <p:nvPr/>
        </p:nvSpPr>
        <p:spPr>
          <a:xfrm flipH="1">
            <a:off x="19619163" y="7685366"/>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41" name="線"/>
          <p:cNvSpPr/>
          <p:nvPr/>
        </p:nvSpPr>
        <p:spPr>
          <a:xfrm flipH="1">
            <a:off x="19654550" y="10448703"/>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0" name="アクチン分子の初期配置"/>
          <p:cNvSpPr txBox="1"/>
          <p:nvPr>
            <p:ph type="title"/>
          </p:nvPr>
        </p:nvSpPr>
        <p:spPr>
          <a:prstGeom prst="rect">
            <a:avLst/>
          </a:prstGeom>
        </p:spPr>
        <p:txBody>
          <a:bodyPr/>
          <a:lstStyle/>
          <a:p>
            <a:pPr/>
            <a:r>
              <a:t>アクチン分子の初期配置</a:t>
            </a:r>
          </a:p>
        </p:txBody>
      </p:sp>
      <p:pic>
        <p:nvPicPr>
          <p:cNvPr id="451" name="top.pdf" descr="top.pdf"/>
          <p:cNvPicPr>
            <a:picLocks noChangeAspect="1"/>
          </p:cNvPicPr>
          <p:nvPr/>
        </p:nvPicPr>
        <p:blipFill>
          <a:blip r:embed="rId2">
            <a:extLst/>
          </a:blip>
          <a:srcRect l="35468" t="20721" r="0" b="20721"/>
          <a:stretch>
            <a:fillRect/>
          </a:stretch>
        </p:blipFill>
        <p:spPr>
          <a:xfrm>
            <a:off x="558769" y="3731061"/>
            <a:ext cx="9851370" cy="8939294"/>
          </a:xfrm>
          <a:prstGeom prst="rect">
            <a:avLst/>
          </a:prstGeom>
          <a:ln w="12700">
            <a:miter lim="400000"/>
          </a:ln>
        </p:spPr>
      </p:pic>
      <p:sp>
        <p:nvSpPr>
          <p:cNvPr id="452" name="アクチン分子はU字型領域に一様に配置…"/>
          <p:cNvSpPr txBox="1"/>
          <p:nvPr/>
        </p:nvSpPr>
        <p:spPr>
          <a:xfrm>
            <a:off x="10674713" y="7311544"/>
            <a:ext cx="13511107" cy="5651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spcBef>
                <a:spcPts val="5900"/>
              </a:spcBef>
              <a:buSzPct val="100000"/>
              <a:buChar char="•"/>
              <a:defRPr sz="5800">
                <a:latin typeface="+mn-lt"/>
                <a:ea typeface="+mn-ea"/>
                <a:cs typeface="+mn-cs"/>
                <a:sym typeface="ヒラギノ角ゴ ProN W3"/>
              </a:defRPr>
            </a:pPr>
            <a:r>
              <a:t>アクチン分子はU字型領域に一様に配置</a:t>
            </a:r>
          </a:p>
          <a:p>
            <a:pPr marL="228600" indent="-228600" algn="l">
              <a:spcBef>
                <a:spcPts val="5900"/>
              </a:spcBef>
              <a:buSzPct val="100000"/>
              <a:buChar char="•"/>
              <a:defRPr sz="5800">
                <a:latin typeface="+mn-lt"/>
                <a:ea typeface="+mn-ea"/>
                <a:cs typeface="+mn-cs"/>
                <a:sym typeface="ヒラギノ角ゴ ProN W3"/>
              </a:defRPr>
            </a:pPr>
            <a:r>
              <a:t>総アクチン分子数は1,000個</a:t>
            </a:r>
          </a:p>
          <a:p>
            <a:pPr marL="228600" indent="-228600" algn="l">
              <a:spcBef>
                <a:spcPts val="5900"/>
              </a:spcBef>
              <a:buSzPct val="100000"/>
              <a:buChar char="•"/>
              <a:defRPr sz="5800">
                <a:latin typeface="+mn-lt"/>
                <a:ea typeface="+mn-ea"/>
                <a:cs typeface="+mn-cs"/>
                <a:sym typeface="ヒラギノ角ゴ ProN W3"/>
              </a:defRPr>
            </a:pPr>
            <a:r>
              <a:t>各アクチン分子の重合方向は初期配置時にランダムに決定</a:t>
            </a:r>
          </a:p>
        </p:txBody>
      </p:sp>
      <p:sp>
        <p:nvSpPr>
          <p:cNvPr id="453" name="[A. J. Ridley et al. 2003]"/>
          <p:cNvSpPr txBox="1"/>
          <p:nvPr/>
        </p:nvSpPr>
        <p:spPr>
          <a:xfrm>
            <a:off x="17555719" y="4948670"/>
            <a:ext cx="6670892" cy="123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139700" algn="l">
              <a:spcBef>
                <a:spcPts val="4500"/>
              </a:spcBef>
              <a:buClr>
                <a:srgbClr val="000000"/>
              </a:buClr>
              <a:buFont typeface="Times"/>
              <a:defRPr sz="3800">
                <a:latin typeface="+mn-lt"/>
                <a:ea typeface="+mn-ea"/>
                <a:cs typeface="+mn-cs"/>
                <a:sym typeface="ヒラギノ角ゴ ProN W3"/>
              </a:defRPr>
            </a:pPr>
            <a:r>
              <a:t>[A. J. Ridley et al. 2003]</a:t>
            </a:r>
            <a:br>
              <a:rPr sz="1200"/>
            </a:br>
            <a:endParaRPr sz="1200"/>
          </a:p>
        </p:txBody>
      </p:sp>
      <p:sp>
        <p:nvSpPr>
          <p:cNvPr id="454" name="細胞遊走開始時にアクチン分子の分布は進行方向へ偏る"/>
          <p:cNvSpPr txBox="1"/>
          <p:nvPr/>
        </p:nvSpPr>
        <p:spPr>
          <a:xfrm>
            <a:off x="11107843" y="2823585"/>
            <a:ext cx="11499030" cy="194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細胞遊走開始時にアクチン分子の分布は進行方向へ偏る</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 name="アクチン重合シミュレーション"/>
          <p:cNvSpPr txBox="1"/>
          <p:nvPr>
            <p:ph type="title"/>
          </p:nvPr>
        </p:nvSpPr>
        <p:spPr>
          <a:prstGeom prst="rect">
            <a:avLst/>
          </a:prstGeom>
        </p:spPr>
        <p:txBody>
          <a:bodyPr/>
          <a:lstStyle>
            <a:lvl1pPr defTabSz="800735">
              <a:defRPr sz="11834"/>
            </a:lvl1pPr>
          </a:lstStyle>
          <a:p>
            <a:pPr/>
            <a:r>
              <a:t>アクチン重合シミュレーション</a:t>
            </a:r>
          </a:p>
        </p:txBody>
      </p:sp>
      <p:pic>
        <p:nvPicPr>
          <p:cNvPr id="457" name="texclip20181128023815.png" descr="texclip20181128023815.png"/>
          <p:cNvPicPr>
            <a:picLocks noChangeAspect="0"/>
          </p:cNvPicPr>
          <p:nvPr/>
        </p:nvPicPr>
        <p:blipFill>
          <a:blip r:embed="rId2">
            <a:extLst/>
          </a:blip>
          <a:srcRect l="13153" t="0" r="0" b="0"/>
          <a:stretch>
            <a:fillRect/>
          </a:stretch>
        </p:blipFill>
        <p:spPr>
          <a:xfrm>
            <a:off x="15423880" y="6439376"/>
            <a:ext cx="1196190" cy="1208132"/>
          </a:xfrm>
          <a:prstGeom prst="rect">
            <a:avLst/>
          </a:prstGeom>
          <a:ln w="12700">
            <a:miter lim="400000"/>
          </a:ln>
        </p:spPr>
      </p:pic>
      <p:sp>
        <p:nvSpPr>
          <p:cNvPr id="458" name="線"/>
          <p:cNvSpPr/>
          <p:nvPr/>
        </p:nvSpPr>
        <p:spPr>
          <a:xfrm>
            <a:off x="9538634" y="7043419"/>
            <a:ext cx="5192433" cy="1"/>
          </a:xfrm>
          <a:prstGeom prst="line">
            <a:avLst/>
          </a:prstGeom>
          <a:ln w="762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459" name="線"/>
          <p:cNvSpPr/>
          <p:nvPr/>
        </p:nvSpPr>
        <p:spPr>
          <a:xfrm flipH="1">
            <a:off x="9408638" y="4436328"/>
            <a:ext cx="12439" cy="1"/>
          </a:xfrm>
          <a:prstGeom prst="line">
            <a:avLst/>
          </a:prstGeom>
          <a:ln w="762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478" name="接続の線"/>
          <p:cNvSpPr/>
          <p:nvPr/>
        </p:nvSpPr>
        <p:spPr>
          <a:xfrm>
            <a:off x="11231686" y="10483381"/>
            <a:ext cx="1726528" cy="7031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8100">
            <a:solidFill>
              <a:srgbClr val="000000"/>
            </a:solidFill>
            <a:miter lim="400000"/>
            <a:tailEnd type="triangle"/>
          </a:ln>
        </p:spPr>
        <p:txBody>
          <a:bodyPr/>
          <a:lstStyle/>
          <a:p>
            <a:pPr/>
          </a:p>
        </p:txBody>
      </p:sp>
      <p:sp>
        <p:nvSpPr>
          <p:cNvPr id="461" name="重合の伸長度を示す関数"/>
          <p:cNvSpPr txBox="1"/>
          <p:nvPr/>
        </p:nvSpPr>
        <p:spPr>
          <a:xfrm>
            <a:off x="7774367" y="11186552"/>
            <a:ext cx="5480228" cy="584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重合の伸長度を示す関数</a:t>
            </a:r>
          </a:p>
        </p:txBody>
      </p:sp>
      <p:sp>
        <p:nvSpPr>
          <p:cNvPr id="462" name="初期に決定される重合方向"/>
          <p:cNvSpPr txBox="1"/>
          <p:nvPr/>
        </p:nvSpPr>
        <p:spPr>
          <a:xfrm>
            <a:off x="11488711" y="8284627"/>
            <a:ext cx="5926075"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初期に決定される重合方向</a:t>
            </a:r>
          </a:p>
        </p:txBody>
      </p:sp>
      <p:sp>
        <p:nvSpPr>
          <p:cNvPr id="479" name="接続の線"/>
          <p:cNvSpPr/>
          <p:nvPr/>
        </p:nvSpPr>
        <p:spPr>
          <a:xfrm>
            <a:off x="14675954" y="8868827"/>
            <a:ext cx="357704" cy="4660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25400">
            <a:solidFill>
              <a:srgbClr val="000000"/>
            </a:solidFill>
            <a:miter lim="400000"/>
            <a:tailEnd type="triangle"/>
          </a:ln>
        </p:spPr>
        <p:txBody>
          <a:bodyPr/>
          <a:lstStyle/>
          <a:p>
            <a:pPr/>
          </a:p>
        </p:txBody>
      </p:sp>
      <p:sp>
        <p:nvSpPr>
          <p:cNvPr id="480" name="接続の線"/>
          <p:cNvSpPr/>
          <p:nvPr/>
        </p:nvSpPr>
        <p:spPr>
          <a:xfrm>
            <a:off x="14226933" y="10525807"/>
            <a:ext cx="1362257" cy="9194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38100">
            <a:solidFill>
              <a:srgbClr val="000000"/>
            </a:solidFill>
            <a:miter lim="400000"/>
            <a:tailEnd type="triangle"/>
          </a:ln>
        </p:spPr>
        <p:txBody>
          <a:bodyPr/>
          <a:lstStyle/>
          <a:p>
            <a:pPr/>
          </a:p>
        </p:txBody>
      </p:sp>
      <p:sp>
        <p:nvSpPr>
          <p:cNvPr id="465" name="アクチン濃度"/>
          <p:cNvSpPr txBox="1"/>
          <p:nvPr/>
        </p:nvSpPr>
        <p:spPr>
          <a:xfrm>
            <a:off x="14425907" y="11445240"/>
            <a:ext cx="3192130" cy="584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アクチン濃度</a:t>
            </a:r>
          </a:p>
        </p:txBody>
      </p:sp>
      <p:pic>
        <p:nvPicPr>
          <p:cNvPr id="466" name="texclip20190213165718.png" descr="texclip20190213165718.png"/>
          <p:cNvPicPr>
            <a:picLocks noChangeAspect="1"/>
          </p:cNvPicPr>
          <p:nvPr/>
        </p:nvPicPr>
        <p:blipFill>
          <a:blip r:embed="rId3">
            <a:extLst/>
          </a:blip>
          <a:stretch>
            <a:fillRect/>
          </a:stretch>
        </p:blipFill>
        <p:spPr>
          <a:xfrm>
            <a:off x="7887854" y="11971830"/>
            <a:ext cx="4851401" cy="965201"/>
          </a:xfrm>
          <a:prstGeom prst="rect">
            <a:avLst/>
          </a:prstGeom>
          <a:ln w="12700">
            <a:miter lim="400000"/>
          </a:ln>
        </p:spPr>
      </p:pic>
      <p:sp>
        <p:nvSpPr>
          <p:cNvPr id="467" name="初期状態では長さ０"/>
          <p:cNvSpPr txBox="1"/>
          <p:nvPr/>
        </p:nvSpPr>
        <p:spPr>
          <a:xfrm>
            <a:off x="2524436" y="3750623"/>
            <a:ext cx="67437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初期状態では長さ０</a:t>
            </a:r>
          </a:p>
        </p:txBody>
      </p:sp>
      <p:sp>
        <p:nvSpPr>
          <p:cNvPr id="468" name="矢印"/>
          <p:cNvSpPr/>
          <p:nvPr/>
        </p:nvSpPr>
        <p:spPr>
          <a:xfrm>
            <a:off x="9483789" y="6826669"/>
            <a:ext cx="1354998" cy="428576"/>
          </a:xfrm>
          <a:prstGeom prst="rightArrow">
            <a:avLst>
              <a:gd name="adj1" fmla="val 32000"/>
              <a:gd name="adj2" fmla="val 132859"/>
            </a:avLst>
          </a:prstGeom>
          <a:solidFill>
            <a:srgbClr val="000000"/>
          </a:solidFill>
          <a:ln w="12700">
            <a:miter lim="400000"/>
          </a:ln>
        </p:spPr>
        <p:txBody>
          <a:bodyPr lIns="0" tIns="0" rIns="0" bIns="0" anchor="ctr"/>
          <a:lstStyle/>
          <a:p>
            <a:pPr>
              <a:defRPr sz="11300">
                <a:solidFill>
                  <a:srgbClr val="FFFFFF"/>
                </a:solidFill>
              </a:defRPr>
            </a:pPr>
          </a:p>
        </p:txBody>
      </p:sp>
      <p:pic>
        <p:nvPicPr>
          <p:cNvPr id="469" name="texclip20181128024659.png" descr="texclip20181128024659.png"/>
          <p:cNvPicPr>
            <a:picLocks noChangeAspect="1"/>
          </p:cNvPicPr>
          <p:nvPr/>
        </p:nvPicPr>
        <p:blipFill>
          <a:blip r:embed="rId4">
            <a:extLst/>
          </a:blip>
          <a:srcRect l="77147" t="0" r="14772" b="62894"/>
          <a:stretch>
            <a:fillRect/>
          </a:stretch>
        </p:blipFill>
        <p:spPr>
          <a:xfrm>
            <a:off x="9788820" y="7433865"/>
            <a:ext cx="744777" cy="727686"/>
          </a:xfrm>
          <a:prstGeom prst="rect">
            <a:avLst/>
          </a:prstGeom>
          <a:ln w="12700">
            <a:miter lim="400000"/>
          </a:ln>
        </p:spPr>
      </p:pic>
      <p:sp>
        <p:nvSpPr>
          <p:cNvPr id="470" name="確率的に伸長"/>
          <p:cNvSpPr txBox="1"/>
          <p:nvPr/>
        </p:nvSpPr>
        <p:spPr>
          <a:xfrm>
            <a:off x="12047455" y="4017228"/>
            <a:ext cx="4533901"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確率的に伸長</a:t>
            </a:r>
          </a:p>
        </p:txBody>
      </p:sp>
      <p:pic>
        <p:nvPicPr>
          <p:cNvPr id="471" name="texclip20190214094154.png" descr="texclip20190214094154.png"/>
          <p:cNvPicPr>
            <a:picLocks noChangeAspect="1"/>
          </p:cNvPicPr>
          <p:nvPr/>
        </p:nvPicPr>
        <p:blipFill>
          <a:blip r:embed="rId5">
            <a:extLst/>
          </a:blip>
          <a:stretch>
            <a:fillRect/>
          </a:stretch>
        </p:blipFill>
        <p:spPr>
          <a:xfrm>
            <a:off x="7862587" y="9463841"/>
            <a:ext cx="8748206" cy="1039153"/>
          </a:xfrm>
          <a:prstGeom prst="rect">
            <a:avLst/>
          </a:prstGeom>
          <a:ln w="12700">
            <a:miter lim="400000"/>
          </a:ln>
        </p:spPr>
      </p:pic>
      <p:sp>
        <p:nvSpPr>
          <p:cNvPr id="472" name="線"/>
          <p:cNvSpPr/>
          <p:nvPr/>
        </p:nvSpPr>
        <p:spPr>
          <a:xfrm>
            <a:off x="12473604" y="10468106"/>
            <a:ext cx="880148" cy="1"/>
          </a:xfrm>
          <a:prstGeom prst="line">
            <a:avLst/>
          </a:prstGeom>
          <a:ln w="38100">
            <a:solidFill>
              <a:srgbClr val="000000"/>
            </a:solidFill>
            <a:miter lim="400000"/>
          </a:ln>
        </p:spPr>
        <p:txBody>
          <a:bodyPr lIns="0" tIns="0" rIns="0" bIns="0" anchor="ctr"/>
          <a:lstStyle/>
          <a:p>
            <a:pPr>
              <a:defRPr sz="11300">
                <a:solidFill>
                  <a:srgbClr val="FFFFFF"/>
                </a:solidFill>
              </a:defRPr>
            </a:pPr>
          </a:p>
        </p:txBody>
      </p:sp>
      <p:sp>
        <p:nvSpPr>
          <p:cNvPr id="473" name="線"/>
          <p:cNvSpPr/>
          <p:nvPr/>
        </p:nvSpPr>
        <p:spPr>
          <a:xfrm>
            <a:off x="13722801" y="10483943"/>
            <a:ext cx="880148" cy="1"/>
          </a:xfrm>
          <a:prstGeom prst="line">
            <a:avLst/>
          </a:prstGeom>
          <a:ln w="38100">
            <a:solidFill>
              <a:srgbClr val="000000"/>
            </a:solidFill>
            <a:miter lim="400000"/>
          </a:ln>
        </p:spPr>
        <p:txBody>
          <a:bodyPr lIns="0" tIns="0" rIns="0" bIns="0" anchor="ctr"/>
          <a:lstStyle/>
          <a:p>
            <a:pPr>
              <a:defRPr sz="11300">
                <a:solidFill>
                  <a:srgbClr val="FFFFFF"/>
                </a:solidFill>
              </a:defRPr>
            </a:pPr>
          </a:p>
        </p:txBody>
      </p:sp>
      <p:sp>
        <p:nvSpPr>
          <p:cNvPr id="474" name="線"/>
          <p:cNvSpPr/>
          <p:nvPr/>
        </p:nvSpPr>
        <p:spPr>
          <a:xfrm>
            <a:off x="14743754" y="10468106"/>
            <a:ext cx="880148" cy="1"/>
          </a:xfrm>
          <a:prstGeom prst="line">
            <a:avLst/>
          </a:prstGeom>
          <a:ln w="38100">
            <a:solidFill>
              <a:srgbClr val="000000"/>
            </a:solidFill>
            <a:miter lim="400000"/>
          </a:ln>
        </p:spPr>
        <p:txBody>
          <a:bodyPr lIns="0" tIns="0" rIns="0" bIns="0" anchor="ctr"/>
          <a:lstStyle/>
          <a:p>
            <a:pPr>
              <a:defRPr sz="11300">
                <a:solidFill>
                  <a:srgbClr val="FFFFFF"/>
                </a:solidFill>
              </a:defRPr>
            </a:pPr>
          </a:p>
        </p:txBody>
      </p:sp>
      <p:sp>
        <p:nvSpPr>
          <p:cNvPr id="475" name="アクチン先端位置"/>
          <p:cNvSpPr txBox="1"/>
          <p:nvPr/>
        </p:nvSpPr>
        <p:spPr>
          <a:xfrm>
            <a:off x="2302929" y="8278913"/>
            <a:ext cx="5926075"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アクチン先端位置</a:t>
            </a:r>
          </a:p>
        </p:txBody>
      </p:sp>
      <p:sp>
        <p:nvSpPr>
          <p:cNvPr id="476" name="線"/>
          <p:cNvSpPr/>
          <p:nvPr/>
        </p:nvSpPr>
        <p:spPr>
          <a:xfrm>
            <a:off x="9409616" y="4424176"/>
            <a:ext cx="4840457" cy="2199161"/>
          </a:xfrm>
          <a:prstGeom prst="line">
            <a:avLst/>
          </a:prstGeom>
          <a:ln w="101600" cap="rnd">
            <a:solidFill>
              <a:srgbClr val="000000"/>
            </a:solidFill>
            <a:custDash>
              <a:ds d="100000" sp="200000"/>
            </a:custDash>
            <a:miter lim="400000"/>
            <a:tailEnd type="arrow"/>
          </a:ln>
        </p:spPr>
        <p:txBody>
          <a:bodyPr lIns="0" tIns="0" rIns="0" bIns="0" anchor="ctr"/>
          <a:lstStyle/>
          <a:p>
            <a:pPr>
              <a:defRPr sz="11300">
                <a:solidFill>
                  <a:srgbClr val="FFFFFF"/>
                </a:solidFill>
              </a:defRPr>
            </a:pPr>
          </a:p>
        </p:txBody>
      </p:sp>
      <p:sp>
        <p:nvSpPr>
          <p:cNvPr id="477" name="線"/>
          <p:cNvSpPr/>
          <p:nvPr/>
        </p:nvSpPr>
        <p:spPr>
          <a:xfrm flipH="1" flipV="1">
            <a:off x="10613440" y="8173747"/>
            <a:ext cx="740563" cy="290109"/>
          </a:xfrm>
          <a:prstGeom prst="line">
            <a:avLst/>
          </a:prstGeom>
          <a:ln w="25400">
            <a:solidFill>
              <a:srgbClr val="000000"/>
            </a:solidFill>
            <a:miter lim="400000"/>
            <a:tailEnd type="triangle"/>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2" name="アクチン脱重合シミュレーション"/>
          <p:cNvSpPr txBox="1"/>
          <p:nvPr>
            <p:ph type="title"/>
          </p:nvPr>
        </p:nvSpPr>
        <p:spPr>
          <a:prstGeom prst="rect">
            <a:avLst/>
          </a:prstGeom>
        </p:spPr>
        <p:txBody>
          <a:bodyPr/>
          <a:lstStyle>
            <a:lvl1pPr defTabSz="742950">
              <a:defRPr sz="10980"/>
            </a:lvl1pPr>
          </a:lstStyle>
          <a:p>
            <a:pPr/>
            <a:r>
              <a:t>アクチン脱重合シミュレーション</a:t>
            </a:r>
          </a:p>
        </p:txBody>
      </p:sp>
      <p:pic>
        <p:nvPicPr>
          <p:cNvPr id="483" name="texclip20181128023718.png" descr="texclip20181128023718.png"/>
          <p:cNvPicPr>
            <a:picLocks noChangeAspect="0"/>
          </p:cNvPicPr>
          <p:nvPr/>
        </p:nvPicPr>
        <p:blipFill>
          <a:blip r:embed="rId2">
            <a:extLst/>
          </a:blip>
          <a:stretch>
            <a:fillRect/>
          </a:stretch>
        </p:blipFill>
        <p:spPr>
          <a:xfrm>
            <a:off x="6629393" y="8235019"/>
            <a:ext cx="1012212" cy="660316"/>
          </a:xfrm>
          <a:prstGeom prst="rect">
            <a:avLst/>
          </a:prstGeom>
          <a:ln w="12700">
            <a:miter lim="400000"/>
          </a:ln>
        </p:spPr>
      </p:pic>
      <p:pic>
        <p:nvPicPr>
          <p:cNvPr id="484" name="texclip20181128023815.png" descr="texclip20181128023815.png"/>
          <p:cNvPicPr>
            <a:picLocks noChangeAspect="0"/>
          </p:cNvPicPr>
          <p:nvPr/>
        </p:nvPicPr>
        <p:blipFill>
          <a:blip r:embed="rId3">
            <a:extLst/>
          </a:blip>
          <a:srcRect l="13153" t="0" r="0" b="0"/>
          <a:stretch>
            <a:fillRect/>
          </a:stretch>
        </p:blipFill>
        <p:spPr>
          <a:xfrm>
            <a:off x="16001506" y="5730234"/>
            <a:ext cx="879070" cy="660316"/>
          </a:xfrm>
          <a:prstGeom prst="rect">
            <a:avLst/>
          </a:prstGeom>
          <a:ln w="12700">
            <a:miter lim="400000"/>
          </a:ln>
        </p:spPr>
      </p:pic>
      <p:sp>
        <p:nvSpPr>
          <p:cNvPr id="485" name="線"/>
          <p:cNvSpPr/>
          <p:nvPr/>
        </p:nvSpPr>
        <p:spPr>
          <a:xfrm>
            <a:off x="8407268" y="6749856"/>
            <a:ext cx="7304195" cy="1"/>
          </a:xfrm>
          <a:prstGeom prst="line">
            <a:avLst/>
          </a:prstGeom>
          <a:ln w="762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486" name="線"/>
          <p:cNvSpPr/>
          <p:nvPr/>
        </p:nvSpPr>
        <p:spPr>
          <a:xfrm>
            <a:off x="10488569" y="8565177"/>
            <a:ext cx="5365928" cy="1"/>
          </a:xfrm>
          <a:prstGeom prst="line">
            <a:avLst/>
          </a:prstGeom>
          <a:ln w="762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487" name="線"/>
          <p:cNvSpPr/>
          <p:nvPr/>
        </p:nvSpPr>
        <p:spPr>
          <a:xfrm>
            <a:off x="8398661" y="4845635"/>
            <a:ext cx="21163" cy="1"/>
          </a:xfrm>
          <a:prstGeom prst="line">
            <a:avLst/>
          </a:prstGeom>
          <a:ln w="762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488" name="線"/>
          <p:cNvSpPr/>
          <p:nvPr/>
        </p:nvSpPr>
        <p:spPr>
          <a:xfrm>
            <a:off x="8490632" y="8565177"/>
            <a:ext cx="1881719" cy="1"/>
          </a:xfrm>
          <a:prstGeom prst="line">
            <a:avLst/>
          </a:prstGeom>
          <a:ln w="76200">
            <a:solidFill>
              <a:schemeClr val="accent5">
                <a:hueOff val="-82419"/>
                <a:satOff val="-9513"/>
                <a:lumOff val="-16343"/>
              </a:schemeClr>
            </a:solidFill>
            <a:prstDash val="sysDot"/>
            <a:miter lim="400000"/>
          </a:ln>
        </p:spPr>
        <p:txBody>
          <a:bodyPr lIns="0" tIns="0" rIns="0" bIns="0" anchor="ctr"/>
          <a:lstStyle/>
          <a:p>
            <a:pPr>
              <a:defRPr sz="11300">
                <a:solidFill>
                  <a:srgbClr val="FFFFFF"/>
                </a:solidFill>
              </a:defRPr>
            </a:pPr>
          </a:p>
        </p:txBody>
      </p:sp>
      <p:sp>
        <p:nvSpPr>
          <p:cNvPr id="499" name="接続の線"/>
          <p:cNvSpPr/>
          <p:nvPr/>
        </p:nvSpPr>
        <p:spPr>
          <a:xfrm>
            <a:off x="11759289" y="11558730"/>
            <a:ext cx="1361325" cy="642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8100">
            <a:solidFill>
              <a:srgbClr val="000000"/>
            </a:solidFill>
            <a:miter lim="400000"/>
          </a:ln>
        </p:spPr>
        <p:txBody>
          <a:bodyPr/>
          <a:lstStyle/>
          <a:p>
            <a:pPr/>
          </a:p>
        </p:txBody>
      </p:sp>
      <p:sp>
        <p:nvSpPr>
          <p:cNvPr id="490" name="脱重合の収縮度を示す関数"/>
          <p:cNvSpPr txBox="1"/>
          <p:nvPr/>
        </p:nvSpPr>
        <p:spPr>
          <a:xfrm>
            <a:off x="8508183" y="12201704"/>
            <a:ext cx="3732666" cy="1308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脱重合の収縮度を示す関数</a:t>
            </a:r>
          </a:p>
        </p:txBody>
      </p:sp>
      <p:pic>
        <p:nvPicPr>
          <p:cNvPr id="491" name="texclip20190213165852.png" descr="texclip20190213165852.png"/>
          <p:cNvPicPr>
            <a:picLocks noChangeAspect="1"/>
          </p:cNvPicPr>
          <p:nvPr/>
        </p:nvPicPr>
        <p:blipFill>
          <a:blip r:embed="rId4">
            <a:extLst/>
          </a:blip>
          <a:stretch>
            <a:fillRect/>
          </a:stretch>
        </p:blipFill>
        <p:spPr>
          <a:xfrm>
            <a:off x="12460522" y="12093651"/>
            <a:ext cx="3133601" cy="1308203"/>
          </a:xfrm>
          <a:prstGeom prst="rect">
            <a:avLst/>
          </a:prstGeom>
          <a:ln w="12700">
            <a:miter lim="400000"/>
          </a:ln>
        </p:spPr>
      </p:pic>
      <p:pic>
        <p:nvPicPr>
          <p:cNvPr id="492" name="texclip20190213222417.png" descr="texclip20190213222417.png"/>
          <p:cNvPicPr>
            <a:picLocks noChangeAspect="1"/>
          </p:cNvPicPr>
          <p:nvPr/>
        </p:nvPicPr>
        <p:blipFill>
          <a:blip r:embed="rId5">
            <a:extLst/>
          </a:blip>
          <a:stretch>
            <a:fillRect/>
          </a:stretch>
        </p:blipFill>
        <p:spPr>
          <a:xfrm>
            <a:off x="8023735" y="10285291"/>
            <a:ext cx="9097341" cy="1212980"/>
          </a:xfrm>
          <a:prstGeom prst="rect">
            <a:avLst/>
          </a:prstGeom>
          <a:ln w="12700">
            <a:miter lim="400000"/>
          </a:ln>
        </p:spPr>
      </p:pic>
      <p:sp>
        <p:nvSpPr>
          <p:cNvPr id="493" name="初期状態では長さ０"/>
          <p:cNvSpPr txBox="1"/>
          <p:nvPr/>
        </p:nvSpPr>
        <p:spPr>
          <a:xfrm>
            <a:off x="1432097" y="4392516"/>
            <a:ext cx="7567438"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初期状態では長さ０</a:t>
            </a:r>
          </a:p>
        </p:txBody>
      </p:sp>
      <p:sp>
        <p:nvSpPr>
          <p:cNvPr id="494" name="確率的収縮"/>
          <p:cNvSpPr txBox="1"/>
          <p:nvPr/>
        </p:nvSpPr>
        <p:spPr>
          <a:xfrm>
            <a:off x="10293350" y="7143224"/>
            <a:ext cx="3797300"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確率的収縮</a:t>
            </a:r>
          </a:p>
        </p:txBody>
      </p:sp>
      <p:sp>
        <p:nvSpPr>
          <p:cNvPr id="495" name="矢印"/>
          <p:cNvSpPr/>
          <p:nvPr/>
        </p:nvSpPr>
        <p:spPr>
          <a:xfrm>
            <a:off x="8437674" y="8366786"/>
            <a:ext cx="1354997" cy="428576"/>
          </a:xfrm>
          <a:prstGeom prst="rightArrow">
            <a:avLst>
              <a:gd name="adj1" fmla="val 32000"/>
              <a:gd name="adj2" fmla="val 132859"/>
            </a:avLst>
          </a:prstGeom>
          <a:solidFill>
            <a:srgbClr val="000000"/>
          </a:solidFill>
          <a:ln w="12700">
            <a:miter lim="400000"/>
          </a:ln>
        </p:spPr>
        <p:txBody>
          <a:bodyPr lIns="0" tIns="0" rIns="0" bIns="0" anchor="ctr"/>
          <a:lstStyle/>
          <a:p>
            <a:pPr>
              <a:defRPr sz="11300">
                <a:solidFill>
                  <a:srgbClr val="FFFFFF"/>
                </a:solidFill>
              </a:defRPr>
            </a:pPr>
          </a:p>
        </p:txBody>
      </p:sp>
      <p:pic>
        <p:nvPicPr>
          <p:cNvPr id="496" name="texclip20181128024659.png" descr="texclip20181128024659.png"/>
          <p:cNvPicPr>
            <a:picLocks noChangeAspect="1"/>
          </p:cNvPicPr>
          <p:nvPr/>
        </p:nvPicPr>
        <p:blipFill>
          <a:blip r:embed="rId6">
            <a:extLst/>
          </a:blip>
          <a:srcRect l="77147" t="0" r="14772" b="62894"/>
          <a:stretch>
            <a:fillRect/>
          </a:stretch>
        </p:blipFill>
        <p:spPr>
          <a:xfrm>
            <a:off x="8742704" y="8632143"/>
            <a:ext cx="744777" cy="727686"/>
          </a:xfrm>
          <a:prstGeom prst="rect">
            <a:avLst/>
          </a:prstGeom>
          <a:ln w="12700">
            <a:miter lim="400000"/>
          </a:ln>
        </p:spPr>
      </p:pic>
      <p:sp>
        <p:nvSpPr>
          <p:cNvPr id="497" name="アクチン後端位置"/>
          <p:cNvSpPr txBox="1"/>
          <p:nvPr/>
        </p:nvSpPr>
        <p:spPr>
          <a:xfrm>
            <a:off x="2017625" y="9401110"/>
            <a:ext cx="5926075"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アクチン後端位置</a:t>
            </a:r>
          </a:p>
        </p:txBody>
      </p:sp>
      <p:sp>
        <p:nvSpPr>
          <p:cNvPr id="498" name="線"/>
          <p:cNvSpPr/>
          <p:nvPr/>
        </p:nvSpPr>
        <p:spPr>
          <a:xfrm>
            <a:off x="8520739" y="6827230"/>
            <a:ext cx="1829558" cy="1503890"/>
          </a:xfrm>
          <a:prstGeom prst="line">
            <a:avLst/>
          </a:prstGeom>
          <a:ln w="63500" cap="rnd">
            <a:solidFill>
              <a:srgbClr val="000000"/>
            </a:solidFill>
            <a:custDash>
              <a:ds d="100000" sp="200000"/>
            </a:custDash>
            <a:miter lim="400000"/>
            <a:tailEnd type="arrow"/>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01" name="スクリーンショット 2019-02-12 15.59.44.png" descr="スクリーンショット 2019-02-12 15.59.44.png"/>
          <p:cNvPicPr>
            <a:picLocks noChangeAspect="1"/>
          </p:cNvPicPr>
          <p:nvPr/>
        </p:nvPicPr>
        <p:blipFill>
          <a:blip r:embed="rId2">
            <a:extLst/>
          </a:blip>
          <a:srcRect l="76264" t="11308" r="17912" b="70874"/>
          <a:stretch>
            <a:fillRect/>
          </a:stretch>
        </p:blipFill>
        <p:spPr>
          <a:xfrm>
            <a:off x="15431301" y="9359375"/>
            <a:ext cx="1163114" cy="1070858"/>
          </a:xfrm>
          <a:prstGeom prst="rect">
            <a:avLst/>
          </a:prstGeom>
          <a:ln w="12700">
            <a:miter lim="400000"/>
          </a:ln>
        </p:spPr>
      </p:pic>
      <p:pic>
        <p:nvPicPr>
          <p:cNvPr id="502" name="スクリーンショット 2019-02-12 15.59.44.png" descr="スクリーンショット 2019-02-12 15.59.44.png"/>
          <p:cNvPicPr>
            <a:picLocks noChangeAspect="1"/>
          </p:cNvPicPr>
          <p:nvPr/>
        </p:nvPicPr>
        <p:blipFill>
          <a:blip r:embed="rId2">
            <a:extLst/>
          </a:blip>
          <a:srcRect l="47760" t="9999" r="46599" b="70505"/>
          <a:stretch>
            <a:fillRect/>
          </a:stretch>
        </p:blipFill>
        <p:spPr>
          <a:xfrm>
            <a:off x="15574399" y="3533016"/>
            <a:ext cx="1163059" cy="1209626"/>
          </a:xfrm>
          <a:prstGeom prst="rect">
            <a:avLst/>
          </a:prstGeom>
          <a:ln w="12700">
            <a:miter lim="400000"/>
          </a:ln>
        </p:spPr>
      </p:pic>
      <p:pic>
        <p:nvPicPr>
          <p:cNvPr id="503" name="top.pdf" descr="top.pdf"/>
          <p:cNvPicPr>
            <a:picLocks noChangeAspect="1"/>
          </p:cNvPicPr>
          <p:nvPr/>
        </p:nvPicPr>
        <p:blipFill>
          <a:blip r:embed="rId3">
            <a:alphaModFix amt="55309"/>
            <a:extLst/>
          </a:blip>
          <a:srcRect l="38458" t="32265" r="26083" b="32265"/>
          <a:stretch>
            <a:fillRect/>
          </a:stretch>
        </p:blipFill>
        <p:spPr>
          <a:xfrm>
            <a:off x="15280467" y="3019590"/>
            <a:ext cx="9041168" cy="9044157"/>
          </a:xfrm>
          <a:prstGeom prst="rect">
            <a:avLst/>
          </a:prstGeom>
          <a:ln w="12700">
            <a:miter lim="400000"/>
          </a:ln>
        </p:spPr>
      </p:pic>
      <p:sp>
        <p:nvSpPr>
          <p:cNvPr id="504" name="ARFシミュレーション"/>
          <p:cNvSpPr txBox="1"/>
          <p:nvPr>
            <p:ph type="title"/>
          </p:nvPr>
        </p:nvSpPr>
        <p:spPr>
          <a:prstGeom prst="rect">
            <a:avLst/>
          </a:prstGeom>
        </p:spPr>
        <p:txBody>
          <a:bodyPr/>
          <a:lstStyle/>
          <a:p>
            <a:pPr/>
            <a:r>
              <a:t>ARFシミュレーション</a:t>
            </a:r>
          </a:p>
        </p:txBody>
      </p:sp>
      <p:sp>
        <p:nvSpPr>
          <p:cNvPr id="505" name="円形"/>
          <p:cNvSpPr/>
          <p:nvPr/>
        </p:nvSpPr>
        <p:spPr>
          <a:xfrm>
            <a:off x="16577467" y="417356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06" name="円形"/>
          <p:cNvSpPr/>
          <p:nvPr/>
        </p:nvSpPr>
        <p:spPr>
          <a:xfrm>
            <a:off x="16577467" y="1042233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07" name="線"/>
          <p:cNvSpPr/>
          <p:nvPr/>
        </p:nvSpPr>
        <p:spPr>
          <a:xfrm flipV="1">
            <a:off x="20816341" y="4529351"/>
            <a:ext cx="1" cy="1649012"/>
          </a:xfrm>
          <a:prstGeom prst="line">
            <a:avLst/>
          </a:prstGeom>
          <a:ln w="1397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508" name="線"/>
          <p:cNvSpPr/>
          <p:nvPr/>
        </p:nvSpPr>
        <p:spPr>
          <a:xfrm flipH="1">
            <a:off x="19368851" y="4516149"/>
            <a:ext cx="1461587" cy="1"/>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sp>
        <p:nvSpPr>
          <p:cNvPr id="509" name="線"/>
          <p:cNvSpPr/>
          <p:nvPr/>
        </p:nvSpPr>
        <p:spPr>
          <a:xfrm flipH="1">
            <a:off x="20120039" y="4479294"/>
            <a:ext cx="670436" cy="1161229"/>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sp>
        <p:nvSpPr>
          <p:cNvPr id="510" name="線"/>
          <p:cNvSpPr/>
          <p:nvPr/>
        </p:nvSpPr>
        <p:spPr>
          <a:xfrm flipH="1">
            <a:off x="18698611" y="4478597"/>
            <a:ext cx="654743" cy="1134048"/>
          </a:xfrm>
          <a:prstGeom prst="line">
            <a:avLst/>
          </a:prstGeom>
          <a:ln w="50800">
            <a:solidFill>
              <a:schemeClr val="accent4">
                <a:hueOff val="-1081314"/>
                <a:satOff val="4338"/>
                <a:lumOff val="-8931"/>
              </a:schemeClr>
            </a:solidFill>
            <a:prstDash val="sysDot"/>
            <a:miter lim="400000"/>
          </a:ln>
        </p:spPr>
        <p:txBody>
          <a:bodyPr lIns="0" tIns="0" rIns="0" bIns="0" anchor="ctr"/>
          <a:lstStyle/>
          <a:p>
            <a:pPr>
              <a:defRPr sz="11300">
                <a:solidFill>
                  <a:srgbClr val="FFFFFF"/>
                </a:solidFill>
              </a:defRPr>
            </a:pPr>
          </a:p>
        </p:txBody>
      </p:sp>
      <p:sp>
        <p:nvSpPr>
          <p:cNvPr id="511" name="線"/>
          <p:cNvSpPr/>
          <p:nvPr/>
        </p:nvSpPr>
        <p:spPr>
          <a:xfrm flipH="1">
            <a:off x="18679154" y="5616548"/>
            <a:ext cx="1461587" cy="1"/>
          </a:xfrm>
          <a:prstGeom prst="line">
            <a:avLst/>
          </a:prstGeom>
          <a:ln w="50800">
            <a:solidFill>
              <a:schemeClr val="accent4">
                <a:hueOff val="-1081314"/>
                <a:satOff val="4338"/>
                <a:lumOff val="-8931"/>
              </a:schemeClr>
            </a:solidFill>
            <a:prstDash val="sysDot"/>
            <a:miter lim="400000"/>
          </a:ln>
        </p:spPr>
        <p:txBody>
          <a:bodyPr lIns="0" tIns="0" rIns="0" bIns="0" anchor="ctr"/>
          <a:lstStyle/>
          <a:p>
            <a:pPr>
              <a:defRPr sz="11300">
                <a:solidFill>
                  <a:srgbClr val="FFFFFF"/>
                </a:solidFill>
              </a:defRPr>
            </a:pPr>
          </a:p>
        </p:txBody>
      </p:sp>
      <p:sp>
        <p:nvSpPr>
          <p:cNvPr id="512" name="線"/>
          <p:cNvSpPr/>
          <p:nvPr/>
        </p:nvSpPr>
        <p:spPr>
          <a:xfrm flipH="1">
            <a:off x="18759216" y="4508738"/>
            <a:ext cx="2057767" cy="1048486"/>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sp>
        <p:nvSpPr>
          <p:cNvPr id="513" name="四角形"/>
          <p:cNvSpPr/>
          <p:nvPr/>
        </p:nvSpPr>
        <p:spPr>
          <a:xfrm>
            <a:off x="12610827" y="4221858"/>
            <a:ext cx="332361" cy="532445"/>
          </a:xfrm>
          <a:prstGeom prst="rect">
            <a:avLst/>
          </a:prstGeom>
          <a:solidFill>
            <a:srgbClr val="FFFFFF"/>
          </a:solidFill>
          <a:ln w="12700">
            <a:miter lim="400000"/>
          </a:ln>
        </p:spPr>
        <p:txBody>
          <a:bodyPr lIns="0" tIns="0" rIns="0" bIns="0" anchor="ctr"/>
          <a:lstStyle/>
          <a:p>
            <a:pPr>
              <a:defRPr sz="11300">
                <a:solidFill>
                  <a:srgbClr val="FFFFFF"/>
                </a:solidFill>
              </a:defRPr>
            </a:pPr>
          </a:p>
        </p:txBody>
      </p:sp>
      <p:grpSp>
        <p:nvGrpSpPr>
          <p:cNvPr id="517" name="グループ"/>
          <p:cNvGrpSpPr/>
          <p:nvPr/>
        </p:nvGrpSpPr>
        <p:grpSpPr>
          <a:xfrm>
            <a:off x="931404" y="10381043"/>
            <a:ext cx="13621410" cy="1627597"/>
            <a:chOff x="0" y="0"/>
            <a:chExt cx="13621408" cy="1627596"/>
          </a:xfrm>
        </p:grpSpPr>
        <p:sp>
          <p:nvSpPr>
            <p:cNvPr id="514" name="四角形"/>
            <p:cNvSpPr/>
            <p:nvPr/>
          </p:nvSpPr>
          <p:spPr>
            <a:xfrm>
              <a:off x="8651281" y="0"/>
              <a:ext cx="3687063" cy="1627597"/>
            </a:xfrm>
            <a:prstGeom prst="rect">
              <a:avLst/>
            </a:prstGeom>
            <a:noFill/>
            <a:ln w="88900" cap="flat">
              <a:solidFill>
                <a:schemeClr val="accent4">
                  <a:hueOff val="-1081314"/>
                  <a:satOff val="4338"/>
                  <a:lumOff val="-8931"/>
                </a:schemeClr>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515" name="四角形"/>
            <p:cNvSpPr/>
            <p:nvPr/>
          </p:nvSpPr>
          <p:spPr>
            <a:xfrm>
              <a:off x="4300931" y="0"/>
              <a:ext cx="3551766" cy="1627597"/>
            </a:xfrm>
            <a:prstGeom prst="rect">
              <a:avLst/>
            </a:prstGeom>
            <a:noFill/>
            <a:ln w="88900" cap="flat">
              <a:solidFill>
                <a:schemeClr val="accent4">
                  <a:hueOff val="-1081314"/>
                  <a:satOff val="4338"/>
                  <a:lumOff val="-8931"/>
                </a:schemeClr>
              </a:solidFill>
              <a:prstDash val="solid"/>
              <a:miter lim="400000"/>
            </a:ln>
            <a:effectLst/>
          </p:spPr>
          <p:txBody>
            <a:bodyPr wrap="square" lIns="0" tIns="0" rIns="0" bIns="0" numCol="1" anchor="ctr">
              <a:noAutofit/>
            </a:bodyPr>
            <a:lstStyle/>
            <a:p>
              <a:pPr>
                <a:defRPr sz="11300">
                  <a:solidFill>
                    <a:srgbClr val="FFFFFF"/>
                  </a:solidFill>
                </a:defRPr>
              </a:pPr>
            </a:p>
          </p:txBody>
        </p:sp>
        <p:pic>
          <p:nvPicPr>
            <p:cNvPr id="516" name="texclip20190213230443.png" descr="texclip20190213230443.png"/>
            <p:cNvPicPr>
              <a:picLocks noChangeAspect="1"/>
            </p:cNvPicPr>
            <p:nvPr/>
          </p:nvPicPr>
          <p:blipFill>
            <a:blip r:embed="rId4">
              <a:extLst/>
            </a:blip>
            <a:stretch>
              <a:fillRect/>
            </a:stretch>
          </p:blipFill>
          <p:spPr>
            <a:xfrm>
              <a:off x="0" y="32754"/>
              <a:ext cx="13621409" cy="1562089"/>
            </a:xfrm>
            <a:prstGeom prst="rect">
              <a:avLst/>
            </a:prstGeom>
            <a:ln w="12700" cap="flat">
              <a:noFill/>
              <a:miter lim="400000"/>
            </a:ln>
            <a:effectLst/>
          </p:spPr>
        </p:pic>
      </p:grpSp>
      <p:sp>
        <p:nvSpPr>
          <p:cNvPr id="518" name="ストレスファイバ方向へのアクチンの移動(ARF)をストレスファイバ両端２点への引きつけで表現"/>
          <p:cNvSpPr txBox="1"/>
          <p:nvPr/>
        </p:nvSpPr>
        <p:spPr>
          <a:xfrm>
            <a:off x="1429843" y="3725082"/>
            <a:ext cx="12624531" cy="304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ストレスファイバ方向へのアクチンの移動(ARF)をストレスファイバ両端２点への引きつけで表現</a:t>
            </a:r>
          </a:p>
        </p:txBody>
      </p:sp>
      <p:sp>
        <p:nvSpPr>
          <p:cNvPr id="519" name="アクチン分子の先端位置更新"/>
          <p:cNvSpPr txBox="1"/>
          <p:nvPr/>
        </p:nvSpPr>
        <p:spPr>
          <a:xfrm>
            <a:off x="855912" y="9015364"/>
            <a:ext cx="12624530"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アクチン分子の先端位置更新</a:t>
            </a:r>
          </a:p>
        </p:txBody>
      </p:sp>
      <p:sp>
        <p:nvSpPr>
          <p:cNvPr id="520" name="線"/>
          <p:cNvSpPr/>
          <p:nvPr/>
        </p:nvSpPr>
        <p:spPr>
          <a:xfrm flipH="1">
            <a:off x="16865268" y="4566195"/>
            <a:ext cx="3930722" cy="5950778"/>
          </a:xfrm>
          <a:prstGeom prst="line">
            <a:avLst/>
          </a:prstGeom>
          <a:ln w="38100">
            <a:solidFill>
              <a:schemeClr val="accent4">
                <a:hueOff val="-1081314"/>
                <a:satOff val="4338"/>
                <a:lumOff val="-8931"/>
              </a:schemeClr>
            </a:solidFill>
            <a:miter lim="400000"/>
          </a:ln>
        </p:spPr>
        <p:txBody>
          <a:bodyPr lIns="0" tIns="0" rIns="0" bIns="0" anchor="ctr"/>
          <a:lstStyle/>
          <a:p>
            <a:pPr>
              <a:defRPr sz="11300">
                <a:solidFill>
                  <a:srgbClr val="FFFFFF"/>
                </a:solidFill>
              </a:defRPr>
            </a:pPr>
          </a:p>
        </p:txBody>
      </p:sp>
      <p:sp>
        <p:nvSpPr>
          <p:cNvPr id="521" name="線"/>
          <p:cNvSpPr/>
          <p:nvPr/>
        </p:nvSpPr>
        <p:spPr>
          <a:xfrm flipH="1" flipV="1">
            <a:off x="16865268" y="4566195"/>
            <a:ext cx="3930721" cy="1"/>
          </a:xfrm>
          <a:prstGeom prst="line">
            <a:avLst/>
          </a:prstGeom>
          <a:ln w="38100">
            <a:solidFill>
              <a:schemeClr val="accent4">
                <a:hueOff val="-1081314"/>
                <a:satOff val="4338"/>
                <a:lumOff val="-8931"/>
              </a:schemeClr>
            </a:solidFill>
            <a:miter lim="400000"/>
          </a:ln>
        </p:spPr>
        <p:txBody>
          <a:bodyPr lIns="0" tIns="0" rIns="0" bIns="0" anchor="ctr"/>
          <a:lstStyle/>
          <a:p>
            <a:pPr>
              <a:defRPr sz="11300">
                <a:solidFill>
                  <a:srgbClr val="FFFFFF"/>
                </a:solidFill>
              </a:defRPr>
            </a:pPr>
          </a:p>
        </p:txBody>
      </p:sp>
      <p:pic>
        <p:nvPicPr>
          <p:cNvPr id="522" name="線" descr="線"/>
          <p:cNvPicPr>
            <a:picLocks noChangeAspect="0"/>
          </p:cNvPicPr>
          <p:nvPr/>
        </p:nvPicPr>
        <p:blipFill>
          <a:blip r:embed="rId5">
            <a:extLst/>
          </a:blip>
          <a:stretch>
            <a:fillRect/>
          </a:stretch>
        </p:blipFill>
        <p:spPr>
          <a:xfrm rot="16200000">
            <a:off x="13551825" y="7401883"/>
            <a:ext cx="6495786" cy="279401"/>
          </a:xfrm>
          <a:prstGeom prst="rect">
            <a:avLst/>
          </a:prstGeom>
        </p:spPr>
      </p:pic>
      <p:sp>
        <p:nvSpPr>
          <p:cNvPr id="524" name="線"/>
          <p:cNvSpPr/>
          <p:nvPr/>
        </p:nvSpPr>
        <p:spPr>
          <a:xfrm flipH="1">
            <a:off x="15175385" y="7582515"/>
            <a:ext cx="1675073" cy="1"/>
          </a:xfrm>
          <a:prstGeom prst="line">
            <a:avLst/>
          </a:prstGeom>
          <a:ln w="76200">
            <a:solidFill>
              <a:srgbClr val="000000"/>
            </a:solidFill>
            <a:miter lim="400000"/>
            <a:headEnd type="triangle"/>
            <a:tailEnd type="triangle"/>
          </a:ln>
        </p:spPr>
        <p:txBody>
          <a:bodyPr lIns="0" tIns="0" rIns="0" bIns="0" anchor="ctr"/>
          <a:lstStyle/>
          <a:p>
            <a:pPr>
              <a:defRPr sz="11300">
                <a:solidFill>
                  <a:srgbClr val="FFFFFF"/>
                </a:solidFill>
              </a:defRPr>
            </a:pPr>
          </a:p>
        </p:txBody>
      </p:sp>
      <p:sp>
        <p:nvSpPr>
          <p:cNvPr id="525" name="1/5"/>
          <p:cNvSpPr txBox="1"/>
          <p:nvPr/>
        </p:nvSpPr>
        <p:spPr>
          <a:xfrm>
            <a:off x="15400273" y="6711309"/>
            <a:ext cx="1225297" cy="6794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solidFill>
                  <a:schemeClr val="accent4">
                    <a:hueOff val="-1081314"/>
                    <a:satOff val="4338"/>
                    <a:lumOff val="-8931"/>
                  </a:schemeClr>
                </a:solidFill>
              </a:defRPr>
            </a:lvl1pPr>
          </a:lstStyle>
          <a:p>
            <a:pPr/>
            <a:r>
              <a:t>1/5</a:t>
            </a:r>
          </a:p>
        </p:txBody>
      </p:sp>
      <p:pic>
        <p:nvPicPr>
          <p:cNvPr id="526" name="texclip20181128023815.png" descr="texclip20181128023815.png"/>
          <p:cNvPicPr>
            <a:picLocks noChangeAspect="0"/>
          </p:cNvPicPr>
          <p:nvPr/>
        </p:nvPicPr>
        <p:blipFill>
          <a:blip r:embed="rId6">
            <a:extLst/>
          </a:blip>
          <a:srcRect l="13153" t="0" r="0" b="0"/>
          <a:stretch>
            <a:fillRect/>
          </a:stretch>
        </p:blipFill>
        <p:spPr>
          <a:xfrm>
            <a:off x="21079922" y="3807654"/>
            <a:ext cx="879069" cy="660316"/>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28" name="スクリーンショット 2019-02-12 15.59.44.png" descr="スクリーンショット 2019-02-12 15.59.44.png"/>
          <p:cNvPicPr>
            <a:picLocks noChangeAspect="1"/>
          </p:cNvPicPr>
          <p:nvPr/>
        </p:nvPicPr>
        <p:blipFill>
          <a:blip r:embed="rId2">
            <a:extLst/>
          </a:blip>
          <a:srcRect l="76264" t="11308" r="17912" b="70874"/>
          <a:stretch>
            <a:fillRect/>
          </a:stretch>
        </p:blipFill>
        <p:spPr>
          <a:xfrm>
            <a:off x="15431301" y="9359375"/>
            <a:ext cx="1163114" cy="1070858"/>
          </a:xfrm>
          <a:prstGeom prst="rect">
            <a:avLst/>
          </a:prstGeom>
          <a:ln w="12700">
            <a:miter lim="400000"/>
          </a:ln>
        </p:spPr>
      </p:pic>
      <p:pic>
        <p:nvPicPr>
          <p:cNvPr id="529" name="スクリーンショット 2019-02-12 15.59.44.png" descr="スクリーンショット 2019-02-12 15.59.44.png"/>
          <p:cNvPicPr>
            <a:picLocks noChangeAspect="1"/>
          </p:cNvPicPr>
          <p:nvPr/>
        </p:nvPicPr>
        <p:blipFill>
          <a:blip r:embed="rId2">
            <a:extLst/>
          </a:blip>
          <a:srcRect l="47760" t="9999" r="46599" b="70505"/>
          <a:stretch>
            <a:fillRect/>
          </a:stretch>
        </p:blipFill>
        <p:spPr>
          <a:xfrm>
            <a:off x="15574399" y="3533016"/>
            <a:ext cx="1163059" cy="1209626"/>
          </a:xfrm>
          <a:prstGeom prst="rect">
            <a:avLst/>
          </a:prstGeom>
          <a:ln w="12700">
            <a:miter lim="400000"/>
          </a:ln>
        </p:spPr>
      </p:pic>
      <p:pic>
        <p:nvPicPr>
          <p:cNvPr id="530" name="top.pdf" descr="top.pdf"/>
          <p:cNvPicPr>
            <a:picLocks noChangeAspect="1"/>
          </p:cNvPicPr>
          <p:nvPr/>
        </p:nvPicPr>
        <p:blipFill>
          <a:blip r:embed="rId3">
            <a:alphaModFix amt="55309"/>
            <a:extLst/>
          </a:blip>
          <a:srcRect l="38458" t="32265" r="26083" b="32265"/>
          <a:stretch>
            <a:fillRect/>
          </a:stretch>
        </p:blipFill>
        <p:spPr>
          <a:xfrm>
            <a:off x="15280467" y="3019590"/>
            <a:ext cx="9041168" cy="9044157"/>
          </a:xfrm>
          <a:prstGeom prst="rect">
            <a:avLst/>
          </a:prstGeom>
          <a:ln w="12700">
            <a:miter lim="400000"/>
          </a:ln>
        </p:spPr>
      </p:pic>
      <p:pic>
        <p:nvPicPr>
          <p:cNvPr id="531" name="スクリーンショット 2019-02-12 15.59.44.png" descr="スクリーンショット 2019-02-12 15.59.44.png"/>
          <p:cNvPicPr>
            <a:picLocks noChangeAspect="1"/>
          </p:cNvPicPr>
          <p:nvPr/>
        </p:nvPicPr>
        <p:blipFill>
          <a:blip r:embed="rId2">
            <a:extLst/>
          </a:blip>
          <a:srcRect l="5249" t="0" r="0" b="48590"/>
          <a:stretch>
            <a:fillRect/>
          </a:stretch>
        </p:blipFill>
        <p:spPr>
          <a:xfrm>
            <a:off x="769047" y="3897532"/>
            <a:ext cx="13720234" cy="2239809"/>
          </a:xfrm>
          <a:prstGeom prst="rect">
            <a:avLst/>
          </a:prstGeom>
          <a:ln w="12700">
            <a:miter lim="400000"/>
          </a:ln>
        </p:spPr>
      </p:pic>
      <p:pic>
        <p:nvPicPr>
          <p:cNvPr id="532" name="スクリーンショット 2019-02-12 15.59.44.png" descr="スクリーンショット 2019-02-12 15.59.44.png"/>
          <p:cNvPicPr>
            <a:picLocks noChangeAspect="1"/>
          </p:cNvPicPr>
          <p:nvPr/>
        </p:nvPicPr>
        <p:blipFill>
          <a:blip r:embed="rId2">
            <a:extLst/>
          </a:blip>
          <a:srcRect l="54116" t="32009" r="43448" b="61504"/>
          <a:stretch>
            <a:fillRect/>
          </a:stretch>
        </p:blipFill>
        <p:spPr>
          <a:xfrm>
            <a:off x="1253729" y="8533046"/>
            <a:ext cx="753325" cy="603757"/>
          </a:xfrm>
          <a:prstGeom prst="rect">
            <a:avLst/>
          </a:prstGeom>
          <a:ln w="12700">
            <a:miter lim="400000"/>
          </a:ln>
        </p:spPr>
      </p:pic>
      <p:sp>
        <p:nvSpPr>
          <p:cNvPr id="533" name="= ２：SFに近いアクチン分子ほど強く引く(距離依存ARF)"/>
          <p:cNvSpPr txBox="1"/>
          <p:nvPr/>
        </p:nvSpPr>
        <p:spPr>
          <a:xfrm>
            <a:off x="2111251" y="8338827"/>
            <a:ext cx="11035958"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 ２：SFに近いアクチン分子ほど強く引く(距離依存ARF)</a:t>
            </a:r>
          </a:p>
        </p:txBody>
      </p:sp>
      <p:sp>
        <p:nvSpPr>
          <p:cNvPr id="534" name="ARFによる牽引効果"/>
          <p:cNvSpPr txBox="1"/>
          <p:nvPr>
            <p:ph type="title"/>
          </p:nvPr>
        </p:nvSpPr>
        <p:spPr>
          <a:prstGeom prst="rect">
            <a:avLst/>
          </a:prstGeom>
        </p:spPr>
        <p:txBody>
          <a:bodyPr/>
          <a:lstStyle/>
          <a:p>
            <a:pPr/>
            <a:r>
              <a:t>ARFによる牽引効果</a:t>
            </a:r>
          </a:p>
        </p:txBody>
      </p:sp>
      <p:sp>
        <p:nvSpPr>
          <p:cNvPr id="535" name="線"/>
          <p:cNvSpPr/>
          <p:nvPr/>
        </p:nvSpPr>
        <p:spPr>
          <a:xfrm flipH="1">
            <a:off x="17335966" y="5390987"/>
            <a:ext cx="1486559" cy="1"/>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36" name="線"/>
          <p:cNvSpPr/>
          <p:nvPr/>
        </p:nvSpPr>
        <p:spPr>
          <a:xfrm flipH="1">
            <a:off x="17942819" y="4595436"/>
            <a:ext cx="1486559" cy="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37" name="線"/>
          <p:cNvSpPr/>
          <p:nvPr/>
        </p:nvSpPr>
        <p:spPr>
          <a:xfrm flipH="1">
            <a:off x="18777556" y="4582527"/>
            <a:ext cx="725939" cy="725938"/>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38" name="線"/>
          <p:cNvSpPr/>
          <p:nvPr/>
        </p:nvSpPr>
        <p:spPr>
          <a:xfrm flipH="1">
            <a:off x="17217732" y="4658771"/>
            <a:ext cx="717486" cy="717486"/>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39" name="線"/>
          <p:cNvSpPr/>
          <p:nvPr/>
        </p:nvSpPr>
        <p:spPr>
          <a:xfrm flipH="1">
            <a:off x="17205095" y="4618227"/>
            <a:ext cx="2261567" cy="77907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40" name="線"/>
          <p:cNvSpPr/>
          <p:nvPr/>
        </p:nvSpPr>
        <p:spPr>
          <a:xfrm flipH="1">
            <a:off x="21339152" y="7455036"/>
            <a:ext cx="725939" cy="725939"/>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41" name="線"/>
          <p:cNvSpPr/>
          <p:nvPr/>
        </p:nvSpPr>
        <p:spPr>
          <a:xfrm flipH="1" flipV="1">
            <a:off x="21339152" y="6840245"/>
            <a:ext cx="725939" cy="725939"/>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42" name="線"/>
          <p:cNvSpPr/>
          <p:nvPr/>
        </p:nvSpPr>
        <p:spPr>
          <a:xfrm flipH="1">
            <a:off x="20597200" y="6864677"/>
            <a:ext cx="717486" cy="717486"/>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43" name="線"/>
          <p:cNvSpPr/>
          <p:nvPr/>
        </p:nvSpPr>
        <p:spPr>
          <a:xfrm flipH="1" flipV="1">
            <a:off x="20597200" y="7439057"/>
            <a:ext cx="717486" cy="717486"/>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44" name="線"/>
          <p:cNvSpPr/>
          <p:nvPr/>
        </p:nvSpPr>
        <p:spPr>
          <a:xfrm flipH="1">
            <a:off x="20609385" y="7490783"/>
            <a:ext cx="1486558" cy="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45" name="円形"/>
          <p:cNvSpPr/>
          <p:nvPr/>
        </p:nvSpPr>
        <p:spPr>
          <a:xfrm>
            <a:off x="16577467" y="417356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46" name="円形"/>
          <p:cNvSpPr/>
          <p:nvPr/>
        </p:nvSpPr>
        <p:spPr>
          <a:xfrm>
            <a:off x="16577467" y="1042233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47" name="線"/>
          <p:cNvSpPr/>
          <p:nvPr/>
        </p:nvSpPr>
        <p:spPr>
          <a:xfrm flipV="1">
            <a:off x="19561002" y="4529351"/>
            <a:ext cx="1" cy="1649012"/>
          </a:xfrm>
          <a:prstGeom prst="line">
            <a:avLst/>
          </a:prstGeom>
          <a:ln w="1397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548" name="線"/>
          <p:cNvSpPr/>
          <p:nvPr/>
        </p:nvSpPr>
        <p:spPr>
          <a:xfrm flipV="1">
            <a:off x="22065537" y="7467833"/>
            <a:ext cx="1" cy="1649013"/>
          </a:xfrm>
          <a:prstGeom prst="line">
            <a:avLst/>
          </a:prstGeom>
          <a:ln w="1397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549" name="四角形"/>
          <p:cNvSpPr/>
          <p:nvPr/>
        </p:nvSpPr>
        <p:spPr>
          <a:xfrm>
            <a:off x="12812338" y="4844220"/>
            <a:ext cx="444501" cy="809725"/>
          </a:xfrm>
          <a:prstGeom prst="rect">
            <a:avLst/>
          </a:prstGeom>
          <a:solidFill>
            <a:srgbClr val="FFFFFF"/>
          </a:solidFill>
          <a:ln w="12700">
            <a:miter lim="400000"/>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吹き出し"/>
          <p:cNvSpPr/>
          <p:nvPr/>
        </p:nvSpPr>
        <p:spPr>
          <a:xfrm flipH="1">
            <a:off x="1417735" y="2391795"/>
            <a:ext cx="11343990" cy="2925423"/>
          </a:xfrm>
          <a:prstGeom prst="wedgeEllipseCallout">
            <a:avLst>
              <a:gd name="adj1" fmla="val -70749"/>
              <a:gd name="adj2" fmla="val 46705"/>
            </a:avLst>
          </a:prstGeom>
          <a:gradFill>
            <a:gsLst>
              <a:gs pos="0">
                <a:srgbClr val="000000"/>
              </a:gs>
              <a:gs pos="100000">
                <a:schemeClr val="accent3">
                  <a:hueOff val="362282"/>
                  <a:satOff val="31803"/>
                  <a:lumOff val="-18242"/>
                </a:schemeClr>
              </a:gs>
            </a:gsLst>
            <a:lin ang="5400000"/>
          </a:gradFill>
          <a:ln w="12700">
            <a:miter lim="400000"/>
          </a:ln>
        </p:spPr>
        <p:txBody>
          <a:bodyPr lIns="0" tIns="0" rIns="0" bIns="0" anchor="ctr"/>
          <a:lstStyle/>
          <a:p>
            <a:pPr>
              <a:defRPr sz="11300">
                <a:solidFill>
                  <a:srgbClr val="FFFFFF"/>
                </a:solidFill>
              </a:defRPr>
            </a:pPr>
          </a:p>
        </p:txBody>
      </p:sp>
      <p:sp>
        <p:nvSpPr>
          <p:cNvPr id="123" name="はじめに"/>
          <p:cNvSpPr txBox="1"/>
          <p:nvPr>
            <p:ph type="title"/>
          </p:nvPr>
        </p:nvSpPr>
        <p:spPr>
          <a:prstGeom prst="rect">
            <a:avLst/>
          </a:prstGeom>
        </p:spPr>
        <p:txBody>
          <a:bodyPr/>
          <a:lstStyle/>
          <a:p>
            <a:pPr/>
            <a:r>
              <a:t>はじめに</a:t>
            </a:r>
          </a:p>
        </p:txBody>
      </p:sp>
      <p:sp>
        <p:nvSpPr>
          <p:cNvPr id="124" name="テキスト"/>
          <p:cNvSpPr txBox="1"/>
          <p:nvPr/>
        </p:nvSpPr>
        <p:spPr>
          <a:xfrm>
            <a:off x="17366902" y="2633529"/>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latin typeface="Times"/>
                <a:ea typeface="Times"/>
                <a:cs typeface="Times"/>
                <a:sym typeface="Times"/>
              </a:defRPr>
            </a:lvl1pPr>
          </a:lstStyle>
          <a:p>
            <a:pPr/>
            <a:r>
              <a:t> </a:t>
            </a:r>
          </a:p>
        </p:txBody>
      </p:sp>
      <p:sp>
        <p:nvSpPr>
          <p:cNvPr id="125" name="細胞性粘菌アメーバ"/>
          <p:cNvSpPr txBox="1"/>
          <p:nvPr/>
        </p:nvSpPr>
        <p:spPr>
          <a:xfrm>
            <a:off x="3475843" y="3421252"/>
            <a:ext cx="7443461" cy="269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solidFill>
                  <a:srgbClr val="FFFFFF"/>
                </a:solidFill>
              </a:defRPr>
            </a:lvl1pPr>
          </a:lstStyle>
          <a:p>
            <a:pPr/>
            <a:r>
              <a:t>細胞性粘菌アメーバ</a:t>
            </a:r>
          </a:p>
        </p:txBody>
      </p:sp>
      <p:sp>
        <p:nvSpPr>
          <p:cNvPr id="126" name="土壌表層に広く分布する微生物…"/>
          <p:cNvSpPr txBox="1"/>
          <p:nvPr/>
        </p:nvSpPr>
        <p:spPr>
          <a:xfrm>
            <a:off x="1909259" y="7415529"/>
            <a:ext cx="11576496" cy="4191000"/>
          </a:xfrm>
          <a:prstGeom prst="rect">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767291" indent="-767291" algn="just">
              <a:buSzPct val="125000"/>
              <a:buChar char="•"/>
              <a:defRPr sz="5800">
                <a:latin typeface="+mn-lt"/>
                <a:ea typeface="+mn-ea"/>
                <a:cs typeface="+mn-cs"/>
                <a:sym typeface="ヒラギノ角ゴ ProN W3"/>
              </a:defRPr>
            </a:pPr>
            <a:r>
              <a:t>土壌表層に広く分布する微生物</a:t>
            </a:r>
          </a:p>
          <a:p>
            <a:pPr marL="767291" indent="-767291" algn="just">
              <a:buSzPct val="125000"/>
              <a:buChar char="•"/>
              <a:defRPr sz="5800">
                <a:latin typeface="+mn-lt"/>
                <a:ea typeface="+mn-ea"/>
                <a:cs typeface="+mn-cs"/>
                <a:sym typeface="ヒラギノ角ゴ ProN W3"/>
              </a:defRPr>
            </a:pPr>
            <a:r>
              <a:t>アメーバ運動により移動</a:t>
            </a:r>
          </a:p>
          <a:p>
            <a:pPr marL="767291" indent="-767291" algn="just">
              <a:buSzPct val="125000"/>
              <a:buChar char="•"/>
              <a:defRPr sz="5800">
                <a:latin typeface="+mn-lt"/>
                <a:ea typeface="+mn-ea"/>
                <a:cs typeface="+mn-cs"/>
                <a:sym typeface="ヒラギノ角ゴ ProN W3"/>
              </a:defRPr>
            </a:pPr>
            <a:r>
              <a:t>前端の伸長および後端の収縮によるミクロな形状変化な連続</a:t>
            </a:r>
          </a:p>
        </p:txBody>
      </p:sp>
      <p:pic>
        <p:nvPicPr>
          <p:cNvPr id="127" name="ameba.jpg" descr="ameba.jpg"/>
          <p:cNvPicPr>
            <a:picLocks noChangeAspect="1"/>
          </p:cNvPicPr>
          <p:nvPr/>
        </p:nvPicPr>
        <p:blipFill>
          <a:blip r:embed="rId3">
            <a:extLst/>
          </a:blip>
          <a:stretch>
            <a:fillRect/>
          </a:stretch>
        </p:blipFill>
        <p:spPr>
          <a:xfrm>
            <a:off x="15395920" y="3804390"/>
            <a:ext cx="8551003" cy="6884282"/>
          </a:xfrm>
          <a:prstGeom prst="rect">
            <a:avLst/>
          </a:prstGeom>
          <a:ln w="12700">
            <a:miter lim="400000"/>
          </a:ln>
        </p:spPr>
      </p:pic>
      <p:sp>
        <p:nvSpPr>
          <p:cNvPr id="128" name="鞭毛や繊毛などの運動器官なし"/>
          <p:cNvSpPr txBox="1"/>
          <p:nvPr/>
        </p:nvSpPr>
        <p:spPr>
          <a:xfrm>
            <a:off x="16575059" y="11402331"/>
            <a:ext cx="6192725"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鞭毛や繊毛などの運動器官なし</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1" name="ARFによる牽引効果"/>
          <p:cNvSpPr txBox="1"/>
          <p:nvPr>
            <p:ph type="title"/>
          </p:nvPr>
        </p:nvSpPr>
        <p:spPr>
          <a:prstGeom prst="rect">
            <a:avLst/>
          </a:prstGeom>
        </p:spPr>
        <p:txBody>
          <a:bodyPr/>
          <a:lstStyle/>
          <a:p>
            <a:pPr/>
            <a:r>
              <a:t>ARFによる牽引効果</a:t>
            </a:r>
          </a:p>
        </p:txBody>
      </p:sp>
      <p:pic>
        <p:nvPicPr>
          <p:cNvPr id="552" name="スクリーンショット 2019-02-12 15.59.44.png" descr="スクリーンショット 2019-02-12 15.59.44.png"/>
          <p:cNvPicPr>
            <a:picLocks noChangeAspect="1"/>
          </p:cNvPicPr>
          <p:nvPr/>
        </p:nvPicPr>
        <p:blipFill>
          <a:blip r:embed="rId2">
            <a:extLst/>
          </a:blip>
          <a:srcRect l="54116" t="32009" r="43448" b="61504"/>
          <a:stretch>
            <a:fillRect/>
          </a:stretch>
        </p:blipFill>
        <p:spPr>
          <a:xfrm>
            <a:off x="1286577" y="10829255"/>
            <a:ext cx="753325" cy="603757"/>
          </a:xfrm>
          <a:prstGeom prst="rect">
            <a:avLst/>
          </a:prstGeom>
          <a:ln w="12700">
            <a:miter lim="400000"/>
          </a:ln>
        </p:spPr>
      </p:pic>
      <p:sp>
        <p:nvSpPr>
          <p:cNvPr id="553" name="= １：アクチン分子の引きつけは距離非依存(距離非依存ARF)"/>
          <p:cNvSpPr txBox="1"/>
          <p:nvPr/>
        </p:nvSpPr>
        <p:spPr>
          <a:xfrm>
            <a:off x="2111251" y="10749157"/>
            <a:ext cx="11035958"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 １：アクチン分子の引きつけは距離非依存(距離非依存ARF)</a:t>
            </a:r>
          </a:p>
        </p:txBody>
      </p:sp>
      <p:pic>
        <p:nvPicPr>
          <p:cNvPr id="554" name="スクリーンショット 2019-02-12 15.59.44.png" descr="スクリーンショット 2019-02-12 15.59.44.png"/>
          <p:cNvPicPr>
            <a:picLocks noChangeAspect="1"/>
          </p:cNvPicPr>
          <p:nvPr/>
        </p:nvPicPr>
        <p:blipFill>
          <a:blip r:embed="rId2">
            <a:extLst/>
          </a:blip>
          <a:srcRect l="76264" t="11308" r="17912" b="70874"/>
          <a:stretch>
            <a:fillRect/>
          </a:stretch>
        </p:blipFill>
        <p:spPr>
          <a:xfrm>
            <a:off x="15431301" y="9359375"/>
            <a:ext cx="1163114" cy="1070858"/>
          </a:xfrm>
          <a:prstGeom prst="rect">
            <a:avLst/>
          </a:prstGeom>
          <a:ln w="12700">
            <a:miter lim="400000"/>
          </a:ln>
        </p:spPr>
      </p:pic>
      <p:pic>
        <p:nvPicPr>
          <p:cNvPr id="555" name="スクリーンショット 2019-02-12 15.59.44.png" descr="スクリーンショット 2019-02-12 15.59.44.png"/>
          <p:cNvPicPr>
            <a:picLocks noChangeAspect="1"/>
          </p:cNvPicPr>
          <p:nvPr/>
        </p:nvPicPr>
        <p:blipFill>
          <a:blip r:embed="rId2">
            <a:extLst/>
          </a:blip>
          <a:srcRect l="47760" t="9999" r="46599" b="70505"/>
          <a:stretch>
            <a:fillRect/>
          </a:stretch>
        </p:blipFill>
        <p:spPr>
          <a:xfrm>
            <a:off x="15574399" y="3533016"/>
            <a:ext cx="1163059" cy="1209626"/>
          </a:xfrm>
          <a:prstGeom prst="rect">
            <a:avLst/>
          </a:prstGeom>
          <a:ln w="12700">
            <a:miter lim="400000"/>
          </a:ln>
        </p:spPr>
      </p:pic>
      <p:pic>
        <p:nvPicPr>
          <p:cNvPr id="556" name="top.pdf" descr="top.pdf"/>
          <p:cNvPicPr>
            <a:picLocks noChangeAspect="1"/>
          </p:cNvPicPr>
          <p:nvPr/>
        </p:nvPicPr>
        <p:blipFill>
          <a:blip r:embed="rId3">
            <a:alphaModFix amt="55309"/>
            <a:extLst/>
          </a:blip>
          <a:srcRect l="38458" t="32265" r="26083" b="32265"/>
          <a:stretch>
            <a:fillRect/>
          </a:stretch>
        </p:blipFill>
        <p:spPr>
          <a:xfrm>
            <a:off x="15280467" y="3019590"/>
            <a:ext cx="9041168" cy="9044157"/>
          </a:xfrm>
          <a:prstGeom prst="rect">
            <a:avLst/>
          </a:prstGeom>
          <a:ln w="12700">
            <a:miter lim="400000"/>
          </a:ln>
        </p:spPr>
      </p:pic>
      <p:sp>
        <p:nvSpPr>
          <p:cNvPr id="557" name="線"/>
          <p:cNvSpPr/>
          <p:nvPr/>
        </p:nvSpPr>
        <p:spPr>
          <a:xfrm flipH="1">
            <a:off x="16872382" y="5652196"/>
            <a:ext cx="1486558" cy="1"/>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58" name="線"/>
          <p:cNvSpPr/>
          <p:nvPr/>
        </p:nvSpPr>
        <p:spPr>
          <a:xfrm flipH="1">
            <a:off x="17942819" y="4595436"/>
            <a:ext cx="1486559" cy="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59" name="線"/>
          <p:cNvSpPr/>
          <p:nvPr/>
        </p:nvSpPr>
        <p:spPr>
          <a:xfrm flipH="1">
            <a:off x="17217732" y="4658771"/>
            <a:ext cx="717486" cy="717486"/>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60" name="線"/>
          <p:cNvSpPr/>
          <p:nvPr/>
        </p:nvSpPr>
        <p:spPr>
          <a:xfrm flipH="1">
            <a:off x="16939155" y="4443690"/>
            <a:ext cx="2736553" cy="1168382"/>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61" name="線"/>
          <p:cNvSpPr/>
          <p:nvPr/>
        </p:nvSpPr>
        <p:spPr>
          <a:xfrm flipH="1">
            <a:off x="20942259" y="7455037"/>
            <a:ext cx="1122831" cy="1122830"/>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62" name="線"/>
          <p:cNvSpPr/>
          <p:nvPr/>
        </p:nvSpPr>
        <p:spPr>
          <a:xfrm flipH="1" flipV="1">
            <a:off x="20942259" y="6443353"/>
            <a:ext cx="1122831" cy="112283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63" name="線"/>
          <p:cNvSpPr/>
          <p:nvPr/>
        </p:nvSpPr>
        <p:spPr>
          <a:xfrm flipH="1">
            <a:off x="19787940" y="6435260"/>
            <a:ext cx="1127321" cy="1127320"/>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64" name="線"/>
          <p:cNvSpPr/>
          <p:nvPr/>
        </p:nvSpPr>
        <p:spPr>
          <a:xfrm flipH="1" flipV="1">
            <a:off x="19787940" y="7418987"/>
            <a:ext cx="1127321" cy="1127321"/>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65" name="線"/>
          <p:cNvSpPr/>
          <p:nvPr/>
        </p:nvSpPr>
        <p:spPr>
          <a:xfrm flipH="1">
            <a:off x="19763978" y="7490783"/>
            <a:ext cx="2331965" cy="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66" name="円形"/>
          <p:cNvSpPr/>
          <p:nvPr/>
        </p:nvSpPr>
        <p:spPr>
          <a:xfrm>
            <a:off x="16577467" y="417356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67" name="円形"/>
          <p:cNvSpPr/>
          <p:nvPr/>
        </p:nvSpPr>
        <p:spPr>
          <a:xfrm>
            <a:off x="16577467" y="1042233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68" name="線"/>
          <p:cNvSpPr/>
          <p:nvPr/>
        </p:nvSpPr>
        <p:spPr>
          <a:xfrm flipV="1">
            <a:off x="22065537" y="7467833"/>
            <a:ext cx="1" cy="1649013"/>
          </a:xfrm>
          <a:prstGeom prst="line">
            <a:avLst/>
          </a:prstGeom>
          <a:ln w="1397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569" name="線"/>
          <p:cNvSpPr/>
          <p:nvPr/>
        </p:nvSpPr>
        <p:spPr>
          <a:xfrm flipH="1">
            <a:off x="18415309" y="4626442"/>
            <a:ext cx="1051156" cy="1051156"/>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70" name="線"/>
          <p:cNvSpPr/>
          <p:nvPr/>
        </p:nvSpPr>
        <p:spPr>
          <a:xfrm flipV="1">
            <a:off x="19561002" y="4529351"/>
            <a:ext cx="1" cy="1649012"/>
          </a:xfrm>
          <a:prstGeom prst="line">
            <a:avLst/>
          </a:prstGeom>
          <a:ln w="1397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pic>
        <p:nvPicPr>
          <p:cNvPr id="571" name="スクリーンショット 2019-02-12 15.59.44.png" descr="スクリーンショット 2019-02-12 15.59.44.png"/>
          <p:cNvPicPr>
            <a:picLocks noChangeAspect="1"/>
          </p:cNvPicPr>
          <p:nvPr/>
        </p:nvPicPr>
        <p:blipFill>
          <a:blip r:embed="rId2">
            <a:extLst/>
          </a:blip>
          <a:srcRect l="54116" t="32009" r="43448" b="61504"/>
          <a:stretch>
            <a:fillRect/>
          </a:stretch>
        </p:blipFill>
        <p:spPr>
          <a:xfrm>
            <a:off x="1253729" y="8533046"/>
            <a:ext cx="753325" cy="603757"/>
          </a:xfrm>
          <a:prstGeom prst="rect">
            <a:avLst/>
          </a:prstGeom>
          <a:ln w="12700">
            <a:miter lim="400000"/>
          </a:ln>
        </p:spPr>
      </p:pic>
      <p:sp>
        <p:nvSpPr>
          <p:cNvPr id="572" name="= ２：SFに近いアクチン分子ほど強く引く(距離依存ARF)"/>
          <p:cNvSpPr txBox="1"/>
          <p:nvPr/>
        </p:nvSpPr>
        <p:spPr>
          <a:xfrm>
            <a:off x="2111251" y="8338827"/>
            <a:ext cx="11035958"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 ２：SFに近いアクチン分子ほど強く引く(距離依存ARF)</a:t>
            </a:r>
          </a:p>
        </p:txBody>
      </p:sp>
      <p:pic>
        <p:nvPicPr>
          <p:cNvPr id="573" name="スクリーンショット 2019-02-12 15.59.44.png" descr="スクリーンショット 2019-02-12 15.59.44.png"/>
          <p:cNvPicPr>
            <a:picLocks noChangeAspect="1"/>
          </p:cNvPicPr>
          <p:nvPr/>
        </p:nvPicPr>
        <p:blipFill>
          <a:blip r:embed="rId2">
            <a:extLst/>
          </a:blip>
          <a:srcRect l="5249" t="0" r="0" b="48590"/>
          <a:stretch>
            <a:fillRect/>
          </a:stretch>
        </p:blipFill>
        <p:spPr>
          <a:xfrm>
            <a:off x="769047" y="3897532"/>
            <a:ext cx="13720234" cy="2239809"/>
          </a:xfrm>
          <a:prstGeom prst="rect">
            <a:avLst/>
          </a:prstGeom>
          <a:ln w="12700">
            <a:miter lim="400000"/>
          </a:ln>
        </p:spPr>
      </p:pic>
      <p:sp>
        <p:nvSpPr>
          <p:cNvPr id="574" name="四角形"/>
          <p:cNvSpPr/>
          <p:nvPr/>
        </p:nvSpPr>
        <p:spPr>
          <a:xfrm>
            <a:off x="12812338" y="4844220"/>
            <a:ext cx="444501" cy="809725"/>
          </a:xfrm>
          <a:prstGeom prst="rect">
            <a:avLst/>
          </a:prstGeom>
          <a:solidFill>
            <a:srgbClr val="FFFFFF"/>
          </a:solidFill>
          <a:ln w="12700">
            <a:miter lim="400000"/>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76" name="スクリーンショット 2019-02-12 15.59.44.png" descr="スクリーンショット 2019-02-12 15.59.44.png"/>
          <p:cNvPicPr>
            <a:picLocks noChangeAspect="1"/>
          </p:cNvPicPr>
          <p:nvPr/>
        </p:nvPicPr>
        <p:blipFill>
          <a:blip r:embed="rId2">
            <a:extLst/>
          </a:blip>
          <a:srcRect l="6006" t="63513" r="89690" b="21028"/>
          <a:stretch>
            <a:fillRect/>
          </a:stretch>
        </p:blipFill>
        <p:spPr>
          <a:xfrm>
            <a:off x="21638354" y="9128877"/>
            <a:ext cx="749349" cy="809903"/>
          </a:xfrm>
          <a:prstGeom prst="rect">
            <a:avLst/>
          </a:prstGeom>
          <a:ln w="12700">
            <a:miter lim="400000"/>
          </a:ln>
        </p:spPr>
      </p:pic>
      <p:pic>
        <p:nvPicPr>
          <p:cNvPr id="577" name="スクリーンショット 2019-02-12 15.59.44.png" descr="スクリーンショット 2019-02-12 15.59.44.png"/>
          <p:cNvPicPr>
            <a:picLocks noChangeAspect="1"/>
          </p:cNvPicPr>
          <p:nvPr/>
        </p:nvPicPr>
        <p:blipFill>
          <a:blip r:embed="rId2">
            <a:extLst/>
          </a:blip>
          <a:srcRect l="17404" t="20293" r="77456" b="61419"/>
          <a:stretch>
            <a:fillRect/>
          </a:stretch>
        </p:blipFill>
        <p:spPr>
          <a:xfrm>
            <a:off x="21626044" y="4177210"/>
            <a:ext cx="933346" cy="999149"/>
          </a:xfrm>
          <a:prstGeom prst="rect">
            <a:avLst/>
          </a:prstGeom>
          <a:ln w="12700">
            <a:miter lim="400000"/>
          </a:ln>
        </p:spPr>
      </p:pic>
      <p:pic>
        <p:nvPicPr>
          <p:cNvPr id="578" name="スクリーンショット 2019-02-12 15.59.44.png" descr="スクリーンショット 2019-02-12 15.59.44.png"/>
          <p:cNvPicPr>
            <a:picLocks noChangeAspect="1"/>
          </p:cNvPicPr>
          <p:nvPr/>
        </p:nvPicPr>
        <p:blipFill>
          <a:blip r:embed="rId2">
            <a:extLst/>
          </a:blip>
          <a:srcRect l="76264" t="11308" r="17912" b="70874"/>
          <a:stretch>
            <a:fillRect/>
          </a:stretch>
        </p:blipFill>
        <p:spPr>
          <a:xfrm>
            <a:off x="15431301" y="9359375"/>
            <a:ext cx="1163114" cy="1070858"/>
          </a:xfrm>
          <a:prstGeom prst="rect">
            <a:avLst/>
          </a:prstGeom>
          <a:ln w="12700">
            <a:miter lim="400000"/>
          </a:ln>
        </p:spPr>
      </p:pic>
      <p:pic>
        <p:nvPicPr>
          <p:cNvPr id="579" name="スクリーンショット 2019-02-12 15.59.44.png" descr="スクリーンショット 2019-02-12 15.59.44.png"/>
          <p:cNvPicPr>
            <a:picLocks noChangeAspect="1"/>
          </p:cNvPicPr>
          <p:nvPr/>
        </p:nvPicPr>
        <p:blipFill>
          <a:blip r:embed="rId2">
            <a:extLst/>
          </a:blip>
          <a:srcRect l="47760" t="9999" r="46599" b="70505"/>
          <a:stretch>
            <a:fillRect/>
          </a:stretch>
        </p:blipFill>
        <p:spPr>
          <a:xfrm>
            <a:off x="15574399" y="3533016"/>
            <a:ext cx="1163059" cy="1209626"/>
          </a:xfrm>
          <a:prstGeom prst="rect">
            <a:avLst/>
          </a:prstGeom>
          <a:ln w="12700">
            <a:miter lim="400000"/>
          </a:ln>
        </p:spPr>
      </p:pic>
      <p:pic>
        <p:nvPicPr>
          <p:cNvPr id="580" name="top.pdf" descr="top.pdf"/>
          <p:cNvPicPr>
            <a:picLocks noChangeAspect="1"/>
          </p:cNvPicPr>
          <p:nvPr/>
        </p:nvPicPr>
        <p:blipFill>
          <a:blip r:embed="rId3">
            <a:alphaModFix amt="55309"/>
            <a:extLst/>
          </a:blip>
          <a:srcRect l="38458" t="32265" r="26083" b="32265"/>
          <a:stretch>
            <a:fillRect/>
          </a:stretch>
        </p:blipFill>
        <p:spPr>
          <a:xfrm>
            <a:off x="15280467" y="3019590"/>
            <a:ext cx="9041168" cy="9044157"/>
          </a:xfrm>
          <a:prstGeom prst="rect">
            <a:avLst/>
          </a:prstGeom>
          <a:ln w="12700">
            <a:miter lim="400000"/>
          </a:ln>
        </p:spPr>
      </p:pic>
      <p:pic>
        <p:nvPicPr>
          <p:cNvPr id="581" name="スクリーンショット 2019-02-12 15.59.44.png" descr="スクリーンショット 2019-02-12 15.59.44.png"/>
          <p:cNvPicPr>
            <a:picLocks noChangeAspect="1"/>
          </p:cNvPicPr>
          <p:nvPr/>
        </p:nvPicPr>
        <p:blipFill>
          <a:blip r:embed="rId2">
            <a:extLst/>
          </a:blip>
          <a:stretch>
            <a:fillRect/>
          </a:stretch>
        </p:blipFill>
        <p:spPr>
          <a:xfrm>
            <a:off x="377764" y="3186390"/>
            <a:ext cx="13711107" cy="4125384"/>
          </a:xfrm>
          <a:prstGeom prst="rect">
            <a:avLst/>
          </a:prstGeom>
          <a:ln w="12700">
            <a:miter lim="400000"/>
          </a:ln>
        </p:spPr>
      </p:pic>
      <p:sp>
        <p:nvSpPr>
          <p:cNvPr id="582" name="ARFによる配向効果"/>
          <p:cNvSpPr txBox="1"/>
          <p:nvPr>
            <p:ph type="title"/>
          </p:nvPr>
        </p:nvSpPr>
        <p:spPr>
          <a:prstGeom prst="rect">
            <a:avLst/>
          </a:prstGeom>
        </p:spPr>
        <p:txBody>
          <a:bodyPr/>
          <a:lstStyle/>
          <a:p>
            <a:pPr/>
            <a:r>
              <a:t>ARFによる配向効果</a:t>
            </a:r>
          </a:p>
        </p:txBody>
      </p:sp>
      <p:sp>
        <p:nvSpPr>
          <p:cNvPr id="583" name="四角形"/>
          <p:cNvSpPr/>
          <p:nvPr/>
        </p:nvSpPr>
        <p:spPr>
          <a:xfrm>
            <a:off x="5067294" y="3674282"/>
            <a:ext cx="3168463" cy="1627597"/>
          </a:xfrm>
          <a:prstGeom prst="rect">
            <a:avLst/>
          </a:prstGeom>
          <a:ln w="88900">
            <a:solidFill>
              <a:schemeClr val="accent4">
                <a:hueOff val="-1081314"/>
                <a:satOff val="4338"/>
                <a:lumOff val="-8931"/>
              </a:schemeClr>
            </a:solidFill>
            <a:miter lim="400000"/>
          </a:ln>
        </p:spPr>
        <p:txBody>
          <a:bodyPr lIns="0" tIns="0" rIns="0" bIns="0" anchor="ctr"/>
          <a:lstStyle/>
          <a:p>
            <a:pPr>
              <a:defRPr sz="11300">
                <a:solidFill>
                  <a:srgbClr val="FFFFFF"/>
                </a:solidFill>
              </a:defRPr>
            </a:pPr>
          </a:p>
        </p:txBody>
      </p:sp>
      <p:sp>
        <p:nvSpPr>
          <p:cNvPr id="584" name="四角形"/>
          <p:cNvSpPr/>
          <p:nvPr/>
        </p:nvSpPr>
        <p:spPr>
          <a:xfrm>
            <a:off x="4794868" y="5303884"/>
            <a:ext cx="3168463" cy="1627597"/>
          </a:xfrm>
          <a:prstGeom prst="rect">
            <a:avLst/>
          </a:prstGeom>
          <a:ln w="88900">
            <a:solidFill>
              <a:schemeClr val="accent1"/>
            </a:solidFill>
            <a:miter lim="400000"/>
          </a:ln>
        </p:spPr>
        <p:txBody>
          <a:bodyPr lIns="0" tIns="0" rIns="0" bIns="0" anchor="ctr"/>
          <a:lstStyle/>
          <a:p>
            <a:pPr>
              <a:defRPr sz="11300">
                <a:solidFill>
                  <a:srgbClr val="FFFFFF"/>
                </a:solidFill>
              </a:defRPr>
            </a:pPr>
          </a:p>
        </p:txBody>
      </p:sp>
      <p:sp>
        <p:nvSpPr>
          <p:cNvPr id="585" name="四角形"/>
          <p:cNvSpPr/>
          <p:nvPr/>
        </p:nvSpPr>
        <p:spPr>
          <a:xfrm>
            <a:off x="8922270" y="3674282"/>
            <a:ext cx="3168462" cy="1627597"/>
          </a:xfrm>
          <a:prstGeom prst="rect">
            <a:avLst/>
          </a:prstGeom>
          <a:ln w="88900">
            <a:solidFill>
              <a:schemeClr val="accent4">
                <a:hueOff val="-1081314"/>
                <a:satOff val="4338"/>
                <a:lumOff val="-8931"/>
              </a:schemeClr>
            </a:solidFill>
            <a:miter lim="400000"/>
          </a:ln>
        </p:spPr>
        <p:txBody>
          <a:bodyPr lIns="0" tIns="0" rIns="0" bIns="0" anchor="ctr"/>
          <a:lstStyle/>
          <a:p>
            <a:pPr>
              <a:defRPr sz="11300">
                <a:solidFill>
                  <a:srgbClr val="FFFFFF"/>
                </a:solidFill>
              </a:defRPr>
            </a:pPr>
          </a:p>
        </p:txBody>
      </p:sp>
      <p:sp>
        <p:nvSpPr>
          <p:cNvPr id="586" name="四角形"/>
          <p:cNvSpPr/>
          <p:nvPr/>
        </p:nvSpPr>
        <p:spPr>
          <a:xfrm>
            <a:off x="8573762" y="5303884"/>
            <a:ext cx="3168463" cy="1627597"/>
          </a:xfrm>
          <a:prstGeom prst="rect">
            <a:avLst/>
          </a:prstGeom>
          <a:ln w="88900">
            <a:solidFill>
              <a:schemeClr val="accent1"/>
            </a:solidFill>
            <a:miter lim="400000"/>
          </a:ln>
        </p:spPr>
        <p:txBody>
          <a:bodyPr lIns="0" tIns="0" rIns="0" bIns="0" anchor="ctr"/>
          <a:lstStyle/>
          <a:p>
            <a:pPr>
              <a:defRPr sz="11300">
                <a:solidFill>
                  <a:srgbClr val="FFFFFF"/>
                </a:solidFill>
              </a:defRPr>
            </a:pPr>
          </a:p>
        </p:txBody>
      </p:sp>
      <p:sp>
        <p:nvSpPr>
          <p:cNvPr id="587" name="線"/>
          <p:cNvSpPr/>
          <p:nvPr/>
        </p:nvSpPr>
        <p:spPr>
          <a:xfrm flipV="1">
            <a:off x="21348348" y="5404403"/>
            <a:ext cx="1" cy="3839634"/>
          </a:xfrm>
          <a:prstGeom prst="line">
            <a:avLst/>
          </a:prstGeom>
          <a:ln w="1905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588" name="線"/>
          <p:cNvSpPr/>
          <p:nvPr/>
        </p:nvSpPr>
        <p:spPr>
          <a:xfrm flipH="1" flipV="1">
            <a:off x="19946569" y="5171362"/>
            <a:ext cx="1335750" cy="235530"/>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pic>
        <p:nvPicPr>
          <p:cNvPr id="589" name="スクリーンショット 2019-02-12 15.59.44.png" descr="スクリーンショット 2019-02-12 15.59.44.png"/>
          <p:cNvPicPr>
            <a:picLocks noChangeAspect="1"/>
          </p:cNvPicPr>
          <p:nvPr/>
        </p:nvPicPr>
        <p:blipFill>
          <a:blip r:embed="rId2">
            <a:extLst/>
          </a:blip>
          <a:srcRect l="27415" t="23344" r="68930" b="60248"/>
          <a:stretch>
            <a:fillRect/>
          </a:stretch>
        </p:blipFill>
        <p:spPr>
          <a:xfrm>
            <a:off x="1518960" y="8842929"/>
            <a:ext cx="895390" cy="1209655"/>
          </a:xfrm>
          <a:prstGeom prst="rect">
            <a:avLst/>
          </a:prstGeom>
          <a:ln w="12700">
            <a:miter lim="400000"/>
          </a:ln>
        </p:spPr>
      </p:pic>
      <p:pic>
        <p:nvPicPr>
          <p:cNvPr id="590" name="スクリーンショット 2019-02-12 15.59.44.png" descr="スクリーンショット 2019-02-12 15.59.44.png"/>
          <p:cNvPicPr>
            <a:picLocks noChangeAspect="1"/>
          </p:cNvPicPr>
          <p:nvPr/>
        </p:nvPicPr>
        <p:blipFill>
          <a:blip r:embed="rId2">
            <a:extLst/>
          </a:blip>
          <a:srcRect l="26015" t="60484" r="70503" b="22343"/>
          <a:stretch>
            <a:fillRect/>
          </a:stretch>
        </p:blipFill>
        <p:spPr>
          <a:xfrm>
            <a:off x="3554350" y="8842929"/>
            <a:ext cx="753564" cy="1118458"/>
          </a:xfrm>
          <a:prstGeom prst="rect">
            <a:avLst/>
          </a:prstGeom>
          <a:ln w="12700">
            <a:miter lim="400000"/>
          </a:ln>
        </p:spPr>
      </p:pic>
      <p:sp>
        <p:nvSpPr>
          <p:cNvPr id="591" name="&lt;"/>
          <p:cNvSpPr txBox="1"/>
          <p:nvPr/>
        </p:nvSpPr>
        <p:spPr>
          <a:xfrm>
            <a:off x="2687150" y="8906826"/>
            <a:ext cx="594361" cy="990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a:lvl1pPr>
          </a:lstStyle>
          <a:p>
            <a:pPr/>
            <a:r>
              <a:t>&lt;</a:t>
            </a:r>
          </a:p>
        </p:txBody>
      </p:sp>
      <p:sp>
        <p:nvSpPr>
          <p:cNvPr id="592" name="後端を強く引いて配向"/>
          <p:cNvSpPr txBox="1"/>
          <p:nvPr/>
        </p:nvSpPr>
        <p:spPr>
          <a:xfrm>
            <a:off x="4736050" y="9028667"/>
            <a:ext cx="7450837"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後端を強く引いて配向</a:t>
            </a:r>
          </a:p>
        </p:txBody>
      </p:sp>
      <p:sp>
        <p:nvSpPr>
          <p:cNvPr id="593" name="円形"/>
          <p:cNvSpPr/>
          <p:nvPr/>
        </p:nvSpPr>
        <p:spPr>
          <a:xfrm>
            <a:off x="16577467" y="417356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94" name="円形"/>
          <p:cNvSpPr/>
          <p:nvPr/>
        </p:nvSpPr>
        <p:spPr>
          <a:xfrm>
            <a:off x="16577467" y="1042233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95" name="線"/>
          <p:cNvSpPr/>
          <p:nvPr/>
        </p:nvSpPr>
        <p:spPr>
          <a:xfrm flipH="1">
            <a:off x="20400623" y="5423249"/>
            <a:ext cx="962890" cy="962889"/>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sp>
        <p:nvSpPr>
          <p:cNvPr id="596" name="線"/>
          <p:cNvSpPr/>
          <p:nvPr/>
        </p:nvSpPr>
        <p:spPr>
          <a:xfrm flipH="1">
            <a:off x="18802529" y="9186508"/>
            <a:ext cx="2508709" cy="913096"/>
          </a:xfrm>
          <a:prstGeom prst="line">
            <a:avLst/>
          </a:prstGeom>
          <a:ln w="114300">
            <a:solidFill>
              <a:schemeClr val="accent1"/>
            </a:solidFill>
            <a:miter lim="400000"/>
            <a:tailEnd type="triangle"/>
          </a:ln>
        </p:spPr>
        <p:txBody>
          <a:bodyPr lIns="0" tIns="0" rIns="0" bIns="0" anchor="ctr"/>
          <a:lstStyle/>
          <a:p>
            <a:pPr>
              <a:defRPr sz="11300">
                <a:solidFill>
                  <a:srgbClr val="FFFFFF"/>
                </a:solidFill>
              </a:defRPr>
            </a:pPr>
          </a:p>
        </p:txBody>
      </p:sp>
      <p:sp>
        <p:nvSpPr>
          <p:cNvPr id="597" name="線"/>
          <p:cNvSpPr/>
          <p:nvPr/>
        </p:nvSpPr>
        <p:spPr>
          <a:xfrm flipH="1" flipV="1">
            <a:off x="19573118" y="7206854"/>
            <a:ext cx="1716058" cy="2045118"/>
          </a:xfrm>
          <a:prstGeom prst="line">
            <a:avLst/>
          </a:prstGeom>
          <a:ln w="114300">
            <a:solidFill>
              <a:schemeClr val="accent1"/>
            </a:solidFill>
            <a:miter lim="400000"/>
            <a:tailEnd type="triangle"/>
          </a:ln>
        </p:spPr>
        <p:txBody>
          <a:bodyPr lIns="0" tIns="0" rIns="0" bIns="0" anchor="ctr"/>
          <a:lstStyle/>
          <a:p>
            <a:pPr>
              <a:defRPr sz="11300">
                <a:solidFill>
                  <a:srgbClr val="FFFFFF"/>
                </a:solidFill>
              </a:defRPr>
            </a:pPr>
          </a:p>
        </p:txBody>
      </p:sp>
      <p:sp>
        <p:nvSpPr>
          <p:cNvPr id="598" name="線"/>
          <p:cNvSpPr/>
          <p:nvPr/>
        </p:nvSpPr>
        <p:spPr>
          <a:xfrm flipH="1" flipV="1">
            <a:off x="19229729" y="6131239"/>
            <a:ext cx="1142686" cy="201487"/>
          </a:xfrm>
          <a:prstGeom prst="line">
            <a:avLst/>
          </a:prstGeom>
          <a:ln w="50800">
            <a:solidFill>
              <a:schemeClr val="accent4">
                <a:hueOff val="-1081314"/>
                <a:satOff val="4338"/>
                <a:lumOff val="-8931"/>
              </a:schemeClr>
            </a:solidFill>
            <a:prstDash val="sysDot"/>
            <a:miter lim="400000"/>
          </a:ln>
        </p:spPr>
        <p:txBody>
          <a:bodyPr lIns="0" tIns="0" rIns="0" bIns="0" anchor="ctr"/>
          <a:lstStyle/>
          <a:p>
            <a:pPr>
              <a:defRPr sz="11300">
                <a:solidFill>
                  <a:srgbClr val="FFFFFF"/>
                </a:solidFill>
              </a:defRPr>
            </a:pPr>
          </a:p>
        </p:txBody>
      </p:sp>
      <p:sp>
        <p:nvSpPr>
          <p:cNvPr id="599" name="線"/>
          <p:cNvSpPr/>
          <p:nvPr/>
        </p:nvSpPr>
        <p:spPr>
          <a:xfrm flipH="1">
            <a:off x="19063061" y="5131745"/>
            <a:ext cx="871848" cy="1039028"/>
          </a:xfrm>
          <a:prstGeom prst="line">
            <a:avLst/>
          </a:prstGeom>
          <a:ln w="50800">
            <a:solidFill>
              <a:schemeClr val="accent4">
                <a:hueOff val="-1081314"/>
                <a:satOff val="4338"/>
                <a:lumOff val="-8931"/>
              </a:schemeClr>
            </a:solidFill>
            <a:prstDash val="sysDot"/>
            <a:miter lim="400000"/>
          </a:ln>
        </p:spPr>
        <p:txBody>
          <a:bodyPr lIns="0" tIns="0" rIns="0" bIns="0" anchor="ctr"/>
          <a:lstStyle/>
          <a:p>
            <a:pPr>
              <a:defRPr sz="11300">
                <a:solidFill>
                  <a:srgbClr val="FFFFFF"/>
                </a:solidFill>
              </a:defRPr>
            </a:pPr>
          </a:p>
        </p:txBody>
      </p:sp>
      <p:sp>
        <p:nvSpPr>
          <p:cNvPr id="600" name="線"/>
          <p:cNvSpPr/>
          <p:nvPr/>
        </p:nvSpPr>
        <p:spPr>
          <a:xfrm flipH="1">
            <a:off x="19043603" y="5407865"/>
            <a:ext cx="2238716" cy="706229"/>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sp>
        <p:nvSpPr>
          <p:cNvPr id="601" name="線"/>
          <p:cNvSpPr/>
          <p:nvPr/>
        </p:nvSpPr>
        <p:spPr>
          <a:xfrm flipH="1" flipV="1">
            <a:off x="17233563" y="8056625"/>
            <a:ext cx="1716059" cy="2045118"/>
          </a:xfrm>
          <a:prstGeom prst="line">
            <a:avLst/>
          </a:prstGeom>
          <a:ln w="50800">
            <a:solidFill>
              <a:schemeClr val="accent1"/>
            </a:solidFill>
            <a:prstDash val="sysDot"/>
            <a:miter lim="400000"/>
          </a:ln>
        </p:spPr>
        <p:txBody>
          <a:bodyPr lIns="0" tIns="0" rIns="0" bIns="0" anchor="ctr"/>
          <a:lstStyle/>
          <a:p>
            <a:pPr>
              <a:defRPr sz="11300">
                <a:solidFill>
                  <a:srgbClr val="FFFFFF"/>
                </a:solidFill>
              </a:defRPr>
            </a:pPr>
          </a:p>
        </p:txBody>
      </p:sp>
      <p:sp>
        <p:nvSpPr>
          <p:cNvPr id="602" name="線"/>
          <p:cNvSpPr/>
          <p:nvPr/>
        </p:nvSpPr>
        <p:spPr>
          <a:xfrm flipH="1">
            <a:off x="17160643" y="7203405"/>
            <a:ext cx="2508709" cy="913096"/>
          </a:xfrm>
          <a:prstGeom prst="line">
            <a:avLst/>
          </a:prstGeom>
          <a:ln w="50800">
            <a:solidFill>
              <a:schemeClr val="accent1"/>
            </a:solidFill>
            <a:prstDash val="sysDot"/>
            <a:miter lim="400000"/>
          </a:ln>
        </p:spPr>
        <p:txBody>
          <a:bodyPr lIns="0" tIns="0" rIns="0" bIns="0" anchor="ctr"/>
          <a:lstStyle/>
          <a:p>
            <a:pPr>
              <a:defRPr sz="11300">
                <a:solidFill>
                  <a:srgbClr val="FFFFFF"/>
                </a:solidFill>
              </a:defRPr>
            </a:pPr>
          </a:p>
        </p:txBody>
      </p:sp>
      <p:sp>
        <p:nvSpPr>
          <p:cNvPr id="603" name="線"/>
          <p:cNvSpPr/>
          <p:nvPr/>
        </p:nvSpPr>
        <p:spPr>
          <a:xfrm flipH="1" flipV="1">
            <a:off x="17214106" y="7940890"/>
            <a:ext cx="4090594" cy="1312163"/>
          </a:xfrm>
          <a:prstGeom prst="line">
            <a:avLst/>
          </a:prstGeom>
          <a:ln w="114300">
            <a:solidFill>
              <a:schemeClr val="accent1"/>
            </a:solidFill>
            <a:miter lim="400000"/>
            <a:tailEnd type="triangle"/>
          </a:ln>
        </p:spPr>
        <p:txBody>
          <a:bodyPr lIns="0" tIns="0" rIns="0" bIns="0" anchor="ctr"/>
          <a:lstStyle/>
          <a:p>
            <a:pPr>
              <a:defRPr sz="11300">
                <a:solidFill>
                  <a:srgbClr val="FFFFFF"/>
                </a:solidFill>
              </a:defRPr>
            </a:pPr>
          </a:p>
        </p:txBody>
      </p:sp>
      <p:pic>
        <p:nvPicPr>
          <p:cNvPr id="604" name="スクリーンショット 2019-02-12 15.59.44.png" descr="スクリーンショット 2019-02-12 15.59.44.png"/>
          <p:cNvPicPr>
            <a:picLocks noChangeAspect="1"/>
          </p:cNvPicPr>
          <p:nvPr/>
        </p:nvPicPr>
        <p:blipFill>
          <a:blip r:embed="rId2">
            <a:extLst/>
          </a:blip>
          <a:srcRect l="27415" t="23344" r="68930" b="60248"/>
          <a:stretch>
            <a:fillRect/>
          </a:stretch>
        </p:blipFill>
        <p:spPr>
          <a:xfrm>
            <a:off x="1455757" y="10510571"/>
            <a:ext cx="895390" cy="1209655"/>
          </a:xfrm>
          <a:prstGeom prst="rect">
            <a:avLst/>
          </a:prstGeom>
          <a:ln w="12700">
            <a:miter lim="400000"/>
          </a:ln>
        </p:spPr>
      </p:pic>
      <p:pic>
        <p:nvPicPr>
          <p:cNvPr id="605" name="スクリーンショット 2019-02-12 15.59.44.png" descr="スクリーンショット 2019-02-12 15.59.44.png"/>
          <p:cNvPicPr>
            <a:picLocks noChangeAspect="1"/>
          </p:cNvPicPr>
          <p:nvPr/>
        </p:nvPicPr>
        <p:blipFill>
          <a:blip r:embed="rId2">
            <a:extLst/>
          </a:blip>
          <a:srcRect l="26015" t="60484" r="70503" b="22343"/>
          <a:stretch>
            <a:fillRect/>
          </a:stretch>
        </p:blipFill>
        <p:spPr>
          <a:xfrm>
            <a:off x="3491147" y="10510572"/>
            <a:ext cx="753565" cy="1118458"/>
          </a:xfrm>
          <a:prstGeom prst="rect">
            <a:avLst/>
          </a:prstGeom>
          <a:ln w="12700">
            <a:miter lim="400000"/>
          </a:ln>
        </p:spPr>
      </p:pic>
      <p:sp>
        <p:nvSpPr>
          <p:cNvPr id="606" name="＝"/>
          <p:cNvSpPr txBox="1"/>
          <p:nvPr/>
        </p:nvSpPr>
        <p:spPr>
          <a:xfrm>
            <a:off x="2419477" y="10574468"/>
            <a:ext cx="1003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a:lvl1pPr>
          </a:lstStyle>
          <a:p>
            <a:pPr/>
            <a:r>
              <a:t>＝</a:t>
            </a:r>
          </a:p>
        </p:txBody>
      </p:sp>
      <p:sp>
        <p:nvSpPr>
          <p:cNvPr id="607" name="配向効果なし"/>
          <p:cNvSpPr txBox="1"/>
          <p:nvPr/>
        </p:nvSpPr>
        <p:spPr>
          <a:xfrm>
            <a:off x="4672847" y="10696309"/>
            <a:ext cx="4533901"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配向効果なし</a:t>
            </a:r>
          </a:p>
        </p:txBody>
      </p:sp>
      <p:sp>
        <p:nvSpPr>
          <p:cNvPr id="608" name="線"/>
          <p:cNvSpPr/>
          <p:nvPr/>
        </p:nvSpPr>
        <p:spPr>
          <a:xfrm flipV="1">
            <a:off x="17157673" y="6278616"/>
            <a:ext cx="1645721" cy="1645721"/>
          </a:xfrm>
          <a:prstGeom prst="line">
            <a:avLst/>
          </a:prstGeom>
          <a:ln w="1905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609" name="四角形"/>
          <p:cNvSpPr/>
          <p:nvPr/>
        </p:nvSpPr>
        <p:spPr>
          <a:xfrm>
            <a:off x="12469973" y="4172755"/>
            <a:ext cx="444501" cy="809725"/>
          </a:xfrm>
          <a:prstGeom prst="rect">
            <a:avLst/>
          </a:prstGeom>
          <a:solidFill>
            <a:srgbClr val="FFFFFF"/>
          </a:solidFill>
          <a:ln w="12700">
            <a:miter lim="400000"/>
          </a:ln>
        </p:spPr>
        <p:txBody>
          <a:bodyPr lIns="0" tIns="0" rIns="0" bIns="0" anchor="ctr"/>
          <a:lstStyle/>
          <a:p>
            <a:pPr>
              <a:defRPr sz="11300">
                <a:solidFill>
                  <a:srgbClr val="FFFFFF"/>
                </a:solidFill>
              </a:defRPr>
            </a:pPr>
          </a:p>
        </p:txBody>
      </p:sp>
      <p:sp>
        <p:nvSpPr>
          <p:cNvPr id="610" name="四角形"/>
          <p:cNvSpPr/>
          <p:nvPr/>
        </p:nvSpPr>
        <p:spPr>
          <a:xfrm>
            <a:off x="12035780" y="5712820"/>
            <a:ext cx="444501" cy="809725"/>
          </a:xfrm>
          <a:prstGeom prst="rect">
            <a:avLst/>
          </a:prstGeom>
          <a:solidFill>
            <a:srgbClr val="FFFFFF"/>
          </a:solidFill>
          <a:ln w="12700">
            <a:miter lim="400000"/>
          </a:ln>
        </p:spPr>
        <p:txBody>
          <a:bodyPr lIns="0" tIns="0" rIns="0" bIns="0" anchor="ctr"/>
          <a:lstStyle/>
          <a:p>
            <a:pPr>
              <a:defRPr sz="11300">
                <a:solidFill>
                  <a:srgbClr val="FFFFFF"/>
                </a:solidFill>
              </a:defRPr>
            </a:pPr>
          </a:p>
        </p:txBody>
      </p:sp>
      <p:sp>
        <p:nvSpPr>
          <p:cNvPr id="611" name="四角形"/>
          <p:cNvSpPr/>
          <p:nvPr/>
        </p:nvSpPr>
        <p:spPr>
          <a:xfrm>
            <a:off x="621932" y="3576406"/>
            <a:ext cx="444501" cy="3206355"/>
          </a:xfrm>
          <a:prstGeom prst="rect">
            <a:avLst/>
          </a:prstGeom>
          <a:solidFill>
            <a:srgbClr val="FFFFFF"/>
          </a:solidFill>
          <a:ln w="12700">
            <a:miter lim="400000"/>
          </a:ln>
        </p:spPr>
        <p:txBody>
          <a:bodyPr lIns="0" tIns="0" rIns="0" bIns="0" anchor="ctr"/>
          <a:lstStyle/>
          <a:p>
            <a:pPr>
              <a:defRPr sz="11300">
                <a:solidFill>
                  <a:srgbClr val="FFFFFF"/>
                </a:solidFill>
              </a:defRPr>
            </a:pPr>
          </a:p>
        </p:txBody>
      </p:sp>
      <p:sp>
        <p:nvSpPr>
          <p:cNvPr id="612" name="先端位置"/>
          <p:cNvSpPr txBox="1"/>
          <p:nvPr/>
        </p:nvSpPr>
        <p:spPr>
          <a:xfrm>
            <a:off x="339765" y="3351472"/>
            <a:ext cx="2273400"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先端位置</a:t>
            </a:r>
          </a:p>
        </p:txBody>
      </p:sp>
      <p:sp>
        <p:nvSpPr>
          <p:cNvPr id="613" name="後端位置"/>
          <p:cNvSpPr txBox="1"/>
          <p:nvPr/>
        </p:nvSpPr>
        <p:spPr>
          <a:xfrm>
            <a:off x="339765" y="4957048"/>
            <a:ext cx="2273400" cy="584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後端位置</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15" name="スクリーンショット 2019-02-12 15.57.30.png" descr="スクリーンショット 2019-02-12 15.57.30.png"/>
          <p:cNvPicPr>
            <a:picLocks noChangeAspect="1"/>
          </p:cNvPicPr>
          <p:nvPr/>
        </p:nvPicPr>
        <p:blipFill>
          <a:blip r:embed="rId2">
            <a:extLst/>
          </a:blip>
          <a:stretch>
            <a:fillRect/>
          </a:stretch>
        </p:blipFill>
        <p:spPr>
          <a:xfrm>
            <a:off x="321511" y="2509623"/>
            <a:ext cx="11223712" cy="4527904"/>
          </a:xfrm>
          <a:prstGeom prst="rect">
            <a:avLst/>
          </a:prstGeom>
          <a:ln w="12700">
            <a:miter lim="400000"/>
          </a:ln>
        </p:spPr>
      </p:pic>
      <p:sp>
        <p:nvSpPr>
          <p:cNvPr id="616" name="ARFが一点に向かう場合"/>
          <p:cNvSpPr txBox="1"/>
          <p:nvPr>
            <p:ph type="title"/>
          </p:nvPr>
        </p:nvSpPr>
        <p:spPr>
          <a:prstGeom prst="rect">
            <a:avLst/>
          </a:prstGeom>
        </p:spPr>
        <p:txBody>
          <a:bodyPr/>
          <a:lstStyle/>
          <a:p>
            <a:pPr/>
            <a:r>
              <a:t>ARFが一点に向かう場合</a:t>
            </a:r>
          </a:p>
        </p:txBody>
      </p:sp>
      <p:sp>
        <p:nvSpPr>
          <p:cNvPr id="617" name="α＜βで配向効果を表現"/>
          <p:cNvSpPr txBox="1"/>
          <p:nvPr/>
        </p:nvSpPr>
        <p:spPr>
          <a:xfrm>
            <a:off x="413780" y="6882865"/>
            <a:ext cx="59817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α＜βで配向効果を表現</a:t>
            </a:r>
          </a:p>
        </p:txBody>
      </p:sp>
      <p:pic>
        <p:nvPicPr>
          <p:cNvPr id="618" name="top.pdf" descr="top.pdf"/>
          <p:cNvPicPr>
            <a:picLocks noChangeAspect="1"/>
          </p:cNvPicPr>
          <p:nvPr/>
        </p:nvPicPr>
        <p:blipFill>
          <a:blip r:embed="rId3">
            <a:alphaModFix amt="55309"/>
            <a:extLst/>
          </a:blip>
          <a:srcRect l="38458" t="32265" r="26083" b="32265"/>
          <a:stretch>
            <a:fillRect/>
          </a:stretch>
        </p:blipFill>
        <p:spPr>
          <a:xfrm>
            <a:off x="15242426" y="3057630"/>
            <a:ext cx="9041168" cy="9044158"/>
          </a:xfrm>
          <a:prstGeom prst="rect">
            <a:avLst/>
          </a:prstGeom>
          <a:ln w="12700">
            <a:miter lim="400000"/>
          </a:ln>
        </p:spPr>
      </p:pic>
      <p:pic>
        <p:nvPicPr>
          <p:cNvPr id="619" name="スクリーンショット 2019-02-12 15.57.30.png" descr="スクリーンショット 2019-02-12 15.57.30.png"/>
          <p:cNvPicPr>
            <a:picLocks noChangeAspect="1"/>
          </p:cNvPicPr>
          <p:nvPr/>
        </p:nvPicPr>
        <p:blipFill>
          <a:blip r:embed="rId2">
            <a:extLst/>
          </a:blip>
          <a:srcRect l="65432" t="11087" r="27421" b="73331"/>
          <a:stretch>
            <a:fillRect/>
          </a:stretch>
        </p:blipFill>
        <p:spPr>
          <a:xfrm>
            <a:off x="14101729" y="6612994"/>
            <a:ext cx="1003854" cy="883050"/>
          </a:xfrm>
          <a:prstGeom prst="rect">
            <a:avLst/>
          </a:prstGeom>
          <a:ln w="12700">
            <a:miter lim="400000"/>
          </a:ln>
        </p:spPr>
      </p:pic>
      <p:sp>
        <p:nvSpPr>
          <p:cNvPr id="620" name="線"/>
          <p:cNvSpPr/>
          <p:nvPr/>
        </p:nvSpPr>
        <p:spPr>
          <a:xfrm flipV="1">
            <a:off x="21367369" y="5779247"/>
            <a:ext cx="1" cy="3839634"/>
          </a:xfrm>
          <a:prstGeom prst="line">
            <a:avLst/>
          </a:prstGeom>
          <a:ln w="1905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621" name="四角形"/>
          <p:cNvSpPr/>
          <p:nvPr/>
        </p:nvSpPr>
        <p:spPr>
          <a:xfrm>
            <a:off x="5536659" y="3059491"/>
            <a:ext cx="3537204" cy="1627597"/>
          </a:xfrm>
          <a:prstGeom prst="rect">
            <a:avLst/>
          </a:prstGeom>
          <a:ln w="88900">
            <a:solidFill>
              <a:schemeClr val="accent4">
                <a:hueOff val="-1081314"/>
                <a:satOff val="4338"/>
                <a:lumOff val="-8931"/>
              </a:schemeClr>
            </a:solidFill>
            <a:miter lim="400000"/>
          </a:ln>
        </p:spPr>
        <p:txBody>
          <a:bodyPr lIns="0" tIns="0" rIns="0" bIns="0" anchor="ctr"/>
          <a:lstStyle/>
          <a:p>
            <a:pPr>
              <a:defRPr sz="11300">
                <a:solidFill>
                  <a:srgbClr val="FFFFFF"/>
                </a:solidFill>
              </a:defRPr>
            </a:pPr>
          </a:p>
        </p:txBody>
      </p:sp>
      <p:sp>
        <p:nvSpPr>
          <p:cNvPr id="622" name="四角形"/>
          <p:cNvSpPr/>
          <p:nvPr/>
        </p:nvSpPr>
        <p:spPr>
          <a:xfrm>
            <a:off x="5365477" y="4822220"/>
            <a:ext cx="3537204" cy="1627597"/>
          </a:xfrm>
          <a:prstGeom prst="rect">
            <a:avLst/>
          </a:prstGeom>
          <a:ln w="88900">
            <a:solidFill>
              <a:schemeClr val="accent1"/>
            </a:solidFill>
            <a:miter lim="400000"/>
          </a:ln>
        </p:spPr>
        <p:txBody>
          <a:bodyPr lIns="0" tIns="0" rIns="0" bIns="0" anchor="ctr"/>
          <a:lstStyle/>
          <a:p>
            <a:pPr>
              <a:defRPr sz="11300">
                <a:solidFill>
                  <a:srgbClr val="FFFFFF"/>
                </a:solidFill>
              </a:defRPr>
            </a:pPr>
          </a:p>
        </p:txBody>
      </p:sp>
      <p:sp>
        <p:nvSpPr>
          <p:cNvPr id="623" name="線"/>
          <p:cNvSpPr/>
          <p:nvPr/>
        </p:nvSpPr>
        <p:spPr>
          <a:xfrm flipH="1">
            <a:off x="19734112" y="5805442"/>
            <a:ext cx="1532100" cy="509242"/>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sp>
        <p:nvSpPr>
          <p:cNvPr id="624" name="アクチン分子を細胞膜の最後端へ引きつけると仮定"/>
          <p:cNvSpPr txBox="1"/>
          <p:nvPr/>
        </p:nvSpPr>
        <p:spPr>
          <a:xfrm>
            <a:off x="2144099" y="8923210"/>
            <a:ext cx="11035958" cy="194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アクチン分子を細胞膜の最後端へ引きつけると仮定</a:t>
            </a:r>
          </a:p>
        </p:txBody>
      </p:sp>
      <p:sp>
        <p:nvSpPr>
          <p:cNvPr id="625" name="円形"/>
          <p:cNvSpPr/>
          <p:nvPr/>
        </p:nvSpPr>
        <p:spPr>
          <a:xfrm>
            <a:off x="15169967" y="7254854"/>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626" name="円形"/>
          <p:cNvSpPr/>
          <p:nvPr/>
        </p:nvSpPr>
        <p:spPr>
          <a:xfrm>
            <a:off x="15169967" y="13503623"/>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627" name="線"/>
          <p:cNvSpPr/>
          <p:nvPr/>
        </p:nvSpPr>
        <p:spPr>
          <a:xfrm flipH="1" flipV="1">
            <a:off x="19707060" y="9001027"/>
            <a:ext cx="1584553" cy="576731"/>
          </a:xfrm>
          <a:prstGeom prst="line">
            <a:avLst/>
          </a:prstGeom>
          <a:ln w="114300">
            <a:solidFill>
              <a:schemeClr val="accent1"/>
            </a:solidFill>
            <a:miter lim="400000"/>
            <a:tailEnd type="triangle"/>
          </a:ln>
        </p:spPr>
        <p:txBody>
          <a:bodyPr lIns="0" tIns="0" rIns="0" bIns="0" anchor="ctr"/>
          <a:lstStyle/>
          <a:p>
            <a:pPr>
              <a:defRPr sz="11300">
                <a:solidFill>
                  <a:srgbClr val="FFFFFF"/>
                </a:solidFill>
              </a:defRPr>
            </a:pPr>
          </a:p>
        </p:txBody>
      </p:sp>
      <p:sp>
        <p:nvSpPr>
          <p:cNvPr id="628" name="線"/>
          <p:cNvSpPr/>
          <p:nvPr/>
        </p:nvSpPr>
        <p:spPr>
          <a:xfrm flipV="1">
            <a:off x="15527826" y="5804553"/>
            <a:ext cx="5749426" cy="1692057"/>
          </a:xfrm>
          <a:prstGeom prst="line">
            <a:avLst/>
          </a:prstGeom>
          <a:ln w="50800">
            <a:solidFill>
              <a:schemeClr val="accent4">
                <a:hueOff val="-1081314"/>
                <a:satOff val="4338"/>
                <a:lumOff val="-8931"/>
              </a:schemeClr>
            </a:solidFill>
            <a:prstDash val="sysDot"/>
            <a:miter lim="400000"/>
          </a:ln>
        </p:spPr>
        <p:txBody>
          <a:bodyPr lIns="0" tIns="0" rIns="0" bIns="0" anchor="ctr"/>
          <a:lstStyle/>
          <a:p>
            <a:pPr>
              <a:defRPr sz="11300">
                <a:solidFill>
                  <a:srgbClr val="FFFFFF"/>
                </a:solidFill>
              </a:defRPr>
            </a:pPr>
          </a:p>
        </p:txBody>
      </p:sp>
      <p:sp>
        <p:nvSpPr>
          <p:cNvPr id="629" name="線"/>
          <p:cNvSpPr/>
          <p:nvPr/>
        </p:nvSpPr>
        <p:spPr>
          <a:xfrm>
            <a:off x="15481458" y="7564959"/>
            <a:ext cx="5965144" cy="2029714"/>
          </a:xfrm>
          <a:prstGeom prst="line">
            <a:avLst/>
          </a:prstGeom>
          <a:ln w="50800">
            <a:solidFill>
              <a:schemeClr val="accent1"/>
            </a:solidFill>
            <a:prstDash val="sysDot"/>
            <a:miter lim="400000"/>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1" name="アクチン分子の消滅と再発生"/>
          <p:cNvSpPr txBox="1"/>
          <p:nvPr>
            <p:ph type="title"/>
          </p:nvPr>
        </p:nvSpPr>
        <p:spPr>
          <a:prstGeom prst="rect">
            <a:avLst/>
          </a:prstGeom>
        </p:spPr>
        <p:txBody>
          <a:bodyPr/>
          <a:lstStyle/>
          <a:p>
            <a:pPr/>
            <a:r>
              <a:t>アクチン分子の消滅と再発生</a:t>
            </a:r>
          </a:p>
        </p:txBody>
      </p:sp>
      <p:pic>
        <p:nvPicPr>
          <p:cNvPr id="645" name="接続の線" descr="接続の線"/>
          <p:cNvPicPr>
            <a:picLocks noChangeAspect="0"/>
          </p:cNvPicPr>
          <p:nvPr/>
        </p:nvPicPr>
        <p:blipFill>
          <a:blip r:embed="rId2">
            <a:extLst/>
          </a:blip>
          <a:stretch>
            <a:fillRect/>
          </a:stretch>
        </p:blipFill>
        <p:spPr>
          <a:xfrm>
            <a:off x="12676991" y="3635310"/>
            <a:ext cx="3052973" cy="3197485"/>
          </a:xfrm>
          <a:prstGeom prst="rect">
            <a:avLst/>
          </a:prstGeom>
        </p:spPr>
      </p:pic>
      <p:pic>
        <p:nvPicPr>
          <p:cNvPr id="633" name="グループ" descr="グループ"/>
          <p:cNvPicPr>
            <a:picLocks noChangeAspect="1"/>
          </p:cNvPicPr>
          <p:nvPr/>
        </p:nvPicPr>
        <p:blipFill>
          <a:blip r:embed="rId3">
            <a:alphaModFix amt="63957"/>
            <a:extLst/>
          </a:blip>
          <a:srcRect l="38129" t="34208" r="31514" b="34208"/>
          <a:stretch>
            <a:fillRect/>
          </a:stretch>
        </p:blipFill>
        <p:spPr>
          <a:xfrm>
            <a:off x="14887616" y="3027863"/>
            <a:ext cx="9169262" cy="9539874"/>
          </a:xfrm>
          <a:prstGeom prst="rect">
            <a:avLst/>
          </a:prstGeom>
          <a:ln w="12700">
            <a:miter lim="400000"/>
          </a:ln>
        </p:spPr>
      </p:pic>
      <p:grpSp>
        <p:nvGrpSpPr>
          <p:cNvPr id="636" name="格子状に分割されたエリアごとにアクチンの密度を計算し、その値がしきい値以下ならば消滅"/>
          <p:cNvGrpSpPr/>
          <p:nvPr/>
        </p:nvGrpSpPr>
        <p:grpSpPr>
          <a:xfrm>
            <a:off x="690991" y="6600375"/>
            <a:ext cx="12068657" cy="3251200"/>
            <a:chOff x="0" y="0"/>
            <a:chExt cx="12068656" cy="3251199"/>
          </a:xfrm>
        </p:grpSpPr>
        <p:sp>
          <p:nvSpPr>
            <p:cNvPr id="635" name="格子状に分割されたエリアごとにアクチンの密度を計算し、その値がしきい値以下ならば消滅"/>
            <p:cNvSpPr txBox="1"/>
            <p:nvPr/>
          </p:nvSpPr>
          <p:spPr>
            <a:xfrm>
              <a:off x="50800" y="50800"/>
              <a:ext cx="11967058" cy="31496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spcBef>
                  <a:spcPts val="5900"/>
                </a:spcBef>
                <a:defRPr sz="5800">
                  <a:latin typeface="+mn-lt"/>
                  <a:ea typeface="+mn-ea"/>
                  <a:cs typeface="+mn-cs"/>
                  <a:sym typeface="ヒラギノ角ゴ ProN W3"/>
                </a:defRPr>
              </a:lvl1pPr>
            </a:lstStyle>
            <a:p>
              <a:pPr/>
              <a:r>
                <a:t>格子状に分割されたエリアごとにアクチンの密度を計算し、その値がしきい値以下ならば消滅</a:t>
              </a:r>
            </a:p>
          </p:txBody>
        </p:sp>
        <p:pic>
          <p:nvPicPr>
            <p:cNvPr id="634" name="格子状に分割されたエリアごとにアクチンの密度を計算し、その値がしきい値以下ならば消滅" descr="格子状に分割されたエリアごとにアクチンの密度を計算し、その値がしきい値以下ならば消滅"/>
            <p:cNvPicPr>
              <a:picLocks noChangeAspect="0"/>
            </p:cNvPicPr>
            <p:nvPr/>
          </p:nvPicPr>
          <p:blipFill>
            <a:blip r:embed="rId4">
              <a:extLst/>
            </a:blip>
            <a:stretch>
              <a:fillRect/>
            </a:stretch>
          </p:blipFill>
          <p:spPr>
            <a:xfrm>
              <a:off x="0" y="0"/>
              <a:ext cx="12068657" cy="3251200"/>
            </a:xfrm>
            <a:prstGeom prst="rect">
              <a:avLst/>
            </a:prstGeom>
            <a:effectLst/>
          </p:spPr>
        </p:pic>
      </p:grpSp>
      <p:sp>
        <p:nvSpPr>
          <p:cNvPr id="637" name="四角形"/>
          <p:cNvSpPr/>
          <p:nvPr/>
        </p:nvSpPr>
        <p:spPr>
          <a:xfrm>
            <a:off x="14885548" y="3034448"/>
            <a:ext cx="603326" cy="664324"/>
          </a:xfrm>
          <a:prstGeom prst="rect">
            <a:avLst/>
          </a:prstGeom>
          <a:solidFill>
            <a:schemeClr val="accent5">
              <a:hueOff val="-82419"/>
              <a:satOff val="-9513"/>
              <a:lumOff val="-16343"/>
            </a:schemeClr>
          </a:solidFill>
          <a:ln w="38100">
            <a:solidFill>
              <a:srgbClr val="FFFFFF"/>
            </a:solidFill>
            <a:miter lim="400000"/>
          </a:ln>
        </p:spPr>
        <p:txBody>
          <a:bodyPr lIns="0" tIns="0" rIns="0" bIns="0" anchor="ctr"/>
          <a:lstStyle/>
          <a:p>
            <a:pPr>
              <a:defRPr sz="11300">
                <a:solidFill>
                  <a:srgbClr val="FFFFFF"/>
                </a:solidFill>
              </a:defRPr>
            </a:pPr>
          </a:p>
        </p:txBody>
      </p:sp>
      <p:sp>
        <p:nvSpPr>
          <p:cNvPr id="638" name="矢印"/>
          <p:cNvSpPr/>
          <p:nvPr/>
        </p:nvSpPr>
        <p:spPr>
          <a:xfrm rot="5400000">
            <a:off x="6189655" y="10051698"/>
            <a:ext cx="1071328" cy="1120810"/>
          </a:xfrm>
          <a:prstGeom prst="rightArrow">
            <a:avLst>
              <a:gd name="adj1" fmla="val 28062"/>
              <a:gd name="adj2" fmla="val 30069"/>
            </a:avLst>
          </a:prstGeom>
          <a:solidFill>
            <a:srgbClr val="000000"/>
          </a:solidFill>
          <a:ln w="12700">
            <a:miter lim="400000"/>
          </a:ln>
        </p:spPr>
        <p:txBody>
          <a:bodyPr lIns="0" tIns="0" rIns="0" bIns="0" anchor="ctr"/>
          <a:lstStyle/>
          <a:p>
            <a:pPr>
              <a:defRPr sz="11300">
                <a:solidFill>
                  <a:srgbClr val="FFFFFF"/>
                </a:solidFill>
              </a:defRPr>
            </a:pPr>
          </a:p>
        </p:txBody>
      </p:sp>
      <p:grpSp>
        <p:nvGrpSpPr>
          <p:cNvPr id="641" name="細胞膜の内側へ再発生させ新たな重合方向をランダムに決定"/>
          <p:cNvGrpSpPr/>
          <p:nvPr/>
        </p:nvGrpSpPr>
        <p:grpSpPr>
          <a:xfrm>
            <a:off x="690991" y="11372632"/>
            <a:ext cx="12068657" cy="2146300"/>
            <a:chOff x="0" y="0"/>
            <a:chExt cx="12068656" cy="2146299"/>
          </a:xfrm>
        </p:grpSpPr>
        <p:sp>
          <p:nvSpPr>
            <p:cNvPr id="640" name="細胞膜の内側へ再発生させ新たな重合方向をランダムに決定"/>
            <p:cNvSpPr txBox="1"/>
            <p:nvPr/>
          </p:nvSpPr>
          <p:spPr>
            <a:xfrm>
              <a:off x="50800" y="50800"/>
              <a:ext cx="11967058" cy="20447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spcBef>
                  <a:spcPts val="5900"/>
                </a:spcBef>
                <a:defRPr sz="5800">
                  <a:latin typeface="+mn-lt"/>
                  <a:ea typeface="+mn-ea"/>
                  <a:cs typeface="+mn-cs"/>
                  <a:sym typeface="ヒラギノ角ゴ ProN W3"/>
                </a:defRPr>
              </a:lvl1pPr>
            </a:lstStyle>
            <a:p>
              <a:pPr/>
              <a:r>
                <a:t>細胞膜の内側へ再発生させ新たな重合方向をランダムに決定</a:t>
              </a:r>
            </a:p>
          </p:txBody>
        </p:sp>
        <p:pic>
          <p:nvPicPr>
            <p:cNvPr id="639" name="細胞膜の内側へ再発生させ新たな重合方向をランダムに決定" descr="細胞膜の内側へ再発生させ新たな重合方向をランダムに決定"/>
            <p:cNvPicPr>
              <a:picLocks noChangeAspect="0"/>
            </p:cNvPicPr>
            <p:nvPr/>
          </p:nvPicPr>
          <p:blipFill>
            <a:blip r:embed="rId5">
              <a:extLst/>
            </a:blip>
            <a:stretch>
              <a:fillRect/>
            </a:stretch>
          </p:blipFill>
          <p:spPr>
            <a:xfrm>
              <a:off x="0" y="0"/>
              <a:ext cx="12068657" cy="2146300"/>
            </a:xfrm>
            <a:prstGeom prst="rect">
              <a:avLst/>
            </a:prstGeom>
            <a:effectLst/>
          </p:spPr>
        </p:pic>
      </p:grpSp>
      <p:sp>
        <p:nvSpPr>
          <p:cNvPr id="642" name="アクチン密度が高い領域ほどアクチン重合は活発"/>
          <p:cNvSpPr txBox="1"/>
          <p:nvPr/>
        </p:nvSpPr>
        <p:spPr>
          <a:xfrm>
            <a:off x="2037546" y="2919286"/>
            <a:ext cx="9629545"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アクチン密度が高い領域ほどアクチン重合は活発</a:t>
            </a:r>
          </a:p>
        </p:txBody>
      </p:sp>
      <p:sp>
        <p:nvSpPr>
          <p:cNvPr id="643" name="矢印"/>
          <p:cNvSpPr/>
          <p:nvPr/>
        </p:nvSpPr>
        <p:spPr>
          <a:xfrm rot="5400000">
            <a:off x="6316655" y="10178698"/>
            <a:ext cx="1071328" cy="1120810"/>
          </a:xfrm>
          <a:prstGeom prst="rightArrow">
            <a:avLst>
              <a:gd name="adj1" fmla="val 28062"/>
              <a:gd name="adj2" fmla="val 30069"/>
            </a:avLst>
          </a:prstGeom>
          <a:solidFill>
            <a:srgbClr val="000000"/>
          </a:solidFill>
          <a:ln w="12700">
            <a:miter lim="400000"/>
          </a:ln>
        </p:spPr>
        <p:txBody>
          <a:bodyPr lIns="0" tIns="0" rIns="0" bIns="0" anchor="ctr"/>
          <a:lstStyle/>
          <a:p>
            <a:pPr>
              <a:defRPr sz="11300">
                <a:solidFill>
                  <a:srgbClr val="FFFFFF"/>
                </a:solidFill>
              </a:defRPr>
            </a:pPr>
          </a:p>
        </p:txBody>
      </p:sp>
      <p:sp>
        <p:nvSpPr>
          <p:cNvPr id="644" name="[Yumura et al.1998]"/>
          <p:cNvSpPr txBox="1"/>
          <p:nvPr/>
        </p:nvSpPr>
        <p:spPr>
          <a:xfrm>
            <a:off x="9676671" y="4536392"/>
            <a:ext cx="4839984" cy="5778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3700">
                <a:latin typeface="+mn-lt"/>
                <a:ea typeface="+mn-ea"/>
                <a:cs typeface="+mn-cs"/>
                <a:sym typeface="ヒラギノ角ゴ ProN W3"/>
              </a:defRPr>
            </a:lvl1pPr>
          </a:lstStyle>
          <a:p>
            <a:pPr/>
            <a:r>
              <a:t>[Yumura et al.1998]</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8" name="シミュレーション結果"/>
          <p:cNvSpPr txBox="1"/>
          <p:nvPr>
            <p:ph type="title"/>
          </p:nvPr>
        </p:nvSpPr>
        <p:spPr>
          <a:prstGeom prst="rect">
            <a:avLst/>
          </a:prstGeom>
        </p:spPr>
        <p:txBody>
          <a:bodyPr/>
          <a:lstStyle/>
          <a:p>
            <a:pPr/>
            <a:r>
              <a:t>シミュレーション結果</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0" name="結果"/>
          <p:cNvSpPr txBox="1"/>
          <p:nvPr>
            <p:ph type="title"/>
          </p:nvPr>
        </p:nvSpPr>
        <p:spPr>
          <a:prstGeom prst="rect">
            <a:avLst/>
          </a:prstGeom>
        </p:spPr>
        <p:txBody>
          <a:bodyPr/>
          <a:lstStyle/>
          <a:p>
            <a:pPr/>
            <a:r>
              <a:t>結果</a:t>
            </a:r>
          </a:p>
        </p:txBody>
      </p:sp>
      <p:sp>
        <p:nvSpPr>
          <p:cNvPr id="651" name="ARF なし"/>
          <p:cNvSpPr txBox="1"/>
          <p:nvPr/>
        </p:nvSpPr>
        <p:spPr>
          <a:xfrm>
            <a:off x="3537437" y="12095730"/>
            <a:ext cx="3754465"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ARF なし</a:t>
            </a:r>
          </a:p>
        </p:txBody>
      </p:sp>
      <p:pic>
        <p:nvPicPr>
          <p:cNvPr id="652" name="90_narf.pdf" descr="90_narf.pdf"/>
          <p:cNvPicPr>
            <a:picLocks noChangeAspect="1"/>
          </p:cNvPicPr>
          <p:nvPr/>
        </p:nvPicPr>
        <p:blipFill>
          <a:blip r:embed="rId2">
            <a:extLst/>
          </a:blip>
          <a:srcRect l="36796" t="19348" r="1828" b="19348"/>
          <a:stretch>
            <a:fillRect/>
          </a:stretch>
        </p:blipFill>
        <p:spPr>
          <a:xfrm>
            <a:off x="1041305" y="2489795"/>
            <a:ext cx="8746604" cy="8736486"/>
          </a:xfrm>
          <a:prstGeom prst="rect">
            <a:avLst/>
          </a:prstGeom>
          <a:ln w="12700">
            <a:miter lim="400000"/>
          </a:ln>
        </p:spPr>
      </p:pic>
      <p:sp>
        <p:nvSpPr>
          <p:cNvPr id="653" name="アクチン分子領域は広がり続け細胞は破裂"/>
          <p:cNvSpPr txBox="1"/>
          <p:nvPr/>
        </p:nvSpPr>
        <p:spPr>
          <a:xfrm>
            <a:off x="10056648" y="10623362"/>
            <a:ext cx="14193218"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アクチン分子領域は広がり続け細胞は破裂</a:t>
            </a:r>
          </a:p>
        </p:txBody>
      </p:sp>
      <p:grpSp>
        <p:nvGrpSpPr>
          <p:cNvPr id="656" name="グループ"/>
          <p:cNvGrpSpPr/>
          <p:nvPr/>
        </p:nvGrpSpPr>
        <p:grpSpPr>
          <a:xfrm>
            <a:off x="10239461" y="2187906"/>
            <a:ext cx="13407689" cy="5951476"/>
            <a:chOff x="0" y="55571"/>
            <a:chExt cx="13407688" cy="5951475"/>
          </a:xfrm>
        </p:grpSpPr>
        <p:sp>
          <p:nvSpPr>
            <p:cNvPr id="654" name="四角形"/>
            <p:cNvSpPr/>
            <p:nvPr/>
          </p:nvSpPr>
          <p:spPr>
            <a:xfrm>
              <a:off x="0" y="677603"/>
              <a:ext cx="13407689" cy="5329444"/>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655" name="ARF条件"/>
            <p:cNvSpPr txBox="1"/>
            <p:nvPr/>
          </p:nvSpPr>
          <p:spPr>
            <a:xfrm>
              <a:off x="494811" y="55571"/>
              <a:ext cx="4612391" cy="1518964"/>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300">
                  <a:latin typeface="+mn-lt"/>
                  <a:ea typeface="+mn-ea"/>
                  <a:cs typeface="+mn-cs"/>
                  <a:sym typeface="ヒラギノ角ゴ ProN W3"/>
                </a:defRPr>
              </a:lvl1pPr>
            </a:lstStyle>
            <a:p>
              <a:pPr/>
              <a:r>
                <a:t>ARF条件</a:t>
              </a:r>
            </a:p>
          </p:txBody>
        </p:sp>
      </p:grpSp>
      <p:sp>
        <p:nvSpPr>
          <p:cNvPr id="657" name="ARFなし（アクチン分子の重合のみ）"/>
          <p:cNvSpPr txBox="1"/>
          <p:nvPr/>
        </p:nvSpPr>
        <p:spPr>
          <a:xfrm>
            <a:off x="10670377" y="3906686"/>
            <a:ext cx="12965761"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28600" indent="-228600" algn="l">
              <a:spcBef>
                <a:spcPts val="5900"/>
              </a:spcBef>
              <a:buSzPct val="100000"/>
              <a:buChar char="•"/>
              <a:defRPr sz="5800">
                <a:latin typeface="+mn-lt"/>
                <a:ea typeface="+mn-ea"/>
                <a:cs typeface="+mn-cs"/>
                <a:sym typeface="ヒラギノ角ゴ ProN W3"/>
              </a:defRPr>
            </a:lvl1pPr>
          </a:lstStyle>
          <a:p>
            <a:pPr/>
            <a:r>
              <a:t>ARFなし（アクチン分子の重合のみ）</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9" name="結果"/>
          <p:cNvSpPr txBox="1"/>
          <p:nvPr>
            <p:ph type="title"/>
          </p:nvPr>
        </p:nvSpPr>
        <p:spPr>
          <a:prstGeom prst="rect">
            <a:avLst/>
          </a:prstGeom>
        </p:spPr>
        <p:txBody>
          <a:bodyPr/>
          <a:lstStyle/>
          <a:p>
            <a:pPr/>
            <a:r>
              <a:t>結果</a:t>
            </a:r>
          </a:p>
        </p:txBody>
      </p:sp>
      <p:pic>
        <p:nvPicPr>
          <p:cNvPr id="660" name="90_1arf.pdf" descr="90_1arf.pdf"/>
          <p:cNvPicPr>
            <a:picLocks noChangeAspect="1"/>
          </p:cNvPicPr>
          <p:nvPr/>
        </p:nvPicPr>
        <p:blipFill>
          <a:blip r:embed="rId2">
            <a:extLst/>
          </a:blip>
          <a:srcRect l="37377" t="27726" r="20971" b="27726"/>
          <a:stretch>
            <a:fillRect/>
          </a:stretch>
        </p:blipFill>
        <p:spPr>
          <a:xfrm>
            <a:off x="730848" y="2660977"/>
            <a:ext cx="8168416" cy="8736456"/>
          </a:xfrm>
          <a:prstGeom prst="rect">
            <a:avLst/>
          </a:prstGeom>
          <a:ln w="12700">
            <a:miter lim="400000"/>
          </a:ln>
        </p:spPr>
      </p:pic>
      <p:sp>
        <p:nvSpPr>
          <p:cNvPr id="661" name="ARFの効果を導入するとアクチン分子領域の膨張を抑制⇨ ARFによる牽引効果は細胞形状維持に重要"/>
          <p:cNvSpPr txBox="1"/>
          <p:nvPr/>
        </p:nvSpPr>
        <p:spPr>
          <a:xfrm>
            <a:off x="10020455" y="9556503"/>
            <a:ext cx="14292034" cy="304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800">
                <a:latin typeface="+mn-lt"/>
                <a:ea typeface="+mn-ea"/>
                <a:cs typeface="+mn-cs"/>
                <a:sym typeface="ヒラギノ角ゴ ProN W3"/>
              </a:defRPr>
            </a:pPr>
            <a:r>
              <a:t>ARFの効果を導入するとアクチン分子領域の膨張を抑制⇨ </a:t>
            </a:r>
            <a:r>
              <a:rPr>
                <a:latin typeface="ヒラギノ角ゴ ProN W6"/>
                <a:ea typeface="ヒラギノ角ゴ ProN W6"/>
                <a:cs typeface="ヒラギノ角ゴ ProN W6"/>
                <a:sym typeface="ヒラギノ角ゴ ProN W6"/>
              </a:rPr>
              <a:t>ARFによる牽引効果は細胞形状維持に重要</a:t>
            </a:r>
          </a:p>
        </p:txBody>
      </p:sp>
      <p:grpSp>
        <p:nvGrpSpPr>
          <p:cNvPr id="664" name="グループ"/>
          <p:cNvGrpSpPr/>
          <p:nvPr/>
        </p:nvGrpSpPr>
        <p:grpSpPr>
          <a:xfrm>
            <a:off x="10462628" y="2416150"/>
            <a:ext cx="13407689" cy="6341540"/>
            <a:chOff x="0" y="59214"/>
            <a:chExt cx="13407688" cy="6341539"/>
          </a:xfrm>
        </p:grpSpPr>
        <p:sp>
          <p:nvSpPr>
            <p:cNvPr id="662" name="四角形"/>
            <p:cNvSpPr/>
            <p:nvPr/>
          </p:nvSpPr>
          <p:spPr>
            <a:xfrm>
              <a:off x="0" y="722014"/>
              <a:ext cx="13407689" cy="5678740"/>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663" name="ARF条件"/>
            <p:cNvSpPr txBox="1"/>
            <p:nvPr/>
          </p:nvSpPr>
          <p:spPr>
            <a:xfrm>
              <a:off x="494811" y="59214"/>
              <a:ext cx="4612391" cy="1414941"/>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300">
                  <a:latin typeface="+mn-lt"/>
                  <a:ea typeface="+mn-ea"/>
                  <a:cs typeface="+mn-cs"/>
                  <a:sym typeface="ヒラギノ角ゴ ProN W3"/>
                </a:defRPr>
              </a:lvl1pPr>
            </a:lstStyle>
            <a:p>
              <a:pPr/>
              <a:r>
                <a:t>ARF条件</a:t>
              </a:r>
            </a:p>
          </p:txBody>
        </p:sp>
      </p:grpSp>
      <p:sp>
        <p:nvSpPr>
          <p:cNvPr id="665" name="牽引効果："/>
          <p:cNvSpPr txBox="1"/>
          <p:nvPr/>
        </p:nvSpPr>
        <p:spPr>
          <a:xfrm>
            <a:off x="10805121" y="5124950"/>
            <a:ext cx="7991231"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atin typeface="+mn-lt"/>
                <a:ea typeface="+mn-ea"/>
                <a:cs typeface="+mn-cs"/>
                <a:sym typeface="ヒラギノ角ゴ ProN W3"/>
              </a:defRPr>
            </a:lvl1pPr>
          </a:lstStyle>
          <a:p>
            <a:pPr/>
            <a:r>
              <a:t>牽引効果：</a:t>
            </a:r>
          </a:p>
        </p:txBody>
      </p:sp>
      <p:sp>
        <p:nvSpPr>
          <p:cNvPr id="666" name="配向効果あり"/>
          <p:cNvSpPr txBox="1"/>
          <p:nvPr/>
        </p:nvSpPr>
        <p:spPr>
          <a:xfrm>
            <a:off x="11350567" y="6202964"/>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atin typeface="+mn-lt"/>
                <a:ea typeface="+mn-ea"/>
                <a:cs typeface="+mn-cs"/>
                <a:sym typeface="ヒラギノ角ゴ ProN W3"/>
              </a:defRPr>
            </a:lvl1pPr>
          </a:lstStyle>
          <a:p>
            <a:pPr/>
            <a:r>
              <a:t>配向効果あり</a:t>
            </a:r>
          </a:p>
        </p:txBody>
      </p:sp>
      <p:sp>
        <p:nvSpPr>
          <p:cNvPr id="667" name="距離非依存型"/>
          <p:cNvSpPr txBox="1"/>
          <p:nvPr/>
        </p:nvSpPr>
        <p:spPr>
          <a:xfrm>
            <a:off x="11350567" y="7280978"/>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atin typeface="+mn-lt"/>
                <a:ea typeface="+mn-ea"/>
                <a:cs typeface="+mn-cs"/>
                <a:sym typeface="ヒラギノ角ゴ ProN W3"/>
              </a:defRPr>
            </a:lvl1pPr>
          </a:lstStyle>
          <a:p>
            <a:pPr/>
            <a:r>
              <a:t>距離非依存型</a:t>
            </a:r>
          </a:p>
        </p:txBody>
      </p:sp>
      <p:sp>
        <p:nvSpPr>
          <p:cNvPr id="668" name="ARFを１点への引きつけで表現"/>
          <p:cNvSpPr txBox="1"/>
          <p:nvPr/>
        </p:nvSpPr>
        <p:spPr>
          <a:xfrm>
            <a:off x="10805121" y="3890182"/>
            <a:ext cx="10915228"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228600" indent="-228600" algn="l">
              <a:spcBef>
                <a:spcPts val="5900"/>
              </a:spcBef>
              <a:buSzPct val="100000"/>
              <a:buChar char="•"/>
              <a:defRPr sz="5800">
                <a:latin typeface="+mn-lt"/>
                <a:ea typeface="+mn-ea"/>
                <a:cs typeface="+mn-cs"/>
                <a:sym typeface="ヒラギノ角ゴ ProN W3"/>
              </a:defRPr>
            </a:lvl1pPr>
          </a:lstStyle>
          <a:p>
            <a:pPr/>
            <a:r>
              <a:t>ARFを１点への引きつけで表現</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0" name="結果"/>
          <p:cNvSpPr txBox="1"/>
          <p:nvPr>
            <p:ph type="title"/>
          </p:nvPr>
        </p:nvSpPr>
        <p:spPr>
          <a:prstGeom prst="rect">
            <a:avLst/>
          </a:prstGeom>
        </p:spPr>
        <p:txBody>
          <a:bodyPr/>
          <a:lstStyle/>
          <a:p>
            <a:pPr/>
            <a:r>
              <a:t>結果</a:t>
            </a:r>
          </a:p>
        </p:txBody>
      </p:sp>
      <p:pic>
        <p:nvPicPr>
          <p:cNvPr id="671" name="screenshot392874.jpg" descr="screenshot392874.jpg"/>
          <p:cNvPicPr>
            <a:picLocks noChangeAspect="1"/>
          </p:cNvPicPr>
          <p:nvPr/>
        </p:nvPicPr>
        <p:blipFill>
          <a:blip r:embed="rId2">
            <a:extLst/>
          </a:blip>
          <a:srcRect l="37035" t="27888" r="19780" b="27888"/>
          <a:stretch>
            <a:fillRect/>
          </a:stretch>
        </p:blipFill>
        <p:spPr>
          <a:xfrm>
            <a:off x="1286320" y="2900759"/>
            <a:ext cx="8427688" cy="7914480"/>
          </a:xfrm>
          <a:prstGeom prst="rect">
            <a:avLst/>
          </a:prstGeom>
          <a:ln w="12700">
            <a:miter lim="400000"/>
          </a:ln>
        </p:spPr>
      </p:pic>
      <p:sp>
        <p:nvSpPr>
          <p:cNvPr id="672" name="アクチン分子は半月状に近い形に凝集⇨ 配向効果により先端が膜側を向くことで細胞前方を押すことができ、推進可能な形を形成"/>
          <p:cNvSpPr txBox="1"/>
          <p:nvPr/>
        </p:nvSpPr>
        <p:spPr>
          <a:xfrm>
            <a:off x="10300596" y="9058086"/>
            <a:ext cx="13491027" cy="39687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500">
                <a:latin typeface="+mn-lt"/>
                <a:ea typeface="+mn-ea"/>
                <a:cs typeface="+mn-cs"/>
                <a:sym typeface="ヒラギノ角ゴ ProN W3"/>
              </a:defRPr>
            </a:pPr>
            <a:r>
              <a:t>アクチン分子は半月状に近い形に凝集⇨ </a:t>
            </a:r>
            <a:r>
              <a:rPr>
                <a:latin typeface="ヒラギノ角ゴ ProN W6"/>
                <a:ea typeface="ヒラギノ角ゴ ProN W6"/>
                <a:cs typeface="ヒラギノ角ゴ ProN W6"/>
                <a:sym typeface="ヒラギノ角ゴ ProN W6"/>
              </a:rPr>
              <a:t>配向効果により先端が膜側を向くことで細胞前方を押すことができ、推進可能な形を形成</a:t>
            </a:r>
          </a:p>
        </p:txBody>
      </p:sp>
      <p:grpSp>
        <p:nvGrpSpPr>
          <p:cNvPr id="675" name="グループ"/>
          <p:cNvGrpSpPr/>
          <p:nvPr/>
        </p:nvGrpSpPr>
        <p:grpSpPr>
          <a:xfrm>
            <a:off x="10296521" y="2568312"/>
            <a:ext cx="13407690" cy="5951476"/>
            <a:chOff x="0" y="55571"/>
            <a:chExt cx="13407688" cy="5951475"/>
          </a:xfrm>
        </p:grpSpPr>
        <p:sp>
          <p:nvSpPr>
            <p:cNvPr id="673" name="四角形"/>
            <p:cNvSpPr/>
            <p:nvPr/>
          </p:nvSpPr>
          <p:spPr>
            <a:xfrm>
              <a:off x="0" y="677603"/>
              <a:ext cx="13407689" cy="5329444"/>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674" name="ARF条件"/>
            <p:cNvSpPr txBox="1"/>
            <p:nvPr/>
          </p:nvSpPr>
          <p:spPr>
            <a:xfrm>
              <a:off x="494811" y="55571"/>
              <a:ext cx="4612391" cy="1518964"/>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300">
                  <a:latin typeface="+mn-lt"/>
                  <a:ea typeface="+mn-ea"/>
                  <a:cs typeface="+mn-cs"/>
                  <a:sym typeface="ヒラギノ角ゴ ProN W3"/>
                </a:defRPr>
              </a:lvl1pPr>
            </a:lstStyle>
            <a:p>
              <a:pPr/>
              <a:r>
                <a:t>ARF条件</a:t>
              </a:r>
            </a:p>
          </p:txBody>
        </p:sp>
      </p:grpSp>
      <p:sp>
        <p:nvSpPr>
          <p:cNvPr id="676" name="ARFを二点への引きつけで表現"/>
          <p:cNvSpPr txBox="1"/>
          <p:nvPr/>
        </p:nvSpPr>
        <p:spPr>
          <a:xfrm>
            <a:off x="10805121" y="3890182"/>
            <a:ext cx="10915228"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228600" indent="-228600" algn="l">
              <a:spcBef>
                <a:spcPts val="5900"/>
              </a:spcBef>
              <a:buSzPct val="100000"/>
              <a:buChar char="•"/>
              <a:defRPr sz="5800">
                <a:latin typeface="+mn-lt"/>
                <a:ea typeface="+mn-ea"/>
                <a:cs typeface="+mn-cs"/>
                <a:sym typeface="ヒラギノ角ゴ ProN W3"/>
              </a:defRPr>
            </a:lvl1pPr>
          </a:lstStyle>
          <a:p>
            <a:pPr/>
            <a:r>
              <a:t>ARFを二点への引きつけで表現</a:t>
            </a:r>
          </a:p>
        </p:txBody>
      </p:sp>
      <p:sp>
        <p:nvSpPr>
          <p:cNvPr id="677" name="牽引効果："/>
          <p:cNvSpPr txBox="1"/>
          <p:nvPr/>
        </p:nvSpPr>
        <p:spPr>
          <a:xfrm>
            <a:off x="10805121" y="5124950"/>
            <a:ext cx="7991231"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atin typeface="+mn-lt"/>
                <a:ea typeface="+mn-ea"/>
                <a:cs typeface="+mn-cs"/>
                <a:sym typeface="ヒラギノ角ゴ ProN W3"/>
              </a:defRPr>
            </a:lvl1pPr>
          </a:lstStyle>
          <a:p>
            <a:pPr/>
            <a:r>
              <a:t>牽引効果：</a:t>
            </a:r>
          </a:p>
        </p:txBody>
      </p:sp>
      <p:sp>
        <p:nvSpPr>
          <p:cNvPr id="678" name="配向効果あり"/>
          <p:cNvSpPr txBox="1"/>
          <p:nvPr/>
        </p:nvSpPr>
        <p:spPr>
          <a:xfrm>
            <a:off x="11350567" y="6202964"/>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atin typeface="+mn-lt"/>
                <a:ea typeface="+mn-ea"/>
                <a:cs typeface="+mn-cs"/>
                <a:sym typeface="ヒラギノ角ゴ ProN W3"/>
              </a:defRPr>
            </a:lvl1pPr>
          </a:lstStyle>
          <a:p>
            <a:pPr/>
            <a:r>
              <a:t>配向効果あり</a:t>
            </a:r>
          </a:p>
        </p:txBody>
      </p:sp>
      <p:sp>
        <p:nvSpPr>
          <p:cNvPr id="679" name="距離非依存型"/>
          <p:cNvSpPr txBox="1"/>
          <p:nvPr/>
        </p:nvSpPr>
        <p:spPr>
          <a:xfrm>
            <a:off x="11350567" y="7280978"/>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atin typeface="+mn-lt"/>
                <a:ea typeface="+mn-ea"/>
                <a:cs typeface="+mn-cs"/>
                <a:sym typeface="ヒラギノ角ゴ ProN W3"/>
              </a:defRPr>
            </a:lvl1pPr>
          </a:lstStyle>
          <a:p>
            <a:pPr/>
            <a:r>
              <a:t>距離非依存型</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1" name="結果"/>
          <p:cNvSpPr txBox="1"/>
          <p:nvPr>
            <p:ph type="title"/>
          </p:nvPr>
        </p:nvSpPr>
        <p:spPr>
          <a:prstGeom prst="rect">
            <a:avLst/>
          </a:prstGeom>
        </p:spPr>
        <p:txBody>
          <a:bodyPr/>
          <a:lstStyle/>
          <a:p>
            <a:pPr/>
            <a:r>
              <a:t>結果</a:t>
            </a:r>
          </a:p>
        </p:txBody>
      </p:sp>
      <p:pic>
        <p:nvPicPr>
          <p:cNvPr id="682" name="90_darf.pdf" descr="90_darf.pdf"/>
          <p:cNvPicPr>
            <a:picLocks noChangeAspect="1"/>
          </p:cNvPicPr>
          <p:nvPr/>
        </p:nvPicPr>
        <p:blipFill>
          <a:blip r:embed="rId2">
            <a:extLst/>
          </a:blip>
          <a:srcRect l="33479" t="21349" r="14666" b="22389"/>
          <a:stretch>
            <a:fillRect/>
          </a:stretch>
        </p:blipFill>
        <p:spPr>
          <a:xfrm>
            <a:off x="1590007" y="2522735"/>
            <a:ext cx="7991335" cy="8670458"/>
          </a:xfrm>
          <a:prstGeom prst="rect">
            <a:avLst/>
          </a:prstGeom>
          <a:ln w="12700">
            <a:miter lim="400000"/>
          </a:ln>
        </p:spPr>
      </p:pic>
      <p:sp>
        <p:nvSpPr>
          <p:cNvPr id="683" name="グループ"/>
          <p:cNvSpPr txBox="1"/>
          <p:nvPr/>
        </p:nvSpPr>
        <p:spPr>
          <a:xfrm>
            <a:off x="1590129" y="11556900"/>
            <a:ext cx="7991232"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5900"/>
              </a:spcBef>
              <a:defRPr sz="5000">
                <a:latin typeface="+mn-lt"/>
                <a:ea typeface="+mn-ea"/>
                <a:cs typeface="+mn-cs"/>
                <a:sym typeface="ヒラギノ角ゴ ProN W3"/>
              </a:defRPr>
            </a:lvl1pPr>
          </a:lstStyle>
          <a:p>
            <a:pPr/>
            <a:r>
              <a:t>距離依存型ARFの場合</a:t>
            </a:r>
          </a:p>
        </p:txBody>
      </p:sp>
      <p:sp>
        <p:nvSpPr>
          <p:cNvPr id="684" name="SFに近いアクチン分子のみが大きく移動⇨ 全アクチンを一様に牽引(距離非依存)することが半月状形成に寄与"/>
          <p:cNvSpPr txBox="1"/>
          <p:nvPr/>
        </p:nvSpPr>
        <p:spPr>
          <a:xfrm>
            <a:off x="10259830" y="9556503"/>
            <a:ext cx="13138707" cy="28130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300">
                <a:latin typeface="+mn-lt"/>
                <a:ea typeface="+mn-ea"/>
                <a:cs typeface="+mn-cs"/>
                <a:sym typeface="ヒラギノ角ゴ ProN W3"/>
              </a:defRPr>
            </a:pPr>
            <a:r>
              <a:t>SFに近いアクチン分子のみが大きく移動⇨ </a:t>
            </a:r>
            <a:r>
              <a:rPr>
                <a:latin typeface="ヒラギノ角ゴ ProN W6"/>
                <a:ea typeface="ヒラギノ角ゴ ProN W6"/>
                <a:cs typeface="ヒラギノ角ゴ ProN W6"/>
                <a:sym typeface="ヒラギノ角ゴ ProN W6"/>
              </a:rPr>
              <a:t>全アクチンを一様に牽引(距離非依存)することが半月状形成に寄与</a:t>
            </a:r>
          </a:p>
        </p:txBody>
      </p:sp>
      <p:grpSp>
        <p:nvGrpSpPr>
          <p:cNvPr id="687" name="グループ"/>
          <p:cNvGrpSpPr/>
          <p:nvPr/>
        </p:nvGrpSpPr>
        <p:grpSpPr>
          <a:xfrm>
            <a:off x="10125339" y="2225947"/>
            <a:ext cx="13407689" cy="6407963"/>
            <a:chOff x="0" y="-39679"/>
            <a:chExt cx="13407688" cy="6407961"/>
          </a:xfrm>
        </p:grpSpPr>
        <p:sp>
          <p:nvSpPr>
            <p:cNvPr id="685" name="四角形"/>
            <p:cNvSpPr/>
            <p:nvPr/>
          </p:nvSpPr>
          <p:spPr>
            <a:xfrm>
              <a:off x="0" y="718351"/>
              <a:ext cx="13407689" cy="5649931"/>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686" name="ARF条件"/>
            <p:cNvSpPr txBox="1"/>
            <p:nvPr/>
          </p:nvSpPr>
          <p:spPr>
            <a:xfrm>
              <a:off x="171466" y="-39680"/>
              <a:ext cx="4612391" cy="1518963"/>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300">
                  <a:latin typeface="+mn-lt"/>
                  <a:ea typeface="+mn-ea"/>
                  <a:cs typeface="+mn-cs"/>
                  <a:sym typeface="ヒラギノ角ゴ ProN W3"/>
                </a:defRPr>
              </a:lvl1pPr>
            </a:lstStyle>
            <a:p>
              <a:pPr/>
              <a:r>
                <a:t>ARF条件</a:t>
              </a:r>
            </a:p>
          </p:txBody>
        </p:sp>
      </p:grpSp>
      <p:sp>
        <p:nvSpPr>
          <p:cNvPr id="688" name="ARFを二点への引きつけで表現"/>
          <p:cNvSpPr txBox="1"/>
          <p:nvPr/>
        </p:nvSpPr>
        <p:spPr>
          <a:xfrm>
            <a:off x="10805121" y="3890182"/>
            <a:ext cx="11442224"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228600" indent="-228600" algn="l">
              <a:spcBef>
                <a:spcPts val="5900"/>
              </a:spcBef>
              <a:buSzPct val="100000"/>
              <a:buChar char="•"/>
              <a:defRPr sz="5800">
                <a:latin typeface="+mn-lt"/>
                <a:ea typeface="+mn-ea"/>
                <a:cs typeface="+mn-cs"/>
                <a:sym typeface="ヒラギノ角ゴ ProN W3"/>
              </a:defRPr>
            </a:lvl1pPr>
          </a:lstStyle>
          <a:p>
            <a:pPr/>
            <a:r>
              <a:t>ARFを二点への引きつけで表現</a:t>
            </a:r>
          </a:p>
        </p:txBody>
      </p:sp>
      <p:sp>
        <p:nvSpPr>
          <p:cNvPr id="689" name="牽引効果："/>
          <p:cNvSpPr txBox="1"/>
          <p:nvPr/>
        </p:nvSpPr>
        <p:spPr>
          <a:xfrm>
            <a:off x="10805121" y="5124950"/>
            <a:ext cx="7991231"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atin typeface="+mn-lt"/>
                <a:ea typeface="+mn-ea"/>
                <a:cs typeface="+mn-cs"/>
                <a:sym typeface="ヒラギノ角ゴ ProN W3"/>
              </a:defRPr>
            </a:lvl1pPr>
          </a:lstStyle>
          <a:p>
            <a:pPr/>
            <a:r>
              <a:t>牽引効果：</a:t>
            </a:r>
          </a:p>
        </p:txBody>
      </p:sp>
      <p:sp>
        <p:nvSpPr>
          <p:cNvPr id="690" name="配向効果あり"/>
          <p:cNvSpPr txBox="1"/>
          <p:nvPr/>
        </p:nvSpPr>
        <p:spPr>
          <a:xfrm>
            <a:off x="11350567" y="6202964"/>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atin typeface="+mn-lt"/>
                <a:ea typeface="+mn-ea"/>
                <a:cs typeface="+mn-cs"/>
                <a:sym typeface="ヒラギノ角ゴ ProN W3"/>
              </a:defRPr>
            </a:lvl1pPr>
          </a:lstStyle>
          <a:p>
            <a:pPr/>
            <a:r>
              <a:t>配向効果あり</a:t>
            </a:r>
          </a:p>
        </p:txBody>
      </p:sp>
      <p:sp>
        <p:nvSpPr>
          <p:cNvPr id="691" name="距離依存型"/>
          <p:cNvSpPr txBox="1"/>
          <p:nvPr/>
        </p:nvSpPr>
        <p:spPr>
          <a:xfrm>
            <a:off x="11350567" y="7280978"/>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vl1pPr>
          </a:lstStyle>
          <a:p>
            <a:pPr/>
            <a:r>
              <a:t>距離依存型</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3" name="結果"/>
          <p:cNvSpPr txBox="1"/>
          <p:nvPr>
            <p:ph type="title"/>
          </p:nvPr>
        </p:nvSpPr>
        <p:spPr>
          <a:prstGeom prst="rect">
            <a:avLst/>
          </a:prstGeom>
        </p:spPr>
        <p:txBody>
          <a:bodyPr/>
          <a:lstStyle/>
          <a:p>
            <a:pPr/>
            <a:r>
              <a:t>結果</a:t>
            </a:r>
          </a:p>
        </p:txBody>
      </p:sp>
      <p:pic>
        <p:nvPicPr>
          <p:cNvPr id="694" name="90_nro.pdf" descr="90_nro.pdf"/>
          <p:cNvPicPr>
            <a:picLocks noChangeAspect="1"/>
          </p:cNvPicPr>
          <p:nvPr/>
        </p:nvPicPr>
        <p:blipFill>
          <a:blip r:embed="rId2">
            <a:extLst/>
          </a:blip>
          <a:srcRect l="34573" t="20389" r="12325" b="20389"/>
          <a:stretch>
            <a:fillRect/>
          </a:stretch>
        </p:blipFill>
        <p:spPr>
          <a:xfrm>
            <a:off x="416738" y="2336665"/>
            <a:ext cx="7991076" cy="8912100"/>
          </a:xfrm>
          <a:prstGeom prst="rect">
            <a:avLst/>
          </a:prstGeom>
          <a:ln w="12700">
            <a:miter lim="400000"/>
          </a:ln>
        </p:spPr>
      </p:pic>
      <p:sp>
        <p:nvSpPr>
          <p:cNvPr id="695" name="配向効果無しARFの場合"/>
          <p:cNvSpPr txBox="1"/>
          <p:nvPr/>
        </p:nvSpPr>
        <p:spPr>
          <a:xfrm>
            <a:off x="308314" y="11396464"/>
            <a:ext cx="7991232" cy="736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5900"/>
              </a:spcBef>
              <a:defRPr sz="5000">
                <a:latin typeface="+mn-lt"/>
                <a:ea typeface="+mn-ea"/>
                <a:cs typeface="+mn-cs"/>
                <a:sym typeface="ヒラギノ角ゴ ProN W3"/>
              </a:defRPr>
            </a:lvl1pPr>
          </a:lstStyle>
          <a:p>
            <a:pPr/>
            <a:r>
              <a:t>配向効果無しARFの場合</a:t>
            </a:r>
          </a:p>
        </p:txBody>
      </p:sp>
      <p:sp>
        <p:nvSpPr>
          <p:cNvPr id="696" name="アクチンの先端が全方向に向くため凝集領域が徐々に拡大⇨ 配向効果はアクチン分子を細胞膜側へ向け(進行方向決定), 形態の維持に寄与"/>
          <p:cNvSpPr txBox="1"/>
          <p:nvPr/>
        </p:nvSpPr>
        <p:spPr>
          <a:xfrm>
            <a:off x="10251931" y="9396712"/>
            <a:ext cx="13595937" cy="3873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400">
                <a:latin typeface="+mn-lt"/>
                <a:ea typeface="+mn-ea"/>
                <a:cs typeface="+mn-cs"/>
                <a:sym typeface="ヒラギノ角ゴ ProN W3"/>
              </a:defRPr>
            </a:pPr>
            <a:r>
              <a:t>アクチンの先端が全方向に向くため凝集領域が徐々に拡大⇨ </a:t>
            </a:r>
            <a:r>
              <a:rPr>
                <a:latin typeface="ヒラギノ角ゴ ProN W6"/>
                <a:ea typeface="ヒラギノ角ゴ ProN W6"/>
                <a:cs typeface="ヒラギノ角ゴ ProN W6"/>
                <a:sym typeface="ヒラギノ角ゴ ProN W6"/>
              </a:rPr>
              <a:t>配向効果はアクチン分子を細胞膜側へ向け(進行方向決定), 形態の維持に寄与</a:t>
            </a:r>
          </a:p>
        </p:txBody>
      </p:sp>
      <p:grpSp>
        <p:nvGrpSpPr>
          <p:cNvPr id="699" name="グループ"/>
          <p:cNvGrpSpPr/>
          <p:nvPr/>
        </p:nvGrpSpPr>
        <p:grpSpPr>
          <a:xfrm>
            <a:off x="10125339" y="2225947"/>
            <a:ext cx="13407689" cy="6407963"/>
            <a:chOff x="0" y="-39679"/>
            <a:chExt cx="13407688" cy="6407961"/>
          </a:xfrm>
        </p:grpSpPr>
        <p:sp>
          <p:nvSpPr>
            <p:cNvPr id="697" name="四角形"/>
            <p:cNvSpPr/>
            <p:nvPr/>
          </p:nvSpPr>
          <p:spPr>
            <a:xfrm>
              <a:off x="0" y="718351"/>
              <a:ext cx="13407689" cy="5649931"/>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698" name="ARF条件"/>
            <p:cNvSpPr txBox="1"/>
            <p:nvPr/>
          </p:nvSpPr>
          <p:spPr>
            <a:xfrm>
              <a:off x="171466" y="-39680"/>
              <a:ext cx="4612391" cy="1518963"/>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300">
                  <a:latin typeface="+mn-lt"/>
                  <a:ea typeface="+mn-ea"/>
                  <a:cs typeface="+mn-cs"/>
                  <a:sym typeface="ヒラギノ角ゴ ProN W3"/>
                </a:defRPr>
              </a:lvl1pPr>
            </a:lstStyle>
            <a:p>
              <a:pPr/>
              <a:r>
                <a:t>ARF条件</a:t>
              </a:r>
            </a:p>
          </p:txBody>
        </p:sp>
      </p:grpSp>
      <p:sp>
        <p:nvSpPr>
          <p:cNvPr id="700" name="ARFを二点への引きつけで表現"/>
          <p:cNvSpPr txBox="1"/>
          <p:nvPr/>
        </p:nvSpPr>
        <p:spPr>
          <a:xfrm>
            <a:off x="10805121" y="3890182"/>
            <a:ext cx="11166207"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228600" indent="-228600" algn="l">
              <a:spcBef>
                <a:spcPts val="5900"/>
              </a:spcBef>
              <a:buSzPct val="100000"/>
              <a:buChar char="•"/>
              <a:defRPr sz="5800">
                <a:latin typeface="+mn-lt"/>
                <a:ea typeface="+mn-ea"/>
                <a:cs typeface="+mn-cs"/>
                <a:sym typeface="ヒラギノ角ゴ ProN W3"/>
              </a:defRPr>
            </a:lvl1pPr>
          </a:lstStyle>
          <a:p>
            <a:pPr/>
            <a:r>
              <a:t>ARFを二点への引きつけで表現</a:t>
            </a:r>
          </a:p>
        </p:txBody>
      </p:sp>
      <p:sp>
        <p:nvSpPr>
          <p:cNvPr id="701" name="牽引効果："/>
          <p:cNvSpPr txBox="1"/>
          <p:nvPr/>
        </p:nvSpPr>
        <p:spPr>
          <a:xfrm>
            <a:off x="10805121" y="5124950"/>
            <a:ext cx="7991231"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atin typeface="+mn-lt"/>
                <a:ea typeface="+mn-ea"/>
                <a:cs typeface="+mn-cs"/>
                <a:sym typeface="ヒラギノ角ゴ ProN W3"/>
              </a:defRPr>
            </a:lvl1pPr>
          </a:lstStyle>
          <a:p>
            <a:pPr/>
            <a:r>
              <a:t>牽引効果：</a:t>
            </a:r>
          </a:p>
        </p:txBody>
      </p:sp>
      <p:sp>
        <p:nvSpPr>
          <p:cNvPr id="702" name="配向効果なし"/>
          <p:cNvSpPr txBox="1"/>
          <p:nvPr/>
        </p:nvSpPr>
        <p:spPr>
          <a:xfrm>
            <a:off x="11350567" y="6202964"/>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vl1pPr>
          </a:lstStyle>
          <a:p>
            <a:pPr/>
            <a:r>
              <a:t>配向効果なし</a:t>
            </a:r>
          </a:p>
        </p:txBody>
      </p:sp>
      <p:sp>
        <p:nvSpPr>
          <p:cNvPr id="703" name="距離非依存型"/>
          <p:cNvSpPr txBox="1"/>
          <p:nvPr/>
        </p:nvSpPr>
        <p:spPr>
          <a:xfrm>
            <a:off x="11350567" y="7280978"/>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atin typeface="+mn-lt"/>
                <a:ea typeface="+mn-ea"/>
                <a:cs typeface="+mn-cs"/>
                <a:sym typeface="ヒラギノ角ゴ ProN W3"/>
              </a:defRPr>
            </a:lvl1pPr>
          </a:lstStyle>
          <a:p>
            <a:pPr/>
            <a:r>
              <a:t>距離非依存型</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吹き出し"/>
          <p:cNvSpPr/>
          <p:nvPr/>
        </p:nvSpPr>
        <p:spPr>
          <a:xfrm flipH="1">
            <a:off x="-252302" y="2410816"/>
            <a:ext cx="14908509" cy="2925423"/>
          </a:xfrm>
          <a:prstGeom prst="wedgeEllipseCallout">
            <a:avLst>
              <a:gd name="adj1" fmla="val -56497"/>
              <a:gd name="adj2" fmla="val 53207"/>
            </a:avLst>
          </a:prstGeom>
          <a:gradFill>
            <a:gsLst>
              <a:gs pos="0">
                <a:srgbClr val="000000"/>
              </a:gs>
              <a:gs pos="100000">
                <a:schemeClr val="accent3">
                  <a:hueOff val="362282"/>
                  <a:satOff val="31803"/>
                  <a:lumOff val="-18242"/>
                </a:schemeClr>
              </a:gs>
            </a:gsLst>
            <a:lin ang="5400000"/>
          </a:gradFill>
          <a:ln w="12700">
            <a:miter lim="400000"/>
          </a:ln>
        </p:spPr>
        <p:txBody>
          <a:bodyPr lIns="0" tIns="0" rIns="0" bIns="0" anchor="ctr"/>
          <a:lstStyle/>
          <a:p>
            <a:pPr>
              <a:defRPr sz="11300">
                <a:solidFill>
                  <a:srgbClr val="FFFFFF"/>
                </a:solidFill>
              </a:defRPr>
            </a:pPr>
          </a:p>
        </p:txBody>
      </p:sp>
      <p:sp>
        <p:nvSpPr>
          <p:cNvPr id="131" name="はじめに"/>
          <p:cNvSpPr txBox="1"/>
          <p:nvPr>
            <p:ph type="title"/>
          </p:nvPr>
        </p:nvSpPr>
        <p:spPr>
          <a:prstGeom prst="rect">
            <a:avLst/>
          </a:prstGeom>
        </p:spPr>
        <p:txBody>
          <a:bodyPr/>
          <a:lstStyle/>
          <a:p>
            <a:pPr/>
            <a:r>
              <a:t>はじめに</a:t>
            </a:r>
          </a:p>
        </p:txBody>
      </p:sp>
      <p:sp>
        <p:nvSpPr>
          <p:cNvPr id="132" name="テキスト"/>
          <p:cNvSpPr txBox="1"/>
          <p:nvPr/>
        </p:nvSpPr>
        <p:spPr>
          <a:xfrm>
            <a:off x="17366902" y="2633529"/>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latin typeface="Times"/>
                <a:ea typeface="Times"/>
                <a:cs typeface="Times"/>
                <a:sym typeface="Times"/>
              </a:defRPr>
            </a:lvl1pPr>
          </a:lstStyle>
          <a:p>
            <a:pPr/>
            <a:r>
              <a:t> </a:t>
            </a:r>
          </a:p>
        </p:txBody>
      </p:sp>
      <p:sp>
        <p:nvSpPr>
          <p:cNvPr id="133" name="taken by T. Nakata"/>
          <p:cNvSpPr txBox="1"/>
          <p:nvPr/>
        </p:nvSpPr>
        <p:spPr>
          <a:xfrm>
            <a:off x="15908535" y="12368036"/>
            <a:ext cx="7961863" cy="50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atin typeface="+mn-lt"/>
                <a:ea typeface="+mn-ea"/>
                <a:cs typeface="+mn-cs"/>
                <a:sym typeface="ヒラギノ角ゴ ProN W3"/>
              </a:defRPr>
            </a:lvl1pPr>
          </a:lstStyle>
          <a:p>
            <a:pPr/>
            <a:r>
              <a:t>taken by T. Nakata </a:t>
            </a:r>
          </a:p>
        </p:txBody>
      </p:sp>
      <p:sp>
        <p:nvSpPr>
          <p:cNvPr id="134" name="ケラトサイト=魚類に存在する表皮細胞の一種"/>
          <p:cNvSpPr txBox="1"/>
          <p:nvPr/>
        </p:nvSpPr>
        <p:spPr>
          <a:xfrm>
            <a:off x="2606744" y="2948979"/>
            <a:ext cx="9190518"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800">
                <a:solidFill>
                  <a:srgbClr val="FFFFFF"/>
                </a:solidFill>
                <a:latin typeface="+mn-lt"/>
                <a:ea typeface="+mn-ea"/>
                <a:cs typeface="+mn-cs"/>
                <a:sym typeface="ヒラギノ角ゴ ProN W3"/>
              </a:defRPr>
            </a:pPr>
            <a:r>
              <a:rPr>
                <a:latin typeface="ヒラギノ角ゴ ProN W6"/>
                <a:ea typeface="ヒラギノ角ゴ ProN W6"/>
                <a:cs typeface="ヒラギノ角ゴ ProN W6"/>
                <a:sym typeface="ヒラギノ角ゴ ProN W6"/>
              </a:rPr>
              <a:t>ケラトサイト=</a:t>
            </a:r>
            <a:r>
              <a:rPr sz="5600"/>
              <a:t>魚類に</a:t>
            </a:r>
            <a:r>
              <a:t>存在する表皮細胞の一種</a:t>
            </a:r>
          </a:p>
        </p:txBody>
      </p:sp>
      <p:pic>
        <p:nvPicPr>
          <p:cNvPr id="135" name="keratocytes.mov" descr="keratocytes.mov"/>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15674987" y="3010938"/>
            <a:ext cx="8428960" cy="8428960"/>
          </a:xfrm>
          <a:prstGeom prst="rect">
            <a:avLst/>
          </a:prstGeom>
          <a:ln w="12700">
            <a:miter lim="400000"/>
          </a:ln>
        </p:spPr>
      </p:pic>
      <p:sp>
        <p:nvSpPr>
          <p:cNvPr id="136" name="魚の鱗上に存在する表皮細胞…"/>
          <p:cNvSpPr txBox="1"/>
          <p:nvPr/>
        </p:nvSpPr>
        <p:spPr>
          <a:xfrm>
            <a:off x="1909259" y="6310629"/>
            <a:ext cx="11576496" cy="6400800"/>
          </a:xfrm>
          <a:prstGeom prst="rect">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767291" indent="-767291" algn="just">
              <a:buSzPct val="125000"/>
              <a:buChar char="•"/>
              <a:defRPr sz="5800">
                <a:latin typeface="+mn-lt"/>
                <a:ea typeface="+mn-ea"/>
                <a:cs typeface="+mn-cs"/>
                <a:sym typeface="ヒラギノ角ゴ ProN W3"/>
              </a:defRPr>
            </a:pPr>
            <a:r>
              <a:t>魚の鱗上に存在する表皮細胞</a:t>
            </a:r>
          </a:p>
          <a:p>
            <a:pPr marL="767291" indent="-767291" algn="just">
              <a:buSzPct val="125000"/>
              <a:buChar char="•"/>
              <a:defRPr sz="5800">
                <a:latin typeface="+mn-lt"/>
                <a:ea typeface="+mn-ea"/>
                <a:cs typeface="+mn-cs"/>
                <a:sym typeface="ヒラギノ角ゴ ProN W3"/>
              </a:defRPr>
            </a:pPr>
            <a:r>
              <a:t>皮膚が創傷を受けると創傷箇所へ移動</a:t>
            </a:r>
          </a:p>
          <a:p>
            <a:pPr marL="767291" indent="-767291" algn="just">
              <a:buSzPct val="125000"/>
              <a:buChar char="•"/>
              <a:defRPr sz="5800">
                <a:latin typeface="+mn-lt"/>
                <a:ea typeface="+mn-ea"/>
                <a:cs typeface="+mn-cs"/>
                <a:sym typeface="ヒラギノ角ゴ ProN W3"/>
              </a:defRPr>
            </a:pPr>
            <a:r>
              <a:t>特徴的なアメーバ運動</a:t>
            </a:r>
          </a:p>
          <a:p>
            <a:pPr lvl="1" marL="1402291" indent="-767291" algn="just">
              <a:buSzPct val="125000"/>
              <a:buChar char="•"/>
              <a:defRPr sz="5800">
                <a:latin typeface="+mn-lt"/>
                <a:ea typeface="+mn-ea"/>
                <a:cs typeface="+mn-cs"/>
                <a:sym typeface="ヒラギノ角ゴ ProN W3"/>
              </a:defRPr>
            </a:pPr>
            <a:r>
              <a:t>通常時：立方体</a:t>
            </a:r>
          </a:p>
          <a:p>
            <a:pPr lvl="1" marL="1402291" indent="-767291" algn="just">
              <a:buSzPct val="125000"/>
              <a:buChar char="•"/>
              <a:defRPr sz="5800">
                <a:latin typeface="+mn-lt"/>
                <a:ea typeface="+mn-ea"/>
                <a:cs typeface="+mn-cs"/>
                <a:sym typeface="ヒラギノ角ゴ ProN W3"/>
              </a:defRPr>
            </a:pPr>
            <a:r>
              <a:t>遊走時：半月状</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2866666" fill="hold"/>
                                        <p:tgtEl>
                                          <p:spTgt spid="135"/>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35"/>
                </p:tgtEl>
              </p:cMediaNode>
            </p:vide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5" name="まとめ"/>
          <p:cNvSpPr txBox="1"/>
          <p:nvPr>
            <p:ph type="title"/>
          </p:nvPr>
        </p:nvSpPr>
        <p:spPr>
          <a:prstGeom prst="rect">
            <a:avLst/>
          </a:prstGeom>
        </p:spPr>
        <p:txBody>
          <a:bodyPr/>
          <a:lstStyle/>
          <a:p>
            <a:pPr/>
            <a:r>
              <a:t>まとめ</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7" name="まとめ"/>
          <p:cNvSpPr txBox="1"/>
          <p:nvPr>
            <p:ph type="title"/>
          </p:nvPr>
        </p:nvSpPr>
        <p:spPr>
          <a:prstGeom prst="rect">
            <a:avLst/>
          </a:prstGeom>
        </p:spPr>
        <p:txBody>
          <a:bodyPr/>
          <a:lstStyle/>
          <a:p>
            <a:pPr/>
            <a:r>
              <a:t>まとめ</a:t>
            </a:r>
          </a:p>
        </p:txBody>
      </p:sp>
      <p:grpSp>
        <p:nvGrpSpPr>
          <p:cNvPr id="711" name="グループ"/>
          <p:cNvGrpSpPr/>
          <p:nvPr/>
        </p:nvGrpSpPr>
        <p:grpSpPr>
          <a:xfrm>
            <a:off x="1187194" y="6248817"/>
            <a:ext cx="22009612" cy="7252998"/>
            <a:chOff x="0" y="0"/>
            <a:chExt cx="22009610" cy="7252996"/>
          </a:xfrm>
        </p:grpSpPr>
        <p:sp>
          <p:nvSpPr>
            <p:cNvPr id="708" name="四角形"/>
            <p:cNvSpPr/>
            <p:nvPr/>
          </p:nvSpPr>
          <p:spPr>
            <a:xfrm>
              <a:off x="0" y="788044"/>
              <a:ext cx="22009611" cy="6464953"/>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709" name="結果"/>
            <p:cNvSpPr txBox="1"/>
            <p:nvPr/>
          </p:nvSpPr>
          <p:spPr>
            <a:xfrm>
              <a:off x="812266" y="0"/>
              <a:ext cx="2070555" cy="1895793"/>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800">
                  <a:latin typeface="+mn-lt"/>
                  <a:ea typeface="+mn-ea"/>
                  <a:cs typeface="+mn-cs"/>
                  <a:sym typeface="ヒラギノ角ゴ ProN W3"/>
                </a:defRPr>
              </a:lvl1pPr>
            </a:lstStyle>
            <a:p>
              <a:pPr/>
              <a:r>
                <a:t>結果</a:t>
              </a:r>
            </a:p>
          </p:txBody>
        </p:sp>
        <p:sp>
          <p:nvSpPr>
            <p:cNvPr id="710" name="ARFによる牽引効果が細胞の膨張を防ぐ(膨張抑制)…"/>
            <p:cNvSpPr txBox="1"/>
            <p:nvPr/>
          </p:nvSpPr>
          <p:spPr>
            <a:xfrm>
              <a:off x="191603" y="1480461"/>
              <a:ext cx="21741063" cy="56350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marL="228600" indent="-228600" algn="l">
                <a:spcBef>
                  <a:spcPts val="5900"/>
                </a:spcBef>
                <a:buSzPct val="100000"/>
                <a:buChar char="•"/>
                <a:defRPr sz="5500">
                  <a:latin typeface="+mn-lt"/>
                  <a:ea typeface="+mn-ea"/>
                  <a:cs typeface="+mn-cs"/>
                  <a:sym typeface="ヒラギノ角ゴ ProN W3"/>
                </a:defRPr>
              </a:pPr>
              <a:r>
                <a:t>ARFによる牽引効果が細胞の膨張を防ぐ</a:t>
              </a:r>
              <a:r>
                <a:rPr>
                  <a:latin typeface="ヒラギノ角ゴ ProN W6"/>
                  <a:ea typeface="ヒラギノ角ゴ ProN W6"/>
                  <a:cs typeface="ヒラギノ角ゴ ProN W6"/>
                  <a:sym typeface="ヒラギノ角ゴ ProN W6"/>
                </a:rPr>
                <a:t>(膨張抑制)</a:t>
              </a:r>
              <a:endParaRPr>
                <a:latin typeface="ヒラギノ角ゴ ProN W6"/>
                <a:ea typeface="ヒラギノ角ゴ ProN W6"/>
                <a:cs typeface="ヒラギノ角ゴ ProN W6"/>
                <a:sym typeface="ヒラギノ角ゴ ProN W6"/>
              </a:endParaRPr>
            </a:p>
            <a:p>
              <a:pPr marL="228600" indent="-228600" algn="l">
                <a:spcBef>
                  <a:spcPts val="5900"/>
                </a:spcBef>
                <a:buSzPct val="100000"/>
                <a:buChar char="•"/>
                <a:defRPr sz="5500">
                  <a:latin typeface="+mn-lt"/>
                  <a:ea typeface="+mn-ea"/>
                  <a:cs typeface="+mn-cs"/>
                  <a:sym typeface="ヒラギノ角ゴ ProN W3"/>
                </a:defRPr>
              </a:pPr>
              <a:r>
                <a:t>ARFによる配向効果がアクチン先端を細胞膜側へ向ける</a:t>
              </a:r>
              <a:r>
                <a:rPr>
                  <a:latin typeface="ヒラギノ角ゴ ProN W6"/>
                  <a:ea typeface="ヒラギノ角ゴ ProN W6"/>
                  <a:cs typeface="ヒラギノ角ゴ ProN W6"/>
                  <a:sym typeface="ヒラギノ角ゴ ProN W6"/>
                </a:rPr>
                <a:t>(形状維持)</a:t>
              </a:r>
            </a:p>
            <a:p>
              <a:pPr marL="228600" indent="-228600" algn="l">
                <a:spcBef>
                  <a:spcPts val="5900"/>
                </a:spcBef>
                <a:buSzPct val="100000"/>
                <a:buChar char="•"/>
                <a:defRPr sz="5500">
                  <a:latin typeface="+mn-lt"/>
                  <a:ea typeface="+mn-ea"/>
                  <a:cs typeface="+mn-cs"/>
                  <a:sym typeface="ヒラギノ角ゴ ProN W3"/>
                </a:defRPr>
              </a:pPr>
              <a:r>
                <a:t>細長いSFへ一様に牽引されることでアクチン分子が</a:t>
              </a:r>
              <a:r>
                <a:rPr>
                  <a:latin typeface="ヒラギノ角ゴ ProN W6"/>
                  <a:ea typeface="ヒラギノ角ゴ ProN W6"/>
                  <a:cs typeface="ヒラギノ角ゴ ProN W6"/>
                  <a:sym typeface="ヒラギノ角ゴ ProN W6"/>
                </a:rPr>
                <a:t>半月状を形成</a:t>
              </a:r>
              <a:r>
                <a:t>し, 重合方向が揃う</a:t>
              </a:r>
              <a:r>
                <a:rPr>
                  <a:latin typeface="ヒラギノ角ゴ ProN W6"/>
                  <a:ea typeface="ヒラギノ角ゴ ProN W6"/>
                  <a:cs typeface="ヒラギノ角ゴ ProN W6"/>
                  <a:sym typeface="ヒラギノ角ゴ ProN W6"/>
                </a:rPr>
                <a:t>(推進方向決定)</a:t>
              </a:r>
            </a:p>
          </p:txBody>
        </p:sp>
      </p:grpSp>
      <p:grpSp>
        <p:nvGrpSpPr>
          <p:cNvPr id="714" name="グループ"/>
          <p:cNvGrpSpPr/>
          <p:nvPr/>
        </p:nvGrpSpPr>
        <p:grpSpPr>
          <a:xfrm>
            <a:off x="1293121" y="2867649"/>
            <a:ext cx="21647404" cy="3612457"/>
            <a:chOff x="-21073" y="242921"/>
            <a:chExt cx="21647402" cy="3612456"/>
          </a:xfrm>
        </p:grpSpPr>
        <p:sp>
          <p:nvSpPr>
            <p:cNvPr id="712" name="四角形"/>
            <p:cNvSpPr/>
            <p:nvPr/>
          </p:nvSpPr>
          <p:spPr>
            <a:xfrm>
              <a:off x="0" y="434892"/>
              <a:ext cx="21609441" cy="3420486"/>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713" name="ケラトサイトの遊走時の半月状形態がどのように形成, 維持されているのかをシミュレーション実験により検討"/>
            <p:cNvSpPr txBox="1"/>
            <p:nvPr/>
          </p:nvSpPr>
          <p:spPr>
            <a:xfrm>
              <a:off x="-21074" y="242921"/>
              <a:ext cx="21647404" cy="35947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just">
                <a:spcBef>
                  <a:spcPts val="5900"/>
                </a:spcBef>
                <a:defRPr sz="5800">
                  <a:latin typeface="+mn-lt"/>
                  <a:ea typeface="+mn-ea"/>
                  <a:cs typeface="+mn-cs"/>
                  <a:sym typeface="ヒラギノ角ゴ ProN W3"/>
                </a:defRPr>
              </a:lvl1pPr>
            </a:lstStyle>
            <a:p>
              <a:pPr/>
              <a:r>
                <a:t>ケラトサイトの遊走時の半月状形態がどのように形成, 維持されているのかをシミュレーション実験により検討</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アメーバ運動の分子メカニズム"/>
          <p:cNvSpPr txBox="1"/>
          <p:nvPr>
            <p:ph type="title"/>
          </p:nvPr>
        </p:nvSpPr>
        <p:spPr>
          <a:xfrm>
            <a:off x="1190414" y="4533900"/>
            <a:ext cx="22003172" cy="4648200"/>
          </a:xfrm>
          <a:prstGeom prst="rect">
            <a:avLst/>
          </a:prstGeom>
        </p:spPr>
        <p:txBody>
          <a:bodyPr/>
          <a:lstStyle/>
          <a:p>
            <a:pPr/>
            <a:r>
              <a:t>アメーバ運動の分子メカニズム</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アクチン分子の重合"/>
          <p:cNvSpPr txBox="1"/>
          <p:nvPr>
            <p:ph type="title"/>
          </p:nvPr>
        </p:nvSpPr>
        <p:spPr>
          <a:prstGeom prst="rect">
            <a:avLst/>
          </a:prstGeom>
        </p:spPr>
        <p:txBody>
          <a:bodyPr/>
          <a:lstStyle/>
          <a:p>
            <a:pPr/>
            <a:r>
              <a:t>アクチン分子の重合</a:t>
            </a:r>
          </a:p>
        </p:txBody>
      </p:sp>
      <p:pic>
        <p:nvPicPr>
          <p:cNvPr id="141" name="卒論プレゼン (1).jpg" descr="卒論プレゼン (1).jpg"/>
          <p:cNvPicPr>
            <a:picLocks noChangeAspect="0"/>
          </p:cNvPicPr>
          <p:nvPr/>
        </p:nvPicPr>
        <p:blipFill>
          <a:blip r:embed="rId2">
            <a:extLst/>
          </a:blip>
          <a:srcRect l="0" t="16580" r="0" b="16580"/>
          <a:stretch>
            <a:fillRect/>
          </a:stretch>
        </p:blipFill>
        <p:spPr>
          <a:xfrm>
            <a:off x="1325336" y="3762859"/>
            <a:ext cx="11566357" cy="5816258"/>
          </a:xfrm>
          <a:prstGeom prst="rect">
            <a:avLst/>
          </a:prstGeom>
          <a:ln w="12700">
            <a:miter lim="400000"/>
          </a:ln>
        </p:spPr>
      </p:pic>
      <p:sp>
        <p:nvSpPr>
          <p:cNvPr id="142" name="[Nakata et al. 2015]"/>
          <p:cNvSpPr txBox="1"/>
          <p:nvPr/>
        </p:nvSpPr>
        <p:spPr>
          <a:xfrm>
            <a:off x="4092931" y="9299036"/>
            <a:ext cx="7639012" cy="6286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4100">
                <a:latin typeface="+mn-lt"/>
                <a:ea typeface="+mn-ea"/>
                <a:cs typeface="+mn-cs"/>
                <a:sym typeface="ヒラギノ角ゴ ProN W3"/>
              </a:defRPr>
            </a:lvl1pPr>
          </a:lstStyle>
          <a:p>
            <a:pPr/>
            <a:r>
              <a:t>[Nakata et al. 2015]</a:t>
            </a:r>
          </a:p>
        </p:txBody>
      </p:sp>
      <p:sp>
        <p:nvSpPr>
          <p:cNvPr id="143" name="細胞前方でアクチン分子が次々と連なり（重合）細胞前端が押されて伸長"/>
          <p:cNvSpPr txBox="1"/>
          <p:nvPr/>
        </p:nvSpPr>
        <p:spPr>
          <a:xfrm>
            <a:off x="5064204" y="10229473"/>
            <a:ext cx="15688726"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細胞前方でアクチン分子が次々と連なり（重合）細胞前端が押されて伸長</a:t>
            </a:r>
          </a:p>
        </p:txBody>
      </p:sp>
      <p:sp>
        <p:nvSpPr>
          <p:cNvPr id="144" name="[Lee et al. 1993]"/>
          <p:cNvSpPr txBox="1"/>
          <p:nvPr/>
        </p:nvSpPr>
        <p:spPr>
          <a:xfrm>
            <a:off x="19008165" y="12154836"/>
            <a:ext cx="4550817" cy="6540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4300">
                <a:latin typeface="+mn-lt"/>
                <a:ea typeface="+mn-ea"/>
                <a:cs typeface="+mn-cs"/>
                <a:sym typeface="ヒラギノ角ゴ ProN W3"/>
              </a:defRPr>
            </a:lvl1pPr>
          </a:lstStyle>
          <a:p>
            <a:pPr/>
            <a:r>
              <a:t>[Lee et al. 1993]</a:t>
            </a:r>
          </a:p>
        </p:txBody>
      </p:sp>
      <p:pic>
        <p:nvPicPr>
          <p:cNvPr id="145" name="スクリーンショット 2019-02-13 18.19.33.png" descr="スクリーンショット 2019-02-13 18.19.33.png"/>
          <p:cNvPicPr>
            <a:picLocks noChangeAspect="1"/>
          </p:cNvPicPr>
          <p:nvPr/>
        </p:nvPicPr>
        <p:blipFill>
          <a:blip r:embed="rId3">
            <a:extLst/>
          </a:blip>
          <a:stretch>
            <a:fillRect/>
          </a:stretch>
        </p:blipFill>
        <p:spPr>
          <a:xfrm>
            <a:off x="16437705" y="3670360"/>
            <a:ext cx="6148601" cy="6001203"/>
          </a:xfrm>
          <a:prstGeom prst="rect">
            <a:avLst/>
          </a:prstGeom>
          <a:ln w="12700">
            <a:miter lim="400000"/>
          </a:ln>
        </p:spPr>
      </p:pic>
      <p:sp>
        <p:nvSpPr>
          <p:cNvPr id="146" name="前方"/>
          <p:cNvSpPr txBox="1"/>
          <p:nvPr/>
        </p:nvSpPr>
        <p:spPr>
          <a:xfrm>
            <a:off x="10632337" y="6438900"/>
            <a:ext cx="1587501"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前方</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8" name="イメージ" descr="イメージ"/>
          <p:cNvPicPr>
            <a:picLocks noChangeAspect="1"/>
          </p:cNvPicPr>
          <p:nvPr/>
        </p:nvPicPr>
        <p:blipFill>
          <a:blip r:embed="rId2">
            <a:extLst/>
          </a:blip>
          <a:stretch>
            <a:fillRect/>
          </a:stretch>
        </p:blipFill>
        <p:spPr>
          <a:xfrm>
            <a:off x="16004833" y="3760423"/>
            <a:ext cx="6198661" cy="5821077"/>
          </a:xfrm>
          <a:prstGeom prst="rect">
            <a:avLst/>
          </a:prstGeom>
          <a:ln w="12700">
            <a:miter lim="400000"/>
          </a:ln>
        </p:spPr>
      </p:pic>
      <p:sp>
        <p:nvSpPr>
          <p:cNvPr id="149" name="アクチン分子の脱重合"/>
          <p:cNvSpPr txBox="1"/>
          <p:nvPr>
            <p:ph type="title"/>
          </p:nvPr>
        </p:nvSpPr>
        <p:spPr>
          <a:prstGeom prst="rect">
            <a:avLst/>
          </a:prstGeom>
        </p:spPr>
        <p:txBody>
          <a:bodyPr/>
          <a:lstStyle/>
          <a:p>
            <a:pPr/>
            <a:r>
              <a:t>アクチン分子の脱重合</a:t>
            </a:r>
          </a:p>
        </p:txBody>
      </p:sp>
      <p:pic>
        <p:nvPicPr>
          <p:cNvPr id="150" name="卒論プレゼン (1).jpg" descr="卒論プレゼン (1).jpg"/>
          <p:cNvPicPr>
            <a:picLocks noChangeAspect="0"/>
          </p:cNvPicPr>
          <p:nvPr/>
        </p:nvPicPr>
        <p:blipFill>
          <a:blip r:embed="rId3">
            <a:extLst/>
          </a:blip>
          <a:srcRect l="0" t="16580" r="0" b="16580"/>
          <a:stretch>
            <a:fillRect/>
          </a:stretch>
        </p:blipFill>
        <p:spPr>
          <a:xfrm>
            <a:off x="1325336" y="3762859"/>
            <a:ext cx="11566357" cy="5816258"/>
          </a:xfrm>
          <a:prstGeom prst="rect">
            <a:avLst/>
          </a:prstGeom>
          <a:ln w="12700">
            <a:miter lim="400000"/>
          </a:ln>
        </p:spPr>
      </p:pic>
      <p:sp>
        <p:nvSpPr>
          <p:cNvPr id="151" name="[Nakata et al. 2015]"/>
          <p:cNvSpPr txBox="1"/>
          <p:nvPr/>
        </p:nvSpPr>
        <p:spPr>
          <a:xfrm>
            <a:off x="4092931" y="9299036"/>
            <a:ext cx="7639012" cy="6286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4100">
                <a:latin typeface="+mn-lt"/>
                <a:ea typeface="+mn-ea"/>
                <a:cs typeface="+mn-cs"/>
                <a:sym typeface="ヒラギノ角ゴ ProN W3"/>
              </a:defRPr>
            </a:lvl1pPr>
          </a:lstStyle>
          <a:p>
            <a:pPr/>
            <a:r>
              <a:t>[Nakata et al. 2015]</a:t>
            </a:r>
          </a:p>
        </p:txBody>
      </p:sp>
      <p:sp>
        <p:nvSpPr>
          <p:cNvPr id="152" name="重合する端とは逆の端ではアクチン分子が解離(脱重合)し，細胞後部へ向かう"/>
          <p:cNvSpPr txBox="1"/>
          <p:nvPr/>
        </p:nvSpPr>
        <p:spPr>
          <a:xfrm>
            <a:off x="5064204" y="10229473"/>
            <a:ext cx="14368823"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重合する端とは逆の端ではアクチン分子が解離(脱重合)し，細胞後部へ向かう</a:t>
            </a:r>
          </a:p>
        </p:txBody>
      </p:sp>
      <p:sp>
        <p:nvSpPr>
          <p:cNvPr id="153" name="[Lee et al. 1993]"/>
          <p:cNvSpPr txBox="1"/>
          <p:nvPr/>
        </p:nvSpPr>
        <p:spPr>
          <a:xfrm>
            <a:off x="19008165" y="12154836"/>
            <a:ext cx="4550817" cy="6540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4300">
                <a:latin typeface="+mn-lt"/>
                <a:ea typeface="+mn-ea"/>
                <a:cs typeface="+mn-cs"/>
                <a:sym typeface="ヒラギノ角ゴ ProN W3"/>
              </a:defRPr>
            </a:lvl1pPr>
          </a:lstStyle>
          <a:p>
            <a:pPr/>
            <a:r>
              <a:t>[Lee et al. 1993]</a:t>
            </a:r>
          </a:p>
        </p:txBody>
      </p:sp>
      <p:sp>
        <p:nvSpPr>
          <p:cNvPr id="154" name="前方"/>
          <p:cNvSpPr txBox="1"/>
          <p:nvPr/>
        </p:nvSpPr>
        <p:spPr>
          <a:xfrm>
            <a:off x="10283433" y="6251862"/>
            <a:ext cx="1780007"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前方</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6" name="イメージ" descr="イメージ"/>
          <p:cNvPicPr>
            <a:picLocks noChangeAspect="1"/>
          </p:cNvPicPr>
          <p:nvPr/>
        </p:nvPicPr>
        <p:blipFill>
          <a:blip r:embed="rId2">
            <a:extLst/>
          </a:blip>
          <a:stretch>
            <a:fillRect/>
          </a:stretch>
        </p:blipFill>
        <p:spPr>
          <a:xfrm>
            <a:off x="15001949" y="2788214"/>
            <a:ext cx="7639012" cy="7173692"/>
          </a:xfrm>
          <a:prstGeom prst="rect">
            <a:avLst/>
          </a:prstGeom>
          <a:ln w="12700">
            <a:miter lim="400000"/>
          </a:ln>
        </p:spPr>
      </p:pic>
      <p:sp>
        <p:nvSpPr>
          <p:cNvPr id="157" name="ストレスファイバの生成"/>
          <p:cNvSpPr txBox="1"/>
          <p:nvPr>
            <p:ph type="title"/>
          </p:nvPr>
        </p:nvSpPr>
        <p:spPr>
          <a:prstGeom prst="rect">
            <a:avLst/>
          </a:prstGeom>
        </p:spPr>
        <p:txBody>
          <a:bodyPr/>
          <a:lstStyle/>
          <a:p>
            <a:pPr/>
            <a:r>
              <a:t>ストレスファイバの生成</a:t>
            </a:r>
          </a:p>
        </p:txBody>
      </p:sp>
      <p:pic>
        <p:nvPicPr>
          <p:cNvPr id="158" name="卒論プレゼン (1).jpg" descr="卒論プレゼン (1).jpg"/>
          <p:cNvPicPr>
            <a:picLocks noChangeAspect="0"/>
          </p:cNvPicPr>
          <p:nvPr/>
        </p:nvPicPr>
        <p:blipFill>
          <a:blip r:embed="rId3">
            <a:extLst/>
          </a:blip>
          <a:srcRect l="0" t="16580" r="0" b="16580"/>
          <a:stretch>
            <a:fillRect/>
          </a:stretch>
        </p:blipFill>
        <p:spPr>
          <a:xfrm>
            <a:off x="1325336" y="3762859"/>
            <a:ext cx="11566357" cy="5816258"/>
          </a:xfrm>
          <a:prstGeom prst="rect">
            <a:avLst/>
          </a:prstGeom>
          <a:ln w="12700">
            <a:miter lim="400000"/>
          </a:ln>
        </p:spPr>
      </p:pic>
      <p:sp>
        <p:nvSpPr>
          <p:cNvPr id="159" name="細胞後部でミオシン分子とアクチン分子が会合して束になり、ストレスファイバを形成"/>
          <p:cNvSpPr txBox="1"/>
          <p:nvPr/>
        </p:nvSpPr>
        <p:spPr>
          <a:xfrm>
            <a:off x="4839118" y="10533798"/>
            <a:ext cx="14705764"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細胞後部でミオシン分子とアクチン分子が会合して束になり、ストレスファイバを形成</a:t>
            </a:r>
          </a:p>
        </p:txBody>
      </p:sp>
      <p:pic>
        <p:nvPicPr>
          <p:cNvPr id="160" name="線" descr="線"/>
          <p:cNvPicPr>
            <a:picLocks noChangeAspect="0"/>
          </p:cNvPicPr>
          <p:nvPr/>
        </p:nvPicPr>
        <p:blipFill>
          <a:blip r:embed="rId4">
            <a:extLst/>
          </a:blip>
          <a:stretch>
            <a:fillRect/>
          </a:stretch>
        </p:blipFill>
        <p:spPr>
          <a:xfrm rot="19319636">
            <a:off x="15808678" y="5061822"/>
            <a:ext cx="3252468" cy="279401"/>
          </a:xfrm>
          <a:prstGeom prst="rect">
            <a:avLst/>
          </a:prstGeom>
        </p:spPr>
      </p:pic>
      <p:pic>
        <p:nvPicPr>
          <p:cNvPr id="162" name="線" descr="線"/>
          <p:cNvPicPr>
            <a:picLocks noChangeAspect="0"/>
          </p:cNvPicPr>
          <p:nvPr/>
        </p:nvPicPr>
        <p:blipFill>
          <a:blip r:embed="rId5">
            <a:extLst/>
          </a:blip>
          <a:stretch>
            <a:fillRect/>
          </a:stretch>
        </p:blipFill>
        <p:spPr>
          <a:xfrm rot="16200000">
            <a:off x="18715648" y="7505782"/>
            <a:ext cx="3311138" cy="279401"/>
          </a:xfrm>
          <a:prstGeom prst="rect">
            <a:avLst/>
          </a:prstGeom>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5" name="卒論プレゼン (1).jpg" descr="卒論プレゼン (1).jpg"/>
          <p:cNvPicPr>
            <a:picLocks noChangeAspect="0"/>
          </p:cNvPicPr>
          <p:nvPr/>
        </p:nvPicPr>
        <p:blipFill>
          <a:blip r:embed="rId2">
            <a:extLst/>
          </a:blip>
          <a:srcRect l="0" t="16580" r="0" b="16580"/>
          <a:stretch>
            <a:fillRect/>
          </a:stretch>
        </p:blipFill>
        <p:spPr>
          <a:xfrm>
            <a:off x="1325336" y="3762859"/>
            <a:ext cx="11566357" cy="5816258"/>
          </a:xfrm>
          <a:prstGeom prst="rect">
            <a:avLst/>
          </a:prstGeom>
          <a:ln w="12700">
            <a:miter lim="400000"/>
          </a:ln>
        </p:spPr>
      </p:pic>
      <p:sp>
        <p:nvSpPr>
          <p:cNvPr id="166" name="[Nakata et al. 2015]"/>
          <p:cNvSpPr txBox="1"/>
          <p:nvPr/>
        </p:nvSpPr>
        <p:spPr>
          <a:xfrm>
            <a:off x="4092931" y="9299036"/>
            <a:ext cx="7639012" cy="6286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4100">
                <a:latin typeface="+mn-lt"/>
                <a:ea typeface="+mn-ea"/>
                <a:cs typeface="+mn-cs"/>
                <a:sym typeface="ヒラギノ角ゴ ProN W3"/>
              </a:defRPr>
            </a:lvl1pPr>
          </a:lstStyle>
          <a:p>
            <a:pPr/>
            <a:r>
              <a:t>[Nakata et al. 2015]</a:t>
            </a:r>
          </a:p>
        </p:txBody>
      </p:sp>
      <p:sp>
        <p:nvSpPr>
          <p:cNvPr id="167" name="ミオシン分子によりアクチン分子が細胞後方へ引きつけられる(ARF)"/>
          <p:cNvSpPr txBox="1"/>
          <p:nvPr/>
        </p:nvSpPr>
        <p:spPr>
          <a:xfrm>
            <a:off x="5539711" y="10697886"/>
            <a:ext cx="15244647"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800">
                <a:latin typeface="+mn-lt"/>
                <a:ea typeface="+mn-ea"/>
                <a:cs typeface="+mn-cs"/>
                <a:sym typeface="ヒラギノ角ゴ ProN W3"/>
              </a:defRPr>
            </a:pPr>
            <a:r>
              <a:t>ミオシン分子によりアクチン分子が細胞後方へ引きつけられる(</a:t>
            </a:r>
            <a:r>
              <a:rPr>
                <a:solidFill>
                  <a:srgbClr val="0751E2"/>
                </a:solidFill>
              </a:rPr>
              <a:t>ARF</a:t>
            </a:r>
            <a:r>
              <a:t>)</a:t>
            </a:r>
          </a:p>
        </p:txBody>
      </p:sp>
      <p:sp>
        <p:nvSpPr>
          <p:cNvPr id="168" name="[Lee et al. 1993]"/>
          <p:cNvSpPr txBox="1"/>
          <p:nvPr/>
        </p:nvSpPr>
        <p:spPr>
          <a:xfrm>
            <a:off x="19141306" y="12649363"/>
            <a:ext cx="4550817" cy="6540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4300">
                <a:latin typeface="+mn-lt"/>
                <a:ea typeface="+mn-ea"/>
                <a:cs typeface="+mn-cs"/>
                <a:sym typeface="ヒラギノ角ゴ ProN W3"/>
              </a:defRPr>
            </a:lvl1pPr>
          </a:lstStyle>
          <a:p>
            <a:pPr/>
            <a:r>
              <a:t>[Lee et al. 1993]</a:t>
            </a:r>
          </a:p>
        </p:txBody>
      </p:sp>
      <p:sp>
        <p:nvSpPr>
          <p:cNvPr id="169" name="Actin Retrograde Flow(ARF)"/>
          <p:cNvSpPr txBox="1"/>
          <p:nvPr>
            <p:ph type="title"/>
          </p:nvPr>
        </p:nvSpPr>
        <p:spPr>
          <a:xfrm>
            <a:off x="1790700" y="355600"/>
            <a:ext cx="21005800" cy="2286000"/>
          </a:xfrm>
          <a:prstGeom prst="rect">
            <a:avLst/>
          </a:prstGeom>
        </p:spPr>
        <p:txBody>
          <a:bodyPr/>
          <a:lstStyle>
            <a:lvl1pPr defTabSz="800735">
              <a:defRPr sz="11834"/>
            </a:lvl1pPr>
          </a:lstStyle>
          <a:p>
            <a:pPr/>
            <a:r>
              <a:t>Actin Retrograde Flow(ARF)</a:t>
            </a:r>
          </a:p>
        </p:txBody>
      </p:sp>
      <p:pic>
        <p:nvPicPr>
          <p:cNvPr id="170" name="イメージ" descr="イメージ"/>
          <p:cNvPicPr>
            <a:picLocks noChangeAspect="1"/>
          </p:cNvPicPr>
          <p:nvPr/>
        </p:nvPicPr>
        <p:blipFill>
          <a:blip r:embed="rId3">
            <a:extLst/>
          </a:blip>
          <a:stretch>
            <a:fillRect/>
          </a:stretch>
        </p:blipFill>
        <p:spPr>
          <a:xfrm>
            <a:off x="15001949" y="2788214"/>
            <a:ext cx="7639012" cy="7173692"/>
          </a:xfrm>
          <a:prstGeom prst="rect">
            <a:avLst/>
          </a:prstGeom>
          <a:ln w="12700">
            <a:miter lim="400000"/>
          </a:ln>
        </p:spPr>
      </p:pic>
      <p:pic>
        <p:nvPicPr>
          <p:cNvPr id="171" name="線" descr="線"/>
          <p:cNvPicPr>
            <a:picLocks noChangeAspect="0"/>
          </p:cNvPicPr>
          <p:nvPr/>
        </p:nvPicPr>
        <p:blipFill>
          <a:blip r:embed="rId4">
            <a:extLst/>
          </a:blip>
          <a:stretch>
            <a:fillRect/>
          </a:stretch>
        </p:blipFill>
        <p:spPr>
          <a:xfrm rot="19319636">
            <a:off x="15808678" y="5061822"/>
            <a:ext cx="3252468" cy="279401"/>
          </a:xfrm>
          <a:prstGeom prst="rect">
            <a:avLst/>
          </a:prstGeom>
        </p:spPr>
      </p:pic>
      <p:pic>
        <p:nvPicPr>
          <p:cNvPr id="173" name="線" descr="線"/>
          <p:cNvPicPr>
            <a:picLocks noChangeAspect="0"/>
          </p:cNvPicPr>
          <p:nvPr/>
        </p:nvPicPr>
        <p:blipFill>
          <a:blip r:embed="rId5">
            <a:extLst/>
          </a:blip>
          <a:stretch>
            <a:fillRect/>
          </a:stretch>
        </p:blipFill>
        <p:spPr>
          <a:xfrm rot="16200000">
            <a:off x="18715648" y="7505782"/>
            <a:ext cx="3311138" cy="279401"/>
          </a:xfrm>
          <a:prstGeom prst="rect">
            <a:avLst/>
          </a:prstGeom>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目的"/>
          <p:cNvSpPr txBox="1"/>
          <p:nvPr>
            <p:ph type="title"/>
          </p:nvPr>
        </p:nvSpPr>
        <p:spPr>
          <a:prstGeom prst="rect">
            <a:avLst/>
          </a:prstGeom>
        </p:spPr>
        <p:txBody>
          <a:bodyPr/>
          <a:lstStyle/>
          <a:p>
            <a:pPr/>
            <a:r>
              <a:t>目的</a:t>
            </a:r>
          </a:p>
        </p:txBody>
      </p:sp>
      <p:grpSp>
        <p:nvGrpSpPr>
          <p:cNvPr id="180" name="グループ"/>
          <p:cNvGrpSpPr/>
          <p:nvPr/>
        </p:nvGrpSpPr>
        <p:grpSpPr>
          <a:xfrm>
            <a:off x="1187194" y="3137230"/>
            <a:ext cx="22009612" cy="7441541"/>
            <a:chOff x="0" y="0"/>
            <a:chExt cx="22009610" cy="7441539"/>
          </a:xfrm>
        </p:grpSpPr>
        <p:sp>
          <p:nvSpPr>
            <p:cNvPr id="177" name="四角形"/>
            <p:cNvSpPr/>
            <p:nvPr/>
          </p:nvSpPr>
          <p:spPr>
            <a:xfrm>
              <a:off x="0" y="839416"/>
              <a:ext cx="22009611" cy="6602124"/>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178" name="アクチン分子と細胞膜をモデル化した物理シミュレーション実験により, ケラトサイトが遊走時に半月状形態を形成・維持するメカニズムを解明"/>
            <p:cNvSpPr txBox="1"/>
            <p:nvPr/>
          </p:nvSpPr>
          <p:spPr>
            <a:xfrm>
              <a:off x="744580" y="1799834"/>
              <a:ext cx="20520450" cy="46812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spcBef>
                  <a:spcPts val="5900"/>
                </a:spcBef>
                <a:defRPr sz="5800">
                  <a:latin typeface="+mn-lt"/>
                  <a:ea typeface="+mn-ea"/>
                  <a:cs typeface="+mn-cs"/>
                  <a:sym typeface="ヒラギノ角ゴ ProN W3"/>
                </a:defRPr>
              </a:lvl1pPr>
            </a:lstStyle>
            <a:p>
              <a:pPr/>
              <a:r>
                <a:t>アクチン分子と細胞膜をモデル化した物理シミュレーション実験により, ケラトサイトが遊走時に半月状形態を形成・維持するメカニズムを解明</a:t>
              </a:r>
            </a:p>
          </p:txBody>
        </p:sp>
        <p:sp>
          <p:nvSpPr>
            <p:cNvPr id="179" name="目的"/>
            <p:cNvSpPr txBox="1"/>
            <p:nvPr/>
          </p:nvSpPr>
          <p:spPr>
            <a:xfrm>
              <a:off x="812266" y="0"/>
              <a:ext cx="2070555" cy="2019378"/>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800">
                  <a:latin typeface="+mn-lt"/>
                  <a:ea typeface="+mn-ea"/>
                  <a:cs typeface="+mn-cs"/>
                  <a:sym typeface="ヒラギノ角ゴ ProN W3"/>
                </a:defRPr>
              </a:lvl1pPr>
            </a:lstStyle>
            <a:p>
              <a:pPr/>
              <a:r>
                <a:t>目的</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11300" u="none" kumimoji="0" normalizeH="0">
            <a:ln>
              <a:noFill/>
            </a:ln>
            <a:solidFill>
              <a:srgbClr val="FFFFFF"/>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11300" u="none" kumimoji="0" normalizeH="0">
            <a:ln>
              <a:noFill/>
            </a:ln>
            <a:solidFill>
              <a:srgbClr val="FFFFFF"/>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