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s/comment2.xml" ContentType="application/vnd.openxmlformats-officedocument.presentationml.comments+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s/comment3.xml" ContentType="application/vnd.openxmlformats-officedocument.presentationml.comments+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s/comment4.xml" ContentType="application/vnd.openxmlformats-officedocument.presentationml.comment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media1.mov" ContentType="video/unknown"/>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9"/>
    <p:sldId id="285" r:id="rId40"/>
    <p:sldId id="286"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Yu Tokunaga" initials="YT" lastIdx="4"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comments" Target="comments/comment1.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comments" Target="comments/comment2.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comments" Target="comments/comment3.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comments" Target="comments/comment4.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2-20T12:59:06.179" idx="1">
    <p:pos x="10736" y="10387"/>
    <p:text>線短く
ケラトサイト　特徴を列挙
構造を重視、情報のレイアウト
線を薄く淡く
解離（脱重合）
ARFのフルネーム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2-20T13:11:26.712" idx="2">
    <p:pos x="410" y="5512"/>
    <p:text>Lは重ねる
別空間
式の説明はアンダーバー
伸びる方向そのように仮定しております
それはアクチン密度に依存をすると仮定していてその影響を示すのがこの関数です
</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2-20T13:26:17.242" idx="3">
    <p:pos x="11339" y="5891"/>
    <p:text>SFに近いアクチン分子のみ大きく移動し半月ょうは形成されない。おそらくは一様に引くことが〜に寄与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2-20T13:33:20.662" idx="4">
    <p:pos x="4324" y="4740"/>
    <p:text>ARFによる一様な牽引効果＝膨張抑制
配向効果＝形状維持
SF＝半月状形成
</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amp;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778000" y="2298700"/>
            <a:ext cx="20828000" cy="4648200"/>
          </a:xfrm>
          <a:prstGeom prst="rect">
            <a:avLst/>
          </a:prstGeom>
        </p:spPr>
        <p:txBody>
          <a:bodyPr anchor="b"/>
          <a:lstStyle/>
          <a:p>
            <a:pPr/>
            <a:r>
              <a:t>タイトルテキスト</a:t>
            </a:r>
          </a:p>
        </p:txBody>
      </p:sp>
      <p:sp>
        <p:nvSpPr>
          <p:cNvPr id="12" name="本文レベル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4200"/>
          </a:xfrm>
          <a:prstGeom prst="rect">
            <a:avLst/>
          </a:prstGeom>
        </p:spPr>
        <p:txBody>
          <a:bodyPr anchor="t">
            <a:spAutoFit/>
          </a:bodyPr>
          <a:lstStyle>
            <a:lvl1pPr marL="0" indent="0" algn="ctr">
              <a:spcBef>
                <a:spcPts val="0"/>
              </a:spcBef>
              <a:buSzTx/>
              <a:buNone/>
              <a:defRPr sz="3200"/>
            </a:lvl1pPr>
          </a:lstStyle>
          <a:p>
            <a:pPr/>
            <a:r>
              <a:t>–Johnny Appleseed</a:t>
            </a:r>
          </a:p>
        </p:txBody>
      </p:sp>
      <p:sp>
        <p:nvSpPr>
          <p:cNvPr id="94" name="“ここに引用を入力してください。”"/>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vl1pPr>
          </a:lstStyle>
          <a:p>
            <a:pPr/>
            <a:r>
              <a:t>“ここに引用を入力してください。”</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02" name="イメージ"/>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横長）">
    <p:spTree>
      <p:nvGrpSpPr>
        <p:cNvPr id="1" name=""/>
        <p:cNvGrpSpPr/>
        <p:nvPr/>
      </p:nvGrpSpPr>
      <p:grpSpPr>
        <a:xfrm>
          <a:off x="0" y="0"/>
          <a:ext cx="0" cy="0"/>
          <a:chOff x="0" y="0"/>
          <a:chExt cx="0" cy="0"/>
        </a:xfrm>
      </p:grpSpPr>
      <p:sp>
        <p:nvSpPr>
          <p:cNvPr id="20" name="イメージ"/>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タイトルテキスト"/>
          <p:cNvSpPr txBox="1"/>
          <p:nvPr>
            <p:ph type="title"/>
          </p:nvPr>
        </p:nvSpPr>
        <p:spPr>
          <a:xfrm>
            <a:off x="635000" y="9512300"/>
            <a:ext cx="23114000" cy="2006600"/>
          </a:xfrm>
          <a:prstGeom prst="rect">
            <a:avLst/>
          </a:prstGeom>
        </p:spPr>
        <p:txBody>
          <a:bodyPr anchor="b"/>
          <a:lstStyle/>
          <a:p>
            <a:pPr/>
            <a:r>
              <a:t>タイトルテキスト</a:t>
            </a:r>
          </a:p>
        </p:txBody>
      </p:sp>
      <p:sp>
        <p:nvSpPr>
          <p:cNvPr id="22" name="本文レベル1…"/>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778000" y="4533900"/>
            <a:ext cx="20828000" cy="4648200"/>
          </a:xfrm>
          <a:prstGeom prst="rect">
            <a:avLst/>
          </a:prstGeom>
        </p:spPr>
        <p:txBody>
          <a:bodyP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縦長）">
    <p:spTree>
      <p:nvGrpSpPr>
        <p:cNvPr id="1" name=""/>
        <p:cNvGrpSpPr/>
        <p:nvPr/>
      </p:nvGrpSpPr>
      <p:grpSpPr>
        <a:xfrm>
          <a:off x="0" y="0"/>
          <a:ext cx="0" cy="0"/>
          <a:chOff x="0" y="0"/>
          <a:chExt cx="0" cy="0"/>
        </a:xfrm>
      </p:grpSpPr>
      <p:sp>
        <p:nvSpPr>
          <p:cNvPr id="38" name="イメージ"/>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39" name="タイトルテキスト"/>
          <p:cNvSpPr txBox="1"/>
          <p:nvPr>
            <p:ph type="title"/>
          </p:nvPr>
        </p:nvSpPr>
        <p:spPr>
          <a:xfrm>
            <a:off x="1651000" y="952500"/>
            <a:ext cx="10223500" cy="5549900"/>
          </a:xfrm>
          <a:prstGeom prst="rect">
            <a:avLst/>
          </a:prstGeom>
        </p:spPr>
        <p:txBody>
          <a:bodyPr anchor="b"/>
          <a:lstStyle>
            <a:lvl1pPr>
              <a:defRPr sz="8400"/>
            </a:lvl1pPr>
          </a:lstStyle>
          <a:p>
            <a:pPr/>
            <a:r>
              <a:t>タイトルテキスト</a:t>
            </a:r>
          </a:p>
        </p:txBody>
      </p:sp>
      <p:sp>
        <p:nvSpPr>
          <p:cNvPr id="40" name="本文レベル1…"/>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p>
            <a:pPr/>
            <a:r>
              <a:t>タイトルテキスト</a:t>
            </a:r>
          </a:p>
        </p:txBody>
      </p:sp>
      <p:sp>
        <p:nvSpPr>
          <p:cNvPr id="57" name="本文レベル1…"/>
          <p:cNvSpPr txBox="1"/>
          <p:nvPr>
            <p:ph type="body" idx="1"/>
          </p:nvPr>
        </p:nvSpPr>
        <p:spPr>
          <a:prstGeom prst="rect">
            <a:avLst/>
          </a:prstGeom>
        </p:spPr>
        <p:txBody>
          <a:bodyPr/>
          <a:lstStyle>
            <a:lvl1pPr marL="767291" indent="-767291">
              <a:defRPr sz="5800"/>
            </a:lvl1pPr>
            <a:lvl2pPr marL="1402291" indent="-767291">
              <a:defRPr sz="5800"/>
            </a:lvl2pPr>
            <a:lvl3pPr marL="2037291" indent="-767291">
              <a:defRPr sz="5800"/>
            </a:lvl3pPr>
            <a:lvl4pPr marL="2672291" indent="-767291">
              <a:defRPr sz="5800"/>
            </a:lvl4pPr>
            <a:lvl5pPr marL="3307291" indent="-767291">
              <a:defRPr sz="5800"/>
            </a:lvl5p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5" name="イメージ"/>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p>
            <a:pPr/>
            <a:r>
              <a:t>タイトルテキスト</a:t>
            </a:r>
          </a:p>
        </p:txBody>
      </p:sp>
      <p:sp>
        <p:nvSpPr>
          <p:cNvPr id="67" name="本文レベル1…"/>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xfrm>
            <a:off x="1689100" y="1778000"/>
            <a:ext cx="21005800" cy="10160000"/>
          </a:xfrm>
          <a:prstGeom prst="rect">
            <a:avLst/>
          </a:prstGeom>
        </p:spPr>
        <p:txBody>
          <a:bodyPr/>
          <a:lstStyle>
            <a:lvl1pPr marL="767291" indent="-767291">
              <a:defRPr sz="5800"/>
            </a:lvl1pPr>
            <a:lvl2pPr marL="1402291" indent="-767291">
              <a:defRPr sz="5800"/>
            </a:lvl2pPr>
            <a:lvl3pPr marL="2037291" indent="-767291">
              <a:defRPr sz="5800"/>
            </a:lvl3pPr>
            <a:lvl4pPr marL="2672291" indent="-767291">
              <a:defRPr sz="5800"/>
            </a:lvl4pPr>
            <a:lvl5pPr marL="3307291" indent="-767291">
              <a:defRPr sz="5800"/>
            </a:lvl5p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83" name="イメージ"/>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イメージ"/>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イメージ"/>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本文レベル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1pPr>
      <a:lvl2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2pPr>
      <a:lvl3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3pPr>
      <a:lvl4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4pPr>
      <a:lvl5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5pPr>
      <a:lvl6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6pPr>
      <a:lvl7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7pPr>
      <a:lvl8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8pPr>
      <a:lvl9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2.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2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1.xml"/><Relationship Id="rId3"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1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4.jpeg"/><Relationship Id="rId4" Type="http://schemas.openxmlformats.org/officeDocument/2006/relationships/image" Target="../media/image26.png"/><Relationship Id="rId5" Type="http://schemas.openxmlformats.org/officeDocument/2006/relationships/image" Target="../media/image2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3.xml"/><Relationship Id="rId3" Type="http://schemas.openxmlformats.org/officeDocument/2006/relationships/image" Target="../media/image3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video" Target="../media/media1.mov"/><Relationship Id="rId3" Type="http://schemas.microsoft.com/office/2007/relationships/media" Target="../media/media1.mov"/><Relationship Id="rId4"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 Computational Model of Cell Migration of Fish Keratocytes"/>
          <p:cNvSpPr txBox="1"/>
          <p:nvPr>
            <p:ph type="ctrTitle"/>
          </p:nvPr>
        </p:nvSpPr>
        <p:spPr>
          <a:prstGeom prst="rect">
            <a:avLst/>
          </a:prstGeom>
        </p:spPr>
        <p:txBody>
          <a:bodyPr anchor="ctr"/>
          <a:lstStyle>
            <a:lvl1pPr defTabSz="784225">
              <a:defRPr sz="10640"/>
            </a:lvl1pPr>
          </a:lstStyle>
          <a:p>
            <a:pPr/>
            <a:r>
              <a:t>A Computational Model of Cell Migration of Fish Keratocytes</a:t>
            </a:r>
          </a:p>
        </p:txBody>
      </p:sp>
      <p:sp>
        <p:nvSpPr>
          <p:cNvPr id="120" name="創成科学研究科…"/>
          <p:cNvSpPr txBox="1"/>
          <p:nvPr>
            <p:ph type="subTitle" sz="quarter" idx="1"/>
          </p:nvPr>
        </p:nvSpPr>
        <p:spPr>
          <a:xfrm>
            <a:off x="1778000" y="8929937"/>
            <a:ext cx="20828000" cy="2983932"/>
          </a:xfrm>
          <a:prstGeom prst="rect">
            <a:avLst/>
          </a:prstGeom>
        </p:spPr>
        <p:txBody>
          <a:bodyPr anchor="ctr"/>
          <a:lstStyle/>
          <a:p>
            <a:pPr defTabSz="503555">
              <a:defRPr sz="5612"/>
            </a:pPr>
            <a:r>
              <a:t>創成科学研究科</a:t>
            </a:r>
          </a:p>
          <a:p>
            <a:pPr defTabSz="503555">
              <a:defRPr sz="5612"/>
            </a:pPr>
            <a:r>
              <a:t>生体情報システム研究室</a:t>
            </a:r>
          </a:p>
          <a:p>
            <a:pPr defTabSz="503555">
              <a:defRPr sz="5612"/>
            </a:pPr>
            <a:r>
              <a:t>M2 徳永 優</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実験手法"/>
          <p:cNvSpPr txBox="1"/>
          <p:nvPr>
            <p:ph type="title"/>
          </p:nvPr>
        </p:nvSpPr>
        <p:spPr>
          <a:prstGeom prst="rect">
            <a:avLst/>
          </a:prstGeom>
        </p:spPr>
        <p:txBody>
          <a:bodyPr/>
          <a:lstStyle/>
          <a:p>
            <a:pPr/>
            <a:r>
              <a:t>実験手法</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初期配置"/>
          <p:cNvSpPr txBox="1"/>
          <p:nvPr>
            <p:ph type="title"/>
          </p:nvPr>
        </p:nvSpPr>
        <p:spPr>
          <a:prstGeom prst="rect">
            <a:avLst/>
          </a:prstGeom>
        </p:spPr>
        <p:txBody>
          <a:bodyPr/>
          <a:lstStyle/>
          <a:p>
            <a:pPr/>
            <a:r>
              <a:t>初期配置</a:t>
            </a:r>
          </a:p>
        </p:txBody>
      </p:sp>
      <p:sp>
        <p:nvSpPr>
          <p:cNvPr id="186" name="膜分子は単純な粒子点とみなす…"/>
          <p:cNvSpPr txBox="1"/>
          <p:nvPr/>
        </p:nvSpPr>
        <p:spPr>
          <a:xfrm>
            <a:off x="10123125" y="3657600"/>
            <a:ext cx="12561579" cy="640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08344" indent="-308344" algn="l">
              <a:spcBef>
                <a:spcPts val="5900"/>
              </a:spcBef>
              <a:buSzPct val="100000"/>
              <a:buChar char="•"/>
              <a:defRPr sz="5800">
                <a:latin typeface="+mn-lt"/>
                <a:ea typeface="+mn-ea"/>
                <a:cs typeface="+mn-cs"/>
                <a:sym typeface="ヒラギノ角ゴ ProN W3"/>
              </a:defRPr>
            </a:pPr>
            <a:r>
              <a:t>膜分子は単純な粒子点とみなす</a:t>
            </a:r>
          </a:p>
          <a:p>
            <a:pPr marL="308344" indent="-308344" algn="l">
              <a:spcBef>
                <a:spcPts val="5900"/>
              </a:spcBef>
              <a:buSzPct val="100000"/>
              <a:buChar char="•"/>
              <a:defRPr sz="5800">
                <a:latin typeface="+mn-lt"/>
                <a:ea typeface="+mn-ea"/>
                <a:cs typeface="+mn-cs"/>
                <a:sym typeface="ヒラギノ角ゴ ProN W3"/>
              </a:defRPr>
            </a:pPr>
            <a:r>
              <a:t>膜分子は円柱表面上に等間隔で配置</a:t>
            </a:r>
          </a:p>
          <a:p>
            <a:pPr marL="308344" indent="-308344" algn="l">
              <a:spcBef>
                <a:spcPts val="5900"/>
              </a:spcBef>
              <a:buSzPct val="100000"/>
              <a:buChar char="•"/>
              <a:defRPr sz="5800">
                <a:latin typeface="+mn-lt"/>
                <a:ea typeface="+mn-ea"/>
                <a:cs typeface="+mn-cs"/>
                <a:sym typeface="ヒラギノ角ゴ ProN W3"/>
              </a:defRPr>
            </a:pPr>
            <a:r>
              <a:t>総膜分子数は1,618個</a:t>
            </a:r>
          </a:p>
          <a:p>
            <a:pPr marL="308344" indent="-308344" algn="l">
              <a:spcBef>
                <a:spcPts val="5900"/>
              </a:spcBef>
              <a:buSzPct val="100000"/>
              <a:buChar char="•"/>
              <a:defRPr sz="5800">
                <a:latin typeface="+mn-lt"/>
                <a:ea typeface="+mn-ea"/>
                <a:cs typeface="+mn-cs"/>
                <a:sym typeface="ヒラギノ角ゴ ProN W3"/>
              </a:defRPr>
            </a:pPr>
            <a:r>
              <a:t>隣同士の膜分子が相互作用</a:t>
            </a:r>
          </a:p>
        </p:txBody>
      </p:sp>
      <p:pic>
        <p:nvPicPr>
          <p:cNvPr id="187" name="screenshot711597.jpg" descr="screenshot711597.jpg"/>
          <p:cNvPicPr>
            <a:picLocks noChangeAspect="1"/>
          </p:cNvPicPr>
          <p:nvPr/>
        </p:nvPicPr>
        <p:blipFill>
          <a:blip r:embed="rId2">
            <a:extLst/>
          </a:blip>
          <a:srcRect l="37989" t="24720" r="7289" b="23506"/>
          <a:stretch>
            <a:fillRect/>
          </a:stretch>
        </p:blipFill>
        <p:spPr>
          <a:xfrm>
            <a:off x="595777" y="3345259"/>
            <a:ext cx="9412068" cy="890516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細胞膜シミュレーション"/>
          <p:cNvSpPr txBox="1"/>
          <p:nvPr>
            <p:ph type="title"/>
          </p:nvPr>
        </p:nvSpPr>
        <p:spPr>
          <a:prstGeom prst="rect">
            <a:avLst/>
          </a:prstGeom>
        </p:spPr>
        <p:txBody>
          <a:bodyPr/>
          <a:lstStyle/>
          <a:p>
            <a:pPr/>
            <a:r>
              <a:t>細胞膜シミュレーション</a:t>
            </a:r>
          </a:p>
        </p:txBody>
      </p:sp>
      <p:pic>
        <p:nvPicPr>
          <p:cNvPr id="190" name="eq1.png" descr="eq1.png"/>
          <p:cNvPicPr>
            <a:picLocks noChangeAspect="1"/>
          </p:cNvPicPr>
          <p:nvPr/>
        </p:nvPicPr>
        <p:blipFill>
          <a:blip r:embed="rId2">
            <a:extLst/>
          </a:blip>
          <a:stretch>
            <a:fillRect/>
          </a:stretch>
        </p:blipFill>
        <p:spPr>
          <a:xfrm>
            <a:off x="1257200" y="3059907"/>
            <a:ext cx="12892380" cy="1584234"/>
          </a:xfrm>
          <a:prstGeom prst="rect">
            <a:avLst/>
          </a:prstGeom>
          <a:ln w="12700">
            <a:miter lim="400000"/>
          </a:ln>
        </p:spPr>
      </p:pic>
      <p:pic>
        <p:nvPicPr>
          <p:cNvPr id="191" name="四角形" descr="四角形"/>
          <p:cNvPicPr>
            <a:picLocks noChangeAspect="0"/>
          </p:cNvPicPr>
          <p:nvPr/>
        </p:nvPicPr>
        <p:blipFill>
          <a:blip r:embed="rId3">
            <a:extLst/>
          </a:blip>
          <a:stretch>
            <a:fillRect/>
          </a:stretch>
        </p:blipFill>
        <p:spPr>
          <a:xfrm>
            <a:off x="5755661" y="2954399"/>
            <a:ext cx="2028454" cy="1795250"/>
          </a:xfrm>
          <a:prstGeom prst="rect">
            <a:avLst/>
          </a:prstGeom>
        </p:spPr>
      </p:pic>
      <p:grpSp>
        <p:nvGrpSpPr>
          <p:cNvPr id="196" name="グループ"/>
          <p:cNvGrpSpPr/>
          <p:nvPr/>
        </p:nvGrpSpPr>
        <p:grpSpPr>
          <a:xfrm>
            <a:off x="970855" y="7723423"/>
            <a:ext cx="13217002" cy="2192122"/>
            <a:chOff x="-57150" y="-57150"/>
            <a:chExt cx="13217001" cy="2192121"/>
          </a:xfrm>
        </p:grpSpPr>
        <p:pic>
          <p:nvPicPr>
            <p:cNvPr id="193" name="四角形" descr="四角形"/>
            <p:cNvPicPr>
              <a:picLocks noChangeAspect="0"/>
            </p:cNvPicPr>
            <p:nvPr/>
          </p:nvPicPr>
          <p:blipFill>
            <a:blip r:embed="rId4">
              <a:extLst/>
            </a:blip>
            <a:stretch>
              <a:fillRect/>
            </a:stretch>
          </p:blipFill>
          <p:spPr>
            <a:xfrm>
              <a:off x="-57150" y="-57151"/>
              <a:ext cx="13217001" cy="2192123"/>
            </a:xfrm>
            <a:prstGeom prst="rect">
              <a:avLst/>
            </a:prstGeom>
            <a:effectLst/>
          </p:spPr>
        </p:pic>
        <p:pic>
          <p:nvPicPr>
            <p:cNvPr id="195" name="fm.png" descr="fm.png"/>
            <p:cNvPicPr>
              <a:picLocks noChangeAspect="1"/>
            </p:cNvPicPr>
            <p:nvPr/>
          </p:nvPicPr>
          <p:blipFill>
            <a:blip r:embed="rId5">
              <a:extLst/>
            </a:blip>
            <a:srcRect l="285" t="0" r="41622" b="0"/>
            <a:stretch>
              <a:fillRect/>
            </a:stretch>
          </p:blipFill>
          <p:spPr>
            <a:xfrm>
              <a:off x="952770" y="254053"/>
              <a:ext cx="11992098" cy="1569849"/>
            </a:xfrm>
            <a:prstGeom prst="rect">
              <a:avLst/>
            </a:prstGeom>
            <a:ln w="12700" cap="flat">
              <a:noFill/>
              <a:miter lim="400000"/>
            </a:ln>
            <a:effectLst/>
          </p:spPr>
        </p:pic>
      </p:grpSp>
      <p:sp>
        <p:nvSpPr>
          <p:cNvPr id="270" name="接続の線"/>
          <p:cNvSpPr/>
          <p:nvPr/>
        </p:nvSpPr>
        <p:spPr>
          <a:xfrm>
            <a:off x="8644564" y="8964859"/>
            <a:ext cx="280295" cy="1139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ln>
        </p:spPr>
        <p:txBody>
          <a:bodyPr/>
          <a:lstStyle/>
          <a:p>
            <a:pPr/>
          </a:p>
        </p:txBody>
      </p:sp>
      <p:sp>
        <p:nvSpPr>
          <p:cNvPr id="198" name="バネ定数"/>
          <p:cNvSpPr txBox="1"/>
          <p:nvPr/>
        </p:nvSpPr>
        <p:spPr>
          <a:xfrm>
            <a:off x="6536193" y="10143601"/>
            <a:ext cx="2044701"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バネ定数</a:t>
            </a:r>
          </a:p>
        </p:txBody>
      </p:sp>
      <p:sp>
        <p:nvSpPr>
          <p:cNvPr id="271" name="接続の線"/>
          <p:cNvSpPr/>
          <p:nvPr/>
        </p:nvSpPr>
        <p:spPr>
          <a:xfrm>
            <a:off x="11477715" y="8968647"/>
            <a:ext cx="119661" cy="13145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8100">
            <a:solidFill>
              <a:srgbClr val="000000"/>
            </a:solidFill>
            <a:miter lim="400000"/>
          </a:ln>
        </p:spPr>
        <p:txBody>
          <a:bodyPr/>
          <a:lstStyle/>
          <a:p>
            <a:pPr/>
          </a:p>
        </p:txBody>
      </p:sp>
      <p:sp>
        <p:nvSpPr>
          <p:cNvPr id="200" name="膜分子の位置"/>
          <p:cNvSpPr txBox="1"/>
          <p:nvPr/>
        </p:nvSpPr>
        <p:spPr>
          <a:xfrm>
            <a:off x="10043606" y="10283170"/>
            <a:ext cx="3160719"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膜分子の位置</a:t>
            </a:r>
          </a:p>
        </p:txBody>
      </p:sp>
      <p:sp>
        <p:nvSpPr>
          <p:cNvPr id="272" name="接続の線"/>
          <p:cNvSpPr/>
          <p:nvPr/>
        </p:nvSpPr>
        <p:spPr>
          <a:xfrm>
            <a:off x="13190804" y="7482160"/>
            <a:ext cx="45837" cy="635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ln>
        </p:spPr>
        <p:txBody>
          <a:bodyPr/>
          <a:lstStyle/>
          <a:p>
            <a:pPr/>
          </a:p>
        </p:txBody>
      </p:sp>
      <p:sp>
        <p:nvSpPr>
          <p:cNvPr id="202" name="二分子間の初期距離"/>
          <p:cNvSpPr txBox="1"/>
          <p:nvPr/>
        </p:nvSpPr>
        <p:spPr>
          <a:xfrm>
            <a:off x="9875841" y="6778192"/>
            <a:ext cx="4599425"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二分子間の初期距離</a:t>
            </a:r>
          </a:p>
        </p:txBody>
      </p:sp>
      <p:sp>
        <p:nvSpPr>
          <p:cNvPr id="203"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204" name="細胞膜"/>
          <p:cNvSpPr txBox="1"/>
          <p:nvPr/>
        </p:nvSpPr>
        <p:spPr>
          <a:xfrm>
            <a:off x="20810748" y="10822439"/>
            <a:ext cx="23241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細胞膜</a:t>
            </a:r>
          </a:p>
        </p:txBody>
      </p:sp>
      <p:pic>
        <p:nvPicPr>
          <p:cNvPr id="205" name="グループ" descr="グループ"/>
          <p:cNvPicPr>
            <a:picLocks noChangeAspect="1"/>
          </p:cNvPicPr>
          <p:nvPr/>
        </p:nvPicPr>
        <p:blipFill>
          <a:blip r:embed="rId5">
            <a:extLst/>
          </a:blip>
          <a:srcRect l="37298" t="15132" r="59057" b="45560"/>
          <a:stretch>
            <a:fillRect/>
          </a:stretch>
        </p:blipFill>
        <p:spPr>
          <a:xfrm>
            <a:off x="19687428" y="3601420"/>
            <a:ext cx="1144065" cy="938431"/>
          </a:xfrm>
          <a:prstGeom prst="rect">
            <a:avLst/>
          </a:prstGeom>
          <a:ln w="12700">
            <a:miter lim="400000"/>
          </a:ln>
        </p:spPr>
      </p:pic>
      <p:pic>
        <p:nvPicPr>
          <p:cNvPr id="206" name="fm.png" descr="fm.png"/>
          <p:cNvPicPr>
            <a:picLocks noChangeAspect="1"/>
          </p:cNvPicPr>
          <p:nvPr/>
        </p:nvPicPr>
        <p:blipFill>
          <a:blip r:embed="rId5">
            <a:extLst/>
          </a:blip>
          <a:srcRect l="44270" t="9687" r="51681" b="0"/>
          <a:stretch>
            <a:fillRect/>
          </a:stretch>
        </p:blipFill>
        <p:spPr>
          <a:xfrm>
            <a:off x="19067352" y="6551393"/>
            <a:ext cx="1072361" cy="1819732"/>
          </a:xfrm>
          <a:prstGeom prst="rect">
            <a:avLst/>
          </a:prstGeom>
          <a:ln w="12700">
            <a:miter lim="400000"/>
          </a:ln>
        </p:spPr>
      </p:pic>
      <p:sp>
        <p:nvSpPr>
          <p:cNvPr id="273"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274"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275"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276"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77"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78"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13"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4"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5"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6"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7"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8" name="線"/>
          <p:cNvSpPr/>
          <p:nvPr/>
        </p:nvSpPr>
        <p:spPr>
          <a:xfrm flipV="1">
            <a:off x="22614379" y="3059907"/>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9"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0"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1"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2"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3" name="線"/>
          <p:cNvSpPr/>
          <p:nvPr/>
        </p:nvSpPr>
        <p:spPr>
          <a:xfrm>
            <a:off x="8703957" y="8882983"/>
            <a:ext cx="519947"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224" name="線"/>
          <p:cNvSpPr/>
          <p:nvPr/>
        </p:nvSpPr>
        <p:spPr>
          <a:xfrm>
            <a:off x="11170452" y="8882983"/>
            <a:ext cx="519946"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225" name="線"/>
          <p:cNvSpPr/>
          <p:nvPr/>
        </p:nvSpPr>
        <p:spPr>
          <a:xfrm>
            <a:off x="12918745" y="8882983"/>
            <a:ext cx="519946"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226" name="楕円"/>
          <p:cNvSpPr/>
          <p:nvPr/>
        </p:nvSpPr>
        <p:spPr>
          <a:xfrm>
            <a:off x="17536733" y="408502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27" name="楕円"/>
          <p:cNvSpPr/>
          <p:nvPr/>
        </p:nvSpPr>
        <p:spPr>
          <a:xfrm>
            <a:off x="15420229" y="5850991"/>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28" name="楕円"/>
          <p:cNvSpPr/>
          <p:nvPr/>
        </p:nvSpPr>
        <p:spPr>
          <a:xfrm>
            <a:off x="20261795" y="477893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29" name="楕円"/>
          <p:cNvSpPr/>
          <p:nvPr/>
        </p:nvSpPr>
        <p:spPr>
          <a:xfrm>
            <a:off x="22423965" y="2887570"/>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0" name="楕円"/>
          <p:cNvSpPr/>
          <p:nvPr/>
        </p:nvSpPr>
        <p:spPr>
          <a:xfrm>
            <a:off x="18145292" y="654490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1" name="楕円"/>
          <p:cNvSpPr/>
          <p:nvPr/>
        </p:nvSpPr>
        <p:spPr>
          <a:xfrm>
            <a:off x="20261795" y="758541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2" name="楕円"/>
          <p:cNvSpPr/>
          <p:nvPr/>
        </p:nvSpPr>
        <p:spPr>
          <a:xfrm>
            <a:off x="22423965" y="5694048"/>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3" name="楕円"/>
          <p:cNvSpPr/>
          <p:nvPr/>
        </p:nvSpPr>
        <p:spPr>
          <a:xfrm>
            <a:off x="18145292" y="935138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4" name="楕円"/>
          <p:cNvSpPr/>
          <p:nvPr/>
        </p:nvSpPr>
        <p:spPr>
          <a:xfrm>
            <a:off x="20261795" y="1038305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5" name="楕円"/>
          <p:cNvSpPr/>
          <p:nvPr/>
        </p:nvSpPr>
        <p:spPr>
          <a:xfrm>
            <a:off x="22423965" y="849169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6" name="楕円"/>
          <p:cNvSpPr/>
          <p:nvPr/>
        </p:nvSpPr>
        <p:spPr>
          <a:xfrm>
            <a:off x="18145292" y="1214902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7" name="線"/>
          <p:cNvSpPr/>
          <p:nvPr/>
        </p:nvSpPr>
        <p:spPr>
          <a:xfrm>
            <a:off x="15638338" y="6010510"/>
            <a:ext cx="946216"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38" name="楕円"/>
          <p:cNvSpPr/>
          <p:nvPr/>
        </p:nvSpPr>
        <p:spPr>
          <a:xfrm>
            <a:off x="19787802" y="2193656"/>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9" name="線"/>
          <p:cNvSpPr/>
          <p:nvPr/>
        </p:nvSpPr>
        <p:spPr>
          <a:xfrm flipH="1">
            <a:off x="19214038" y="2316178"/>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0" name="線"/>
          <p:cNvSpPr/>
          <p:nvPr/>
        </p:nvSpPr>
        <p:spPr>
          <a:xfrm flipV="1">
            <a:off x="15571199" y="537327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1" name="線"/>
          <p:cNvSpPr/>
          <p:nvPr/>
        </p:nvSpPr>
        <p:spPr>
          <a:xfrm flipH="1">
            <a:off x="16925787" y="423658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2" name="線"/>
          <p:cNvSpPr/>
          <p:nvPr/>
        </p:nvSpPr>
        <p:spPr>
          <a:xfrm flipV="1">
            <a:off x="17642219" y="360297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3" name="線"/>
          <p:cNvSpPr/>
          <p:nvPr/>
        </p:nvSpPr>
        <p:spPr>
          <a:xfrm flipH="1" flipV="1">
            <a:off x="17310648" y="6425559"/>
            <a:ext cx="946216"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4" name="線"/>
          <p:cNvSpPr/>
          <p:nvPr/>
        </p:nvSpPr>
        <p:spPr>
          <a:xfrm flipH="1" flipV="1">
            <a:off x="19461342" y="4691423"/>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5" name="線"/>
          <p:cNvSpPr/>
          <p:nvPr/>
        </p:nvSpPr>
        <p:spPr>
          <a:xfrm flipH="1" flipV="1">
            <a:off x="21648853" y="2780616"/>
            <a:ext cx="946216"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6" name="線"/>
          <p:cNvSpPr/>
          <p:nvPr/>
        </p:nvSpPr>
        <p:spPr>
          <a:xfrm flipH="1">
            <a:off x="21903119" y="303321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7" name="線"/>
          <p:cNvSpPr/>
          <p:nvPr/>
        </p:nvSpPr>
        <p:spPr>
          <a:xfrm flipV="1">
            <a:off x="18260279" y="609031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8" name="線"/>
          <p:cNvSpPr/>
          <p:nvPr/>
        </p:nvSpPr>
        <p:spPr>
          <a:xfrm flipH="1">
            <a:off x="19614868" y="4953626"/>
            <a:ext cx="750414"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9" name="線"/>
          <p:cNvSpPr/>
          <p:nvPr/>
        </p:nvSpPr>
        <p:spPr>
          <a:xfrm flipV="1">
            <a:off x="20331300" y="43200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0" name="線"/>
          <p:cNvSpPr/>
          <p:nvPr/>
        </p:nvSpPr>
        <p:spPr>
          <a:xfrm>
            <a:off x="18297692" y="6716936"/>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1" name="線"/>
          <p:cNvSpPr/>
          <p:nvPr/>
        </p:nvSpPr>
        <p:spPr>
          <a:xfrm>
            <a:off x="20398147" y="491594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2" name="線"/>
          <p:cNvSpPr/>
          <p:nvPr/>
        </p:nvSpPr>
        <p:spPr>
          <a:xfrm>
            <a:off x="22629650" y="30599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3" name="線"/>
          <p:cNvSpPr/>
          <p:nvPr/>
        </p:nvSpPr>
        <p:spPr>
          <a:xfrm flipV="1">
            <a:off x="18272292" y="849169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4" name="線"/>
          <p:cNvSpPr/>
          <p:nvPr/>
        </p:nvSpPr>
        <p:spPr>
          <a:xfrm flipV="1">
            <a:off x="18272292" y="1128567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5" name="線"/>
          <p:cNvSpPr/>
          <p:nvPr/>
        </p:nvSpPr>
        <p:spPr>
          <a:xfrm flipV="1">
            <a:off x="20411629" y="6732019"/>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6" name="線"/>
          <p:cNvSpPr/>
          <p:nvPr/>
        </p:nvSpPr>
        <p:spPr>
          <a:xfrm flipV="1">
            <a:off x="20411629" y="9526006"/>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7" name="線"/>
          <p:cNvSpPr/>
          <p:nvPr/>
        </p:nvSpPr>
        <p:spPr>
          <a:xfrm flipV="1">
            <a:off x="22602794" y="48582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8" name="線"/>
          <p:cNvSpPr/>
          <p:nvPr/>
        </p:nvSpPr>
        <p:spPr>
          <a:xfrm flipV="1">
            <a:off x="22602794" y="7652224"/>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9" name="線"/>
          <p:cNvSpPr/>
          <p:nvPr/>
        </p:nvSpPr>
        <p:spPr>
          <a:xfrm flipH="1">
            <a:off x="21884846" y="585261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0" name="線"/>
          <p:cNvSpPr/>
          <p:nvPr/>
        </p:nvSpPr>
        <p:spPr>
          <a:xfrm flipV="1">
            <a:off x="18242007" y="8909715"/>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1" name="線"/>
          <p:cNvSpPr/>
          <p:nvPr/>
        </p:nvSpPr>
        <p:spPr>
          <a:xfrm flipV="1">
            <a:off x="20313028" y="7139414"/>
            <a:ext cx="750413"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2" name="線"/>
          <p:cNvSpPr/>
          <p:nvPr/>
        </p:nvSpPr>
        <p:spPr>
          <a:xfrm>
            <a:off x="18279418" y="95363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3" name="線"/>
          <p:cNvSpPr/>
          <p:nvPr/>
        </p:nvSpPr>
        <p:spPr>
          <a:xfrm>
            <a:off x="20379873" y="7735348"/>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4" name="線"/>
          <p:cNvSpPr/>
          <p:nvPr/>
        </p:nvSpPr>
        <p:spPr>
          <a:xfrm>
            <a:off x="22611377" y="5879307"/>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5" name="線"/>
          <p:cNvSpPr/>
          <p:nvPr/>
        </p:nvSpPr>
        <p:spPr>
          <a:xfrm flipH="1">
            <a:off x="21892989" y="8527729"/>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6" name="線"/>
          <p:cNvSpPr/>
          <p:nvPr/>
        </p:nvSpPr>
        <p:spPr>
          <a:xfrm flipV="1">
            <a:off x="18250150" y="11584826"/>
            <a:ext cx="750413"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7" name="線"/>
          <p:cNvSpPr/>
          <p:nvPr/>
        </p:nvSpPr>
        <p:spPr>
          <a:xfrm flipV="1">
            <a:off x="20371970" y="985262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8" name="線"/>
          <p:cNvSpPr/>
          <p:nvPr/>
        </p:nvSpPr>
        <p:spPr>
          <a:xfrm flipH="1">
            <a:off x="19619162" y="768536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9" name="線"/>
          <p:cNvSpPr/>
          <p:nvPr/>
        </p:nvSpPr>
        <p:spPr>
          <a:xfrm flipH="1">
            <a:off x="19654550" y="10448703"/>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線"/>
          <p:cNvSpPr/>
          <p:nvPr/>
        </p:nvSpPr>
        <p:spPr>
          <a:xfrm>
            <a:off x="18413633" y="4706339"/>
            <a:ext cx="1412988" cy="2017956"/>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281" name="膜-アクチン間作用"/>
          <p:cNvSpPr txBox="1"/>
          <p:nvPr>
            <p:ph type="title"/>
          </p:nvPr>
        </p:nvSpPr>
        <p:spPr>
          <a:prstGeom prst="rect">
            <a:avLst/>
          </a:prstGeom>
        </p:spPr>
        <p:txBody>
          <a:bodyPr/>
          <a:lstStyle/>
          <a:p>
            <a:pPr/>
            <a:r>
              <a:t>膜-アクチン間作用</a:t>
            </a:r>
          </a:p>
        </p:txBody>
      </p:sp>
      <p:pic>
        <p:nvPicPr>
          <p:cNvPr id="282" name="四角形" descr="四角形"/>
          <p:cNvPicPr>
            <a:picLocks noChangeAspect="0"/>
          </p:cNvPicPr>
          <p:nvPr/>
        </p:nvPicPr>
        <p:blipFill>
          <a:blip r:embed="rId2">
            <a:extLst/>
          </a:blip>
          <a:stretch>
            <a:fillRect/>
          </a:stretch>
        </p:blipFill>
        <p:spPr>
          <a:xfrm>
            <a:off x="8989109" y="3208445"/>
            <a:ext cx="2028454" cy="1795250"/>
          </a:xfrm>
          <a:prstGeom prst="rect">
            <a:avLst/>
          </a:prstGeom>
        </p:spPr>
      </p:pic>
      <p:sp>
        <p:nvSpPr>
          <p:cNvPr id="357" name="接続の線"/>
          <p:cNvSpPr/>
          <p:nvPr/>
        </p:nvSpPr>
        <p:spPr>
          <a:xfrm>
            <a:off x="8648824" y="7505929"/>
            <a:ext cx="250777" cy="835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8100">
            <a:solidFill>
              <a:srgbClr val="000000"/>
            </a:solidFill>
            <a:miter lim="400000"/>
          </a:ln>
        </p:spPr>
        <p:txBody>
          <a:bodyPr/>
          <a:lstStyle/>
          <a:p>
            <a:pPr/>
          </a:p>
        </p:txBody>
      </p:sp>
      <p:sp>
        <p:nvSpPr>
          <p:cNvPr id="285" name="反発力の強度を示すパラメータ"/>
          <p:cNvSpPr txBox="1"/>
          <p:nvPr/>
        </p:nvSpPr>
        <p:spPr>
          <a:xfrm>
            <a:off x="5135475" y="6921730"/>
            <a:ext cx="6851397"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反発力の強度を示すパラメータ</a:t>
            </a:r>
          </a:p>
        </p:txBody>
      </p:sp>
      <p:pic>
        <p:nvPicPr>
          <p:cNvPr id="286" name="四角形" descr="四角形"/>
          <p:cNvPicPr>
            <a:picLocks noChangeAspect="0"/>
          </p:cNvPicPr>
          <p:nvPr/>
        </p:nvPicPr>
        <p:blipFill>
          <a:blip r:embed="rId3">
            <a:extLst/>
          </a:blip>
          <a:stretch>
            <a:fillRect/>
          </a:stretch>
        </p:blipFill>
        <p:spPr>
          <a:xfrm>
            <a:off x="1022726" y="8081733"/>
            <a:ext cx="13006679" cy="2158770"/>
          </a:xfrm>
          <a:prstGeom prst="rect">
            <a:avLst/>
          </a:prstGeom>
        </p:spPr>
      </p:pic>
      <p:pic>
        <p:nvPicPr>
          <p:cNvPr id="288" name="fa.png" descr="fa.png"/>
          <p:cNvPicPr>
            <a:picLocks noChangeAspect="1"/>
          </p:cNvPicPr>
          <p:nvPr/>
        </p:nvPicPr>
        <p:blipFill>
          <a:blip r:embed="rId4">
            <a:extLst/>
          </a:blip>
          <a:srcRect l="0" t="0" r="40510" b="0"/>
          <a:stretch>
            <a:fillRect/>
          </a:stretch>
        </p:blipFill>
        <p:spPr>
          <a:xfrm>
            <a:off x="1196901" y="8226676"/>
            <a:ext cx="12658469" cy="1869049"/>
          </a:xfrm>
          <a:prstGeom prst="rect">
            <a:avLst/>
          </a:prstGeom>
          <a:ln w="12700">
            <a:miter lim="400000"/>
          </a:ln>
        </p:spPr>
      </p:pic>
      <p:pic>
        <p:nvPicPr>
          <p:cNvPr id="289" name="fa.png" descr="fa.png"/>
          <p:cNvPicPr>
            <a:picLocks noChangeAspect="1"/>
          </p:cNvPicPr>
          <p:nvPr/>
        </p:nvPicPr>
        <p:blipFill>
          <a:blip r:embed="rId4">
            <a:extLst/>
          </a:blip>
          <a:stretch>
            <a:fillRect/>
          </a:stretch>
        </p:blipFill>
        <p:spPr>
          <a:prstGeom prst="rect">
            <a:avLst/>
          </a:prstGeom>
          <a:ln w="12700">
            <a:miter lim="400000"/>
          </a:ln>
        </p:spPr>
      </p:pic>
      <p:pic>
        <p:nvPicPr>
          <p:cNvPr id="290" name="eq1.png" descr="eq1.png"/>
          <p:cNvPicPr>
            <a:picLocks noChangeAspect="1"/>
          </p:cNvPicPr>
          <p:nvPr/>
        </p:nvPicPr>
        <p:blipFill>
          <a:blip r:embed="rId5">
            <a:extLst/>
          </a:blip>
          <a:srcRect l="60343" t="0" r="27682" b="7531"/>
          <a:stretch>
            <a:fillRect/>
          </a:stretch>
        </p:blipFill>
        <p:spPr>
          <a:xfrm>
            <a:off x="21536765" y="9573437"/>
            <a:ext cx="1182012" cy="1121712"/>
          </a:xfrm>
          <a:prstGeom prst="rect">
            <a:avLst/>
          </a:prstGeom>
          <a:ln w="12700">
            <a:miter lim="400000"/>
          </a:ln>
        </p:spPr>
      </p:pic>
      <p:sp>
        <p:nvSpPr>
          <p:cNvPr id="358" name="接続の線"/>
          <p:cNvSpPr/>
          <p:nvPr/>
        </p:nvSpPr>
        <p:spPr>
          <a:xfrm>
            <a:off x="9998672" y="9851744"/>
            <a:ext cx="351977" cy="593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000000"/>
            </a:solidFill>
            <a:miter lim="400000"/>
          </a:ln>
        </p:spPr>
        <p:txBody>
          <a:bodyPr/>
          <a:lstStyle/>
          <a:p>
            <a:pPr/>
          </a:p>
        </p:txBody>
      </p:sp>
      <p:sp>
        <p:nvSpPr>
          <p:cNvPr id="292" name="アクチン分子の先端の位置"/>
          <p:cNvSpPr txBox="1"/>
          <p:nvPr/>
        </p:nvSpPr>
        <p:spPr>
          <a:xfrm>
            <a:off x="7597691" y="10445176"/>
            <a:ext cx="585241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アクチン分子の先端の位置</a:t>
            </a:r>
          </a:p>
        </p:txBody>
      </p:sp>
      <p:sp>
        <p:nvSpPr>
          <p:cNvPr id="293"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pic>
        <p:nvPicPr>
          <p:cNvPr id="294" name="グループ" descr="グループ"/>
          <p:cNvPicPr>
            <a:picLocks noChangeAspect="1"/>
          </p:cNvPicPr>
          <p:nvPr/>
        </p:nvPicPr>
        <p:blipFill>
          <a:blip r:embed="rId6">
            <a:extLst/>
          </a:blip>
          <a:srcRect l="37298" t="15132" r="59057" b="45560"/>
          <a:stretch>
            <a:fillRect/>
          </a:stretch>
        </p:blipFill>
        <p:spPr>
          <a:xfrm>
            <a:off x="20352242" y="6065296"/>
            <a:ext cx="1144065" cy="938432"/>
          </a:xfrm>
          <a:prstGeom prst="rect">
            <a:avLst/>
          </a:prstGeom>
          <a:ln w="12700">
            <a:miter lim="400000"/>
          </a:ln>
        </p:spPr>
      </p:pic>
      <p:sp>
        <p:nvSpPr>
          <p:cNvPr id="359"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360"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361"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362"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63"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64"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01"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2"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3"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4"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5"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6" name="線"/>
          <p:cNvSpPr/>
          <p:nvPr/>
        </p:nvSpPr>
        <p:spPr>
          <a:xfrm flipV="1">
            <a:off x="22614380" y="3059907"/>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7"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8"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9"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10"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11" name="楕円"/>
          <p:cNvSpPr/>
          <p:nvPr/>
        </p:nvSpPr>
        <p:spPr>
          <a:xfrm>
            <a:off x="17536732" y="408502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2" name="楕円"/>
          <p:cNvSpPr/>
          <p:nvPr/>
        </p:nvSpPr>
        <p:spPr>
          <a:xfrm>
            <a:off x="15420229" y="5850991"/>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3" name="楕円"/>
          <p:cNvSpPr/>
          <p:nvPr/>
        </p:nvSpPr>
        <p:spPr>
          <a:xfrm>
            <a:off x="20261795" y="477893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4" name="楕円"/>
          <p:cNvSpPr/>
          <p:nvPr/>
        </p:nvSpPr>
        <p:spPr>
          <a:xfrm>
            <a:off x="22423966" y="2887570"/>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5" name="楕円"/>
          <p:cNvSpPr/>
          <p:nvPr/>
        </p:nvSpPr>
        <p:spPr>
          <a:xfrm>
            <a:off x="18145292" y="654490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6" name="楕円"/>
          <p:cNvSpPr/>
          <p:nvPr/>
        </p:nvSpPr>
        <p:spPr>
          <a:xfrm>
            <a:off x="20261795" y="758541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7" name="楕円"/>
          <p:cNvSpPr/>
          <p:nvPr/>
        </p:nvSpPr>
        <p:spPr>
          <a:xfrm>
            <a:off x="22423966" y="5694048"/>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8" name="楕円"/>
          <p:cNvSpPr/>
          <p:nvPr/>
        </p:nvSpPr>
        <p:spPr>
          <a:xfrm>
            <a:off x="18145292" y="935138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9" name="楕円"/>
          <p:cNvSpPr/>
          <p:nvPr/>
        </p:nvSpPr>
        <p:spPr>
          <a:xfrm>
            <a:off x="20261795" y="1038305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0" name="楕円"/>
          <p:cNvSpPr/>
          <p:nvPr/>
        </p:nvSpPr>
        <p:spPr>
          <a:xfrm>
            <a:off x="22423966" y="849169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1" name="楕円"/>
          <p:cNvSpPr/>
          <p:nvPr/>
        </p:nvSpPr>
        <p:spPr>
          <a:xfrm>
            <a:off x="18145292" y="1214902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2" name="線"/>
          <p:cNvSpPr/>
          <p:nvPr/>
        </p:nvSpPr>
        <p:spPr>
          <a:xfrm>
            <a:off x="15638339" y="6010510"/>
            <a:ext cx="946216"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3" name="楕円"/>
          <p:cNvSpPr/>
          <p:nvPr/>
        </p:nvSpPr>
        <p:spPr>
          <a:xfrm>
            <a:off x="19787803" y="2193656"/>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4" name="線"/>
          <p:cNvSpPr/>
          <p:nvPr/>
        </p:nvSpPr>
        <p:spPr>
          <a:xfrm flipH="1">
            <a:off x="19214038" y="231617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5" name="線"/>
          <p:cNvSpPr/>
          <p:nvPr/>
        </p:nvSpPr>
        <p:spPr>
          <a:xfrm flipV="1">
            <a:off x="15571199" y="537327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6" name="線"/>
          <p:cNvSpPr/>
          <p:nvPr/>
        </p:nvSpPr>
        <p:spPr>
          <a:xfrm flipH="1">
            <a:off x="16925787" y="423658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7" name="線"/>
          <p:cNvSpPr/>
          <p:nvPr/>
        </p:nvSpPr>
        <p:spPr>
          <a:xfrm flipV="1">
            <a:off x="17642220" y="3602974"/>
            <a:ext cx="750413"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8" name="線"/>
          <p:cNvSpPr/>
          <p:nvPr/>
        </p:nvSpPr>
        <p:spPr>
          <a:xfrm flipH="1" flipV="1">
            <a:off x="17310647" y="6425559"/>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9" name="線"/>
          <p:cNvSpPr/>
          <p:nvPr/>
        </p:nvSpPr>
        <p:spPr>
          <a:xfrm flipH="1" flipV="1">
            <a:off x="19461342" y="4691423"/>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0" name="線"/>
          <p:cNvSpPr/>
          <p:nvPr/>
        </p:nvSpPr>
        <p:spPr>
          <a:xfrm flipH="1" flipV="1">
            <a:off x="21648852" y="2780616"/>
            <a:ext cx="946217"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1" name="線"/>
          <p:cNvSpPr/>
          <p:nvPr/>
        </p:nvSpPr>
        <p:spPr>
          <a:xfrm flipH="1">
            <a:off x="21903119" y="303321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2" name="線"/>
          <p:cNvSpPr/>
          <p:nvPr/>
        </p:nvSpPr>
        <p:spPr>
          <a:xfrm flipV="1">
            <a:off x="18260280" y="6090315"/>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3" name="線"/>
          <p:cNvSpPr/>
          <p:nvPr/>
        </p:nvSpPr>
        <p:spPr>
          <a:xfrm flipH="1">
            <a:off x="19614868" y="4953626"/>
            <a:ext cx="750414"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4" name="線"/>
          <p:cNvSpPr/>
          <p:nvPr/>
        </p:nvSpPr>
        <p:spPr>
          <a:xfrm flipV="1">
            <a:off x="20331300" y="43200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5" name="線"/>
          <p:cNvSpPr/>
          <p:nvPr/>
        </p:nvSpPr>
        <p:spPr>
          <a:xfrm>
            <a:off x="18297691" y="6716936"/>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6" name="線"/>
          <p:cNvSpPr/>
          <p:nvPr/>
        </p:nvSpPr>
        <p:spPr>
          <a:xfrm>
            <a:off x="20398146" y="491594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7" name="線"/>
          <p:cNvSpPr/>
          <p:nvPr/>
        </p:nvSpPr>
        <p:spPr>
          <a:xfrm>
            <a:off x="22629650" y="30599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8" name="線"/>
          <p:cNvSpPr/>
          <p:nvPr/>
        </p:nvSpPr>
        <p:spPr>
          <a:xfrm flipV="1">
            <a:off x="18272291" y="849169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9" name="線"/>
          <p:cNvSpPr/>
          <p:nvPr/>
        </p:nvSpPr>
        <p:spPr>
          <a:xfrm flipV="1">
            <a:off x="18272291" y="1128567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0" name="線"/>
          <p:cNvSpPr/>
          <p:nvPr/>
        </p:nvSpPr>
        <p:spPr>
          <a:xfrm flipV="1">
            <a:off x="20411629" y="673202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1" name="線"/>
          <p:cNvSpPr/>
          <p:nvPr/>
        </p:nvSpPr>
        <p:spPr>
          <a:xfrm flipV="1">
            <a:off x="20411629" y="95260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2" name="線"/>
          <p:cNvSpPr/>
          <p:nvPr/>
        </p:nvSpPr>
        <p:spPr>
          <a:xfrm flipV="1">
            <a:off x="22602794" y="48582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3" name="線"/>
          <p:cNvSpPr/>
          <p:nvPr/>
        </p:nvSpPr>
        <p:spPr>
          <a:xfrm flipV="1">
            <a:off x="22602794" y="7652223"/>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4" name="線"/>
          <p:cNvSpPr/>
          <p:nvPr/>
        </p:nvSpPr>
        <p:spPr>
          <a:xfrm flipH="1">
            <a:off x="21884846" y="585261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5" name="線"/>
          <p:cNvSpPr/>
          <p:nvPr/>
        </p:nvSpPr>
        <p:spPr>
          <a:xfrm flipV="1">
            <a:off x="18242006" y="890971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6" name="線"/>
          <p:cNvSpPr/>
          <p:nvPr/>
        </p:nvSpPr>
        <p:spPr>
          <a:xfrm flipV="1">
            <a:off x="20313027" y="71394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7" name="線"/>
          <p:cNvSpPr/>
          <p:nvPr/>
        </p:nvSpPr>
        <p:spPr>
          <a:xfrm>
            <a:off x="18279418" y="95363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8" name="線"/>
          <p:cNvSpPr/>
          <p:nvPr/>
        </p:nvSpPr>
        <p:spPr>
          <a:xfrm>
            <a:off x="20379873" y="7735348"/>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9" name="線"/>
          <p:cNvSpPr/>
          <p:nvPr/>
        </p:nvSpPr>
        <p:spPr>
          <a:xfrm>
            <a:off x="22611377" y="5879307"/>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0" name="線"/>
          <p:cNvSpPr/>
          <p:nvPr/>
        </p:nvSpPr>
        <p:spPr>
          <a:xfrm flipH="1">
            <a:off x="21892990" y="8527729"/>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1" name="線"/>
          <p:cNvSpPr/>
          <p:nvPr/>
        </p:nvSpPr>
        <p:spPr>
          <a:xfrm flipV="1">
            <a:off x="18250150" y="1158482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2" name="線"/>
          <p:cNvSpPr/>
          <p:nvPr/>
        </p:nvSpPr>
        <p:spPr>
          <a:xfrm flipV="1">
            <a:off x="20371971" y="985262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3" name="線"/>
          <p:cNvSpPr/>
          <p:nvPr/>
        </p:nvSpPr>
        <p:spPr>
          <a:xfrm flipH="1">
            <a:off x="19619163" y="7685366"/>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4" name="線"/>
          <p:cNvSpPr/>
          <p:nvPr/>
        </p:nvSpPr>
        <p:spPr>
          <a:xfrm flipH="1">
            <a:off x="19654550" y="10448703"/>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5" name="矢印"/>
          <p:cNvSpPr/>
          <p:nvPr/>
        </p:nvSpPr>
        <p:spPr>
          <a:xfrm rot="3300000">
            <a:off x="19825363" y="8387351"/>
            <a:ext cx="2514562" cy="587821"/>
          </a:xfrm>
          <a:prstGeom prst="rightArrow">
            <a:avLst>
              <a:gd name="adj1" fmla="val 32000"/>
              <a:gd name="adj2" fmla="val 138274"/>
            </a:avLst>
          </a:prstGeom>
          <a:solidFill>
            <a:schemeClr val="accent1">
              <a:hueOff val="114395"/>
              <a:lumOff val="-24975"/>
            </a:schemeClr>
          </a:solidFill>
          <a:ln w="12700">
            <a:miter lim="400000"/>
          </a:ln>
        </p:spPr>
        <p:txBody>
          <a:bodyPr lIns="0" tIns="0" rIns="0" bIns="0" anchor="ctr"/>
          <a:lstStyle/>
          <a:p>
            <a:pPr>
              <a:defRPr sz="11300">
                <a:solidFill>
                  <a:srgbClr val="FFFFFF"/>
                </a:solidFill>
              </a:defRPr>
            </a:pPr>
          </a:p>
        </p:txBody>
      </p:sp>
      <p:pic>
        <p:nvPicPr>
          <p:cNvPr id="356" name="eq1.png" descr="eq1.png"/>
          <p:cNvPicPr>
            <a:picLocks noChangeAspect="1"/>
          </p:cNvPicPr>
          <p:nvPr/>
        </p:nvPicPr>
        <p:blipFill>
          <a:blip r:embed="rId5">
            <a:extLst/>
          </a:blip>
          <a:stretch>
            <a:fillRect/>
          </a:stretch>
        </p:blipFill>
        <p:spPr>
          <a:xfrm>
            <a:off x="1511200" y="3313907"/>
            <a:ext cx="12892380" cy="158423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膜-アクチン間作用"/>
          <p:cNvSpPr txBox="1"/>
          <p:nvPr>
            <p:ph type="title"/>
          </p:nvPr>
        </p:nvSpPr>
        <p:spPr>
          <a:prstGeom prst="rect">
            <a:avLst/>
          </a:prstGeom>
        </p:spPr>
        <p:txBody>
          <a:bodyPr/>
          <a:lstStyle/>
          <a:p>
            <a:pPr/>
            <a:r>
              <a:t>膜-アクチン間作用</a:t>
            </a:r>
          </a:p>
        </p:txBody>
      </p:sp>
      <p:pic>
        <p:nvPicPr>
          <p:cNvPr id="367" name="四角形" descr="四角形"/>
          <p:cNvPicPr>
            <a:picLocks noChangeAspect="0"/>
          </p:cNvPicPr>
          <p:nvPr/>
        </p:nvPicPr>
        <p:blipFill>
          <a:blip r:embed="rId2">
            <a:extLst/>
          </a:blip>
          <a:stretch>
            <a:fillRect/>
          </a:stretch>
        </p:blipFill>
        <p:spPr>
          <a:xfrm>
            <a:off x="11956273" y="3081399"/>
            <a:ext cx="2477139" cy="1795250"/>
          </a:xfrm>
          <a:prstGeom prst="rect">
            <a:avLst/>
          </a:prstGeom>
        </p:spPr>
      </p:pic>
      <p:pic>
        <p:nvPicPr>
          <p:cNvPr id="369" name="eq1.png" descr="eq1.png"/>
          <p:cNvPicPr>
            <a:picLocks noChangeAspect="1"/>
          </p:cNvPicPr>
          <p:nvPr/>
        </p:nvPicPr>
        <p:blipFill>
          <a:blip r:embed="rId3">
            <a:extLst/>
          </a:blip>
          <a:stretch>
            <a:fillRect/>
          </a:stretch>
        </p:blipFill>
        <p:spPr>
          <a:xfrm>
            <a:off x="1384200" y="3186907"/>
            <a:ext cx="12892380" cy="1584234"/>
          </a:xfrm>
          <a:prstGeom prst="rect">
            <a:avLst/>
          </a:prstGeom>
          <a:ln w="12700">
            <a:miter lim="400000"/>
          </a:ln>
        </p:spPr>
      </p:pic>
      <p:sp>
        <p:nvSpPr>
          <p:cNvPr id="437" name="接続の線"/>
          <p:cNvSpPr/>
          <p:nvPr/>
        </p:nvSpPr>
        <p:spPr>
          <a:xfrm>
            <a:off x="11274017" y="4989856"/>
            <a:ext cx="1321908" cy="1387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ln>
        </p:spPr>
        <p:txBody>
          <a:bodyPr/>
          <a:lstStyle/>
          <a:p>
            <a:pPr/>
          </a:p>
        </p:txBody>
      </p:sp>
      <p:sp>
        <p:nvSpPr>
          <p:cNvPr id="371" name="粘性抵抗力"/>
          <p:cNvSpPr txBox="1"/>
          <p:nvPr/>
        </p:nvSpPr>
        <p:spPr>
          <a:xfrm>
            <a:off x="7332960" y="6369939"/>
            <a:ext cx="7542264"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粘性抵抗力</a:t>
            </a:r>
          </a:p>
        </p:txBody>
      </p:sp>
      <p:sp>
        <p:nvSpPr>
          <p:cNvPr id="372" name="四角形"/>
          <p:cNvSpPr/>
          <p:nvPr/>
        </p:nvSpPr>
        <p:spPr>
          <a:xfrm>
            <a:off x="17608567" y="4154085"/>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373" name="線"/>
          <p:cNvSpPr/>
          <p:nvPr/>
        </p:nvSpPr>
        <p:spPr>
          <a:xfrm>
            <a:off x="18387003" y="4725495"/>
            <a:ext cx="1463886" cy="1981342"/>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374"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375" name="細胞膜"/>
          <p:cNvSpPr txBox="1"/>
          <p:nvPr/>
        </p:nvSpPr>
        <p:spPr>
          <a:xfrm>
            <a:off x="20810748" y="10822439"/>
            <a:ext cx="23241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細胞膜</a:t>
            </a:r>
          </a:p>
        </p:txBody>
      </p:sp>
      <p:pic>
        <p:nvPicPr>
          <p:cNvPr id="376" name="グループ" descr="グループ"/>
          <p:cNvPicPr>
            <a:picLocks noChangeAspect="1"/>
          </p:cNvPicPr>
          <p:nvPr/>
        </p:nvPicPr>
        <p:blipFill>
          <a:blip r:embed="rId4">
            <a:extLst/>
          </a:blip>
          <a:srcRect l="37298" t="15132" r="59057" b="45560"/>
          <a:stretch>
            <a:fillRect/>
          </a:stretch>
        </p:blipFill>
        <p:spPr>
          <a:xfrm>
            <a:off x="20352242" y="6065296"/>
            <a:ext cx="1144065" cy="938432"/>
          </a:xfrm>
          <a:prstGeom prst="rect">
            <a:avLst/>
          </a:prstGeom>
          <a:ln w="12700">
            <a:miter lim="400000"/>
          </a:ln>
        </p:spPr>
      </p:pic>
      <p:sp>
        <p:nvSpPr>
          <p:cNvPr id="438"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439"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440"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441"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442"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443"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83"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84"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85"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86"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87"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88" name="線"/>
          <p:cNvSpPr/>
          <p:nvPr/>
        </p:nvSpPr>
        <p:spPr>
          <a:xfrm flipV="1">
            <a:off x="22614380" y="3059907"/>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89"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0"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1"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2"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3" name="楕円"/>
          <p:cNvSpPr/>
          <p:nvPr/>
        </p:nvSpPr>
        <p:spPr>
          <a:xfrm>
            <a:off x="17536732" y="408502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4" name="楕円"/>
          <p:cNvSpPr/>
          <p:nvPr/>
        </p:nvSpPr>
        <p:spPr>
          <a:xfrm>
            <a:off x="15420229" y="5850991"/>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5" name="楕円"/>
          <p:cNvSpPr/>
          <p:nvPr/>
        </p:nvSpPr>
        <p:spPr>
          <a:xfrm>
            <a:off x="20261795" y="477893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6" name="楕円"/>
          <p:cNvSpPr/>
          <p:nvPr/>
        </p:nvSpPr>
        <p:spPr>
          <a:xfrm>
            <a:off x="22423966" y="2887570"/>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7" name="楕円"/>
          <p:cNvSpPr/>
          <p:nvPr/>
        </p:nvSpPr>
        <p:spPr>
          <a:xfrm>
            <a:off x="18145292" y="654490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8" name="楕円"/>
          <p:cNvSpPr/>
          <p:nvPr/>
        </p:nvSpPr>
        <p:spPr>
          <a:xfrm>
            <a:off x="20261795" y="758541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9" name="楕円"/>
          <p:cNvSpPr/>
          <p:nvPr/>
        </p:nvSpPr>
        <p:spPr>
          <a:xfrm>
            <a:off x="22423966" y="5694048"/>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0" name="楕円"/>
          <p:cNvSpPr/>
          <p:nvPr/>
        </p:nvSpPr>
        <p:spPr>
          <a:xfrm>
            <a:off x="18145292" y="935138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1" name="楕円"/>
          <p:cNvSpPr/>
          <p:nvPr/>
        </p:nvSpPr>
        <p:spPr>
          <a:xfrm>
            <a:off x="20261795" y="1038305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2" name="楕円"/>
          <p:cNvSpPr/>
          <p:nvPr/>
        </p:nvSpPr>
        <p:spPr>
          <a:xfrm>
            <a:off x="22423966" y="849169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3" name="楕円"/>
          <p:cNvSpPr/>
          <p:nvPr/>
        </p:nvSpPr>
        <p:spPr>
          <a:xfrm>
            <a:off x="18145292" y="1214902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4" name="線"/>
          <p:cNvSpPr/>
          <p:nvPr/>
        </p:nvSpPr>
        <p:spPr>
          <a:xfrm>
            <a:off x="15638339" y="6010510"/>
            <a:ext cx="946216"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05" name="楕円"/>
          <p:cNvSpPr/>
          <p:nvPr/>
        </p:nvSpPr>
        <p:spPr>
          <a:xfrm>
            <a:off x="19787803" y="2193656"/>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6" name="線"/>
          <p:cNvSpPr/>
          <p:nvPr/>
        </p:nvSpPr>
        <p:spPr>
          <a:xfrm flipH="1">
            <a:off x="19214038" y="231617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07" name="線"/>
          <p:cNvSpPr/>
          <p:nvPr/>
        </p:nvSpPr>
        <p:spPr>
          <a:xfrm flipV="1">
            <a:off x="15571199" y="537327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08" name="線"/>
          <p:cNvSpPr/>
          <p:nvPr/>
        </p:nvSpPr>
        <p:spPr>
          <a:xfrm flipH="1">
            <a:off x="16925787" y="423658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09" name="線"/>
          <p:cNvSpPr/>
          <p:nvPr/>
        </p:nvSpPr>
        <p:spPr>
          <a:xfrm flipV="1">
            <a:off x="17642220" y="3602974"/>
            <a:ext cx="750413"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0" name="線"/>
          <p:cNvSpPr/>
          <p:nvPr/>
        </p:nvSpPr>
        <p:spPr>
          <a:xfrm flipH="1" flipV="1">
            <a:off x="17310647" y="6425559"/>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1" name="線"/>
          <p:cNvSpPr/>
          <p:nvPr/>
        </p:nvSpPr>
        <p:spPr>
          <a:xfrm flipH="1" flipV="1">
            <a:off x="19461342" y="4691423"/>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2" name="線"/>
          <p:cNvSpPr/>
          <p:nvPr/>
        </p:nvSpPr>
        <p:spPr>
          <a:xfrm flipH="1" flipV="1">
            <a:off x="21648852" y="2780616"/>
            <a:ext cx="946217"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3" name="線"/>
          <p:cNvSpPr/>
          <p:nvPr/>
        </p:nvSpPr>
        <p:spPr>
          <a:xfrm flipH="1">
            <a:off x="21903119" y="303321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4" name="線"/>
          <p:cNvSpPr/>
          <p:nvPr/>
        </p:nvSpPr>
        <p:spPr>
          <a:xfrm flipV="1">
            <a:off x="18260280" y="6090315"/>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5" name="線"/>
          <p:cNvSpPr/>
          <p:nvPr/>
        </p:nvSpPr>
        <p:spPr>
          <a:xfrm flipH="1">
            <a:off x="19614868" y="4953626"/>
            <a:ext cx="750414"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6" name="線"/>
          <p:cNvSpPr/>
          <p:nvPr/>
        </p:nvSpPr>
        <p:spPr>
          <a:xfrm flipV="1">
            <a:off x="20331300" y="43200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7" name="線"/>
          <p:cNvSpPr/>
          <p:nvPr/>
        </p:nvSpPr>
        <p:spPr>
          <a:xfrm>
            <a:off x="18297691" y="6716936"/>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8" name="線"/>
          <p:cNvSpPr/>
          <p:nvPr/>
        </p:nvSpPr>
        <p:spPr>
          <a:xfrm>
            <a:off x="20398146" y="491594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9" name="線"/>
          <p:cNvSpPr/>
          <p:nvPr/>
        </p:nvSpPr>
        <p:spPr>
          <a:xfrm>
            <a:off x="22629650" y="30599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0" name="線"/>
          <p:cNvSpPr/>
          <p:nvPr/>
        </p:nvSpPr>
        <p:spPr>
          <a:xfrm flipV="1">
            <a:off x="18272291" y="849169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1" name="線"/>
          <p:cNvSpPr/>
          <p:nvPr/>
        </p:nvSpPr>
        <p:spPr>
          <a:xfrm flipV="1">
            <a:off x="18272291" y="1128567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2" name="線"/>
          <p:cNvSpPr/>
          <p:nvPr/>
        </p:nvSpPr>
        <p:spPr>
          <a:xfrm flipV="1">
            <a:off x="20411629" y="673202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3" name="線"/>
          <p:cNvSpPr/>
          <p:nvPr/>
        </p:nvSpPr>
        <p:spPr>
          <a:xfrm flipV="1">
            <a:off x="20411629" y="95260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4" name="線"/>
          <p:cNvSpPr/>
          <p:nvPr/>
        </p:nvSpPr>
        <p:spPr>
          <a:xfrm flipV="1">
            <a:off x="22602794" y="48582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5" name="線"/>
          <p:cNvSpPr/>
          <p:nvPr/>
        </p:nvSpPr>
        <p:spPr>
          <a:xfrm flipV="1">
            <a:off x="22602794" y="7652223"/>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6" name="線"/>
          <p:cNvSpPr/>
          <p:nvPr/>
        </p:nvSpPr>
        <p:spPr>
          <a:xfrm flipH="1">
            <a:off x="21884846" y="585261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7" name="線"/>
          <p:cNvSpPr/>
          <p:nvPr/>
        </p:nvSpPr>
        <p:spPr>
          <a:xfrm flipV="1">
            <a:off x="18242006" y="890971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8" name="線"/>
          <p:cNvSpPr/>
          <p:nvPr/>
        </p:nvSpPr>
        <p:spPr>
          <a:xfrm flipV="1">
            <a:off x="20313027" y="71394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9" name="線"/>
          <p:cNvSpPr/>
          <p:nvPr/>
        </p:nvSpPr>
        <p:spPr>
          <a:xfrm>
            <a:off x="18279418" y="95363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0" name="線"/>
          <p:cNvSpPr/>
          <p:nvPr/>
        </p:nvSpPr>
        <p:spPr>
          <a:xfrm>
            <a:off x="20379873" y="7735348"/>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1" name="線"/>
          <p:cNvSpPr/>
          <p:nvPr/>
        </p:nvSpPr>
        <p:spPr>
          <a:xfrm>
            <a:off x="22611377" y="5879307"/>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2" name="線"/>
          <p:cNvSpPr/>
          <p:nvPr/>
        </p:nvSpPr>
        <p:spPr>
          <a:xfrm flipH="1">
            <a:off x="21892990" y="8527729"/>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3" name="線"/>
          <p:cNvSpPr/>
          <p:nvPr/>
        </p:nvSpPr>
        <p:spPr>
          <a:xfrm flipV="1">
            <a:off x="18250150" y="1158482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4" name="線"/>
          <p:cNvSpPr/>
          <p:nvPr/>
        </p:nvSpPr>
        <p:spPr>
          <a:xfrm flipV="1">
            <a:off x="20371971" y="985262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5" name="線"/>
          <p:cNvSpPr/>
          <p:nvPr/>
        </p:nvSpPr>
        <p:spPr>
          <a:xfrm flipH="1">
            <a:off x="19619163" y="7685366"/>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6" name="線"/>
          <p:cNvSpPr/>
          <p:nvPr/>
        </p:nvSpPr>
        <p:spPr>
          <a:xfrm flipH="1">
            <a:off x="19654550" y="10448703"/>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アクチン分子の初期配置"/>
          <p:cNvSpPr txBox="1"/>
          <p:nvPr>
            <p:ph type="title"/>
          </p:nvPr>
        </p:nvSpPr>
        <p:spPr>
          <a:prstGeom prst="rect">
            <a:avLst/>
          </a:prstGeom>
        </p:spPr>
        <p:txBody>
          <a:bodyPr/>
          <a:lstStyle/>
          <a:p>
            <a:pPr/>
            <a:r>
              <a:t>アクチン分子の初期配置</a:t>
            </a:r>
          </a:p>
        </p:txBody>
      </p:sp>
      <p:pic>
        <p:nvPicPr>
          <p:cNvPr id="446" name="top.pdf" descr="top.pdf"/>
          <p:cNvPicPr>
            <a:picLocks noChangeAspect="1"/>
          </p:cNvPicPr>
          <p:nvPr/>
        </p:nvPicPr>
        <p:blipFill>
          <a:blip r:embed="rId2">
            <a:extLst/>
          </a:blip>
          <a:srcRect l="35468" t="20721" r="0" b="20721"/>
          <a:stretch>
            <a:fillRect/>
          </a:stretch>
        </p:blipFill>
        <p:spPr>
          <a:xfrm>
            <a:off x="558769" y="3731061"/>
            <a:ext cx="9851370" cy="8939294"/>
          </a:xfrm>
          <a:prstGeom prst="rect">
            <a:avLst/>
          </a:prstGeom>
          <a:ln w="12700">
            <a:miter lim="400000"/>
          </a:ln>
        </p:spPr>
      </p:pic>
      <p:sp>
        <p:nvSpPr>
          <p:cNvPr id="447" name="アクチン分子はU字型領域に一様に配置…"/>
          <p:cNvSpPr txBox="1"/>
          <p:nvPr/>
        </p:nvSpPr>
        <p:spPr>
          <a:xfrm>
            <a:off x="10674713" y="7311544"/>
            <a:ext cx="13511107" cy="565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spcBef>
                <a:spcPts val="5900"/>
              </a:spcBef>
              <a:buSzPct val="100000"/>
              <a:buChar char="•"/>
              <a:defRPr sz="5800">
                <a:latin typeface="+mn-lt"/>
                <a:ea typeface="+mn-ea"/>
                <a:cs typeface="+mn-cs"/>
                <a:sym typeface="ヒラギノ角ゴ ProN W3"/>
              </a:defRPr>
            </a:pPr>
            <a:r>
              <a:t>アクチン分子はU字型領域に一様に配置</a:t>
            </a:r>
          </a:p>
          <a:p>
            <a:pPr marL="228600" indent="-228600" algn="l">
              <a:spcBef>
                <a:spcPts val="5900"/>
              </a:spcBef>
              <a:buSzPct val="100000"/>
              <a:buChar char="•"/>
              <a:defRPr sz="5800">
                <a:latin typeface="+mn-lt"/>
                <a:ea typeface="+mn-ea"/>
                <a:cs typeface="+mn-cs"/>
                <a:sym typeface="ヒラギノ角ゴ ProN W3"/>
              </a:defRPr>
            </a:pPr>
            <a:r>
              <a:t>総アクチン分子数は1,000個</a:t>
            </a:r>
          </a:p>
          <a:p>
            <a:pPr marL="228600" indent="-228600" algn="l">
              <a:spcBef>
                <a:spcPts val="5900"/>
              </a:spcBef>
              <a:buSzPct val="100000"/>
              <a:buChar char="•"/>
              <a:defRPr sz="5800">
                <a:latin typeface="+mn-lt"/>
                <a:ea typeface="+mn-ea"/>
                <a:cs typeface="+mn-cs"/>
                <a:sym typeface="ヒラギノ角ゴ ProN W3"/>
              </a:defRPr>
            </a:pPr>
            <a:r>
              <a:t>各アクチン分子の重合方向は初期配置時にランダムに決定</a:t>
            </a:r>
          </a:p>
        </p:txBody>
      </p:sp>
      <p:sp>
        <p:nvSpPr>
          <p:cNvPr id="448" name="[A. J. Ridley et al. 2003]"/>
          <p:cNvSpPr txBox="1"/>
          <p:nvPr/>
        </p:nvSpPr>
        <p:spPr>
          <a:xfrm>
            <a:off x="17555719" y="4948670"/>
            <a:ext cx="6670892" cy="123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139700" algn="l">
              <a:spcBef>
                <a:spcPts val="4500"/>
              </a:spcBef>
              <a:buClr>
                <a:srgbClr val="000000"/>
              </a:buClr>
              <a:buFont typeface="Times"/>
              <a:defRPr sz="3800">
                <a:latin typeface="+mn-lt"/>
                <a:ea typeface="+mn-ea"/>
                <a:cs typeface="+mn-cs"/>
                <a:sym typeface="ヒラギノ角ゴ ProN W3"/>
              </a:defRPr>
            </a:pPr>
            <a:r>
              <a:t>[A. J. Ridley et al. 2003]</a:t>
            </a:r>
            <a:br>
              <a:rPr sz="1200"/>
            </a:br>
            <a:endParaRPr sz="1200"/>
          </a:p>
        </p:txBody>
      </p:sp>
      <p:sp>
        <p:nvSpPr>
          <p:cNvPr id="449" name="細胞遊走開始時にアクチン分子の分布は進行方向へ偏る"/>
          <p:cNvSpPr txBox="1"/>
          <p:nvPr/>
        </p:nvSpPr>
        <p:spPr>
          <a:xfrm>
            <a:off x="11107843" y="2823585"/>
            <a:ext cx="11499030" cy="194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細胞遊走開始時にアクチン分子の分布は進行方向へ偏る</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アクチン重合シミュレーション"/>
          <p:cNvSpPr txBox="1"/>
          <p:nvPr>
            <p:ph type="title"/>
          </p:nvPr>
        </p:nvSpPr>
        <p:spPr>
          <a:prstGeom prst="rect">
            <a:avLst/>
          </a:prstGeom>
        </p:spPr>
        <p:txBody>
          <a:bodyPr/>
          <a:lstStyle>
            <a:lvl1pPr defTabSz="800735">
              <a:defRPr sz="11834"/>
            </a:lvl1pPr>
          </a:lstStyle>
          <a:p>
            <a:pPr/>
            <a:r>
              <a:t>アクチン重合シミュレーション</a:t>
            </a:r>
          </a:p>
        </p:txBody>
      </p:sp>
      <p:grpSp>
        <p:nvGrpSpPr>
          <p:cNvPr id="457" name="グループ"/>
          <p:cNvGrpSpPr/>
          <p:nvPr/>
        </p:nvGrpSpPr>
        <p:grpSpPr>
          <a:xfrm>
            <a:off x="9408638" y="3598996"/>
            <a:ext cx="7211432" cy="4243847"/>
            <a:chOff x="1483515" y="0"/>
            <a:chExt cx="7211430" cy="4243845"/>
          </a:xfrm>
        </p:grpSpPr>
        <p:sp>
          <p:nvSpPr>
            <p:cNvPr id="452" name="線"/>
            <p:cNvSpPr/>
            <p:nvPr/>
          </p:nvSpPr>
          <p:spPr>
            <a:xfrm flipV="1">
              <a:off x="6988168" y="0"/>
              <a:ext cx="1" cy="4243846"/>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sp>
          <p:nvSpPr>
            <p:cNvPr id="453" name="線"/>
            <p:cNvSpPr/>
            <p:nvPr/>
          </p:nvSpPr>
          <p:spPr>
            <a:xfrm flipV="1">
              <a:off x="1542031" y="0"/>
              <a:ext cx="1" cy="4243847"/>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pic>
          <p:nvPicPr>
            <p:cNvPr id="454" name="texclip20181128023815.png" descr="texclip20181128023815.png"/>
            <p:cNvPicPr>
              <a:picLocks noChangeAspect="0"/>
            </p:cNvPicPr>
            <p:nvPr/>
          </p:nvPicPr>
          <p:blipFill>
            <a:blip r:embed="rId3">
              <a:extLst/>
            </a:blip>
            <a:srcRect l="13153" t="0" r="0" b="0"/>
            <a:stretch>
              <a:fillRect/>
            </a:stretch>
          </p:blipFill>
          <p:spPr>
            <a:xfrm>
              <a:off x="7498757" y="2840379"/>
              <a:ext cx="1196190" cy="1208132"/>
            </a:xfrm>
            <a:prstGeom prst="rect">
              <a:avLst/>
            </a:prstGeom>
            <a:ln w="12700" cap="flat">
              <a:noFill/>
              <a:miter lim="400000"/>
            </a:ln>
            <a:effectLst/>
          </p:spPr>
        </p:pic>
        <p:sp>
          <p:nvSpPr>
            <p:cNvPr id="455" name="線"/>
            <p:cNvSpPr/>
            <p:nvPr/>
          </p:nvSpPr>
          <p:spPr>
            <a:xfrm>
              <a:off x="1613510" y="3444423"/>
              <a:ext cx="5192433"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456" name="線"/>
            <p:cNvSpPr/>
            <p:nvPr/>
          </p:nvSpPr>
          <p:spPr>
            <a:xfrm flipH="1">
              <a:off x="1483515" y="837331"/>
              <a:ext cx="12439"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grpSp>
      <p:sp>
        <p:nvSpPr>
          <p:cNvPr id="473" name="接続の線"/>
          <p:cNvSpPr/>
          <p:nvPr/>
        </p:nvSpPr>
        <p:spPr>
          <a:xfrm>
            <a:off x="10101559" y="10483381"/>
            <a:ext cx="2856655" cy="855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000000"/>
            </a:solidFill>
            <a:miter lim="400000"/>
          </a:ln>
        </p:spPr>
        <p:txBody>
          <a:bodyPr/>
          <a:lstStyle/>
          <a:p>
            <a:pPr/>
          </a:p>
        </p:txBody>
      </p:sp>
      <p:sp>
        <p:nvSpPr>
          <p:cNvPr id="459" name="重合の伸長度を示す関数"/>
          <p:cNvSpPr txBox="1"/>
          <p:nvPr/>
        </p:nvSpPr>
        <p:spPr>
          <a:xfrm>
            <a:off x="6385886" y="11338714"/>
            <a:ext cx="5480229"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重合の伸長度を示す関数</a:t>
            </a:r>
          </a:p>
        </p:txBody>
      </p:sp>
      <p:sp>
        <p:nvSpPr>
          <p:cNvPr id="460" name="初期に決定される重合方向"/>
          <p:cNvSpPr txBox="1"/>
          <p:nvPr/>
        </p:nvSpPr>
        <p:spPr>
          <a:xfrm>
            <a:off x="14132529" y="10976764"/>
            <a:ext cx="4184992" cy="130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初期に決定される重合方向</a:t>
            </a:r>
          </a:p>
        </p:txBody>
      </p:sp>
      <p:sp>
        <p:nvSpPr>
          <p:cNvPr id="474" name="接続の線"/>
          <p:cNvSpPr/>
          <p:nvPr/>
        </p:nvSpPr>
        <p:spPr>
          <a:xfrm>
            <a:off x="15224232" y="10487144"/>
            <a:ext cx="428453" cy="489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rgbClr val="000000"/>
            </a:solidFill>
            <a:miter lim="400000"/>
          </a:ln>
        </p:spPr>
        <p:txBody>
          <a:bodyPr/>
          <a:lstStyle/>
          <a:p>
            <a:pPr/>
          </a:p>
        </p:txBody>
      </p:sp>
      <p:sp>
        <p:nvSpPr>
          <p:cNvPr id="475" name="接続の線"/>
          <p:cNvSpPr/>
          <p:nvPr/>
        </p:nvSpPr>
        <p:spPr>
          <a:xfrm>
            <a:off x="14178416" y="8990113"/>
            <a:ext cx="519693" cy="530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ln>
        </p:spPr>
        <p:txBody>
          <a:bodyPr/>
          <a:lstStyle/>
          <a:p>
            <a:pPr/>
          </a:p>
        </p:txBody>
      </p:sp>
      <p:sp>
        <p:nvSpPr>
          <p:cNvPr id="463" name="アクチン濃度"/>
          <p:cNvSpPr txBox="1"/>
          <p:nvPr/>
        </p:nvSpPr>
        <p:spPr>
          <a:xfrm>
            <a:off x="13388182" y="8405913"/>
            <a:ext cx="3192131"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アクチン濃度</a:t>
            </a:r>
          </a:p>
        </p:txBody>
      </p:sp>
      <p:pic>
        <p:nvPicPr>
          <p:cNvPr id="464" name="texclip20190213165718.png" descr="texclip20190213165718.png"/>
          <p:cNvPicPr>
            <a:picLocks noChangeAspect="1"/>
          </p:cNvPicPr>
          <p:nvPr/>
        </p:nvPicPr>
        <p:blipFill>
          <a:blip r:embed="rId4">
            <a:extLst/>
          </a:blip>
          <a:stretch>
            <a:fillRect/>
          </a:stretch>
        </p:blipFill>
        <p:spPr>
          <a:xfrm>
            <a:off x="6518393" y="12123992"/>
            <a:ext cx="4851401" cy="965201"/>
          </a:xfrm>
          <a:prstGeom prst="rect">
            <a:avLst/>
          </a:prstGeom>
          <a:ln w="12700">
            <a:miter lim="400000"/>
          </a:ln>
        </p:spPr>
      </p:pic>
      <p:sp>
        <p:nvSpPr>
          <p:cNvPr id="465" name="初期状態では長さ０"/>
          <p:cNvSpPr txBox="1"/>
          <p:nvPr/>
        </p:nvSpPr>
        <p:spPr>
          <a:xfrm>
            <a:off x="2524436" y="3750623"/>
            <a:ext cx="67437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初期状態では長さ０</a:t>
            </a:r>
          </a:p>
        </p:txBody>
      </p:sp>
      <p:sp>
        <p:nvSpPr>
          <p:cNvPr id="466" name="矢印"/>
          <p:cNvSpPr/>
          <p:nvPr/>
        </p:nvSpPr>
        <p:spPr>
          <a:xfrm>
            <a:off x="9483789" y="6826669"/>
            <a:ext cx="1354997" cy="428576"/>
          </a:xfrm>
          <a:prstGeom prst="rightArrow">
            <a:avLst>
              <a:gd name="adj1" fmla="val 32000"/>
              <a:gd name="adj2" fmla="val 132859"/>
            </a:avLst>
          </a:prstGeom>
          <a:solidFill>
            <a:srgbClr val="000000"/>
          </a:solidFill>
          <a:ln w="12700">
            <a:miter lim="400000"/>
          </a:ln>
        </p:spPr>
        <p:txBody>
          <a:bodyPr lIns="0" tIns="0" rIns="0" bIns="0" anchor="ctr"/>
          <a:lstStyle/>
          <a:p>
            <a:pPr>
              <a:defRPr sz="11300">
                <a:solidFill>
                  <a:srgbClr val="FFFFFF"/>
                </a:solidFill>
              </a:defRPr>
            </a:pPr>
          </a:p>
        </p:txBody>
      </p:sp>
      <p:pic>
        <p:nvPicPr>
          <p:cNvPr id="467" name="texclip20181128024659.png" descr="texclip20181128024659.png"/>
          <p:cNvPicPr>
            <a:picLocks noChangeAspect="1"/>
          </p:cNvPicPr>
          <p:nvPr/>
        </p:nvPicPr>
        <p:blipFill>
          <a:blip r:embed="rId5">
            <a:extLst/>
          </a:blip>
          <a:srcRect l="77147" t="0" r="14772" b="62894"/>
          <a:stretch>
            <a:fillRect/>
          </a:stretch>
        </p:blipFill>
        <p:spPr>
          <a:xfrm>
            <a:off x="9788820" y="7433865"/>
            <a:ext cx="744777" cy="727686"/>
          </a:xfrm>
          <a:prstGeom prst="rect">
            <a:avLst/>
          </a:prstGeom>
          <a:ln w="12700">
            <a:miter lim="400000"/>
          </a:ln>
        </p:spPr>
      </p:pic>
      <p:sp>
        <p:nvSpPr>
          <p:cNvPr id="468" name="確率的に伸長"/>
          <p:cNvSpPr txBox="1"/>
          <p:nvPr/>
        </p:nvSpPr>
        <p:spPr>
          <a:xfrm>
            <a:off x="9422656" y="5104657"/>
            <a:ext cx="45339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確率的に伸長</a:t>
            </a:r>
          </a:p>
        </p:txBody>
      </p:sp>
      <p:pic>
        <p:nvPicPr>
          <p:cNvPr id="469" name="texclip20190214094154.png" descr="texclip20190214094154.png"/>
          <p:cNvPicPr>
            <a:picLocks noChangeAspect="1"/>
          </p:cNvPicPr>
          <p:nvPr/>
        </p:nvPicPr>
        <p:blipFill>
          <a:blip r:embed="rId6">
            <a:extLst/>
          </a:blip>
          <a:stretch>
            <a:fillRect/>
          </a:stretch>
        </p:blipFill>
        <p:spPr>
          <a:xfrm>
            <a:off x="7862587" y="9463841"/>
            <a:ext cx="8748206" cy="1039153"/>
          </a:xfrm>
          <a:prstGeom prst="rect">
            <a:avLst/>
          </a:prstGeom>
          <a:ln w="12700">
            <a:miter lim="400000"/>
          </a:ln>
        </p:spPr>
      </p:pic>
      <p:sp>
        <p:nvSpPr>
          <p:cNvPr id="470" name="線"/>
          <p:cNvSpPr/>
          <p:nvPr/>
        </p:nvSpPr>
        <p:spPr>
          <a:xfrm>
            <a:off x="12473604" y="10468106"/>
            <a:ext cx="880148"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471" name="線"/>
          <p:cNvSpPr/>
          <p:nvPr/>
        </p:nvSpPr>
        <p:spPr>
          <a:xfrm>
            <a:off x="13722801" y="10483943"/>
            <a:ext cx="880148"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472" name="線"/>
          <p:cNvSpPr/>
          <p:nvPr/>
        </p:nvSpPr>
        <p:spPr>
          <a:xfrm>
            <a:off x="14743754" y="10468106"/>
            <a:ext cx="880148"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アクチン脱重合シミュレーション"/>
          <p:cNvSpPr txBox="1"/>
          <p:nvPr>
            <p:ph type="title"/>
          </p:nvPr>
        </p:nvSpPr>
        <p:spPr>
          <a:prstGeom prst="rect">
            <a:avLst/>
          </a:prstGeom>
        </p:spPr>
        <p:txBody>
          <a:bodyPr/>
          <a:lstStyle>
            <a:lvl1pPr defTabSz="742950">
              <a:defRPr sz="10980"/>
            </a:lvl1pPr>
          </a:lstStyle>
          <a:p>
            <a:pPr/>
            <a:r>
              <a:t>アクチン脱重合シミュレーション</a:t>
            </a:r>
          </a:p>
        </p:txBody>
      </p:sp>
      <p:grpSp>
        <p:nvGrpSpPr>
          <p:cNvPr id="487" name="グループ"/>
          <p:cNvGrpSpPr/>
          <p:nvPr/>
        </p:nvGrpSpPr>
        <p:grpSpPr>
          <a:xfrm>
            <a:off x="6629393" y="3910425"/>
            <a:ext cx="10251184" cy="5857264"/>
            <a:chOff x="-589628" y="860619"/>
            <a:chExt cx="10251182" cy="5857262"/>
          </a:xfrm>
        </p:grpSpPr>
        <p:sp>
          <p:nvSpPr>
            <p:cNvPr id="478" name="線"/>
            <p:cNvSpPr/>
            <p:nvPr/>
          </p:nvSpPr>
          <p:spPr>
            <a:xfrm flipV="1">
              <a:off x="8694612" y="860619"/>
              <a:ext cx="1" cy="5857263"/>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sp>
          <p:nvSpPr>
            <p:cNvPr id="479" name="線"/>
            <p:cNvSpPr/>
            <p:nvPr/>
          </p:nvSpPr>
          <p:spPr>
            <a:xfrm flipV="1">
              <a:off x="1213500" y="860620"/>
              <a:ext cx="1" cy="5857263"/>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sp>
          <p:nvSpPr>
            <p:cNvPr id="480" name="線"/>
            <p:cNvSpPr/>
            <p:nvPr/>
          </p:nvSpPr>
          <p:spPr>
            <a:xfrm flipV="1">
              <a:off x="3211437" y="860620"/>
              <a:ext cx="1" cy="5857263"/>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pic>
          <p:nvPicPr>
            <p:cNvPr id="481" name="texclip20181128023718.png" descr="texclip20181128023718.png"/>
            <p:cNvPicPr>
              <a:picLocks noChangeAspect="0"/>
            </p:cNvPicPr>
            <p:nvPr/>
          </p:nvPicPr>
          <p:blipFill>
            <a:blip r:embed="rId2">
              <a:extLst/>
            </a:blip>
            <a:stretch>
              <a:fillRect/>
            </a:stretch>
          </p:blipFill>
          <p:spPr>
            <a:xfrm>
              <a:off x="-589629" y="5185213"/>
              <a:ext cx="1012211" cy="660316"/>
            </a:xfrm>
            <a:prstGeom prst="rect">
              <a:avLst/>
            </a:prstGeom>
            <a:ln w="12700" cap="flat">
              <a:noFill/>
              <a:miter lim="400000"/>
            </a:ln>
            <a:effectLst/>
          </p:spPr>
        </p:pic>
        <p:pic>
          <p:nvPicPr>
            <p:cNvPr id="482" name="texclip20181128023815.png" descr="texclip20181128023815.png"/>
            <p:cNvPicPr>
              <a:picLocks noChangeAspect="0"/>
            </p:cNvPicPr>
            <p:nvPr/>
          </p:nvPicPr>
          <p:blipFill>
            <a:blip r:embed="rId3">
              <a:extLst/>
            </a:blip>
            <a:srcRect l="13153" t="0" r="0" b="0"/>
            <a:stretch>
              <a:fillRect/>
            </a:stretch>
          </p:blipFill>
          <p:spPr>
            <a:xfrm>
              <a:off x="8782485" y="2680428"/>
              <a:ext cx="879069" cy="660316"/>
            </a:xfrm>
            <a:prstGeom prst="rect">
              <a:avLst/>
            </a:prstGeom>
            <a:ln w="12700" cap="flat">
              <a:noFill/>
              <a:miter lim="400000"/>
            </a:ln>
            <a:effectLst/>
          </p:spPr>
        </p:pic>
        <p:sp>
          <p:nvSpPr>
            <p:cNvPr id="483" name="線"/>
            <p:cNvSpPr/>
            <p:nvPr/>
          </p:nvSpPr>
          <p:spPr>
            <a:xfrm>
              <a:off x="1188246" y="3700050"/>
              <a:ext cx="7304195"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484" name="線"/>
            <p:cNvSpPr/>
            <p:nvPr/>
          </p:nvSpPr>
          <p:spPr>
            <a:xfrm>
              <a:off x="3269547" y="5515371"/>
              <a:ext cx="5365928"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485" name="線"/>
            <p:cNvSpPr/>
            <p:nvPr/>
          </p:nvSpPr>
          <p:spPr>
            <a:xfrm>
              <a:off x="1179639" y="1795829"/>
              <a:ext cx="21163"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486" name="線"/>
            <p:cNvSpPr/>
            <p:nvPr/>
          </p:nvSpPr>
          <p:spPr>
            <a:xfrm>
              <a:off x="1271610" y="5515371"/>
              <a:ext cx="1881719" cy="1"/>
            </a:xfrm>
            <a:prstGeom prst="line">
              <a:avLst/>
            </a:prstGeom>
            <a:noFill/>
            <a:ln w="76200" cap="flat">
              <a:solidFill>
                <a:schemeClr val="accent5">
                  <a:hueOff val="-82419"/>
                  <a:satOff val="-9513"/>
                  <a:lumOff val="-16343"/>
                </a:schemeClr>
              </a:solidFill>
              <a:prstDash val="sysDot"/>
              <a:miter lim="400000"/>
            </a:ln>
            <a:effectLst/>
          </p:spPr>
          <p:txBody>
            <a:bodyPr wrap="square" lIns="0" tIns="0" rIns="0" bIns="0" numCol="1" anchor="ctr">
              <a:noAutofit/>
            </a:bodyPr>
            <a:lstStyle/>
            <a:p>
              <a:pPr>
                <a:defRPr sz="11300">
                  <a:solidFill>
                    <a:srgbClr val="FFFFFF"/>
                  </a:solidFill>
                </a:defRPr>
              </a:pPr>
            </a:p>
          </p:txBody>
        </p:sp>
      </p:grpSp>
      <p:grpSp>
        <p:nvGrpSpPr>
          <p:cNvPr id="492" name="グループ"/>
          <p:cNvGrpSpPr/>
          <p:nvPr/>
        </p:nvGrpSpPr>
        <p:grpSpPr>
          <a:xfrm>
            <a:off x="7643329" y="10175894"/>
            <a:ext cx="9097342" cy="3224513"/>
            <a:chOff x="456486" y="171182"/>
            <a:chExt cx="9097340" cy="3224511"/>
          </a:xfrm>
        </p:grpSpPr>
        <p:sp>
          <p:nvSpPr>
            <p:cNvPr id="497" name="接続の線"/>
            <p:cNvSpPr/>
            <p:nvPr/>
          </p:nvSpPr>
          <p:spPr>
            <a:xfrm>
              <a:off x="4192042" y="1444621"/>
              <a:ext cx="1361324" cy="642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rgbClr val="000000"/>
              </a:solidFill>
              <a:prstDash val="solid"/>
              <a:miter lim="400000"/>
            </a:ln>
            <a:effectLst/>
          </p:spPr>
          <p:txBody>
            <a:bodyPr/>
            <a:lstStyle/>
            <a:p>
              <a:pPr/>
            </a:p>
          </p:txBody>
        </p:sp>
        <p:sp>
          <p:nvSpPr>
            <p:cNvPr id="489" name="脱重合の収縮度を示す関数"/>
            <p:cNvSpPr txBox="1"/>
            <p:nvPr/>
          </p:nvSpPr>
          <p:spPr>
            <a:xfrm>
              <a:off x="940935" y="2087594"/>
              <a:ext cx="3732666" cy="1308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4500"/>
                </a:spcBef>
                <a:defRPr sz="3800">
                  <a:latin typeface="+mn-lt"/>
                  <a:ea typeface="+mn-ea"/>
                  <a:cs typeface="+mn-cs"/>
                  <a:sym typeface="ヒラギノ角ゴ ProN W3"/>
                </a:defRPr>
              </a:lvl1pPr>
            </a:lstStyle>
            <a:p>
              <a:pPr/>
              <a:r>
                <a:t>脱重合の収縮度を示す関数</a:t>
              </a:r>
            </a:p>
          </p:txBody>
        </p:sp>
        <p:pic>
          <p:nvPicPr>
            <p:cNvPr id="490" name="texclip20190213165852.png" descr="texclip20190213165852.png"/>
            <p:cNvPicPr>
              <a:picLocks noChangeAspect="1"/>
            </p:cNvPicPr>
            <p:nvPr/>
          </p:nvPicPr>
          <p:blipFill>
            <a:blip r:embed="rId4">
              <a:extLst/>
            </a:blip>
            <a:srcRect l="0" t="0" r="0" b="0"/>
            <a:stretch>
              <a:fillRect/>
            </a:stretch>
          </p:blipFill>
          <p:spPr>
            <a:xfrm>
              <a:off x="4893274" y="2195544"/>
              <a:ext cx="2616201" cy="1092201"/>
            </a:xfrm>
            <a:prstGeom prst="rect">
              <a:avLst/>
            </a:prstGeom>
            <a:ln w="12700" cap="flat">
              <a:noFill/>
              <a:miter lim="400000"/>
            </a:ln>
            <a:effectLst/>
          </p:spPr>
        </p:pic>
        <p:pic>
          <p:nvPicPr>
            <p:cNvPr id="491" name="texclip20190213222417.png" descr="texclip20190213222417.png"/>
            <p:cNvPicPr>
              <a:picLocks noChangeAspect="1"/>
            </p:cNvPicPr>
            <p:nvPr/>
          </p:nvPicPr>
          <p:blipFill>
            <a:blip r:embed="rId5">
              <a:extLst/>
            </a:blip>
            <a:stretch>
              <a:fillRect/>
            </a:stretch>
          </p:blipFill>
          <p:spPr>
            <a:xfrm>
              <a:off x="456486" y="171182"/>
              <a:ext cx="9097342" cy="1212980"/>
            </a:xfrm>
            <a:prstGeom prst="rect">
              <a:avLst/>
            </a:prstGeom>
            <a:ln w="12700" cap="flat">
              <a:noFill/>
              <a:miter lim="400000"/>
            </a:ln>
            <a:effectLst/>
          </p:spPr>
        </p:pic>
      </p:grpSp>
      <p:sp>
        <p:nvSpPr>
          <p:cNvPr id="493" name="初期状態では長さ０"/>
          <p:cNvSpPr txBox="1"/>
          <p:nvPr/>
        </p:nvSpPr>
        <p:spPr>
          <a:xfrm>
            <a:off x="1432097" y="4392516"/>
            <a:ext cx="7567438"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初期状態では長さ０</a:t>
            </a:r>
          </a:p>
        </p:txBody>
      </p:sp>
      <p:sp>
        <p:nvSpPr>
          <p:cNvPr id="494" name="確率的に収縮"/>
          <p:cNvSpPr txBox="1"/>
          <p:nvPr/>
        </p:nvSpPr>
        <p:spPr>
          <a:xfrm>
            <a:off x="10428307" y="6911583"/>
            <a:ext cx="45339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確率的に収縮</a:t>
            </a:r>
          </a:p>
        </p:txBody>
      </p:sp>
      <p:sp>
        <p:nvSpPr>
          <p:cNvPr id="495" name="矢印"/>
          <p:cNvSpPr/>
          <p:nvPr/>
        </p:nvSpPr>
        <p:spPr>
          <a:xfrm>
            <a:off x="8437674" y="8366786"/>
            <a:ext cx="1354997" cy="428576"/>
          </a:xfrm>
          <a:prstGeom prst="rightArrow">
            <a:avLst>
              <a:gd name="adj1" fmla="val 32000"/>
              <a:gd name="adj2" fmla="val 132859"/>
            </a:avLst>
          </a:prstGeom>
          <a:solidFill>
            <a:srgbClr val="000000"/>
          </a:solidFill>
          <a:ln w="12700">
            <a:miter lim="400000"/>
          </a:ln>
        </p:spPr>
        <p:txBody>
          <a:bodyPr lIns="0" tIns="0" rIns="0" bIns="0" anchor="ctr"/>
          <a:lstStyle/>
          <a:p>
            <a:pPr>
              <a:defRPr sz="11300">
                <a:solidFill>
                  <a:srgbClr val="FFFFFF"/>
                </a:solidFill>
              </a:defRPr>
            </a:pPr>
          </a:p>
        </p:txBody>
      </p:sp>
      <p:pic>
        <p:nvPicPr>
          <p:cNvPr id="496" name="texclip20181128024659.png" descr="texclip20181128024659.png"/>
          <p:cNvPicPr>
            <a:picLocks noChangeAspect="1"/>
          </p:cNvPicPr>
          <p:nvPr/>
        </p:nvPicPr>
        <p:blipFill>
          <a:blip r:embed="rId6">
            <a:extLst/>
          </a:blip>
          <a:srcRect l="77147" t="0" r="14772" b="62894"/>
          <a:stretch>
            <a:fillRect/>
          </a:stretch>
        </p:blipFill>
        <p:spPr>
          <a:xfrm>
            <a:off x="8742704" y="8632143"/>
            <a:ext cx="744777" cy="72768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99"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00"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01"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sp>
        <p:nvSpPr>
          <p:cNvPr id="502" name="ARFシミュレーション"/>
          <p:cNvSpPr txBox="1"/>
          <p:nvPr>
            <p:ph type="title"/>
          </p:nvPr>
        </p:nvSpPr>
        <p:spPr>
          <a:prstGeom prst="rect">
            <a:avLst/>
          </a:prstGeom>
        </p:spPr>
        <p:txBody>
          <a:bodyPr/>
          <a:lstStyle/>
          <a:p>
            <a:pPr/>
            <a:r>
              <a:t>ARFシミュレーション</a:t>
            </a:r>
          </a:p>
        </p:txBody>
      </p:sp>
      <p:sp>
        <p:nvSpPr>
          <p:cNvPr id="503"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04"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05" name="線"/>
          <p:cNvSpPr/>
          <p:nvPr/>
        </p:nvSpPr>
        <p:spPr>
          <a:xfrm flipV="1">
            <a:off x="20816341"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06" name="線"/>
          <p:cNvSpPr/>
          <p:nvPr/>
        </p:nvSpPr>
        <p:spPr>
          <a:xfrm flipH="1">
            <a:off x="19368851" y="4516149"/>
            <a:ext cx="1461587" cy="1"/>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07" name="線"/>
          <p:cNvSpPr/>
          <p:nvPr/>
        </p:nvSpPr>
        <p:spPr>
          <a:xfrm flipH="1">
            <a:off x="20120039" y="4479294"/>
            <a:ext cx="670436" cy="1161229"/>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08" name="線"/>
          <p:cNvSpPr/>
          <p:nvPr/>
        </p:nvSpPr>
        <p:spPr>
          <a:xfrm flipH="1">
            <a:off x="18698611" y="4478597"/>
            <a:ext cx="654743" cy="1134048"/>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09" name="線"/>
          <p:cNvSpPr/>
          <p:nvPr/>
        </p:nvSpPr>
        <p:spPr>
          <a:xfrm flipH="1">
            <a:off x="18679154" y="5616548"/>
            <a:ext cx="1461587" cy="1"/>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10" name="線"/>
          <p:cNvSpPr/>
          <p:nvPr/>
        </p:nvSpPr>
        <p:spPr>
          <a:xfrm flipH="1">
            <a:off x="18759216" y="4508738"/>
            <a:ext cx="2057767" cy="1048486"/>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11" name="四角形"/>
          <p:cNvSpPr/>
          <p:nvPr/>
        </p:nvSpPr>
        <p:spPr>
          <a:xfrm>
            <a:off x="12610827" y="4221858"/>
            <a:ext cx="332361" cy="532445"/>
          </a:xfrm>
          <a:prstGeom prst="rect">
            <a:avLst/>
          </a:prstGeom>
          <a:solidFill>
            <a:srgbClr val="FFFFFF"/>
          </a:solidFill>
          <a:ln w="12700">
            <a:miter lim="400000"/>
          </a:ln>
        </p:spPr>
        <p:txBody>
          <a:bodyPr lIns="0" tIns="0" rIns="0" bIns="0" anchor="ctr"/>
          <a:lstStyle/>
          <a:p>
            <a:pPr>
              <a:defRPr sz="11300">
                <a:solidFill>
                  <a:srgbClr val="FFFFFF"/>
                </a:solidFill>
              </a:defRPr>
            </a:pPr>
          </a:p>
        </p:txBody>
      </p:sp>
      <p:grpSp>
        <p:nvGrpSpPr>
          <p:cNvPr id="515" name="グループ"/>
          <p:cNvGrpSpPr/>
          <p:nvPr/>
        </p:nvGrpSpPr>
        <p:grpSpPr>
          <a:xfrm>
            <a:off x="931404" y="10381043"/>
            <a:ext cx="13621410" cy="1627597"/>
            <a:chOff x="0" y="0"/>
            <a:chExt cx="13621408" cy="1627596"/>
          </a:xfrm>
        </p:grpSpPr>
        <p:sp>
          <p:nvSpPr>
            <p:cNvPr id="512" name="四角形"/>
            <p:cNvSpPr/>
            <p:nvPr/>
          </p:nvSpPr>
          <p:spPr>
            <a:xfrm>
              <a:off x="8651281" y="0"/>
              <a:ext cx="3687063" cy="1627597"/>
            </a:xfrm>
            <a:prstGeom prst="rect">
              <a:avLst/>
            </a:prstGeom>
            <a:noFill/>
            <a:ln w="88900" cap="flat">
              <a:solidFill>
                <a:schemeClr val="accent4">
                  <a:hueOff val="-1081314"/>
                  <a:satOff val="4338"/>
                  <a:lumOff val="-8931"/>
                </a:schemeClr>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513" name="四角形"/>
            <p:cNvSpPr/>
            <p:nvPr/>
          </p:nvSpPr>
          <p:spPr>
            <a:xfrm>
              <a:off x="4300931" y="0"/>
              <a:ext cx="3551766" cy="1627597"/>
            </a:xfrm>
            <a:prstGeom prst="rect">
              <a:avLst/>
            </a:prstGeom>
            <a:noFill/>
            <a:ln w="88900" cap="flat">
              <a:solidFill>
                <a:schemeClr val="accent4">
                  <a:hueOff val="-1081314"/>
                  <a:satOff val="4338"/>
                  <a:lumOff val="-8931"/>
                </a:schemeClr>
              </a:solidFill>
              <a:prstDash val="solid"/>
              <a:miter lim="400000"/>
            </a:ln>
            <a:effectLst/>
          </p:spPr>
          <p:txBody>
            <a:bodyPr wrap="square" lIns="0" tIns="0" rIns="0" bIns="0" numCol="1" anchor="ctr">
              <a:noAutofit/>
            </a:bodyPr>
            <a:lstStyle/>
            <a:p>
              <a:pPr>
                <a:defRPr sz="11300">
                  <a:solidFill>
                    <a:srgbClr val="FFFFFF"/>
                  </a:solidFill>
                </a:defRPr>
              </a:pPr>
            </a:p>
          </p:txBody>
        </p:sp>
        <p:pic>
          <p:nvPicPr>
            <p:cNvPr id="514" name="texclip20190213230443.png" descr="texclip20190213230443.png"/>
            <p:cNvPicPr>
              <a:picLocks noChangeAspect="1"/>
            </p:cNvPicPr>
            <p:nvPr/>
          </p:nvPicPr>
          <p:blipFill>
            <a:blip r:embed="rId4">
              <a:extLst/>
            </a:blip>
            <a:stretch>
              <a:fillRect/>
            </a:stretch>
          </p:blipFill>
          <p:spPr>
            <a:xfrm>
              <a:off x="0" y="32754"/>
              <a:ext cx="13621409" cy="1562089"/>
            </a:xfrm>
            <a:prstGeom prst="rect">
              <a:avLst/>
            </a:prstGeom>
            <a:ln w="12700" cap="flat">
              <a:noFill/>
              <a:miter lim="400000"/>
            </a:ln>
            <a:effectLst/>
          </p:spPr>
        </p:pic>
      </p:grpSp>
      <p:sp>
        <p:nvSpPr>
          <p:cNvPr id="516" name="ストレスファイバ方向へのアクチンの移動をストレスファイバ両端２点からの引きつけで表現"/>
          <p:cNvSpPr txBox="1"/>
          <p:nvPr/>
        </p:nvSpPr>
        <p:spPr>
          <a:xfrm>
            <a:off x="1429843" y="3725082"/>
            <a:ext cx="12624531" cy="304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ストレスファイバ方向へのアクチンの移動をストレスファイバ両端２点からの引きつけで表現</a:t>
            </a:r>
          </a:p>
        </p:txBody>
      </p:sp>
      <p:sp>
        <p:nvSpPr>
          <p:cNvPr id="517" name="アクチン分子の先端の更新式"/>
          <p:cNvSpPr txBox="1"/>
          <p:nvPr/>
        </p:nvSpPr>
        <p:spPr>
          <a:xfrm>
            <a:off x="855912" y="9015364"/>
            <a:ext cx="126245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アクチン分子の先端の更新式</a:t>
            </a:r>
          </a:p>
        </p:txBody>
      </p:sp>
      <p:sp>
        <p:nvSpPr>
          <p:cNvPr id="518" name="線"/>
          <p:cNvSpPr/>
          <p:nvPr/>
        </p:nvSpPr>
        <p:spPr>
          <a:xfrm flipH="1">
            <a:off x="16865268" y="4566195"/>
            <a:ext cx="3930722" cy="5950778"/>
          </a:xfrm>
          <a:prstGeom prst="line">
            <a:avLst/>
          </a:prstGeom>
          <a:ln w="381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519" name="線"/>
          <p:cNvSpPr/>
          <p:nvPr/>
        </p:nvSpPr>
        <p:spPr>
          <a:xfrm flipH="1" flipV="1">
            <a:off x="16865268" y="4566195"/>
            <a:ext cx="3930721" cy="1"/>
          </a:xfrm>
          <a:prstGeom prst="line">
            <a:avLst/>
          </a:prstGeom>
          <a:ln w="381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pic>
        <p:nvPicPr>
          <p:cNvPr id="520" name="線" descr="線"/>
          <p:cNvPicPr>
            <a:picLocks noChangeAspect="0"/>
          </p:cNvPicPr>
          <p:nvPr/>
        </p:nvPicPr>
        <p:blipFill>
          <a:blip r:embed="rId5">
            <a:extLst/>
          </a:blip>
          <a:stretch>
            <a:fillRect/>
          </a:stretch>
        </p:blipFill>
        <p:spPr>
          <a:xfrm rot="16200000">
            <a:off x="13551825" y="7401883"/>
            <a:ext cx="6495786" cy="279401"/>
          </a:xfrm>
          <a:prstGeom prst="rect">
            <a:avLst/>
          </a:prstGeom>
        </p:spPr>
      </p:pic>
      <p:sp>
        <p:nvSpPr>
          <p:cNvPr id="522" name="線"/>
          <p:cNvSpPr/>
          <p:nvPr/>
        </p:nvSpPr>
        <p:spPr>
          <a:xfrm flipH="1">
            <a:off x="15175385" y="7582515"/>
            <a:ext cx="1675073" cy="1"/>
          </a:xfrm>
          <a:prstGeom prst="line">
            <a:avLst/>
          </a:prstGeom>
          <a:ln w="76200">
            <a:solidFill>
              <a:srgbClr val="000000"/>
            </a:solidFill>
            <a:miter lim="400000"/>
            <a:headEnd type="triangle"/>
            <a:tailEnd type="triangle"/>
          </a:ln>
        </p:spPr>
        <p:txBody>
          <a:bodyPr lIns="0" tIns="0" rIns="0" bIns="0" anchor="ctr"/>
          <a:lstStyle/>
          <a:p>
            <a:pPr>
              <a:defRPr sz="11300">
                <a:solidFill>
                  <a:srgbClr val="FFFFFF"/>
                </a:solidFill>
              </a:defRPr>
            </a:pPr>
          </a:p>
        </p:txBody>
      </p:sp>
      <p:sp>
        <p:nvSpPr>
          <p:cNvPr id="523" name="1/5"/>
          <p:cNvSpPr txBox="1"/>
          <p:nvPr/>
        </p:nvSpPr>
        <p:spPr>
          <a:xfrm>
            <a:off x="15585439" y="6809734"/>
            <a:ext cx="854965" cy="482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1/5</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25"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26"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27"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pic>
        <p:nvPicPr>
          <p:cNvPr id="528" name="スクリーンショット 2019-02-12 15.59.44.png" descr="スクリーンショット 2019-02-12 15.59.44.png"/>
          <p:cNvPicPr>
            <a:picLocks noChangeAspect="1"/>
          </p:cNvPicPr>
          <p:nvPr/>
        </p:nvPicPr>
        <p:blipFill>
          <a:blip r:embed="rId2">
            <a:extLst/>
          </a:blip>
          <a:srcRect l="5249" t="0" r="0" b="48590"/>
          <a:stretch>
            <a:fillRect/>
          </a:stretch>
        </p:blipFill>
        <p:spPr>
          <a:xfrm>
            <a:off x="769047" y="3897532"/>
            <a:ext cx="13720235" cy="2239809"/>
          </a:xfrm>
          <a:prstGeom prst="rect">
            <a:avLst/>
          </a:prstGeom>
          <a:ln w="12700">
            <a:miter lim="400000"/>
          </a:ln>
        </p:spPr>
      </p:pic>
      <p:pic>
        <p:nvPicPr>
          <p:cNvPr id="529"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53729" y="8533046"/>
            <a:ext cx="753325" cy="603757"/>
          </a:xfrm>
          <a:prstGeom prst="rect">
            <a:avLst/>
          </a:prstGeom>
          <a:ln w="12700">
            <a:miter lim="400000"/>
          </a:ln>
        </p:spPr>
      </p:pic>
      <p:sp>
        <p:nvSpPr>
          <p:cNvPr id="530" name="= ２：SFに近いアクチン分子ほど強く引く(距離依存ARF)"/>
          <p:cNvSpPr txBox="1"/>
          <p:nvPr/>
        </p:nvSpPr>
        <p:spPr>
          <a:xfrm>
            <a:off x="2111251" y="833882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２：SFに近いアクチン分子ほど強く引く(距離依存ARF)</a:t>
            </a:r>
          </a:p>
        </p:txBody>
      </p:sp>
      <p:sp>
        <p:nvSpPr>
          <p:cNvPr id="531" name="ARFによる牽引効果"/>
          <p:cNvSpPr txBox="1"/>
          <p:nvPr>
            <p:ph type="title"/>
          </p:nvPr>
        </p:nvSpPr>
        <p:spPr>
          <a:prstGeom prst="rect">
            <a:avLst/>
          </a:prstGeom>
        </p:spPr>
        <p:txBody>
          <a:bodyPr/>
          <a:lstStyle/>
          <a:p>
            <a:pPr/>
            <a:r>
              <a:t>ARFによる牽引効果</a:t>
            </a:r>
          </a:p>
        </p:txBody>
      </p:sp>
      <p:sp>
        <p:nvSpPr>
          <p:cNvPr id="532" name="線"/>
          <p:cNvSpPr/>
          <p:nvPr/>
        </p:nvSpPr>
        <p:spPr>
          <a:xfrm flipH="1">
            <a:off x="17335966" y="5390987"/>
            <a:ext cx="1486559" cy="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33" name="線"/>
          <p:cNvSpPr/>
          <p:nvPr/>
        </p:nvSpPr>
        <p:spPr>
          <a:xfrm flipH="1">
            <a:off x="17942819" y="4595436"/>
            <a:ext cx="1486559"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34" name="線"/>
          <p:cNvSpPr/>
          <p:nvPr/>
        </p:nvSpPr>
        <p:spPr>
          <a:xfrm flipH="1">
            <a:off x="18777556" y="4582527"/>
            <a:ext cx="725939" cy="725938"/>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35" name="線"/>
          <p:cNvSpPr/>
          <p:nvPr/>
        </p:nvSpPr>
        <p:spPr>
          <a:xfrm flipH="1">
            <a:off x="17217732" y="4658771"/>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36" name="線"/>
          <p:cNvSpPr/>
          <p:nvPr/>
        </p:nvSpPr>
        <p:spPr>
          <a:xfrm flipH="1">
            <a:off x="17205095" y="4618227"/>
            <a:ext cx="2261567" cy="77907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37" name="線"/>
          <p:cNvSpPr/>
          <p:nvPr/>
        </p:nvSpPr>
        <p:spPr>
          <a:xfrm flipH="1">
            <a:off x="21339152" y="7455036"/>
            <a:ext cx="725939" cy="725939"/>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38" name="線"/>
          <p:cNvSpPr/>
          <p:nvPr/>
        </p:nvSpPr>
        <p:spPr>
          <a:xfrm flipH="1" flipV="1">
            <a:off x="21339152" y="6840245"/>
            <a:ext cx="725939" cy="725939"/>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39" name="線"/>
          <p:cNvSpPr/>
          <p:nvPr/>
        </p:nvSpPr>
        <p:spPr>
          <a:xfrm flipH="1">
            <a:off x="20597200" y="6864677"/>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40" name="線"/>
          <p:cNvSpPr/>
          <p:nvPr/>
        </p:nvSpPr>
        <p:spPr>
          <a:xfrm flipH="1" flipV="1">
            <a:off x="20597200" y="7439057"/>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41" name="線"/>
          <p:cNvSpPr/>
          <p:nvPr/>
        </p:nvSpPr>
        <p:spPr>
          <a:xfrm flipH="1">
            <a:off x="20609385" y="7490783"/>
            <a:ext cx="1486558"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42"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43"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44" name="線"/>
          <p:cNvSpPr/>
          <p:nvPr/>
        </p:nvSpPr>
        <p:spPr>
          <a:xfrm flipV="1">
            <a:off x="19561002"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45" name="線"/>
          <p:cNvSpPr/>
          <p:nvPr/>
        </p:nvSpPr>
        <p:spPr>
          <a:xfrm flipV="1">
            <a:off x="22065537" y="7467833"/>
            <a:ext cx="1" cy="1649013"/>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吹き出し"/>
          <p:cNvSpPr/>
          <p:nvPr/>
        </p:nvSpPr>
        <p:spPr>
          <a:xfrm flipH="1">
            <a:off x="1417735" y="2391795"/>
            <a:ext cx="11343990" cy="2925423"/>
          </a:xfrm>
          <a:prstGeom prst="wedgeEllipseCallout">
            <a:avLst>
              <a:gd name="adj1" fmla="val -70749"/>
              <a:gd name="adj2" fmla="val 46705"/>
            </a:avLst>
          </a:prstGeom>
          <a:gradFill>
            <a:gsLst>
              <a:gs pos="0">
                <a:srgbClr val="000000"/>
              </a:gs>
              <a:gs pos="100000">
                <a:schemeClr val="accent3">
                  <a:hueOff val="362282"/>
                  <a:satOff val="31803"/>
                  <a:lumOff val="-18242"/>
                </a:schemeClr>
              </a:gs>
            </a:gsLst>
            <a:lin ang="5400000"/>
          </a:gradFill>
          <a:ln w="12700">
            <a:miter lim="400000"/>
          </a:ln>
        </p:spPr>
        <p:txBody>
          <a:bodyPr lIns="0" tIns="0" rIns="0" bIns="0" anchor="ctr"/>
          <a:lstStyle/>
          <a:p>
            <a:pPr>
              <a:defRPr sz="11300">
                <a:solidFill>
                  <a:srgbClr val="FFFFFF"/>
                </a:solidFill>
              </a:defRPr>
            </a:pPr>
          </a:p>
        </p:txBody>
      </p:sp>
      <p:sp>
        <p:nvSpPr>
          <p:cNvPr id="123" name="はじめに"/>
          <p:cNvSpPr txBox="1"/>
          <p:nvPr>
            <p:ph type="title"/>
          </p:nvPr>
        </p:nvSpPr>
        <p:spPr>
          <a:prstGeom prst="rect">
            <a:avLst/>
          </a:prstGeom>
        </p:spPr>
        <p:txBody>
          <a:bodyPr/>
          <a:lstStyle/>
          <a:p>
            <a:pPr/>
            <a:r>
              <a:t>はじめに</a:t>
            </a:r>
          </a:p>
        </p:txBody>
      </p:sp>
      <p:sp>
        <p:nvSpPr>
          <p:cNvPr id="124" name="テキスト"/>
          <p:cNvSpPr txBox="1"/>
          <p:nvPr/>
        </p:nvSpPr>
        <p:spPr>
          <a:xfrm>
            <a:off x="17366902" y="2633529"/>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
        <p:nvSpPr>
          <p:cNvPr id="125" name="細胞性粘菌アメーバ"/>
          <p:cNvSpPr txBox="1"/>
          <p:nvPr/>
        </p:nvSpPr>
        <p:spPr>
          <a:xfrm>
            <a:off x="3475843" y="3421252"/>
            <a:ext cx="7443461" cy="2692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solidFill>
                  <a:srgbClr val="FFFFFF"/>
                </a:solidFill>
              </a:defRPr>
            </a:lvl1pPr>
          </a:lstStyle>
          <a:p>
            <a:pPr/>
            <a:r>
              <a:t>細胞性粘菌アメーバ</a:t>
            </a:r>
          </a:p>
        </p:txBody>
      </p:sp>
      <p:sp>
        <p:nvSpPr>
          <p:cNvPr id="126" name="魚の鱗上に存在する表皮細胞…"/>
          <p:cNvSpPr txBox="1"/>
          <p:nvPr/>
        </p:nvSpPr>
        <p:spPr>
          <a:xfrm>
            <a:off x="1909259" y="6310628"/>
            <a:ext cx="11576496" cy="6400801"/>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67291" indent="-767291" algn="just">
              <a:buSzPct val="125000"/>
              <a:buChar char="•"/>
              <a:defRPr sz="5800"/>
            </a:pPr>
            <a:r>
              <a:t>魚の鱗上に存在する表皮細胞</a:t>
            </a:r>
          </a:p>
          <a:p>
            <a:pPr marL="767291" indent="-767291" algn="just">
              <a:buSzPct val="125000"/>
              <a:buChar char="•"/>
              <a:defRPr sz="5800"/>
            </a:pPr>
            <a:r>
              <a:t>皮膚が創傷を受けると創傷箇所へ移動</a:t>
            </a:r>
          </a:p>
          <a:p>
            <a:pPr marL="767291" indent="-767291" algn="just">
              <a:buSzPct val="125000"/>
              <a:buChar char="•"/>
              <a:defRPr sz="5800"/>
            </a:pPr>
            <a:r>
              <a:t>特徴的なアメーバ運動</a:t>
            </a:r>
          </a:p>
          <a:p>
            <a:pPr lvl="1" marL="1402291" indent="-767291" algn="just">
              <a:buSzPct val="125000"/>
              <a:buChar char="•"/>
              <a:defRPr sz="5800"/>
            </a:pPr>
            <a:r>
              <a:t>通常時：立方体</a:t>
            </a:r>
          </a:p>
          <a:p>
            <a:pPr lvl="1" marL="1402291" indent="-767291" algn="just">
              <a:buSzPct val="125000"/>
              <a:buChar char="•"/>
              <a:defRPr sz="5800"/>
            </a:pPr>
            <a:r>
              <a:t>遊走時：半月状</a:t>
            </a:r>
          </a:p>
        </p:txBody>
      </p:sp>
      <p:pic>
        <p:nvPicPr>
          <p:cNvPr id="127" name="ameba.jpg" descr="ameba.jpg"/>
          <p:cNvPicPr>
            <a:picLocks noChangeAspect="1"/>
          </p:cNvPicPr>
          <p:nvPr/>
        </p:nvPicPr>
        <p:blipFill>
          <a:blip r:embed="rId3">
            <a:extLst/>
          </a:blip>
          <a:stretch>
            <a:fillRect/>
          </a:stretch>
        </p:blipFill>
        <p:spPr>
          <a:xfrm>
            <a:off x="15395920" y="3804390"/>
            <a:ext cx="8551003" cy="6884282"/>
          </a:xfrm>
          <a:prstGeom prst="rect">
            <a:avLst/>
          </a:prstGeom>
          <a:ln w="12700">
            <a:miter lim="400000"/>
          </a:ln>
        </p:spPr>
      </p:pic>
      <p:sp>
        <p:nvSpPr>
          <p:cNvPr id="128" name="鞭毛や繊毛などの運動器官なし"/>
          <p:cNvSpPr txBox="1"/>
          <p:nvPr/>
        </p:nvSpPr>
        <p:spPr>
          <a:xfrm>
            <a:off x="16575059" y="11402331"/>
            <a:ext cx="6192725"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鞭毛や繊毛などの運動器官なし</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ARFによる牽引効果"/>
          <p:cNvSpPr txBox="1"/>
          <p:nvPr>
            <p:ph type="title"/>
          </p:nvPr>
        </p:nvSpPr>
        <p:spPr>
          <a:prstGeom prst="rect">
            <a:avLst/>
          </a:prstGeom>
        </p:spPr>
        <p:txBody>
          <a:bodyPr/>
          <a:lstStyle/>
          <a:p>
            <a:pPr/>
            <a:r>
              <a:t>ARFによる牽引効果</a:t>
            </a:r>
          </a:p>
        </p:txBody>
      </p:sp>
      <p:pic>
        <p:nvPicPr>
          <p:cNvPr id="548"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86577" y="10829255"/>
            <a:ext cx="753325" cy="603757"/>
          </a:xfrm>
          <a:prstGeom prst="rect">
            <a:avLst/>
          </a:prstGeom>
          <a:ln w="12700">
            <a:miter lim="400000"/>
          </a:ln>
        </p:spPr>
      </p:pic>
      <p:sp>
        <p:nvSpPr>
          <p:cNvPr id="549" name="= １：各アクチン分子を一様に引く(距離非依存ARF)"/>
          <p:cNvSpPr txBox="1"/>
          <p:nvPr/>
        </p:nvSpPr>
        <p:spPr>
          <a:xfrm>
            <a:off x="2111251" y="1074915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１：各アクチン分子を一様に引く(距離非依存ARF)</a:t>
            </a:r>
          </a:p>
        </p:txBody>
      </p:sp>
      <p:pic>
        <p:nvPicPr>
          <p:cNvPr id="550"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51"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52"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sp>
        <p:nvSpPr>
          <p:cNvPr id="553" name="線"/>
          <p:cNvSpPr/>
          <p:nvPr/>
        </p:nvSpPr>
        <p:spPr>
          <a:xfrm flipH="1">
            <a:off x="16872382" y="5652196"/>
            <a:ext cx="1486558" cy="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54" name="線"/>
          <p:cNvSpPr/>
          <p:nvPr/>
        </p:nvSpPr>
        <p:spPr>
          <a:xfrm flipH="1">
            <a:off x="17942819" y="4595436"/>
            <a:ext cx="1486559"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55" name="線"/>
          <p:cNvSpPr/>
          <p:nvPr/>
        </p:nvSpPr>
        <p:spPr>
          <a:xfrm flipH="1">
            <a:off x="17217732" y="4658771"/>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56" name="線"/>
          <p:cNvSpPr/>
          <p:nvPr/>
        </p:nvSpPr>
        <p:spPr>
          <a:xfrm flipH="1">
            <a:off x="16939155" y="4443690"/>
            <a:ext cx="2736553" cy="1168382"/>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57" name="線"/>
          <p:cNvSpPr/>
          <p:nvPr/>
        </p:nvSpPr>
        <p:spPr>
          <a:xfrm flipH="1">
            <a:off x="20942259" y="7455037"/>
            <a:ext cx="1122831" cy="1122830"/>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58" name="線"/>
          <p:cNvSpPr/>
          <p:nvPr/>
        </p:nvSpPr>
        <p:spPr>
          <a:xfrm flipH="1" flipV="1">
            <a:off x="20942259" y="6443353"/>
            <a:ext cx="1122831" cy="112283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59" name="線"/>
          <p:cNvSpPr/>
          <p:nvPr/>
        </p:nvSpPr>
        <p:spPr>
          <a:xfrm flipH="1">
            <a:off x="19787940" y="6435260"/>
            <a:ext cx="1127321" cy="1127320"/>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60" name="線"/>
          <p:cNvSpPr/>
          <p:nvPr/>
        </p:nvSpPr>
        <p:spPr>
          <a:xfrm flipH="1" flipV="1">
            <a:off x="19787940" y="7418987"/>
            <a:ext cx="1127321" cy="112732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61" name="線"/>
          <p:cNvSpPr/>
          <p:nvPr/>
        </p:nvSpPr>
        <p:spPr>
          <a:xfrm flipH="1">
            <a:off x="19763978" y="7490783"/>
            <a:ext cx="2331965"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62"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63"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64" name="線"/>
          <p:cNvSpPr/>
          <p:nvPr/>
        </p:nvSpPr>
        <p:spPr>
          <a:xfrm flipV="1">
            <a:off x="22065537" y="7467833"/>
            <a:ext cx="1" cy="1649013"/>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65" name="線"/>
          <p:cNvSpPr/>
          <p:nvPr/>
        </p:nvSpPr>
        <p:spPr>
          <a:xfrm flipH="1">
            <a:off x="18415309" y="4626442"/>
            <a:ext cx="1051156" cy="1051156"/>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66" name="線"/>
          <p:cNvSpPr/>
          <p:nvPr/>
        </p:nvSpPr>
        <p:spPr>
          <a:xfrm flipV="1">
            <a:off x="19561002"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pic>
        <p:nvPicPr>
          <p:cNvPr id="567"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53729" y="8533046"/>
            <a:ext cx="753325" cy="603757"/>
          </a:xfrm>
          <a:prstGeom prst="rect">
            <a:avLst/>
          </a:prstGeom>
          <a:ln w="12700">
            <a:miter lim="400000"/>
          </a:ln>
        </p:spPr>
      </p:pic>
      <p:sp>
        <p:nvSpPr>
          <p:cNvPr id="568" name="= ２：SFに近いアクチン分子ほど強く引く(距離依存ARF)"/>
          <p:cNvSpPr txBox="1"/>
          <p:nvPr/>
        </p:nvSpPr>
        <p:spPr>
          <a:xfrm>
            <a:off x="2111251" y="833882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２：SFに近いアクチン分子ほど強く引く(距離依存ARF)</a:t>
            </a:r>
          </a:p>
        </p:txBody>
      </p:sp>
      <p:pic>
        <p:nvPicPr>
          <p:cNvPr id="569" name="スクリーンショット 2019-02-12 15.59.44.png" descr="スクリーンショット 2019-02-12 15.59.44.png"/>
          <p:cNvPicPr>
            <a:picLocks noChangeAspect="1"/>
          </p:cNvPicPr>
          <p:nvPr/>
        </p:nvPicPr>
        <p:blipFill>
          <a:blip r:embed="rId2">
            <a:extLst/>
          </a:blip>
          <a:srcRect l="5249" t="0" r="0" b="48590"/>
          <a:stretch>
            <a:fillRect/>
          </a:stretch>
        </p:blipFill>
        <p:spPr>
          <a:xfrm>
            <a:off x="769047" y="3897532"/>
            <a:ext cx="13720234" cy="223980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1"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72"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73"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pic>
        <p:nvPicPr>
          <p:cNvPr id="574" name="スクリーンショット 2019-02-12 15.59.44.png" descr="スクリーンショット 2019-02-12 15.59.44.png"/>
          <p:cNvPicPr>
            <a:picLocks noChangeAspect="1"/>
          </p:cNvPicPr>
          <p:nvPr/>
        </p:nvPicPr>
        <p:blipFill>
          <a:blip r:embed="rId2">
            <a:extLst/>
          </a:blip>
          <a:stretch>
            <a:fillRect/>
          </a:stretch>
        </p:blipFill>
        <p:spPr>
          <a:xfrm>
            <a:off x="377764" y="3186390"/>
            <a:ext cx="13711107" cy="4125384"/>
          </a:xfrm>
          <a:prstGeom prst="rect">
            <a:avLst/>
          </a:prstGeom>
          <a:ln w="12700">
            <a:miter lim="400000"/>
          </a:ln>
        </p:spPr>
      </p:pic>
      <p:sp>
        <p:nvSpPr>
          <p:cNvPr id="575" name="ARFによる配向効果"/>
          <p:cNvSpPr txBox="1"/>
          <p:nvPr>
            <p:ph type="title"/>
          </p:nvPr>
        </p:nvSpPr>
        <p:spPr>
          <a:prstGeom prst="rect">
            <a:avLst/>
          </a:prstGeom>
        </p:spPr>
        <p:txBody>
          <a:bodyPr/>
          <a:lstStyle/>
          <a:p>
            <a:pPr/>
            <a:r>
              <a:t>ARFによる配向効果</a:t>
            </a:r>
          </a:p>
        </p:txBody>
      </p:sp>
      <p:sp>
        <p:nvSpPr>
          <p:cNvPr id="576" name="四角形"/>
          <p:cNvSpPr/>
          <p:nvPr/>
        </p:nvSpPr>
        <p:spPr>
          <a:xfrm>
            <a:off x="5067294" y="3674282"/>
            <a:ext cx="3168463" cy="1627597"/>
          </a:xfrm>
          <a:prstGeom prst="rect">
            <a:avLst/>
          </a:prstGeom>
          <a:ln w="889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577" name="四角形"/>
          <p:cNvSpPr/>
          <p:nvPr/>
        </p:nvSpPr>
        <p:spPr>
          <a:xfrm>
            <a:off x="4794868" y="5303884"/>
            <a:ext cx="3168463"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578" name="四角形"/>
          <p:cNvSpPr/>
          <p:nvPr/>
        </p:nvSpPr>
        <p:spPr>
          <a:xfrm>
            <a:off x="8922270" y="3674282"/>
            <a:ext cx="3168462" cy="1627597"/>
          </a:xfrm>
          <a:prstGeom prst="rect">
            <a:avLst/>
          </a:prstGeom>
          <a:ln w="889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579" name="四角形"/>
          <p:cNvSpPr/>
          <p:nvPr/>
        </p:nvSpPr>
        <p:spPr>
          <a:xfrm>
            <a:off x="8573762" y="5303884"/>
            <a:ext cx="3168463"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580" name="線"/>
          <p:cNvSpPr/>
          <p:nvPr/>
        </p:nvSpPr>
        <p:spPr>
          <a:xfrm flipV="1">
            <a:off x="21348348" y="5404403"/>
            <a:ext cx="1" cy="3839634"/>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81" name="線"/>
          <p:cNvSpPr/>
          <p:nvPr/>
        </p:nvSpPr>
        <p:spPr>
          <a:xfrm flipH="1" flipV="1">
            <a:off x="19946569" y="5171362"/>
            <a:ext cx="1335750" cy="235530"/>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pic>
        <p:nvPicPr>
          <p:cNvPr id="582" name="スクリーンショット 2019-02-12 15.59.44.png" descr="スクリーンショット 2019-02-12 15.59.44.png"/>
          <p:cNvPicPr>
            <a:picLocks noChangeAspect="1"/>
          </p:cNvPicPr>
          <p:nvPr/>
        </p:nvPicPr>
        <p:blipFill>
          <a:blip r:embed="rId2">
            <a:extLst/>
          </a:blip>
          <a:srcRect l="27415" t="23344" r="68930" b="60248"/>
          <a:stretch>
            <a:fillRect/>
          </a:stretch>
        </p:blipFill>
        <p:spPr>
          <a:xfrm>
            <a:off x="1518960" y="8842929"/>
            <a:ext cx="895390" cy="1209655"/>
          </a:xfrm>
          <a:prstGeom prst="rect">
            <a:avLst/>
          </a:prstGeom>
          <a:ln w="12700">
            <a:miter lim="400000"/>
          </a:ln>
        </p:spPr>
      </p:pic>
      <p:pic>
        <p:nvPicPr>
          <p:cNvPr id="583" name="スクリーンショット 2019-02-12 15.59.44.png" descr="スクリーンショット 2019-02-12 15.59.44.png"/>
          <p:cNvPicPr>
            <a:picLocks noChangeAspect="1"/>
          </p:cNvPicPr>
          <p:nvPr/>
        </p:nvPicPr>
        <p:blipFill>
          <a:blip r:embed="rId2">
            <a:extLst/>
          </a:blip>
          <a:srcRect l="26015" t="60484" r="70503" b="22343"/>
          <a:stretch>
            <a:fillRect/>
          </a:stretch>
        </p:blipFill>
        <p:spPr>
          <a:xfrm>
            <a:off x="3554350" y="8842929"/>
            <a:ext cx="753564" cy="1118458"/>
          </a:xfrm>
          <a:prstGeom prst="rect">
            <a:avLst/>
          </a:prstGeom>
          <a:ln w="12700">
            <a:miter lim="400000"/>
          </a:ln>
        </p:spPr>
      </p:pic>
      <p:sp>
        <p:nvSpPr>
          <p:cNvPr id="584" name="&lt;"/>
          <p:cNvSpPr txBox="1"/>
          <p:nvPr/>
        </p:nvSpPr>
        <p:spPr>
          <a:xfrm>
            <a:off x="2687150" y="8906826"/>
            <a:ext cx="594361" cy="990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lvl1pPr>
          </a:lstStyle>
          <a:p>
            <a:pPr/>
            <a:r>
              <a:t>&lt;</a:t>
            </a:r>
          </a:p>
        </p:txBody>
      </p:sp>
      <p:sp>
        <p:nvSpPr>
          <p:cNvPr id="585" name="のとき、後端を強く引いて配向"/>
          <p:cNvSpPr txBox="1"/>
          <p:nvPr/>
        </p:nvSpPr>
        <p:spPr>
          <a:xfrm>
            <a:off x="4736050" y="9028667"/>
            <a:ext cx="10397237"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のとき、後端を強く引いて配向</a:t>
            </a:r>
          </a:p>
        </p:txBody>
      </p:sp>
      <p:sp>
        <p:nvSpPr>
          <p:cNvPr id="586"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87"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88" name="線"/>
          <p:cNvSpPr/>
          <p:nvPr/>
        </p:nvSpPr>
        <p:spPr>
          <a:xfrm flipH="1">
            <a:off x="20400622" y="5423249"/>
            <a:ext cx="962890" cy="962889"/>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89" name="線"/>
          <p:cNvSpPr/>
          <p:nvPr/>
        </p:nvSpPr>
        <p:spPr>
          <a:xfrm flipH="1">
            <a:off x="18802529" y="9186508"/>
            <a:ext cx="2508709" cy="913096"/>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590" name="線"/>
          <p:cNvSpPr/>
          <p:nvPr/>
        </p:nvSpPr>
        <p:spPr>
          <a:xfrm flipH="1" flipV="1">
            <a:off x="19573118" y="7206854"/>
            <a:ext cx="1716058" cy="2045118"/>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591" name="線"/>
          <p:cNvSpPr/>
          <p:nvPr/>
        </p:nvSpPr>
        <p:spPr>
          <a:xfrm flipH="1" flipV="1">
            <a:off x="19229729" y="6131239"/>
            <a:ext cx="1142686" cy="201487"/>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92" name="線"/>
          <p:cNvSpPr/>
          <p:nvPr/>
        </p:nvSpPr>
        <p:spPr>
          <a:xfrm flipH="1">
            <a:off x="19063061" y="5131745"/>
            <a:ext cx="871848" cy="1039028"/>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93" name="線"/>
          <p:cNvSpPr/>
          <p:nvPr/>
        </p:nvSpPr>
        <p:spPr>
          <a:xfrm flipH="1">
            <a:off x="18833218" y="5407865"/>
            <a:ext cx="2449101" cy="711353"/>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94" name="線"/>
          <p:cNvSpPr/>
          <p:nvPr/>
        </p:nvSpPr>
        <p:spPr>
          <a:xfrm flipH="1" flipV="1">
            <a:off x="17233563" y="8056625"/>
            <a:ext cx="1716059" cy="2045118"/>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
        <p:nvSpPr>
          <p:cNvPr id="595" name="線"/>
          <p:cNvSpPr/>
          <p:nvPr/>
        </p:nvSpPr>
        <p:spPr>
          <a:xfrm flipH="1">
            <a:off x="17160643" y="7203405"/>
            <a:ext cx="2508709" cy="913096"/>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
        <p:nvSpPr>
          <p:cNvPr id="596" name="線"/>
          <p:cNvSpPr/>
          <p:nvPr/>
        </p:nvSpPr>
        <p:spPr>
          <a:xfrm flipH="1" flipV="1">
            <a:off x="17214106" y="7940890"/>
            <a:ext cx="4090594" cy="1312163"/>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pic>
        <p:nvPicPr>
          <p:cNvPr id="597" name="スクリーンショット 2019-02-12 15.59.44.png" descr="スクリーンショット 2019-02-12 15.59.44.png"/>
          <p:cNvPicPr>
            <a:picLocks noChangeAspect="1"/>
          </p:cNvPicPr>
          <p:nvPr/>
        </p:nvPicPr>
        <p:blipFill>
          <a:blip r:embed="rId2">
            <a:extLst/>
          </a:blip>
          <a:srcRect l="27415" t="23344" r="68930" b="60248"/>
          <a:stretch>
            <a:fillRect/>
          </a:stretch>
        </p:blipFill>
        <p:spPr>
          <a:xfrm>
            <a:off x="1455757" y="10510571"/>
            <a:ext cx="895390" cy="1209655"/>
          </a:xfrm>
          <a:prstGeom prst="rect">
            <a:avLst/>
          </a:prstGeom>
          <a:ln w="12700">
            <a:miter lim="400000"/>
          </a:ln>
        </p:spPr>
      </p:pic>
      <p:pic>
        <p:nvPicPr>
          <p:cNvPr id="598" name="スクリーンショット 2019-02-12 15.59.44.png" descr="スクリーンショット 2019-02-12 15.59.44.png"/>
          <p:cNvPicPr>
            <a:picLocks noChangeAspect="1"/>
          </p:cNvPicPr>
          <p:nvPr/>
        </p:nvPicPr>
        <p:blipFill>
          <a:blip r:embed="rId2">
            <a:extLst/>
          </a:blip>
          <a:srcRect l="26015" t="60484" r="70503" b="22343"/>
          <a:stretch>
            <a:fillRect/>
          </a:stretch>
        </p:blipFill>
        <p:spPr>
          <a:xfrm>
            <a:off x="3491147" y="10510572"/>
            <a:ext cx="753565" cy="1118458"/>
          </a:xfrm>
          <a:prstGeom prst="rect">
            <a:avLst/>
          </a:prstGeom>
          <a:ln w="12700">
            <a:miter lim="400000"/>
          </a:ln>
        </p:spPr>
      </p:pic>
      <p:sp>
        <p:nvSpPr>
          <p:cNvPr id="599" name="＝"/>
          <p:cNvSpPr txBox="1"/>
          <p:nvPr/>
        </p:nvSpPr>
        <p:spPr>
          <a:xfrm>
            <a:off x="2419477" y="10574468"/>
            <a:ext cx="1003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lvl1pPr>
          </a:lstStyle>
          <a:p>
            <a:pPr/>
            <a:r>
              <a:t>＝</a:t>
            </a:r>
          </a:p>
        </p:txBody>
      </p:sp>
      <p:sp>
        <p:nvSpPr>
          <p:cNvPr id="600" name="のとき、配向効果なし"/>
          <p:cNvSpPr txBox="1"/>
          <p:nvPr/>
        </p:nvSpPr>
        <p:spPr>
          <a:xfrm>
            <a:off x="4672847" y="10696309"/>
            <a:ext cx="74803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のとき、配向効果なし</a:t>
            </a:r>
          </a:p>
        </p:txBody>
      </p:sp>
      <p:sp>
        <p:nvSpPr>
          <p:cNvPr id="601" name="線"/>
          <p:cNvSpPr/>
          <p:nvPr/>
        </p:nvSpPr>
        <p:spPr>
          <a:xfrm flipV="1">
            <a:off x="17157673" y="5980779"/>
            <a:ext cx="1372037" cy="1943558"/>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03" name="スクリーンショット 2019-02-12 15.57.30.png" descr="スクリーンショット 2019-02-12 15.57.30.png"/>
          <p:cNvPicPr>
            <a:picLocks noChangeAspect="1"/>
          </p:cNvPicPr>
          <p:nvPr/>
        </p:nvPicPr>
        <p:blipFill>
          <a:blip r:embed="rId2">
            <a:extLst/>
          </a:blip>
          <a:stretch>
            <a:fillRect/>
          </a:stretch>
        </p:blipFill>
        <p:spPr>
          <a:xfrm>
            <a:off x="321511" y="2509623"/>
            <a:ext cx="11223712" cy="4527904"/>
          </a:xfrm>
          <a:prstGeom prst="rect">
            <a:avLst/>
          </a:prstGeom>
          <a:ln w="12700">
            <a:miter lim="400000"/>
          </a:ln>
        </p:spPr>
      </p:pic>
      <p:sp>
        <p:nvSpPr>
          <p:cNvPr id="604" name="ストレスファイバが１つの場合"/>
          <p:cNvSpPr txBox="1"/>
          <p:nvPr>
            <p:ph type="title"/>
          </p:nvPr>
        </p:nvSpPr>
        <p:spPr>
          <a:prstGeom prst="rect">
            <a:avLst/>
          </a:prstGeom>
        </p:spPr>
        <p:txBody>
          <a:bodyPr/>
          <a:lstStyle>
            <a:lvl1pPr defTabSz="800735">
              <a:defRPr sz="11834"/>
            </a:lvl1pPr>
          </a:lstStyle>
          <a:p>
            <a:pPr/>
            <a:r>
              <a:t>ストレスファイバが１つの場合</a:t>
            </a:r>
          </a:p>
        </p:txBody>
      </p:sp>
      <p:sp>
        <p:nvSpPr>
          <p:cNvPr id="605" name="α＜βで配向効果を表現"/>
          <p:cNvSpPr txBox="1"/>
          <p:nvPr/>
        </p:nvSpPr>
        <p:spPr>
          <a:xfrm>
            <a:off x="413780" y="6882865"/>
            <a:ext cx="59817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α＜βで配向効果を表現</a:t>
            </a:r>
          </a:p>
        </p:txBody>
      </p:sp>
      <p:pic>
        <p:nvPicPr>
          <p:cNvPr id="606" name="top.pdf" descr="top.pdf"/>
          <p:cNvPicPr>
            <a:picLocks noChangeAspect="1"/>
          </p:cNvPicPr>
          <p:nvPr/>
        </p:nvPicPr>
        <p:blipFill>
          <a:blip r:embed="rId3">
            <a:alphaModFix amt="55309"/>
            <a:extLst/>
          </a:blip>
          <a:srcRect l="38458" t="32265" r="26083" b="32265"/>
          <a:stretch>
            <a:fillRect/>
          </a:stretch>
        </p:blipFill>
        <p:spPr>
          <a:xfrm>
            <a:off x="15242426" y="3057630"/>
            <a:ext cx="9041168" cy="9044158"/>
          </a:xfrm>
          <a:prstGeom prst="rect">
            <a:avLst/>
          </a:prstGeom>
          <a:ln w="12700">
            <a:miter lim="400000"/>
          </a:ln>
        </p:spPr>
      </p:pic>
      <p:pic>
        <p:nvPicPr>
          <p:cNvPr id="607" name="スクリーンショット 2019-02-12 15.57.30.png" descr="スクリーンショット 2019-02-12 15.57.30.png"/>
          <p:cNvPicPr>
            <a:picLocks noChangeAspect="1"/>
          </p:cNvPicPr>
          <p:nvPr/>
        </p:nvPicPr>
        <p:blipFill>
          <a:blip r:embed="rId2">
            <a:extLst/>
          </a:blip>
          <a:srcRect l="65432" t="11087" r="27421" b="73331"/>
          <a:stretch>
            <a:fillRect/>
          </a:stretch>
        </p:blipFill>
        <p:spPr>
          <a:xfrm>
            <a:off x="14101729" y="6612994"/>
            <a:ext cx="1003854" cy="883050"/>
          </a:xfrm>
          <a:prstGeom prst="rect">
            <a:avLst/>
          </a:prstGeom>
          <a:ln w="12700">
            <a:miter lim="400000"/>
          </a:ln>
        </p:spPr>
      </p:pic>
      <p:sp>
        <p:nvSpPr>
          <p:cNvPr id="608" name="線"/>
          <p:cNvSpPr/>
          <p:nvPr/>
        </p:nvSpPr>
        <p:spPr>
          <a:xfrm flipV="1">
            <a:off x="21367369" y="5779247"/>
            <a:ext cx="1" cy="3839634"/>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609" name="四角形"/>
          <p:cNvSpPr/>
          <p:nvPr/>
        </p:nvSpPr>
        <p:spPr>
          <a:xfrm>
            <a:off x="5536659" y="3059491"/>
            <a:ext cx="3537204" cy="1627597"/>
          </a:xfrm>
          <a:prstGeom prst="rect">
            <a:avLst/>
          </a:prstGeom>
          <a:ln w="889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610" name="四角形"/>
          <p:cNvSpPr/>
          <p:nvPr/>
        </p:nvSpPr>
        <p:spPr>
          <a:xfrm>
            <a:off x="5365477" y="4822220"/>
            <a:ext cx="3537204"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611" name="線"/>
          <p:cNvSpPr/>
          <p:nvPr/>
        </p:nvSpPr>
        <p:spPr>
          <a:xfrm flipH="1">
            <a:off x="19734112" y="5805442"/>
            <a:ext cx="1532100" cy="509242"/>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612" name="アクチン分子を細胞膜の最後部へ引きつけると仮定"/>
          <p:cNvSpPr txBox="1"/>
          <p:nvPr/>
        </p:nvSpPr>
        <p:spPr>
          <a:xfrm>
            <a:off x="2144099" y="8923210"/>
            <a:ext cx="11035958" cy="194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アクチン分子を細胞膜の最後部へ引きつけると仮定</a:t>
            </a:r>
          </a:p>
        </p:txBody>
      </p:sp>
      <p:sp>
        <p:nvSpPr>
          <p:cNvPr id="613" name="円形"/>
          <p:cNvSpPr/>
          <p:nvPr/>
        </p:nvSpPr>
        <p:spPr>
          <a:xfrm>
            <a:off x="15169967" y="7254854"/>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14" name="円形"/>
          <p:cNvSpPr/>
          <p:nvPr/>
        </p:nvSpPr>
        <p:spPr>
          <a:xfrm>
            <a:off x="15169967" y="13503623"/>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15" name="線"/>
          <p:cNvSpPr/>
          <p:nvPr/>
        </p:nvSpPr>
        <p:spPr>
          <a:xfrm flipH="1" flipV="1">
            <a:off x="19707060" y="9001027"/>
            <a:ext cx="1584553" cy="576731"/>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616" name="線"/>
          <p:cNvSpPr/>
          <p:nvPr/>
        </p:nvSpPr>
        <p:spPr>
          <a:xfrm flipV="1">
            <a:off x="15527826" y="5804553"/>
            <a:ext cx="5749426" cy="1692057"/>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617" name="線"/>
          <p:cNvSpPr/>
          <p:nvPr/>
        </p:nvSpPr>
        <p:spPr>
          <a:xfrm>
            <a:off x="15481458" y="7564959"/>
            <a:ext cx="5965144" cy="2029714"/>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9" name="消滅と再発生"/>
          <p:cNvSpPr txBox="1"/>
          <p:nvPr>
            <p:ph type="title"/>
          </p:nvPr>
        </p:nvSpPr>
        <p:spPr>
          <a:prstGeom prst="rect">
            <a:avLst/>
          </a:prstGeom>
        </p:spPr>
        <p:txBody>
          <a:bodyPr/>
          <a:lstStyle/>
          <a:p>
            <a:pPr/>
            <a:r>
              <a:t>消滅と再発生</a:t>
            </a:r>
          </a:p>
        </p:txBody>
      </p:sp>
      <p:pic>
        <p:nvPicPr>
          <p:cNvPr id="633" name="接続の線" descr="接続の線"/>
          <p:cNvPicPr>
            <a:picLocks noChangeAspect="0"/>
          </p:cNvPicPr>
          <p:nvPr/>
        </p:nvPicPr>
        <p:blipFill>
          <a:blip r:embed="rId2">
            <a:extLst/>
          </a:blip>
          <a:stretch>
            <a:fillRect/>
          </a:stretch>
        </p:blipFill>
        <p:spPr>
          <a:xfrm>
            <a:off x="12676991" y="3635310"/>
            <a:ext cx="3052973" cy="3197485"/>
          </a:xfrm>
          <a:prstGeom prst="rect">
            <a:avLst/>
          </a:prstGeom>
        </p:spPr>
      </p:pic>
      <p:pic>
        <p:nvPicPr>
          <p:cNvPr id="621" name="グループ" descr="グループ"/>
          <p:cNvPicPr>
            <a:picLocks noChangeAspect="1"/>
          </p:cNvPicPr>
          <p:nvPr/>
        </p:nvPicPr>
        <p:blipFill>
          <a:blip r:embed="rId3">
            <a:alphaModFix amt="63957"/>
            <a:extLst/>
          </a:blip>
          <a:srcRect l="38129" t="34208" r="31514" b="34208"/>
          <a:stretch>
            <a:fillRect/>
          </a:stretch>
        </p:blipFill>
        <p:spPr>
          <a:xfrm>
            <a:off x="14887616" y="3027863"/>
            <a:ext cx="9169262" cy="9539874"/>
          </a:xfrm>
          <a:prstGeom prst="rect">
            <a:avLst/>
          </a:prstGeom>
          <a:ln w="12700">
            <a:miter lim="400000"/>
          </a:ln>
        </p:spPr>
      </p:pic>
      <p:grpSp>
        <p:nvGrpSpPr>
          <p:cNvPr id="624" name="格子状に分割されたエリアごとにアクチンの密度を計算し、その値がしきい値以下ならば消滅"/>
          <p:cNvGrpSpPr/>
          <p:nvPr/>
        </p:nvGrpSpPr>
        <p:grpSpPr>
          <a:xfrm>
            <a:off x="690991" y="6600375"/>
            <a:ext cx="12068657" cy="3251200"/>
            <a:chOff x="0" y="0"/>
            <a:chExt cx="12068656" cy="3251199"/>
          </a:xfrm>
        </p:grpSpPr>
        <p:sp>
          <p:nvSpPr>
            <p:cNvPr id="623" name="格子状に分割されたエリアごとにアクチンの密度を計算し、その値がしきい値以下ならば消滅"/>
            <p:cNvSpPr txBox="1"/>
            <p:nvPr/>
          </p:nvSpPr>
          <p:spPr>
            <a:xfrm>
              <a:off x="50800" y="50800"/>
              <a:ext cx="11967058" cy="31496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5900"/>
                </a:spcBef>
                <a:defRPr sz="5800">
                  <a:latin typeface="+mn-lt"/>
                  <a:ea typeface="+mn-ea"/>
                  <a:cs typeface="+mn-cs"/>
                  <a:sym typeface="ヒラギノ角ゴ ProN W3"/>
                </a:defRPr>
              </a:lvl1pPr>
            </a:lstStyle>
            <a:p>
              <a:pPr/>
              <a:r>
                <a:t>格子状に分割されたエリアごとにアクチンの密度を計算し、その値がしきい値以下ならば消滅</a:t>
              </a:r>
            </a:p>
          </p:txBody>
        </p:sp>
        <p:pic>
          <p:nvPicPr>
            <p:cNvPr id="622" name="格子状に分割されたエリアごとにアクチンの密度を計算し、その値がしきい値以下ならば消滅" descr="格子状に分割されたエリアごとにアクチンの密度を計算し、その値がしきい値以下ならば消滅"/>
            <p:cNvPicPr>
              <a:picLocks noChangeAspect="0"/>
            </p:cNvPicPr>
            <p:nvPr/>
          </p:nvPicPr>
          <p:blipFill>
            <a:blip r:embed="rId4">
              <a:extLst/>
            </a:blip>
            <a:stretch>
              <a:fillRect/>
            </a:stretch>
          </p:blipFill>
          <p:spPr>
            <a:xfrm>
              <a:off x="0" y="0"/>
              <a:ext cx="12068657" cy="3251200"/>
            </a:xfrm>
            <a:prstGeom prst="rect">
              <a:avLst/>
            </a:prstGeom>
            <a:effectLst/>
          </p:spPr>
        </p:pic>
      </p:grpSp>
      <p:sp>
        <p:nvSpPr>
          <p:cNvPr id="625" name="四角形"/>
          <p:cNvSpPr/>
          <p:nvPr/>
        </p:nvSpPr>
        <p:spPr>
          <a:xfrm>
            <a:off x="14885548" y="3034448"/>
            <a:ext cx="603326" cy="664324"/>
          </a:xfrm>
          <a:prstGeom prst="rect">
            <a:avLst/>
          </a:prstGeom>
          <a:solidFill>
            <a:schemeClr val="accent5">
              <a:hueOff val="-82419"/>
              <a:satOff val="-9513"/>
              <a:lumOff val="-16343"/>
            </a:schemeClr>
          </a:solidFill>
          <a:ln w="38100">
            <a:solidFill>
              <a:srgbClr val="FFFFFF"/>
            </a:solidFill>
            <a:miter lim="400000"/>
          </a:ln>
        </p:spPr>
        <p:txBody>
          <a:bodyPr lIns="0" tIns="0" rIns="0" bIns="0" anchor="ctr"/>
          <a:lstStyle/>
          <a:p>
            <a:pPr>
              <a:defRPr sz="11300">
                <a:solidFill>
                  <a:srgbClr val="FFFFFF"/>
                </a:solidFill>
              </a:defRPr>
            </a:pPr>
          </a:p>
        </p:txBody>
      </p:sp>
      <p:sp>
        <p:nvSpPr>
          <p:cNvPr id="626" name="矢印"/>
          <p:cNvSpPr/>
          <p:nvPr/>
        </p:nvSpPr>
        <p:spPr>
          <a:xfrm rot="5400000">
            <a:off x="6189655" y="10051698"/>
            <a:ext cx="1071328" cy="1120810"/>
          </a:xfrm>
          <a:prstGeom prst="rightArrow">
            <a:avLst>
              <a:gd name="adj1" fmla="val 28062"/>
              <a:gd name="adj2" fmla="val 30069"/>
            </a:avLst>
          </a:prstGeom>
          <a:solidFill>
            <a:srgbClr val="000000"/>
          </a:solidFill>
          <a:ln w="12700">
            <a:miter lim="400000"/>
          </a:ln>
        </p:spPr>
        <p:txBody>
          <a:bodyPr lIns="0" tIns="0" rIns="0" bIns="0" anchor="ctr"/>
          <a:lstStyle/>
          <a:p>
            <a:pPr>
              <a:defRPr sz="11300">
                <a:solidFill>
                  <a:srgbClr val="FFFFFF"/>
                </a:solidFill>
              </a:defRPr>
            </a:pPr>
          </a:p>
        </p:txBody>
      </p:sp>
      <p:grpSp>
        <p:nvGrpSpPr>
          <p:cNvPr id="629" name="細胞膜の内側へ再発生、その後新たな重合方向をランダムに決定"/>
          <p:cNvGrpSpPr/>
          <p:nvPr/>
        </p:nvGrpSpPr>
        <p:grpSpPr>
          <a:xfrm>
            <a:off x="690991" y="11372632"/>
            <a:ext cx="12068657" cy="2146300"/>
            <a:chOff x="0" y="0"/>
            <a:chExt cx="12068656" cy="2146299"/>
          </a:xfrm>
        </p:grpSpPr>
        <p:sp>
          <p:nvSpPr>
            <p:cNvPr id="628" name="細胞膜の内側へ再発生、その後新たな重合方向をランダムに決定"/>
            <p:cNvSpPr txBox="1"/>
            <p:nvPr/>
          </p:nvSpPr>
          <p:spPr>
            <a:xfrm>
              <a:off x="50800" y="50800"/>
              <a:ext cx="11967058" cy="20447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5900"/>
                </a:spcBef>
                <a:defRPr sz="5800">
                  <a:latin typeface="+mn-lt"/>
                  <a:ea typeface="+mn-ea"/>
                  <a:cs typeface="+mn-cs"/>
                  <a:sym typeface="ヒラギノ角ゴ ProN W3"/>
                </a:defRPr>
              </a:lvl1pPr>
            </a:lstStyle>
            <a:p>
              <a:pPr/>
              <a:r>
                <a:t>細胞膜の内側へ再発生、その後新たな重合方向をランダムに決定</a:t>
              </a:r>
            </a:p>
          </p:txBody>
        </p:sp>
        <p:pic>
          <p:nvPicPr>
            <p:cNvPr id="627" name="細胞膜の内側へ再発生、その後新たな重合方向をランダムに決定" descr="細胞膜の内側へ再発生、その後新たな重合方向をランダムに決定"/>
            <p:cNvPicPr>
              <a:picLocks noChangeAspect="0"/>
            </p:cNvPicPr>
            <p:nvPr/>
          </p:nvPicPr>
          <p:blipFill>
            <a:blip r:embed="rId5">
              <a:extLst/>
            </a:blip>
            <a:stretch>
              <a:fillRect/>
            </a:stretch>
          </p:blipFill>
          <p:spPr>
            <a:xfrm>
              <a:off x="0" y="0"/>
              <a:ext cx="12068657" cy="2146300"/>
            </a:xfrm>
            <a:prstGeom prst="rect">
              <a:avLst/>
            </a:prstGeom>
            <a:effectLst/>
          </p:spPr>
        </p:pic>
      </p:grpSp>
      <p:sp>
        <p:nvSpPr>
          <p:cNvPr id="630" name="アクチン密度が高い領域ほどアクチン重合は活発"/>
          <p:cNvSpPr txBox="1"/>
          <p:nvPr/>
        </p:nvSpPr>
        <p:spPr>
          <a:xfrm>
            <a:off x="2037546" y="2919286"/>
            <a:ext cx="9629545"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アクチン密度が高い領域ほどアクチン重合は活発</a:t>
            </a:r>
          </a:p>
        </p:txBody>
      </p:sp>
      <p:sp>
        <p:nvSpPr>
          <p:cNvPr id="631" name="矢印"/>
          <p:cNvSpPr/>
          <p:nvPr/>
        </p:nvSpPr>
        <p:spPr>
          <a:xfrm rot="5400000">
            <a:off x="6316655" y="10178698"/>
            <a:ext cx="1071328" cy="1120810"/>
          </a:xfrm>
          <a:prstGeom prst="rightArrow">
            <a:avLst>
              <a:gd name="adj1" fmla="val 28062"/>
              <a:gd name="adj2" fmla="val 30069"/>
            </a:avLst>
          </a:prstGeom>
          <a:solidFill>
            <a:srgbClr val="000000"/>
          </a:solidFill>
          <a:ln w="12700">
            <a:miter lim="400000"/>
          </a:ln>
        </p:spPr>
        <p:txBody>
          <a:bodyPr lIns="0" tIns="0" rIns="0" bIns="0" anchor="ctr"/>
          <a:lstStyle/>
          <a:p>
            <a:pPr>
              <a:defRPr sz="11300">
                <a:solidFill>
                  <a:srgbClr val="FFFFFF"/>
                </a:solidFill>
              </a:defRPr>
            </a:pPr>
          </a:p>
        </p:txBody>
      </p:sp>
      <p:sp>
        <p:nvSpPr>
          <p:cNvPr id="632" name="[Yumura et al.1998]"/>
          <p:cNvSpPr txBox="1"/>
          <p:nvPr/>
        </p:nvSpPr>
        <p:spPr>
          <a:xfrm>
            <a:off x="9280960" y="4366987"/>
            <a:ext cx="4284681"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3200">
                <a:latin typeface="+mn-lt"/>
                <a:ea typeface="+mn-ea"/>
                <a:cs typeface="+mn-cs"/>
                <a:sym typeface="ヒラギノ角ゴ ProN W3"/>
              </a:defRPr>
            </a:lvl1pPr>
          </a:lstStyle>
          <a:p>
            <a:pPr/>
            <a:r>
              <a:t>[Yumura et al.1998]</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6" name="シミュレーション結果"/>
          <p:cNvSpPr txBox="1"/>
          <p:nvPr>
            <p:ph type="title"/>
          </p:nvPr>
        </p:nvSpPr>
        <p:spPr>
          <a:prstGeom prst="rect">
            <a:avLst/>
          </a:prstGeom>
        </p:spPr>
        <p:txBody>
          <a:bodyPr/>
          <a:lstStyle/>
          <a:p>
            <a:pPr/>
            <a:r>
              <a:t>シミュレーション結果</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結果"/>
          <p:cNvSpPr txBox="1"/>
          <p:nvPr>
            <p:ph type="title"/>
          </p:nvPr>
        </p:nvSpPr>
        <p:spPr>
          <a:prstGeom prst="rect">
            <a:avLst/>
          </a:prstGeom>
        </p:spPr>
        <p:txBody>
          <a:bodyPr/>
          <a:lstStyle/>
          <a:p>
            <a:pPr/>
            <a:r>
              <a:t>結果</a:t>
            </a:r>
          </a:p>
        </p:txBody>
      </p:sp>
      <p:sp>
        <p:nvSpPr>
          <p:cNvPr id="639" name="ARF なし"/>
          <p:cNvSpPr txBox="1"/>
          <p:nvPr/>
        </p:nvSpPr>
        <p:spPr>
          <a:xfrm>
            <a:off x="3537437" y="12095730"/>
            <a:ext cx="3754465"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ARF なし</a:t>
            </a:r>
          </a:p>
        </p:txBody>
      </p:sp>
      <p:pic>
        <p:nvPicPr>
          <p:cNvPr id="640" name="90_narf.pdf" descr="90_narf.pdf"/>
          <p:cNvPicPr>
            <a:picLocks noChangeAspect="1"/>
          </p:cNvPicPr>
          <p:nvPr/>
        </p:nvPicPr>
        <p:blipFill>
          <a:blip r:embed="rId2">
            <a:extLst/>
          </a:blip>
          <a:srcRect l="36796" t="19348" r="1828" b="19348"/>
          <a:stretch>
            <a:fillRect/>
          </a:stretch>
        </p:blipFill>
        <p:spPr>
          <a:xfrm>
            <a:off x="1041305" y="2489795"/>
            <a:ext cx="8746604" cy="8736486"/>
          </a:xfrm>
          <a:prstGeom prst="rect">
            <a:avLst/>
          </a:prstGeom>
          <a:ln w="12700">
            <a:miter lim="400000"/>
          </a:ln>
        </p:spPr>
      </p:pic>
      <p:sp>
        <p:nvSpPr>
          <p:cNvPr id="641" name="アクチン分子は広がり続け細胞は破裂"/>
          <p:cNvSpPr txBox="1"/>
          <p:nvPr/>
        </p:nvSpPr>
        <p:spPr>
          <a:xfrm>
            <a:off x="10167663" y="10376098"/>
            <a:ext cx="13551284"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アクチン分子は広がり続け細胞は破裂</a:t>
            </a:r>
          </a:p>
        </p:txBody>
      </p:sp>
      <p:grpSp>
        <p:nvGrpSpPr>
          <p:cNvPr id="644" name="グループ"/>
          <p:cNvGrpSpPr/>
          <p:nvPr/>
        </p:nvGrpSpPr>
        <p:grpSpPr>
          <a:xfrm>
            <a:off x="10239461" y="2187906"/>
            <a:ext cx="13407689" cy="5951476"/>
            <a:chOff x="0" y="55571"/>
            <a:chExt cx="13407688" cy="5951475"/>
          </a:xfrm>
        </p:grpSpPr>
        <p:sp>
          <p:nvSpPr>
            <p:cNvPr id="642" name="四角形"/>
            <p:cNvSpPr/>
            <p:nvPr/>
          </p:nvSpPr>
          <p:spPr>
            <a:xfrm>
              <a:off x="0" y="677603"/>
              <a:ext cx="13407689" cy="532944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43" name="ARF条件"/>
            <p:cNvSpPr txBox="1"/>
            <p:nvPr/>
          </p:nvSpPr>
          <p:spPr>
            <a:xfrm>
              <a:off x="494811" y="55571"/>
              <a:ext cx="4612391" cy="1518964"/>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45" name="ARFなし（アクチン分子の重合のみ）"/>
          <p:cNvSpPr txBox="1"/>
          <p:nvPr/>
        </p:nvSpPr>
        <p:spPr>
          <a:xfrm>
            <a:off x="10670377" y="3906686"/>
            <a:ext cx="1296576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28600" indent="-228600" algn="l">
              <a:spcBef>
                <a:spcPts val="5900"/>
              </a:spcBef>
              <a:buSzPct val="100000"/>
              <a:buChar char="•"/>
              <a:defRPr sz="5800">
                <a:latin typeface="+mn-lt"/>
                <a:ea typeface="+mn-ea"/>
                <a:cs typeface="+mn-cs"/>
                <a:sym typeface="ヒラギノ角ゴ ProN W3"/>
              </a:defRPr>
            </a:lvl1pPr>
          </a:lstStyle>
          <a:p>
            <a:pPr/>
            <a:r>
              <a:t>ARFなし（アクチン分子の重合のみ）</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結果"/>
          <p:cNvSpPr txBox="1"/>
          <p:nvPr>
            <p:ph type="title"/>
          </p:nvPr>
        </p:nvSpPr>
        <p:spPr>
          <a:prstGeom prst="rect">
            <a:avLst/>
          </a:prstGeom>
        </p:spPr>
        <p:txBody>
          <a:bodyPr/>
          <a:lstStyle/>
          <a:p>
            <a:pPr/>
            <a:r>
              <a:t>結果</a:t>
            </a:r>
          </a:p>
        </p:txBody>
      </p:sp>
      <p:sp>
        <p:nvSpPr>
          <p:cNvPr id="648" name="SF：１点の場合"/>
          <p:cNvSpPr txBox="1"/>
          <p:nvPr/>
        </p:nvSpPr>
        <p:spPr>
          <a:xfrm>
            <a:off x="11737114" y="4012110"/>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SF：１点の場合</a:t>
            </a:r>
          </a:p>
        </p:txBody>
      </p:sp>
      <p:pic>
        <p:nvPicPr>
          <p:cNvPr id="649" name="90_1arf.pdf" descr="90_1arf.pdf"/>
          <p:cNvPicPr>
            <a:picLocks noChangeAspect="1"/>
          </p:cNvPicPr>
          <p:nvPr/>
        </p:nvPicPr>
        <p:blipFill>
          <a:blip r:embed="rId2">
            <a:extLst/>
          </a:blip>
          <a:srcRect l="37377" t="27726" r="20971" b="27726"/>
          <a:stretch>
            <a:fillRect/>
          </a:stretch>
        </p:blipFill>
        <p:spPr>
          <a:xfrm>
            <a:off x="730848" y="2660977"/>
            <a:ext cx="8168416" cy="8736456"/>
          </a:xfrm>
          <a:prstGeom prst="rect">
            <a:avLst/>
          </a:prstGeom>
          <a:ln w="12700">
            <a:miter lim="400000"/>
          </a:ln>
        </p:spPr>
      </p:pic>
      <p:sp>
        <p:nvSpPr>
          <p:cNvPr id="650" name="ARFの効果を導入するとアクチン分子の発散を抑制⇨ ARFは細胞形状維持に重要"/>
          <p:cNvSpPr txBox="1"/>
          <p:nvPr/>
        </p:nvSpPr>
        <p:spPr>
          <a:xfrm>
            <a:off x="10020455" y="10108953"/>
            <a:ext cx="14292034"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800">
                <a:latin typeface="+mn-lt"/>
                <a:ea typeface="+mn-ea"/>
                <a:cs typeface="+mn-cs"/>
                <a:sym typeface="ヒラギノ角ゴ ProN W3"/>
              </a:defRPr>
            </a:pPr>
            <a:r>
              <a:t>ARFの効果を導入するとアクチン分子の発散を抑制⇨ </a:t>
            </a:r>
            <a:r>
              <a:rPr>
                <a:latin typeface="ヒラギノ角ゴ ProN W6"/>
                <a:ea typeface="ヒラギノ角ゴ ProN W6"/>
                <a:cs typeface="ヒラギノ角ゴ ProN W6"/>
                <a:sym typeface="ヒラギノ角ゴ ProN W6"/>
              </a:rPr>
              <a:t>ARFは細胞形状維持に重要</a:t>
            </a:r>
          </a:p>
        </p:txBody>
      </p:sp>
      <p:grpSp>
        <p:nvGrpSpPr>
          <p:cNvPr id="653" name="グループ"/>
          <p:cNvGrpSpPr/>
          <p:nvPr/>
        </p:nvGrpSpPr>
        <p:grpSpPr>
          <a:xfrm>
            <a:off x="10462628" y="2416150"/>
            <a:ext cx="13407689" cy="5951476"/>
            <a:chOff x="0" y="55571"/>
            <a:chExt cx="13407688" cy="5951475"/>
          </a:xfrm>
        </p:grpSpPr>
        <p:sp>
          <p:nvSpPr>
            <p:cNvPr id="651" name="四角形"/>
            <p:cNvSpPr/>
            <p:nvPr/>
          </p:nvSpPr>
          <p:spPr>
            <a:xfrm>
              <a:off x="0" y="677603"/>
              <a:ext cx="13407689" cy="532944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52" name="ARF条件"/>
            <p:cNvSpPr txBox="1"/>
            <p:nvPr/>
          </p:nvSpPr>
          <p:spPr>
            <a:xfrm>
              <a:off x="494811" y="55571"/>
              <a:ext cx="4612391" cy="1518964"/>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54" name="配向効果あり"/>
          <p:cNvSpPr txBox="1"/>
          <p:nvPr/>
        </p:nvSpPr>
        <p:spPr>
          <a:xfrm>
            <a:off x="11737114" y="5398208"/>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配向効果あり</a:t>
            </a:r>
          </a:p>
        </p:txBody>
      </p:sp>
      <p:sp>
        <p:nvSpPr>
          <p:cNvPr id="655" name="距離非依存型ARF"/>
          <p:cNvSpPr txBox="1"/>
          <p:nvPr/>
        </p:nvSpPr>
        <p:spPr>
          <a:xfrm>
            <a:off x="11737114" y="6784307"/>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距離非依存型ARF</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 name="結果"/>
          <p:cNvSpPr txBox="1"/>
          <p:nvPr>
            <p:ph type="title"/>
          </p:nvPr>
        </p:nvSpPr>
        <p:spPr>
          <a:prstGeom prst="rect">
            <a:avLst/>
          </a:prstGeom>
        </p:spPr>
        <p:txBody>
          <a:bodyPr/>
          <a:lstStyle/>
          <a:p>
            <a:pPr/>
            <a:r>
              <a:t>結果</a:t>
            </a:r>
          </a:p>
        </p:txBody>
      </p:sp>
      <p:pic>
        <p:nvPicPr>
          <p:cNvPr id="658" name="screenshot392874.jpg" descr="screenshot392874.jpg"/>
          <p:cNvPicPr>
            <a:picLocks noChangeAspect="1"/>
          </p:cNvPicPr>
          <p:nvPr/>
        </p:nvPicPr>
        <p:blipFill>
          <a:blip r:embed="rId2">
            <a:extLst/>
          </a:blip>
          <a:srcRect l="37035" t="27888" r="19780" b="27888"/>
          <a:stretch>
            <a:fillRect/>
          </a:stretch>
        </p:blipFill>
        <p:spPr>
          <a:xfrm>
            <a:off x="1286320" y="2900759"/>
            <a:ext cx="8427688" cy="7914480"/>
          </a:xfrm>
          <a:prstGeom prst="rect">
            <a:avLst/>
          </a:prstGeom>
          <a:ln w="12700">
            <a:miter lim="400000"/>
          </a:ln>
        </p:spPr>
      </p:pic>
      <p:sp>
        <p:nvSpPr>
          <p:cNvPr id="659" name="ARFあり（SF方向への牽引）の場合、アクチン分子は実際の半月状に近い形に凝集⇨ 先端が膜側を向くことで細胞前方を押すことができ、推進可能な形になっている"/>
          <p:cNvSpPr txBox="1"/>
          <p:nvPr/>
        </p:nvSpPr>
        <p:spPr>
          <a:xfrm>
            <a:off x="10300596" y="9058086"/>
            <a:ext cx="13491027" cy="39687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500">
                <a:latin typeface="+mn-lt"/>
                <a:ea typeface="+mn-ea"/>
                <a:cs typeface="+mn-cs"/>
                <a:sym typeface="ヒラギノ角ゴ ProN W3"/>
              </a:defRPr>
            </a:pPr>
            <a:r>
              <a:t>ARFあり（SF方向への牽引）の場合、アクチン分子は実際の半月状に近い形に凝集⇨ </a:t>
            </a:r>
            <a:r>
              <a:rPr>
                <a:latin typeface="ヒラギノ角ゴ ProN W6"/>
                <a:ea typeface="ヒラギノ角ゴ ProN W6"/>
                <a:cs typeface="ヒラギノ角ゴ ProN W6"/>
                <a:sym typeface="ヒラギノ角ゴ ProN W6"/>
              </a:rPr>
              <a:t>先端が膜側を向くことで細胞前方を押すことができ、推進可能な形になっている</a:t>
            </a:r>
          </a:p>
        </p:txBody>
      </p:sp>
      <p:grpSp>
        <p:nvGrpSpPr>
          <p:cNvPr id="662" name="グループ"/>
          <p:cNvGrpSpPr/>
          <p:nvPr/>
        </p:nvGrpSpPr>
        <p:grpSpPr>
          <a:xfrm>
            <a:off x="10296521" y="2568312"/>
            <a:ext cx="13407690" cy="5951476"/>
            <a:chOff x="0" y="55571"/>
            <a:chExt cx="13407688" cy="5951475"/>
          </a:xfrm>
        </p:grpSpPr>
        <p:sp>
          <p:nvSpPr>
            <p:cNvPr id="660" name="四角形"/>
            <p:cNvSpPr/>
            <p:nvPr/>
          </p:nvSpPr>
          <p:spPr>
            <a:xfrm>
              <a:off x="0" y="677603"/>
              <a:ext cx="13407689" cy="532944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61" name="ARF条件"/>
            <p:cNvSpPr txBox="1"/>
            <p:nvPr/>
          </p:nvSpPr>
          <p:spPr>
            <a:xfrm>
              <a:off x="494811" y="55571"/>
              <a:ext cx="4612391" cy="1518964"/>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63" name="SF：２点の場合"/>
          <p:cNvSpPr txBox="1"/>
          <p:nvPr/>
        </p:nvSpPr>
        <p:spPr>
          <a:xfrm>
            <a:off x="11737114" y="4012110"/>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SF：２点の場合</a:t>
            </a:r>
          </a:p>
        </p:txBody>
      </p:sp>
      <p:sp>
        <p:nvSpPr>
          <p:cNvPr id="664" name="配向効果あり"/>
          <p:cNvSpPr txBox="1"/>
          <p:nvPr/>
        </p:nvSpPr>
        <p:spPr>
          <a:xfrm>
            <a:off x="11737114" y="5223266"/>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配向効果あり</a:t>
            </a:r>
          </a:p>
        </p:txBody>
      </p:sp>
      <p:sp>
        <p:nvSpPr>
          <p:cNvPr id="665" name="距離非依存型ARF"/>
          <p:cNvSpPr txBox="1"/>
          <p:nvPr/>
        </p:nvSpPr>
        <p:spPr>
          <a:xfrm>
            <a:off x="11737114" y="6784307"/>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距離非依存型ARF</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結果"/>
          <p:cNvSpPr txBox="1"/>
          <p:nvPr>
            <p:ph type="title"/>
          </p:nvPr>
        </p:nvSpPr>
        <p:spPr>
          <a:prstGeom prst="rect">
            <a:avLst/>
          </a:prstGeom>
        </p:spPr>
        <p:txBody>
          <a:bodyPr/>
          <a:lstStyle/>
          <a:p>
            <a:pPr/>
            <a:r>
              <a:t>結果</a:t>
            </a:r>
          </a:p>
        </p:txBody>
      </p:sp>
      <p:pic>
        <p:nvPicPr>
          <p:cNvPr id="668" name="90_darf.pdf" descr="90_darf.pdf"/>
          <p:cNvPicPr>
            <a:picLocks noChangeAspect="1"/>
          </p:cNvPicPr>
          <p:nvPr/>
        </p:nvPicPr>
        <p:blipFill>
          <a:blip r:embed="rId3">
            <a:extLst/>
          </a:blip>
          <a:srcRect l="33479" t="21349" r="14666" b="22389"/>
          <a:stretch>
            <a:fillRect/>
          </a:stretch>
        </p:blipFill>
        <p:spPr>
          <a:xfrm>
            <a:off x="1590007" y="2522735"/>
            <a:ext cx="7991335" cy="8670458"/>
          </a:xfrm>
          <a:prstGeom prst="rect">
            <a:avLst/>
          </a:prstGeom>
          <a:ln w="12700">
            <a:miter lim="400000"/>
          </a:ln>
        </p:spPr>
      </p:pic>
      <p:sp>
        <p:nvSpPr>
          <p:cNvPr id="669" name="グループ"/>
          <p:cNvSpPr txBox="1"/>
          <p:nvPr/>
        </p:nvSpPr>
        <p:spPr>
          <a:xfrm>
            <a:off x="1590129" y="11556900"/>
            <a:ext cx="7991232"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5900"/>
              </a:spcBef>
              <a:defRPr sz="5000">
                <a:latin typeface="+mn-lt"/>
                <a:ea typeface="+mn-ea"/>
                <a:cs typeface="+mn-cs"/>
                <a:sym typeface="ヒラギノ角ゴ ProN W3"/>
              </a:defRPr>
            </a:lvl1pPr>
          </a:lstStyle>
          <a:p>
            <a:pPr/>
            <a:r>
              <a:t>距離依存型ARFの場合</a:t>
            </a:r>
          </a:p>
        </p:txBody>
      </p:sp>
      <p:sp>
        <p:nvSpPr>
          <p:cNvPr id="670" name="距離依存型ARFの場合、〜凝集⇨ 全アクチンを一様に牽引することが半月状形成に寄与"/>
          <p:cNvSpPr txBox="1"/>
          <p:nvPr/>
        </p:nvSpPr>
        <p:spPr>
          <a:xfrm>
            <a:off x="10259830" y="9556503"/>
            <a:ext cx="13138707" cy="28130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300">
                <a:latin typeface="+mn-lt"/>
                <a:ea typeface="+mn-ea"/>
                <a:cs typeface="+mn-cs"/>
                <a:sym typeface="ヒラギノ角ゴ ProN W3"/>
              </a:defRPr>
            </a:pPr>
            <a:r>
              <a:t>距離依存型ARFの場合、〜凝集⇨ </a:t>
            </a:r>
            <a:r>
              <a:rPr>
                <a:latin typeface="ヒラギノ角ゴ ProN W6"/>
                <a:ea typeface="ヒラギノ角ゴ ProN W6"/>
                <a:cs typeface="ヒラギノ角ゴ ProN W6"/>
                <a:sym typeface="ヒラギノ角ゴ ProN W6"/>
              </a:rPr>
              <a:t>全アクチンを一様に牽引することが半月状形成に寄与</a:t>
            </a:r>
          </a:p>
        </p:txBody>
      </p:sp>
      <p:grpSp>
        <p:nvGrpSpPr>
          <p:cNvPr id="673" name="グループ"/>
          <p:cNvGrpSpPr/>
          <p:nvPr/>
        </p:nvGrpSpPr>
        <p:grpSpPr>
          <a:xfrm>
            <a:off x="10125339" y="2225947"/>
            <a:ext cx="13407689" cy="6407963"/>
            <a:chOff x="0" y="-39679"/>
            <a:chExt cx="13407688" cy="6407961"/>
          </a:xfrm>
        </p:grpSpPr>
        <p:sp>
          <p:nvSpPr>
            <p:cNvPr id="671" name="四角形"/>
            <p:cNvSpPr/>
            <p:nvPr/>
          </p:nvSpPr>
          <p:spPr>
            <a:xfrm>
              <a:off x="0" y="718351"/>
              <a:ext cx="13407689" cy="5649931"/>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72" name="ARF条件"/>
            <p:cNvSpPr txBox="1"/>
            <p:nvPr/>
          </p:nvSpPr>
          <p:spPr>
            <a:xfrm>
              <a:off x="171466" y="-39680"/>
              <a:ext cx="4612391" cy="151896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74" name="SF：２点の場合"/>
          <p:cNvSpPr txBox="1"/>
          <p:nvPr/>
        </p:nvSpPr>
        <p:spPr>
          <a:xfrm>
            <a:off x="11737114" y="4012110"/>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SF：２点の場合</a:t>
            </a:r>
          </a:p>
        </p:txBody>
      </p:sp>
      <p:sp>
        <p:nvSpPr>
          <p:cNvPr id="675" name="配向効果あり"/>
          <p:cNvSpPr txBox="1"/>
          <p:nvPr/>
        </p:nvSpPr>
        <p:spPr>
          <a:xfrm>
            <a:off x="11737114" y="5223266"/>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配向効果あり</a:t>
            </a:r>
          </a:p>
        </p:txBody>
      </p:sp>
      <p:sp>
        <p:nvSpPr>
          <p:cNvPr id="676" name="距離依存型ARF"/>
          <p:cNvSpPr txBox="1"/>
          <p:nvPr/>
        </p:nvSpPr>
        <p:spPr>
          <a:xfrm>
            <a:off x="11737114" y="6784307"/>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距離依存型ARF</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8" name="結果"/>
          <p:cNvSpPr txBox="1"/>
          <p:nvPr>
            <p:ph type="title"/>
          </p:nvPr>
        </p:nvSpPr>
        <p:spPr>
          <a:prstGeom prst="rect">
            <a:avLst/>
          </a:prstGeom>
        </p:spPr>
        <p:txBody>
          <a:bodyPr/>
          <a:lstStyle/>
          <a:p>
            <a:pPr/>
            <a:r>
              <a:t>結果</a:t>
            </a:r>
          </a:p>
        </p:txBody>
      </p:sp>
      <p:pic>
        <p:nvPicPr>
          <p:cNvPr id="679" name="90_nro.pdf" descr="90_nro.pdf"/>
          <p:cNvPicPr>
            <a:picLocks noChangeAspect="1"/>
          </p:cNvPicPr>
          <p:nvPr/>
        </p:nvPicPr>
        <p:blipFill>
          <a:blip r:embed="rId2">
            <a:extLst/>
          </a:blip>
          <a:srcRect l="34573" t="20389" r="12325" b="20389"/>
          <a:stretch>
            <a:fillRect/>
          </a:stretch>
        </p:blipFill>
        <p:spPr>
          <a:xfrm>
            <a:off x="416738" y="2336665"/>
            <a:ext cx="7991076" cy="8912100"/>
          </a:xfrm>
          <a:prstGeom prst="rect">
            <a:avLst/>
          </a:prstGeom>
          <a:ln w="12700">
            <a:miter lim="400000"/>
          </a:ln>
        </p:spPr>
      </p:pic>
      <p:sp>
        <p:nvSpPr>
          <p:cNvPr id="680" name="配向効果無しARFの場合"/>
          <p:cNvSpPr txBox="1"/>
          <p:nvPr/>
        </p:nvSpPr>
        <p:spPr>
          <a:xfrm>
            <a:off x="308314" y="11396464"/>
            <a:ext cx="7991232" cy="73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5900"/>
              </a:spcBef>
              <a:defRPr sz="5000">
                <a:latin typeface="+mn-lt"/>
                <a:ea typeface="+mn-ea"/>
                <a:cs typeface="+mn-cs"/>
                <a:sym typeface="ヒラギノ角ゴ ProN W3"/>
              </a:defRPr>
            </a:lvl1pPr>
          </a:lstStyle>
          <a:p>
            <a:pPr/>
            <a:r>
              <a:t>配向効果無しARFの場合</a:t>
            </a:r>
          </a:p>
        </p:txBody>
      </p:sp>
      <p:sp>
        <p:nvSpPr>
          <p:cNvPr id="681" name="配向効果が無しの場合、アクチンの先端が全方向に向くため凝集領域が徐々に拡大⇨ 配向効果はアクチン分子を細胞膜側へ向け, 形態の維持に寄与"/>
          <p:cNvSpPr txBox="1"/>
          <p:nvPr/>
        </p:nvSpPr>
        <p:spPr>
          <a:xfrm>
            <a:off x="10251931" y="9396712"/>
            <a:ext cx="13595937" cy="3873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400">
                <a:latin typeface="+mn-lt"/>
                <a:ea typeface="+mn-ea"/>
                <a:cs typeface="+mn-cs"/>
                <a:sym typeface="ヒラギノ角ゴ ProN W3"/>
              </a:defRPr>
            </a:pPr>
            <a:r>
              <a:t>配向効果が無しの場合、アクチンの先端が全方向に向くため凝集領域が徐々に拡大⇨ </a:t>
            </a:r>
            <a:r>
              <a:rPr>
                <a:latin typeface="ヒラギノ角ゴ ProN W6"/>
                <a:ea typeface="ヒラギノ角ゴ ProN W6"/>
                <a:cs typeface="ヒラギノ角ゴ ProN W6"/>
                <a:sym typeface="ヒラギノ角ゴ ProN W6"/>
              </a:rPr>
              <a:t>配向効果はアクチン分子を細胞膜側へ向け, 形態の維持に寄与</a:t>
            </a:r>
          </a:p>
        </p:txBody>
      </p:sp>
      <p:grpSp>
        <p:nvGrpSpPr>
          <p:cNvPr id="684" name="グループ"/>
          <p:cNvGrpSpPr/>
          <p:nvPr/>
        </p:nvGrpSpPr>
        <p:grpSpPr>
          <a:xfrm>
            <a:off x="10125339" y="2225947"/>
            <a:ext cx="13407689" cy="6407963"/>
            <a:chOff x="0" y="-39679"/>
            <a:chExt cx="13407688" cy="6407961"/>
          </a:xfrm>
        </p:grpSpPr>
        <p:sp>
          <p:nvSpPr>
            <p:cNvPr id="682" name="四角形"/>
            <p:cNvSpPr/>
            <p:nvPr/>
          </p:nvSpPr>
          <p:spPr>
            <a:xfrm>
              <a:off x="0" y="718351"/>
              <a:ext cx="13407689" cy="5649931"/>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83" name="ARF条件"/>
            <p:cNvSpPr txBox="1"/>
            <p:nvPr/>
          </p:nvSpPr>
          <p:spPr>
            <a:xfrm>
              <a:off x="171466" y="-39680"/>
              <a:ext cx="4612391" cy="151896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85" name="SF：２点の場合"/>
          <p:cNvSpPr txBox="1"/>
          <p:nvPr/>
        </p:nvSpPr>
        <p:spPr>
          <a:xfrm>
            <a:off x="11737114" y="4012110"/>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SF：２点の場合</a:t>
            </a:r>
          </a:p>
        </p:txBody>
      </p:sp>
      <p:sp>
        <p:nvSpPr>
          <p:cNvPr id="686" name="配向効果なし"/>
          <p:cNvSpPr txBox="1"/>
          <p:nvPr/>
        </p:nvSpPr>
        <p:spPr>
          <a:xfrm>
            <a:off x="11737114" y="5223266"/>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配向効果なし</a:t>
            </a:r>
          </a:p>
        </p:txBody>
      </p:sp>
      <p:sp>
        <p:nvSpPr>
          <p:cNvPr id="687" name="距離非依存型ARF"/>
          <p:cNvSpPr txBox="1"/>
          <p:nvPr/>
        </p:nvSpPr>
        <p:spPr>
          <a:xfrm>
            <a:off x="11737114" y="6784307"/>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距離非依存型ARF</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吹き出し"/>
          <p:cNvSpPr/>
          <p:nvPr/>
        </p:nvSpPr>
        <p:spPr>
          <a:xfrm flipH="1">
            <a:off x="-252302" y="2410816"/>
            <a:ext cx="14908509" cy="2925423"/>
          </a:xfrm>
          <a:prstGeom prst="wedgeEllipseCallout">
            <a:avLst>
              <a:gd name="adj1" fmla="val -56497"/>
              <a:gd name="adj2" fmla="val 53207"/>
            </a:avLst>
          </a:prstGeom>
          <a:gradFill>
            <a:gsLst>
              <a:gs pos="0">
                <a:srgbClr val="000000"/>
              </a:gs>
              <a:gs pos="100000">
                <a:schemeClr val="accent3">
                  <a:hueOff val="362282"/>
                  <a:satOff val="31803"/>
                  <a:lumOff val="-18242"/>
                </a:schemeClr>
              </a:gs>
            </a:gsLst>
            <a:lin ang="5400000"/>
          </a:gradFill>
          <a:ln w="12700">
            <a:miter lim="400000"/>
          </a:ln>
        </p:spPr>
        <p:txBody>
          <a:bodyPr lIns="0" tIns="0" rIns="0" bIns="0" anchor="ctr"/>
          <a:lstStyle/>
          <a:p>
            <a:pPr>
              <a:defRPr sz="11300">
                <a:solidFill>
                  <a:srgbClr val="FFFFFF"/>
                </a:solidFill>
              </a:defRPr>
            </a:pPr>
          </a:p>
        </p:txBody>
      </p:sp>
      <p:sp>
        <p:nvSpPr>
          <p:cNvPr id="131" name="はじめに"/>
          <p:cNvSpPr txBox="1"/>
          <p:nvPr>
            <p:ph type="title"/>
          </p:nvPr>
        </p:nvSpPr>
        <p:spPr>
          <a:prstGeom prst="rect">
            <a:avLst/>
          </a:prstGeom>
        </p:spPr>
        <p:txBody>
          <a:bodyPr/>
          <a:lstStyle/>
          <a:p>
            <a:pPr/>
            <a:r>
              <a:t>はじめに</a:t>
            </a:r>
          </a:p>
        </p:txBody>
      </p:sp>
      <p:sp>
        <p:nvSpPr>
          <p:cNvPr id="132" name="テキスト"/>
          <p:cNvSpPr txBox="1"/>
          <p:nvPr/>
        </p:nvSpPr>
        <p:spPr>
          <a:xfrm>
            <a:off x="17366902" y="2633529"/>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
        <p:nvSpPr>
          <p:cNvPr id="133" name="taken by T. Nakata"/>
          <p:cNvSpPr txBox="1"/>
          <p:nvPr/>
        </p:nvSpPr>
        <p:spPr>
          <a:xfrm>
            <a:off x="15908535" y="12368036"/>
            <a:ext cx="7961863"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atin typeface="+mn-lt"/>
                <a:ea typeface="+mn-ea"/>
                <a:cs typeface="+mn-cs"/>
                <a:sym typeface="ヒラギノ角ゴ ProN W3"/>
              </a:defRPr>
            </a:lvl1pPr>
          </a:lstStyle>
          <a:p>
            <a:pPr/>
            <a:r>
              <a:t>taken by T. Nakata </a:t>
            </a:r>
          </a:p>
        </p:txBody>
      </p:sp>
      <p:sp>
        <p:nvSpPr>
          <p:cNvPr id="134" name="ケラトサイト=魚類に存在する表皮細胞の一種"/>
          <p:cNvSpPr txBox="1"/>
          <p:nvPr/>
        </p:nvSpPr>
        <p:spPr>
          <a:xfrm>
            <a:off x="2606744" y="2948979"/>
            <a:ext cx="919051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800">
                <a:solidFill>
                  <a:srgbClr val="FFFFFF"/>
                </a:solidFill>
                <a:latin typeface="+mn-lt"/>
                <a:ea typeface="+mn-ea"/>
                <a:cs typeface="+mn-cs"/>
                <a:sym typeface="ヒラギノ角ゴ ProN W3"/>
              </a:defRPr>
            </a:pPr>
            <a:r>
              <a:rPr>
                <a:latin typeface="ヒラギノ角ゴ ProN W6"/>
                <a:ea typeface="ヒラギノ角ゴ ProN W6"/>
                <a:cs typeface="ヒラギノ角ゴ ProN W6"/>
                <a:sym typeface="ヒラギノ角ゴ ProN W6"/>
              </a:rPr>
              <a:t>ケラトサイト=</a:t>
            </a:r>
            <a:r>
              <a:rPr sz="5600"/>
              <a:t>魚類に</a:t>
            </a:r>
            <a:r>
              <a:t>存在する表皮細胞の一種</a:t>
            </a:r>
          </a:p>
        </p:txBody>
      </p:sp>
      <p:pic>
        <p:nvPicPr>
          <p:cNvPr id="135" name="keratocytes.mov" descr="keratocytes.mov"/>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5674987" y="3010938"/>
            <a:ext cx="8428960" cy="8428960"/>
          </a:xfrm>
          <a:prstGeom prst="rect">
            <a:avLst/>
          </a:prstGeom>
          <a:ln w="12700">
            <a:miter lim="400000"/>
          </a:ln>
        </p:spPr>
      </p:pic>
      <p:sp>
        <p:nvSpPr>
          <p:cNvPr id="136" name="魚の鱗上に存在する表皮細胞…"/>
          <p:cNvSpPr txBox="1"/>
          <p:nvPr/>
        </p:nvSpPr>
        <p:spPr>
          <a:xfrm>
            <a:off x="1909259" y="6310629"/>
            <a:ext cx="11576496" cy="6400800"/>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67291" indent="-767291" algn="just">
              <a:buSzPct val="125000"/>
              <a:buChar char="•"/>
              <a:defRPr sz="5800"/>
            </a:pPr>
            <a:r>
              <a:t>魚の鱗上に存在する表皮細胞</a:t>
            </a:r>
          </a:p>
          <a:p>
            <a:pPr marL="767291" indent="-767291" algn="just">
              <a:buSzPct val="125000"/>
              <a:buChar char="•"/>
              <a:defRPr sz="5800"/>
            </a:pPr>
            <a:r>
              <a:t>皮膚が創傷を受けると創傷箇所へ移動</a:t>
            </a:r>
          </a:p>
          <a:p>
            <a:pPr marL="767291" indent="-767291" algn="just">
              <a:buSzPct val="125000"/>
              <a:buChar char="•"/>
              <a:defRPr sz="5800"/>
            </a:pPr>
            <a:r>
              <a:t>特徴的なアメーバ運動</a:t>
            </a:r>
          </a:p>
          <a:p>
            <a:pPr lvl="1" marL="1402291" indent="-767291" algn="just">
              <a:buSzPct val="125000"/>
              <a:buChar char="•"/>
              <a:defRPr sz="5800"/>
            </a:pPr>
            <a:r>
              <a:t>通常時：立方体</a:t>
            </a:r>
          </a:p>
          <a:p>
            <a:pPr lvl="1" marL="1402291" indent="-767291" algn="just">
              <a:buSzPct val="125000"/>
              <a:buChar char="•"/>
              <a:defRPr sz="5800"/>
            </a:pPr>
            <a:r>
              <a:t>遊走時：半月状</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2866666" fill="hold"/>
                                        <p:tgtEl>
                                          <p:spTgt spid="135"/>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35"/>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まとめ"/>
          <p:cNvSpPr txBox="1"/>
          <p:nvPr>
            <p:ph type="title"/>
          </p:nvPr>
        </p:nvSpPr>
        <p:spPr>
          <a:prstGeom prst="rect">
            <a:avLst/>
          </a:prstGeom>
        </p:spPr>
        <p:txBody>
          <a:bodyPr/>
          <a:lstStyle/>
          <a:p>
            <a:pPr/>
            <a:r>
              <a:t>まとめ</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1" name="まとめ"/>
          <p:cNvSpPr txBox="1"/>
          <p:nvPr>
            <p:ph type="title"/>
          </p:nvPr>
        </p:nvSpPr>
        <p:spPr>
          <a:prstGeom prst="rect">
            <a:avLst/>
          </a:prstGeom>
        </p:spPr>
        <p:txBody>
          <a:bodyPr/>
          <a:lstStyle/>
          <a:p>
            <a:pPr/>
            <a:r>
              <a:t>まとめ</a:t>
            </a:r>
          </a:p>
        </p:txBody>
      </p:sp>
      <p:grpSp>
        <p:nvGrpSpPr>
          <p:cNvPr id="695" name="グループ"/>
          <p:cNvGrpSpPr/>
          <p:nvPr/>
        </p:nvGrpSpPr>
        <p:grpSpPr>
          <a:xfrm>
            <a:off x="1187194" y="6248817"/>
            <a:ext cx="22009612" cy="7252998"/>
            <a:chOff x="0" y="0"/>
            <a:chExt cx="22009610" cy="7252996"/>
          </a:xfrm>
        </p:grpSpPr>
        <p:sp>
          <p:nvSpPr>
            <p:cNvPr id="692" name="四角形"/>
            <p:cNvSpPr/>
            <p:nvPr/>
          </p:nvSpPr>
          <p:spPr>
            <a:xfrm>
              <a:off x="0" y="788044"/>
              <a:ext cx="22009611" cy="6464953"/>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93" name="結果"/>
            <p:cNvSpPr txBox="1"/>
            <p:nvPr/>
          </p:nvSpPr>
          <p:spPr>
            <a:xfrm>
              <a:off x="812266" y="0"/>
              <a:ext cx="2070555" cy="189579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800">
                  <a:latin typeface="+mn-lt"/>
                  <a:ea typeface="+mn-ea"/>
                  <a:cs typeface="+mn-cs"/>
                  <a:sym typeface="ヒラギノ角ゴ ProN W3"/>
                </a:defRPr>
              </a:lvl1pPr>
            </a:lstStyle>
            <a:p>
              <a:pPr/>
              <a:r>
                <a:t>結果</a:t>
              </a:r>
            </a:p>
          </p:txBody>
        </p:sp>
        <p:sp>
          <p:nvSpPr>
            <p:cNvPr id="694" name="距離非依存型ARFが細胞の膨張を防ぐ(膨張抑制)…"/>
            <p:cNvSpPr txBox="1"/>
            <p:nvPr/>
          </p:nvSpPr>
          <p:spPr>
            <a:xfrm>
              <a:off x="191603" y="1480461"/>
              <a:ext cx="21741063" cy="56350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228600" indent="-228600" algn="l">
                <a:spcBef>
                  <a:spcPts val="5900"/>
                </a:spcBef>
                <a:buSzPct val="100000"/>
                <a:buChar char="•"/>
                <a:defRPr sz="5800">
                  <a:latin typeface="+mn-lt"/>
                  <a:ea typeface="+mn-ea"/>
                  <a:cs typeface="+mn-cs"/>
                  <a:sym typeface="ヒラギノ角ゴ ProN W3"/>
                </a:defRPr>
              </a:pPr>
              <a:r>
                <a:t>距離非依存型ARFが細胞の膨張を防ぐ(膨張抑制)</a:t>
              </a:r>
            </a:p>
            <a:p>
              <a:pPr marL="228600" indent="-228600" algn="l">
                <a:spcBef>
                  <a:spcPts val="5900"/>
                </a:spcBef>
                <a:buSzPct val="100000"/>
                <a:buChar char="•"/>
                <a:defRPr sz="5800">
                  <a:latin typeface="+mn-lt"/>
                  <a:ea typeface="+mn-ea"/>
                  <a:cs typeface="+mn-cs"/>
                  <a:sym typeface="ヒラギノ角ゴ ProN W3"/>
                </a:defRPr>
              </a:pPr>
              <a:r>
                <a:t>ARFの配向効果でアクチン先端を細胞膜側へ向ける(形状維持)</a:t>
              </a:r>
            </a:p>
            <a:p>
              <a:pPr marL="228600" indent="-228600" algn="l">
                <a:spcBef>
                  <a:spcPts val="5900"/>
                </a:spcBef>
                <a:buSzPct val="100000"/>
                <a:buChar char="•"/>
                <a:defRPr sz="5800">
                  <a:latin typeface="+mn-lt"/>
                  <a:ea typeface="+mn-ea"/>
                  <a:cs typeface="+mn-cs"/>
                  <a:sym typeface="ヒラギノ角ゴ ProN W3"/>
                </a:defRPr>
              </a:pPr>
              <a:r>
                <a:t>SFへ引きつけられることでアクチン分子が半月状を形成し, 推進方向へ揃う</a:t>
              </a:r>
            </a:p>
          </p:txBody>
        </p:sp>
      </p:grpSp>
      <p:grpSp>
        <p:nvGrpSpPr>
          <p:cNvPr id="698" name="グループ"/>
          <p:cNvGrpSpPr/>
          <p:nvPr/>
        </p:nvGrpSpPr>
        <p:grpSpPr>
          <a:xfrm>
            <a:off x="1293121" y="2867649"/>
            <a:ext cx="21647404" cy="3612457"/>
            <a:chOff x="-21073" y="242921"/>
            <a:chExt cx="21647402" cy="3612456"/>
          </a:xfrm>
        </p:grpSpPr>
        <p:sp>
          <p:nvSpPr>
            <p:cNvPr id="696" name="四角形"/>
            <p:cNvSpPr/>
            <p:nvPr/>
          </p:nvSpPr>
          <p:spPr>
            <a:xfrm>
              <a:off x="0" y="434892"/>
              <a:ext cx="21609441" cy="3420486"/>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97" name="ケラトサイトの遊走時の半月状形態がどのように形成, 維持されているのかをシミュレーション実験により検討"/>
            <p:cNvSpPr txBox="1"/>
            <p:nvPr/>
          </p:nvSpPr>
          <p:spPr>
            <a:xfrm>
              <a:off x="-21074" y="242921"/>
              <a:ext cx="21647404" cy="35947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just">
                <a:spcBef>
                  <a:spcPts val="5900"/>
                </a:spcBef>
                <a:defRPr sz="5800">
                  <a:latin typeface="+mn-lt"/>
                  <a:ea typeface="+mn-ea"/>
                  <a:cs typeface="+mn-cs"/>
                  <a:sym typeface="ヒラギノ角ゴ ProN W3"/>
                </a:defRPr>
              </a:lvl1pPr>
            </a:lstStyle>
            <a:p>
              <a:pPr/>
              <a:r>
                <a:t>ケラトサイトの遊走時の半月状形態がどのように形成, 維持されているのかをシミュレーション実験により検討</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アメーバ運動の分子メカニズム"/>
          <p:cNvSpPr txBox="1"/>
          <p:nvPr>
            <p:ph type="title"/>
          </p:nvPr>
        </p:nvSpPr>
        <p:spPr>
          <a:xfrm>
            <a:off x="1190414" y="4533900"/>
            <a:ext cx="22003172" cy="4648200"/>
          </a:xfrm>
          <a:prstGeom prst="rect">
            <a:avLst/>
          </a:prstGeom>
        </p:spPr>
        <p:txBody>
          <a:bodyPr/>
          <a:lstStyle/>
          <a:p>
            <a:pPr/>
            <a:r>
              <a:t>アメーバ運動の分子メカニズム</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アクチン分子の重合"/>
          <p:cNvSpPr txBox="1"/>
          <p:nvPr>
            <p:ph type="title"/>
          </p:nvPr>
        </p:nvSpPr>
        <p:spPr>
          <a:prstGeom prst="rect">
            <a:avLst/>
          </a:prstGeom>
        </p:spPr>
        <p:txBody>
          <a:bodyPr/>
          <a:lstStyle/>
          <a:p>
            <a:pPr/>
            <a:r>
              <a:t>アクチン分子の重合</a:t>
            </a:r>
          </a:p>
        </p:txBody>
      </p:sp>
      <p:pic>
        <p:nvPicPr>
          <p:cNvPr id="141" name="卒論プレゼン (1).jpg" descr="卒論プレゼン (1).jpg"/>
          <p:cNvPicPr>
            <a:picLocks noChangeAspect="0"/>
          </p:cNvPicPr>
          <p:nvPr/>
        </p:nvPicPr>
        <p:blipFill>
          <a:blip r:embed="rId2">
            <a:extLst/>
          </a:blip>
          <a:srcRect l="0" t="16580" r="0" b="16580"/>
          <a:stretch>
            <a:fillRect/>
          </a:stretch>
        </p:blipFill>
        <p:spPr>
          <a:xfrm>
            <a:off x="1325336" y="3762859"/>
            <a:ext cx="11566357" cy="5816258"/>
          </a:xfrm>
          <a:prstGeom prst="rect">
            <a:avLst/>
          </a:prstGeom>
          <a:ln w="12700">
            <a:miter lim="400000"/>
          </a:ln>
        </p:spPr>
      </p:pic>
      <p:sp>
        <p:nvSpPr>
          <p:cNvPr id="142"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43" name="細胞前方でアクチン分子が次々連なり（重合）細胞前端が押されて伸長"/>
          <p:cNvSpPr txBox="1"/>
          <p:nvPr/>
        </p:nvSpPr>
        <p:spPr>
          <a:xfrm>
            <a:off x="5064204" y="10229473"/>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細胞前方でアクチン分子が次々連なり（重合）細胞前端が押されて伸長</a:t>
            </a:r>
          </a:p>
        </p:txBody>
      </p:sp>
      <p:sp>
        <p:nvSpPr>
          <p:cNvPr id="144" name="[Lee et al. 1993]"/>
          <p:cNvSpPr txBox="1"/>
          <p:nvPr/>
        </p:nvSpPr>
        <p:spPr>
          <a:xfrm>
            <a:off x="19008165" y="12154836"/>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45" name="前方"/>
          <p:cNvSpPr txBox="1"/>
          <p:nvPr/>
        </p:nvSpPr>
        <p:spPr>
          <a:xfrm>
            <a:off x="10283433" y="5699412"/>
            <a:ext cx="1338231"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pic>
        <p:nvPicPr>
          <p:cNvPr id="146" name="スクリーンショット 2019-02-13 18.19.33.png" descr="スクリーンショット 2019-02-13 18.19.33.png"/>
          <p:cNvPicPr>
            <a:picLocks noChangeAspect="1"/>
          </p:cNvPicPr>
          <p:nvPr/>
        </p:nvPicPr>
        <p:blipFill>
          <a:blip r:embed="rId3">
            <a:extLst/>
          </a:blip>
          <a:stretch>
            <a:fillRect/>
          </a:stretch>
        </p:blipFill>
        <p:spPr>
          <a:xfrm>
            <a:off x="16437705" y="3670360"/>
            <a:ext cx="6148601" cy="600120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イメージ" descr="イメージ"/>
          <p:cNvPicPr>
            <a:picLocks noChangeAspect="1"/>
          </p:cNvPicPr>
          <p:nvPr/>
        </p:nvPicPr>
        <p:blipFill>
          <a:blip r:embed="rId2">
            <a:extLst/>
          </a:blip>
          <a:stretch>
            <a:fillRect/>
          </a:stretch>
        </p:blipFill>
        <p:spPr>
          <a:xfrm>
            <a:off x="16004833" y="3760423"/>
            <a:ext cx="6198661" cy="5821077"/>
          </a:xfrm>
          <a:prstGeom prst="rect">
            <a:avLst/>
          </a:prstGeom>
          <a:ln w="12700">
            <a:miter lim="400000"/>
          </a:ln>
        </p:spPr>
      </p:pic>
      <p:sp>
        <p:nvSpPr>
          <p:cNvPr id="149" name="アクチン分子の脱重合"/>
          <p:cNvSpPr txBox="1"/>
          <p:nvPr>
            <p:ph type="title"/>
          </p:nvPr>
        </p:nvSpPr>
        <p:spPr>
          <a:prstGeom prst="rect">
            <a:avLst/>
          </a:prstGeom>
        </p:spPr>
        <p:txBody>
          <a:bodyPr/>
          <a:lstStyle/>
          <a:p>
            <a:pPr/>
            <a:r>
              <a:t>アクチン分子の脱重合</a:t>
            </a:r>
          </a:p>
        </p:txBody>
      </p:sp>
      <p:pic>
        <p:nvPicPr>
          <p:cNvPr id="150" name="卒論プレゼン (1).jpg" descr="卒論プレゼン (1).jpg"/>
          <p:cNvPicPr>
            <a:picLocks noChangeAspect="0"/>
          </p:cNvPicPr>
          <p:nvPr/>
        </p:nvPicPr>
        <p:blipFill>
          <a:blip r:embed="rId3">
            <a:extLst/>
          </a:blip>
          <a:srcRect l="0" t="16580" r="0" b="16580"/>
          <a:stretch>
            <a:fillRect/>
          </a:stretch>
        </p:blipFill>
        <p:spPr>
          <a:xfrm>
            <a:off x="1325336" y="3762859"/>
            <a:ext cx="11566357" cy="5816258"/>
          </a:xfrm>
          <a:prstGeom prst="rect">
            <a:avLst/>
          </a:prstGeom>
          <a:ln w="12700">
            <a:miter lim="400000"/>
          </a:ln>
        </p:spPr>
      </p:pic>
      <p:sp>
        <p:nvSpPr>
          <p:cNvPr id="151"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52" name="重合する端とは逆の端ではアクチン分子が解離していきその一部が細胞後部へ向かう"/>
          <p:cNvSpPr txBox="1"/>
          <p:nvPr/>
        </p:nvSpPr>
        <p:spPr>
          <a:xfrm>
            <a:off x="5064204" y="10229473"/>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重合する端とは逆の端ではアクチン分子が解離していきその一部が細胞後部へ向かう</a:t>
            </a:r>
          </a:p>
        </p:txBody>
      </p:sp>
      <p:sp>
        <p:nvSpPr>
          <p:cNvPr id="153" name="[Lee et al. 1993]"/>
          <p:cNvSpPr txBox="1"/>
          <p:nvPr/>
        </p:nvSpPr>
        <p:spPr>
          <a:xfrm>
            <a:off x="19008165" y="12154836"/>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54" name="前方"/>
          <p:cNvSpPr txBox="1"/>
          <p:nvPr/>
        </p:nvSpPr>
        <p:spPr>
          <a:xfrm>
            <a:off x="10283433" y="5699412"/>
            <a:ext cx="1338231"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イメージ" descr="イメージ"/>
          <p:cNvPicPr>
            <a:picLocks noChangeAspect="1"/>
          </p:cNvPicPr>
          <p:nvPr/>
        </p:nvPicPr>
        <p:blipFill>
          <a:blip r:embed="rId2">
            <a:extLst/>
          </a:blip>
          <a:stretch>
            <a:fillRect/>
          </a:stretch>
        </p:blipFill>
        <p:spPr>
          <a:xfrm>
            <a:off x="15001949" y="2788214"/>
            <a:ext cx="7639012" cy="7173692"/>
          </a:xfrm>
          <a:prstGeom prst="rect">
            <a:avLst/>
          </a:prstGeom>
          <a:ln w="12700">
            <a:miter lim="400000"/>
          </a:ln>
        </p:spPr>
      </p:pic>
      <p:sp>
        <p:nvSpPr>
          <p:cNvPr id="157" name="ストレスファイバの生成"/>
          <p:cNvSpPr txBox="1"/>
          <p:nvPr>
            <p:ph type="title"/>
          </p:nvPr>
        </p:nvSpPr>
        <p:spPr>
          <a:prstGeom prst="rect">
            <a:avLst/>
          </a:prstGeom>
        </p:spPr>
        <p:txBody>
          <a:bodyPr/>
          <a:lstStyle/>
          <a:p>
            <a:pPr/>
            <a:r>
              <a:t>ストレスファイバの生成</a:t>
            </a:r>
          </a:p>
        </p:txBody>
      </p:sp>
      <p:pic>
        <p:nvPicPr>
          <p:cNvPr id="158" name="卒論プレゼン (1).jpg" descr="卒論プレゼン (1).jpg"/>
          <p:cNvPicPr>
            <a:picLocks noChangeAspect="0"/>
          </p:cNvPicPr>
          <p:nvPr/>
        </p:nvPicPr>
        <p:blipFill>
          <a:blip r:embed="rId3">
            <a:extLst/>
          </a:blip>
          <a:srcRect l="0" t="16580" r="0" b="16580"/>
          <a:stretch>
            <a:fillRect/>
          </a:stretch>
        </p:blipFill>
        <p:spPr>
          <a:xfrm>
            <a:off x="1325336" y="3762859"/>
            <a:ext cx="11566357" cy="5816258"/>
          </a:xfrm>
          <a:prstGeom prst="rect">
            <a:avLst/>
          </a:prstGeom>
          <a:ln w="12700">
            <a:miter lim="400000"/>
          </a:ln>
        </p:spPr>
      </p:pic>
      <p:sp>
        <p:nvSpPr>
          <p:cNvPr id="159" name="細胞後部でミオシン分子とアクチン分子が会合して束になり、ストレスファイバを形成"/>
          <p:cNvSpPr txBox="1"/>
          <p:nvPr/>
        </p:nvSpPr>
        <p:spPr>
          <a:xfrm>
            <a:off x="5064204" y="10229473"/>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細胞後部でミオシン分子とアクチン分子が会合して束になり、ストレスファイバを形成</a:t>
            </a:r>
          </a:p>
        </p:txBody>
      </p:sp>
      <p:sp>
        <p:nvSpPr>
          <p:cNvPr id="160" name="前方"/>
          <p:cNvSpPr txBox="1"/>
          <p:nvPr/>
        </p:nvSpPr>
        <p:spPr>
          <a:xfrm>
            <a:off x="10283433" y="5699412"/>
            <a:ext cx="1338231"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pic>
        <p:nvPicPr>
          <p:cNvPr id="161" name="線" descr="線"/>
          <p:cNvPicPr>
            <a:picLocks noChangeAspect="0"/>
          </p:cNvPicPr>
          <p:nvPr/>
        </p:nvPicPr>
        <p:blipFill>
          <a:blip r:embed="rId4">
            <a:extLst/>
          </a:blip>
          <a:stretch>
            <a:fillRect/>
          </a:stretch>
        </p:blipFill>
        <p:spPr>
          <a:xfrm rot="19319636">
            <a:off x="15808678" y="5061822"/>
            <a:ext cx="3252468" cy="279401"/>
          </a:xfrm>
          <a:prstGeom prst="rect">
            <a:avLst/>
          </a:prstGeom>
        </p:spPr>
      </p:pic>
      <p:pic>
        <p:nvPicPr>
          <p:cNvPr id="163" name="線" descr="線"/>
          <p:cNvPicPr>
            <a:picLocks noChangeAspect="0"/>
          </p:cNvPicPr>
          <p:nvPr/>
        </p:nvPicPr>
        <p:blipFill>
          <a:blip r:embed="rId5">
            <a:extLst/>
          </a:blip>
          <a:stretch>
            <a:fillRect/>
          </a:stretch>
        </p:blipFill>
        <p:spPr>
          <a:xfrm rot="16200000">
            <a:off x="18715648" y="7505782"/>
            <a:ext cx="3311138" cy="279401"/>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卒論プレゼン (1).jpg" descr="卒論プレゼン (1).jpg"/>
          <p:cNvPicPr>
            <a:picLocks noChangeAspect="0"/>
          </p:cNvPicPr>
          <p:nvPr/>
        </p:nvPicPr>
        <p:blipFill>
          <a:blip r:embed="rId2">
            <a:extLst/>
          </a:blip>
          <a:srcRect l="0" t="16580" r="0" b="16580"/>
          <a:stretch>
            <a:fillRect/>
          </a:stretch>
        </p:blipFill>
        <p:spPr>
          <a:xfrm>
            <a:off x="1325336" y="3762859"/>
            <a:ext cx="11566357" cy="5816258"/>
          </a:xfrm>
          <a:prstGeom prst="rect">
            <a:avLst/>
          </a:prstGeom>
          <a:ln w="12700">
            <a:miter lim="400000"/>
          </a:ln>
        </p:spPr>
      </p:pic>
      <p:sp>
        <p:nvSpPr>
          <p:cNvPr id="167"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68" name="ミオシン分子よりアクチン分子が細胞後方へ引きつけられる(ARF)"/>
          <p:cNvSpPr txBox="1"/>
          <p:nvPr/>
        </p:nvSpPr>
        <p:spPr>
          <a:xfrm>
            <a:off x="5539711" y="10697886"/>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ミオシン分子よりアクチン分子が細胞後方へ引きつけられる(ARF)</a:t>
            </a:r>
          </a:p>
        </p:txBody>
      </p:sp>
      <p:sp>
        <p:nvSpPr>
          <p:cNvPr id="169" name="[Lee et al. 1993]"/>
          <p:cNvSpPr txBox="1"/>
          <p:nvPr/>
        </p:nvSpPr>
        <p:spPr>
          <a:xfrm>
            <a:off x="19141306" y="12649363"/>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70" name="Actin Retrograde Flow(ARF)"/>
          <p:cNvSpPr txBox="1"/>
          <p:nvPr>
            <p:ph type="title"/>
          </p:nvPr>
        </p:nvSpPr>
        <p:spPr>
          <a:xfrm>
            <a:off x="1790700" y="355600"/>
            <a:ext cx="21005800" cy="2286000"/>
          </a:xfrm>
          <a:prstGeom prst="rect">
            <a:avLst/>
          </a:prstGeom>
        </p:spPr>
        <p:txBody>
          <a:bodyPr/>
          <a:lstStyle>
            <a:lvl1pPr defTabSz="800735">
              <a:defRPr sz="11834"/>
            </a:lvl1pPr>
          </a:lstStyle>
          <a:p>
            <a:pPr/>
            <a:r>
              <a:t>Actin Retrograde Flow(ARF)</a:t>
            </a:r>
          </a:p>
        </p:txBody>
      </p:sp>
      <p:pic>
        <p:nvPicPr>
          <p:cNvPr id="171" name="イメージ" descr="イメージ"/>
          <p:cNvPicPr>
            <a:picLocks noChangeAspect="1"/>
          </p:cNvPicPr>
          <p:nvPr/>
        </p:nvPicPr>
        <p:blipFill>
          <a:blip r:embed="rId3">
            <a:extLst/>
          </a:blip>
          <a:stretch>
            <a:fillRect/>
          </a:stretch>
        </p:blipFill>
        <p:spPr>
          <a:xfrm>
            <a:off x="15001949" y="2788214"/>
            <a:ext cx="7639012" cy="7173692"/>
          </a:xfrm>
          <a:prstGeom prst="rect">
            <a:avLst/>
          </a:prstGeom>
          <a:ln w="12700">
            <a:miter lim="400000"/>
          </a:ln>
        </p:spPr>
      </p:pic>
      <p:pic>
        <p:nvPicPr>
          <p:cNvPr id="172" name="線" descr="線"/>
          <p:cNvPicPr>
            <a:picLocks noChangeAspect="0"/>
          </p:cNvPicPr>
          <p:nvPr/>
        </p:nvPicPr>
        <p:blipFill>
          <a:blip r:embed="rId4">
            <a:extLst/>
          </a:blip>
          <a:stretch>
            <a:fillRect/>
          </a:stretch>
        </p:blipFill>
        <p:spPr>
          <a:xfrm rot="19319636">
            <a:off x="15808678" y="5061822"/>
            <a:ext cx="3252468" cy="279401"/>
          </a:xfrm>
          <a:prstGeom prst="rect">
            <a:avLst/>
          </a:prstGeom>
        </p:spPr>
      </p:pic>
      <p:pic>
        <p:nvPicPr>
          <p:cNvPr id="174" name="線" descr="線"/>
          <p:cNvPicPr>
            <a:picLocks noChangeAspect="0"/>
          </p:cNvPicPr>
          <p:nvPr/>
        </p:nvPicPr>
        <p:blipFill>
          <a:blip r:embed="rId5">
            <a:extLst/>
          </a:blip>
          <a:stretch>
            <a:fillRect/>
          </a:stretch>
        </p:blipFill>
        <p:spPr>
          <a:xfrm rot="16200000">
            <a:off x="18715648" y="7505782"/>
            <a:ext cx="3311138" cy="279401"/>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目的"/>
          <p:cNvSpPr txBox="1"/>
          <p:nvPr>
            <p:ph type="title"/>
          </p:nvPr>
        </p:nvSpPr>
        <p:spPr>
          <a:prstGeom prst="rect">
            <a:avLst/>
          </a:prstGeom>
        </p:spPr>
        <p:txBody>
          <a:bodyPr/>
          <a:lstStyle/>
          <a:p>
            <a:pPr/>
            <a:r>
              <a:t>目的</a:t>
            </a:r>
          </a:p>
        </p:txBody>
      </p:sp>
      <p:grpSp>
        <p:nvGrpSpPr>
          <p:cNvPr id="181" name="グループ"/>
          <p:cNvGrpSpPr/>
          <p:nvPr/>
        </p:nvGrpSpPr>
        <p:grpSpPr>
          <a:xfrm>
            <a:off x="1187194" y="3137230"/>
            <a:ext cx="22009612" cy="7441541"/>
            <a:chOff x="0" y="0"/>
            <a:chExt cx="22009610" cy="7441539"/>
          </a:xfrm>
        </p:grpSpPr>
        <p:sp>
          <p:nvSpPr>
            <p:cNvPr id="178" name="四角形"/>
            <p:cNvSpPr/>
            <p:nvPr/>
          </p:nvSpPr>
          <p:spPr>
            <a:xfrm>
              <a:off x="0" y="839416"/>
              <a:ext cx="22009611" cy="660212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179" name="アクチン分子と細胞膜をモデル化した物理シミュレーション実験により, ケラトサイトの遊走時の半月状形態を形成, 維持するメカニズムを解明"/>
            <p:cNvSpPr txBox="1"/>
            <p:nvPr/>
          </p:nvSpPr>
          <p:spPr>
            <a:xfrm>
              <a:off x="744580" y="1799834"/>
              <a:ext cx="20520450" cy="4681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5900"/>
                </a:spcBef>
                <a:defRPr sz="5800">
                  <a:latin typeface="+mn-lt"/>
                  <a:ea typeface="+mn-ea"/>
                  <a:cs typeface="+mn-cs"/>
                  <a:sym typeface="ヒラギノ角ゴ ProN W3"/>
                </a:defRPr>
              </a:lvl1pPr>
            </a:lstStyle>
            <a:p>
              <a:pPr/>
              <a:r>
                <a:t>アクチン分子と細胞膜をモデル化した物理シミュレーション実験により, ケラトサイトの遊走時の半月状形態を形成, 維持するメカニズムを解明</a:t>
              </a:r>
            </a:p>
          </p:txBody>
        </p:sp>
        <p:sp>
          <p:nvSpPr>
            <p:cNvPr id="180" name="目的"/>
            <p:cNvSpPr txBox="1"/>
            <p:nvPr/>
          </p:nvSpPr>
          <p:spPr>
            <a:xfrm>
              <a:off x="812266" y="0"/>
              <a:ext cx="2070555" cy="2019378"/>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800">
                  <a:latin typeface="+mn-lt"/>
                  <a:ea typeface="+mn-ea"/>
                  <a:cs typeface="+mn-cs"/>
                  <a:sym typeface="ヒラギノ角ゴ ProN W3"/>
                </a:defRPr>
              </a:lvl1pPr>
            </a:lstStyle>
            <a:p>
              <a:pPr/>
              <a:r>
                <a:t>目的</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11300" u="none" kumimoji="0" normalizeH="0">
            <a:ln>
              <a:noFill/>
            </a:ln>
            <a:solidFill>
              <a:srgbClr val="FFFFFF"/>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11300" u="none" kumimoji="0" normalizeH="0">
            <a:ln>
              <a:noFill/>
            </a:ln>
            <a:solidFill>
              <a:srgbClr val="FFFFFF"/>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