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s/comment2.xml" ContentType="application/vnd.openxmlformats-officedocument.presentationml.comments+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media1.mov" ContentType="video/unknown"/>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Yu Tokunaga" initials="YT" lastIdx="2"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comments" Target="comments/comment2.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2:59:06.179" idx="1">
    <p:pos x="10736" y="10387"/>
    <p:text>線短く
ケラトサイト　特徴を列挙
構造を重視、情報のレイアウト
線を薄く淡く
解離（脱重合）
ARFのフルネーム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19-02-20T13:11:26.712" idx="2">
    <p:pos x="97" y="6895"/>
    <p:text>Lは重ねる
別空間
式の説明はアンダーバー
伸びる方向そのように仮定しております
それはアクチン密度に依存をすると仮定していてその影響を示すのがこの関数です
</p:text>
    <p:extLst>
      <p:ext uri="{C676402C-5697-4E1C-873F-D02D1690AC5C}">
        <p15:threadingInfo xmlns:p15="http://schemas.microsoft.com/office/powerpoint/2012/main" timeZoneBias="-5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amp;サブタイトル">
    <p:spTree>
      <p:nvGrpSpPr>
        <p:cNvPr id="1" name=""/>
        <p:cNvGrpSpPr/>
        <p:nvPr/>
      </p:nvGrpSpPr>
      <p:grpSpPr>
        <a:xfrm>
          <a:off x="0" y="0"/>
          <a:ext cx="0" cy="0"/>
          <a:chOff x="0" y="0"/>
          <a:chExt cx="0" cy="0"/>
        </a:xfrm>
      </p:grpSpPr>
      <p:sp>
        <p:nvSpPr>
          <p:cNvPr id="11" name="タイトルテキスト"/>
          <p:cNvSpPr txBox="1"/>
          <p:nvPr>
            <p:ph type="title"/>
          </p:nvPr>
        </p:nvSpPr>
        <p:spPr>
          <a:xfrm>
            <a:off x="1778000" y="2298700"/>
            <a:ext cx="20828000" cy="4648200"/>
          </a:xfrm>
          <a:prstGeom prst="rect">
            <a:avLst/>
          </a:prstGeom>
        </p:spPr>
        <p:txBody>
          <a:bodyPr anchor="b"/>
          <a:lstStyle/>
          <a:p>
            <a:pPr/>
            <a:r>
              <a:t>タイトルテキスト</a:t>
            </a:r>
          </a:p>
        </p:txBody>
      </p:sp>
      <p:sp>
        <p:nvSpPr>
          <p:cNvPr id="12" name="本文レベル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用">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4200"/>
          </a:xfrm>
          <a:prstGeom prst="rect">
            <a:avLst/>
          </a:prstGeom>
        </p:spPr>
        <p:txBody>
          <a:bodyPr anchor="t">
            <a:spAutoFit/>
          </a:bodyPr>
          <a:lstStyle>
            <a:lvl1pPr marL="0" indent="0" algn="ctr">
              <a:spcBef>
                <a:spcPts val="0"/>
              </a:spcBef>
              <a:buSzTx/>
              <a:buNone/>
              <a:defRPr sz="3200"/>
            </a:lvl1pPr>
          </a:lstStyle>
          <a:p>
            <a:pPr/>
            <a:r>
              <a:t>–Johnny Appleseed</a:t>
            </a:r>
          </a:p>
        </p:txBody>
      </p:sp>
      <p:sp>
        <p:nvSpPr>
          <p:cNvPr id="94" name="“ここに引用を入力してください。”"/>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vl1pPr>
          </a:lstStyle>
          <a:p>
            <a:pPr/>
            <a:r>
              <a:t>“ここに引用を入力してください。”</a:t>
            </a:r>
          </a:p>
        </p:txBody>
      </p:sp>
      <p:sp>
        <p:nvSpPr>
          <p:cNvPr id="9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写真">
    <p:spTree>
      <p:nvGrpSpPr>
        <p:cNvPr id="1" name=""/>
        <p:cNvGrpSpPr/>
        <p:nvPr/>
      </p:nvGrpSpPr>
      <p:grpSpPr>
        <a:xfrm>
          <a:off x="0" y="0"/>
          <a:ext cx="0" cy="0"/>
          <a:chOff x="0" y="0"/>
          <a:chExt cx="0" cy="0"/>
        </a:xfrm>
      </p:grpSpPr>
      <p:sp>
        <p:nvSpPr>
          <p:cNvPr id="102" name="イメージ"/>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横長）">
    <p:spTree>
      <p:nvGrpSpPr>
        <p:cNvPr id="1" name=""/>
        <p:cNvGrpSpPr/>
        <p:nvPr/>
      </p:nvGrpSpPr>
      <p:grpSpPr>
        <a:xfrm>
          <a:off x="0" y="0"/>
          <a:ext cx="0" cy="0"/>
          <a:chOff x="0" y="0"/>
          <a:chExt cx="0" cy="0"/>
        </a:xfrm>
      </p:grpSpPr>
      <p:sp>
        <p:nvSpPr>
          <p:cNvPr id="20" name="イメージ"/>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タイトルテキスト"/>
          <p:cNvSpPr txBox="1"/>
          <p:nvPr>
            <p:ph type="title"/>
          </p:nvPr>
        </p:nvSpPr>
        <p:spPr>
          <a:xfrm>
            <a:off x="635000" y="9512300"/>
            <a:ext cx="23114000" cy="2006600"/>
          </a:xfrm>
          <a:prstGeom prst="rect">
            <a:avLst/>
          </a:prstGeom>
        </p:spPr>
        <p:txBody>
          <a:bodyPr anchor="b"/>
          <a:lstStyle/>
          <a:p>
            <a:pPr/>
            <a:r>
              <a:t>タイトルテキスト</a:t>
            </a:r>
          </a:p>
        </p:txBody>
      </p:sp>
      <p:sp>
        <p:nvSpPr>
          <p:cNvPr id="22" name="本文レベル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2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中央）">
    <p:spTree>
      <p:nvGrpSpPr>
        <p:cNvPr id="1" name=""/>
        <p:cNvGrpSpPr/>
        <p:nvPr/>
      </p:nvGrpSpPr>
      <p:grpSpPr>
        <a:xfrm>
          <a:off x="0" y="0"/>
          <a:ext cx="0" cy="0"/>
          <a:chOff x="0" y="0"/>
          <a:chExt cx="0" cy="0"/>
        </a:xfrm>
      </p:grpSpPr>
      <p:sp>
        <p:nvSpPr>
          <p:cNvPr id="30" name="タイトルテキスト"/>
          <p:cNvSpPr txBox="1"/>
          <p:nvPr>
            <p:ph type="title"/>
          </p:nvPr>
        </p:nvSpPr>
        <p:spPr>
          <a:xfrm>
            <a:off x="1778000" y="4533900"/>
            <a:ext cx="20828000" cy="4648200"/>
          </a:xfrm>
          <a:prstGeom prst="rect">
            <a:avLst/>
          </a:prstGeom>
        </p:spPr>
        <p:txBody>
          <a:bodyPr/>
          <a:lstStyle/>
          <a:p>
            <a:pPr/>
            <a:r>
              <a:t>タイトルテキスト</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縦長）">
    <p:spTree>
      <p:nvGrpSpPr>
        <p:cNvPr id="1" name=""/>
        <p:cNvGrpSpPr/>
        <p:nvPr/>
      </p:nvGrpSpPr>
      <p:grpSpPr>
        <a:xfrm>
          <a:off x="0" y="0"/>
          <a:ext cx="0" cy="0"/>
          <a:chOff x="0" y="0"/>
          <a:chExt cx="0" cy="0"/>
        </a:xfrm>
      </p:grpSpPr>
      <p:sp>
        <p:nvSpPr>
          <p:cNvPr id="38" name="イメージ"/>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タイトルテキスト"/>
          <p:cNvSpPr txBox="1"/>
          <p:nvPr>
            <p:ph type="title"/>
          </p:nvPr>
        </p:nvSpPr>
        <p:spPr>
          <a:xfrm>
            <a:off x="1651000" y="952500"/>
            <a:ext cx="10223500" cy="5549900"/>
          </a:xfrm>
          <a:prstGeom prst="rect">
            <a:avLst/>
          </a:prstGeom>
        </p:spPr>
        <p:txBody>
          <a:bodyPr anchor="b"/>
          <a:lstStyle>
            <a:lvl1pPr>
              <a:defRPr sz="8400"/>
            </a:lvl1pPr>
          </a:lstStyle>
          <a:p>
            <a:pPr/>
            <a:r>
              <a:t>タイトルテキスト</a:t>
            </a:r>
          </a:p>
        </p:txBody>
      </p:sp>
      <p:sp>
        <p:nvSpPr>
          <p:cNvPr id="40" name="本文レベル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本文レベル1</a:t>
            </a:r>
          </a:p>
          <a:p>
            <a:pPr lvl="1"/>
            <a:r>
              <a:t>本文レベル2</a:t>
            </a:r>
          </a:p>
          <a:p>
            <a:pPr lvl="2"/>
            <a:r>
              <a:t>本文レベル3</a:t>
            </a:r>
          </a:p>
          <a:p>
            <a:pPr lvl="3"/>
            <a:r>
              <a:t>本文レベル4</a:t>
            </a:r>
          </a:p>
          <a:p>
            <a:pPr lvl="4"/>
            <a:r>
              <a:t>本文レベル5</a:t>
            </a:r>
          </a:p>
        </p:txBody>
      </p:sp>
      <p:sp>
        <p:nvSpPr>
          <p:cNvPr id="4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上）">
    <p:spTree>
      <p:nvGrpSpPr>
        <p:cNvPr id="1" name=""/>
        <p:cNvGrpSpPr/>
        <p:nvPr/>
      </p:nvGrpSpPr>
      <p:grpSpPr>
        <a:xfrm>
          <a:off x="0" y="0"/>
          <a:ext cx="0" cy="0"/>
          <a:chOff x="0" y="0"/>
          <a:chExt cx="0" cy="0"/>
        </a:xfrm>
      </p:grpSpPr>
      <p:sp>
        <p:nvSpPr>
          <p:cNvPr id="48" name="タイトルテキスト"/>
          <p:cNvSpPr txBox="1"/>
          <p:nvPr>
            <p:ph type="title"/>
          </p:nvPr>
        </p:nvSpPr>
        <p:spPr>
          <a:prstGeom prst="rect">
            <a:avLst/>
          </a:prstGeom>
        </p:spPr>
        <p:txBody>
          <a:bodyPr/>
          <a:lstStyle/>
          <a:p>
            <a:pPr/>
            <a:r>
              <a:t>タイトルテキスト</a:t>
            </a:r>
          </a:p>
        </p:txBody>
      </p:sp>
      <p:sp>
        <p:nvSpPr>
          <p:cNvPr id="49"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amp;箇条書き">
    <p:spTree>
      <p:nvGrpSpPr>
        <p:cNvPr id="1" name=""/>
        <p:cNvGrpSpPr/>
        <p:nvPr/>
      </p:nvGrpSpPr>
      <p:grpSpPr>
        <a:xfrm>
          <a:off x="0" y="0"/>
          <a:ext cx="0" cy="0"/>
          <a:chOff x="0" y="0"/>
          <a:chExt cx="0" cy="0"/>
        </a:xfrm>
      </p:grpSpPr>
      <p:sp>
        <p:nvSpPr>
          <p:cNvPr id="56" name="タイトルテキスト"/>
          <p:cNvSpPr txBox="1"/>
          <p:nvPr>
            <p:ph type="title"/>
          </p:nvPr>
        </p:nvSpPr>
        <p:spPr>
          <a:prstGeom prst="rect">
            <a:avLst/>
          </a:prstGeom>
        </p:spPr>
        <p:txBody>
          <a:bodyPr/>
          <a:lstStyle/>
          <a:p>
            <a:pPr/>
            <a:r>
              <a:t>タイトルテキスト</a:t>
            </a:r>
          </a:p>
        </p:txBody>
      </p:sp>
      <p:sp>
        <p:nvSpPr>
          <p:cNvPr id="57" name="本文レベル1…"/>
          <p:cNvSpPr txBox="1"/>
          <p:nvPr>
            <p:ph type="body" idx="1"/>
          </p:nvPr>
        </p:nvSpPr>
        <p:spPr>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箇条書き、画像">
    <p:spTree>
      <p:nvGrpSpPr>
        <p:cNvPr id="1" name=""/>
        <p:cNvGrpSpPr/>
        <p:nvPr/>
      </p:nvGrpSpPr>
      <p:grpSpPr>
        <a:xfrm>
          <a:off x="0" y="0"/>
          <a:ext cx="0" cy="0"/>
          <a:chOff x="0" y="0"/>
          <a:chExt cx="0" cy="0"/>
        </a:xfrm>
      </p:grpSpPr>
      <p:sp>
        <p:nvSpPr>
          <p:cNvPr id="65" name="イメージ"/>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タイトルテキスト"/>
          <p:cNvSpPr txBox="1"/>
          <p:nvPr>
            <p:ph type="title"/>
          </p:nvPr>
        </p:nvSpPr>
        <p:spPr>
          <a:prstGeom prst="rect">
            <a:avLst/>
          </a:prstGeom>
        </p:spPr>
        <p:txBody>
          <a:bodyPr/>
          <a:lstStyle/>
          <a:p>
            <a:pPr/>
            <a:r>
              <a:t>タイトルテキスト</a:t>
            </a:r>
          </a:p>
        </p:txBody>
      </p:sp>
      <p:sp>
        <p:nvSpPr>
          <p:cNvPr id="67" name="本文レベル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本文レベル1</a:t>
            </a:r>
          </a:p>
          <a:p>
            <a:pPr lvl="1"/>
            <a:r>
              <a:t>本文レベル2</a:t>
            </a:r>
          </a:p>
          <a:p>
            <a:pPr lvl="2"/>
            <a:r>
              <a:t>本文レベル3</a:t>
            </a:r>
          </a:p>
          <a:p>
            <a:pPr lvl="3"/>
            <a:r>
              <a:t>本文レベル4</a:t>
            </a:r>
          </a:p>
          <a:p>
            <a:pPr lvl="4"/>
            <a:r>
              <a:t>本文レベル5</a:t>
            </a:r>
          </a:p>
        </p:txBody>
      </p:sp>
      <p:sp>
        <p:nvSpPr>
          <p:cNvPr id="6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箇条書き">
    <p:spTree>
      <p:nvGrpSpPr>
        <p:cNvPr id="1" name=""/>
        <p:cNvGrpSpPr/>
        <p:nvPr/>
      </p:nvGrpSpPr>
      <p:grpSpPr>
        <a:xfrm>
          <a:off x="0" y="0"/>
          <a:ext cx="0" cy="0"/>
          <a:chOff x="0" y="0"/>
          <a:chExt cx="0" cy="0"/>
        </a:xfrm>
      </p:grpSpPr>
      <p:sp>
        <p:nvSpPr>
          <p:cNvPr id="75" name="本文レベル1…"/>
          <p:cNvSpPr txBox="1"/>
          <p:nvPr>
            <p:ph type="body" idx="1"/>
          </p:nvPr>
        </p:nvSpPr>
        <p:spPr>
          <a:xfrm>
            <a:off x="1689100" y="1778000"/>
            <a:ext cx="21005800" cy="10160000"/>
          </a:xfrm>
          <a:prstGeom prst="rect">
            <a:avLst/>
          </a:prstGeom>
        </p:spPr>
        <p:txBody>
          <a:bodyPr/>
          <a:lstStyle>
            <a:lvl1pPr marL="767291" indent="-767291">
              <a:defRPr sz="5800"/>
            </a:lvl1pPr>
            <a:lvl2pPr marL="1402291" indent="-767291">
              <a:defRPr sz="5800"/>
            </a:lvl2pPr>
            <a:lvl3pPr marL="2037291" indent="-767291">
              <a:defRPr sz="5800"/>
            </a:lvl3pPr>
            <a:lvl4pPr marL="2672291" indent="-767291">
              <a:defRPr sz="5800"/>
            </a:lvl4pPr>
            <a:lvl5pPr marL="3307291" indent="-767291">
              <a:defRPr sz="5800"/>
            </a:lvl5pPr>
          </a:lstStyle>
          <a:p>
            <a:pPr/>
            <a:r>
              <a:t>本文レベル1</a:t>
            </a:r>
          </a:p>
          <a:p>
            <a:pPr lvl="1"/>
            <a:r>
              <a:t>本文レベル2</a:t>
            </a:r>
          </a:p>
          <a:p>
            <a:pPr lvl="2"/>
            <a:r>
              <a:t>本文レベル3</a:t>
            </a:r>
          </a:p>
          <a:p>
            <a:pPr lvl="3"/>
            <a:r>
              <a:t>本文レベル4</a:t>
            </a:r>
          </a:p>
          <a:p>
            <a:pPr lvl="4"/>
            <a:r>
              <a:t>本文レベル5</a:t>
            </a:r>
          </a:p>
        </p:txBody>
      </p:sp>
      <p:sp>
        <p:nvSpPr>
          <p:cNvPr id="7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画像（3点）">
    <p:spTree>
      <p:nvGrpSpPr>
        <p:cNvPr id="1" name=""/>
        <p:cNvGrpSpPr/>
        <p:nvPr/>
      </p:nvGrpSpPr>
      <p:grpSpPr>
        <a:xfrm>
          <a:off x="0" y="0"/>
          <a:ext cx="0" cy="0"/>
          <a:chOff x="0" y="0"/>
          <a:chExt cx="0" cy="0"/>
        </a:xfrm>
      </p:grpSpPr>
      <p:sp>
        <p:nvSpPr>
          <p:cNvPr id="83" name="イメージ"/>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イメージ"/>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イメージ"/>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本文レベル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1pPr>
      <a:lvl2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2pPr>
      <a:lvl3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3pPr>
      <a:lvl4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4pPr>
      <a:lvl5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5pPr>
      <a:lvl6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6pPr>
      <a:lvl7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7pPr>
      <a:lvl8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8pPr>
      <a:lvl9pPr marL="0" marR="0" indent="0" algn="ctr" defTabSz="825500" rtl="0" latinLnBrk="0">
        <a:lnSpc>
          <a:spcPct val="100000"/>
        </a:lnSpc>
        <a:spcBef>
          <a:spcPts val="0"/>
        </a:spcBef>
        <a:spcAft>
          <a:spcPts val="0"/>
        </a:spcAft>
        <a:buClrTx/>
        <a:buSzTx/>
        <a:buFontTx/>
        <a:buNone/>
        <a:tabLst/>
        <a:defRPr b="0" baseline="0" cap="none" i="0" spc="0" strike="noStrike" sz="12200" u="none">
          <a:ln>
            <a:noFill/>
          </a:ln>
          <a:solidFill>
            <a:srgbClr val="000000"/>
          </a:solidFill>
          <a:uFillTx/>
          <a:latin typeface="+mn-lt"/>
          <a:ea typeface="+mn-ea"/>
          <a:cs typeface="+mn-cs"/>
          <a:sym typeface="ヒラギノ角ゴ ProN W3"/>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mn-lt"/>
          <a:ea typeface="+mn-ea"/>
          <a:cs typeface="+mn-cs"/>
          <a:sym typeface="ヒラギノ角ゴ ProN W3"/>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2.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xml"/><Relationship Id="rId3"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4.jpeg"/><Relationship Id="rId4" Type="http://schemas.openxmlformats.org/officeDocument/2006/relationships/image" Target="../media/image26.png"/><Relationship Id="rId5" Type="http://schemas.openxmlformats.org/officeDocument/2006/relationships/image" Target="../media/image27.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video" Target="../media/media1.mov"/><Relationship Id="rId3" Type="http://schemas.microsoft.com/office/2007/relationships/media" Target="../media/media1.mov"/><Relationship Id="rId4"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2.jpe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 Computational Model of Cell Migration of Fish Keratocytes"/>
          <p:cNvSpPr txBox="1"/>
          <p:nvPr>
            <p:ph type="ctrTitle"/>
          </p:nvPr>
        </p:nvSpPr>
        <p:spPr>
          <a:prstGeom prst="rect">
            <a:avLst/>
          </a:prstGeom>
        </p:spPr>
        <p:txBody>
          <a:bodyPr anchor="ctr"/>
          <a:lstStyle>
            <a:lvl1pPr defTabSz="784225">
              <a:defRPr sz="10640"/>
            </a:lvl1pPr>
          </a:lstStyle>
          <a:p>
            <a:pPr/>
            <a:r>
              <a:t>A Computational Model of Cell Migration of Fish Keratocytes</a:t>
            </a:r>
          </a:p>
        </p:txBody>
      </p:sp>
      <p:sp>
        <p:nvSpPr>
          <p:cNvPr id="120" name="山口大学大学院…"/>
          <p:cNvSpPr txBox="1"/>
          <p:nvPr>
            <p:ph type="subTitle" sz="quarter" idx="1"/>
          </p:nvPr>
        </p:nvSpPr>
        <p:spPr>
          <a:xfrm>
            <a:off x="1778000" y="8929937"/>
            <a:ext cx="20828000" cy="2983932"/>
          </a:xfrm>
          <a:prstGeom prst="rect">
            <a:avLst/>
          </a:prstGeom>
        </p:spPr>
        <p:txBody>
          <a:bodyPr anchor="ctr"/>
          <a:lstStyle/>
          <a:p>
            <a:pPr defTabSz="503555">
              <a:defRPr sz="5612"/>
            </a:pPr>
            <a:r>
              <a:t>山口大学大学院</a:t>
            </a:r>
          </a:p>
          <a:p>
            <a:pPr defTabSz="503555">
              <a:defRPr sz="5612"/>
            </a:pPr>
            <a:r>
              <a:t>創成科学研究科</a:t>
            </a:r>
          </a:p>
          <a:p>
            <a:pPr defTabSz="503555">
              <a:defRPr sz="5612"/>
            </a:pPr>
            <a:r>
              <a:t>徳永 優</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実験手法"/>
          <p:cNvSpPr txBox="1"/>
          <p:nvPr>
            <p:ph type="title"/>
          </p:nvPr>
        </p:nvSpPr>
        <p:spPr>
          <a:prstGeom prst="rect">
            <a:avLst/>
          </a:prstGeom>
        </p:spPr>
        <p:txBody>
          <a:bodyPr/>
          <a:lstStyle/>
          <a:p>
            <a:pPr/>
            <a:r>
              <a:t>実験手法</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初期配置"/>
          <p:cNvSpPr txBox="1"/>
          <p:nvPr>
            <p:ph type="title"/>
          </p:nvPr>
        </p:nvSpPr>
        <p:spPr>
          <a:prstGeom prst="rect">
            <a:avLst/>
          </a:prstGeom>
        </p:spPr>
        <p:txBody>
          <a:bodyPr/>
          <a:lstStyle/>
          <a:p>
            <a:pPr/>
            <a:r>
              <a:t>初期配置</a:t>
            </a:r>
          </a:p>
        </p:txBody>
      </p:sp>
      <p:sp>
        <p:nvSpPr>
          <p:cNvPr id="186" name="膜分子は単純な粒子点とみなす…"/>
          <p:cNvSpPr txBox="1"/>
          <p:nvPr/>
        </p:nvSpPr>
        <p:spPr>
          <a:xfrm>
            <a:off x="10123125" y="3657600"/>
            <a:ext cx="12561579" cy="6400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08344" indent="-308344" algn="l">
              <a:spcBef>
                <a:spcPts val="5900"/>
              </a:spcBef>
              <a:buSzPct val="100000"/>
              <a:buChar char="•"/>
              <a:defRPr sz="5800">
                <a:latin typeface="+mn-lt"/>
                <a:ea typeface="+mn-ea"/>
                <a:cs typeface="+mn-cs"/>
                <a:sym typeface="ヒラギノ角ゴ ProN W3"/>
              </a:defRPr>
            </a:pPr>
            <a:r>
              <a:t>膜分子は単純な粒子点とみなす</a:t>
            </a:r>
          </a:p>
          <a:p>
            <a:pPr marL="308344" indent="-308344" algn="l">
              <a:spcBef>
                <a:spcPts val="5900"/>
              </a:spcBef>
              <a:buSzPct val="100000"/>
              <a:buChar char="•"/>
              <a:defRPr sz="5800">
                <a:latin typeface="+mn-lt"/>
                <a:ea typeface="+mn-ea"/>
                <a:cs typeface="+mn-cs"/>
                <a:sym typeface="ヒラギノ角ゴ ProN W3"/>
              </a:defRPr>
            </a:pPr>
            <a:r>
              <a:t>膜分子は円柱表面上に等間隔で配置</a:t>
            </a:r>
          </a:p>
          <a:p>
            <a:pPr marL="308344" indent="-308344" algn="l">
              <a:spcBef>
                <a:spcPts val="5900"/>
              </a:spcBef>
              <a:buSzPct val="100000"/>
              <a:buChar char="•"/>
              <a:defRPr sz="5800">
                <a:latin typeface="+mn-lt"/>
                <a:ea typeface="+mn-ea"/>
                <a:cs typeface="+mn-cs"/>
                <a:sym typeface="ヒラギノ角ゴ ProN W3"/>
              </a:defRPr>
            </a:pPr>
            <a:r>
              <a:t>総膜分子数は1,618個</a:t>
            </a:r>
          </a:p>
          <a:p>
            <a:pPr marL="308344" indent="-308344" algn="l">
              <a:spcBef>
                <a:spcPts val="5900"/>
              </a:spcBef>
              <a:buSzPct val="100000"/>
              <a:buChar char="•"/>
              <a:defRPr sz="5800">
                <a:latin typeface="+mn-lt"/>
                <a:ea typeface="+mn-ea"/>
                <a:cs typeface="+mn-cs"/>
                <a:sym typeface="ヒラギノ角ゴ ProN W3"/>
              </a:defRPr>
            </a:pPr>
            <a:r>
              <a:t>隣同士の膜分子が相互作用</a:t>
            </a:r>
          </a:p>
        </p:txBody>
      </p:sp>
      <p:pic>
        <p:nvPicPr>
          <p:cNvPr id="187" name="screenshot711597.jpg" descr="screenshot711597.jpg"/>
          <p:cNvPicPr>
            <a:picLocks noChangeAspect="1"/>
          </p:cNvPicPr>
          <p:nvPr/>
        </p:nvPicPr>
        <p:blipFill>
          <a:blip r:embed="rId2">
            <a:extLst/>
          </a:blip>
          <a:srcRect l="37989" t="24720" r="7289" b="23506"/>
          <a:stretch>
            <a:fillRect/>
          </a:stretch>
        </p:blipFill>
        <p:spPr>
          <a:xfrm>
            <a:off x="595777" y="3345259"/>
            <a:ext cx="9412068" cy="890516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細胞膜シミュレーション"/>
          <p:cNvSpPr txBox="1"/>
          <p:nvPr>
            <p:ph type="title"/>
          </p:nvPr>
        </p:nvSpPr>
        <p:spPr>
          <a:prstGeom prst="rect">
            <a:avLst/>
          </a:prstGeom>
        </p:spPr>
        <p:txBody>
          <a:bodyPr/>
          <a:lstStyle/>
          <a:p>
            <a:pPr/>
            <a:r>
              <a:t>細胞膜シミュレーション</a:t>
            </a:r>
          </a:p>
        </p:txBody>
      </p:sp>
      <p:pic>
        <p:nvPicPr>
          <p:cNvPr id="190" name="eq1.png" descr="eq1.png"/>
          <p:cNvPicPr>
            <a:picLocks noChangeAspect="1"/>
          </p:cNvPicPr>
          <p:nvPr/>
        </p:nvPicPr>
        <p:blipFill>
          <a:blip r:embed="rId2">
            <a:extLst/>
          </a:blip>
          <a:stretch>
            <a:fillRect/>
          </a:stretch>
        </p:blipFill>
        <p:spPr>
          <a:xfrm>
            <a:off x="1257200" y="3059907"/>
            <a:ext cx="12892380" cy="1584234"/>
          </a:xfrm>
          <a:prstGeom prst="rect">
            <a:avLst/>
          </a:prstGeom>
          <a:ln w="12700">
            <a:miter lim="400000"/>
          </a:ln>
        </p:spPr>
      </p:pic>
      <p:pic>
        <p:nvPicPr>
          <p:cNvPr id="191" name="四角形" descr="四角形"/>
          <p:cNvPicPr>
            <a:picLocks noChangeAspect="0"/>
          </p:cNvPicPr>
          <p:nvPr/>
        </p:nvPicPr>
        <p:blipFill>
          <a:blip r:embed="rId3">
            <a:extLst/>
          </a:blip>
          <a:stretch>
            <a:fillRect/>
          </a:stretch>
        </p:blipFill>
        <p:spPr>
          <a:xfrm>
            <a:off x="5755661" y="2954399"/>
            <a:ext cx="2028454" cy="1795250"/>
          </a:xfrm>
          <a:prstGeom prst="rect">
            <a:avLst/>
          </a:prstGeom>
        </p:spPr>
      </p:pic>
      <p:grpSp>
        <p:nvGrpSpPr>
          <p:cNvPr id="196" name="グループ"/>
          <p:cNvGrpSpPr/>
          <p:nvPr/>
        </p:nvGrpSpPr>
        <p:grpSpPr>
          <a:xfrm>
            <a:off x="970855" y="7723423"/>
            <a:ext cx="13217002" cy="2192122"/>
            <a:chOff x="-57150" y="-57150"/>
            <a:chExt cx="13217001" cy="2192121"/>
          </a:xfrm>
        </p:grpSpPr>
        <p:pic>
          <p:nvPicPr>
            <p:cNvPr id="193" name="四角形" descr="四角形"/>
            <p:cNvPicPr>
              <a:picLocks noChangeAspect="0"/>
            </p:cNvPicPr>
            <p:nvPr/>
          </p:nvPicPr>
          <p:blipFill>
            <a:blip r:embed="rId4">
              <a:extLst/>
            </a:blip>
            <a:stretch>
              <a:fillRect/>
            </a:stretch>
          </p:blipFill>
          <p:spPr>
            <a:xfrm>
              <a:off x="-57150" y="-57151"/>
              <a:ext cx="13217001" cy="2192123"/>
            </a:xfrm>
            <a:prstGeom prst="rect">
              <a:avLst/>
            </a:prstGeom>
            <a:effectLst/>
          </p:spPr>
        </p:pic>
        <p:pic>
          <p:nvPicPr>
            <p:cNvPr id="195" name="fm.png" descr="fm.png"/>
            <p:cNvPicPr>
              <a:picLocks noChangeAspect="1"/>
            </p:cNvPicPr>
            <p:nvPr/>
          </p:nvPicPr>
          <p:blipFill>
            <a:blip r:embed="rId5">
              <a:extLst/>
            </a:blip>
            <a:srcRect l="285" t="0" r="41622" b="0"/>
            <a:stretch>
              <a:fillRect/>
            </a:stretch>
          </p:blipFill>
          <p:spPr>
            <a:xfrm>
              <a:off x="952770" y="254053"/>
              <a:ext cx="11992098" cy="1569849"/>
            </a:xfrm>
            <a:prstGeom prst="rect">
              <a:avLst/>
            </a:prstGeom>
            <a:ln w="12700" cap="flat">
              <a:noFill/>
              <a:miter lim="400000"/>
            </a:ln>
            <a:effectLst/>
          </p:spPr>
        </p:pic>
      </p:grpSp>
      <p:sp>
        <p:nvSpPr>
          <p:cNvPr id="271" name="接続の線"/>
          <p:cNvSpPr/>
          <p:nvPr/>
        </p:nvSpPr>
        <p:spPr>
          <a:xfrm>
            <a:off x="8644564" y="8964859"/>
            <a:ext cx="280295" cy="1139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headEnd type="triangle"/>
          </a:ln>
        </p:spPr>
        <p:txBody>
          <a:bodyPr/>
          <a:lstStyle/>
          <a:p>
            <a:pPr/>
          </a:p>
        </p:txBody>
      </p:sp>
      <p:sp>
        <p:nvSpPr>
          <p:cNvPr id="198" name="バネ定数"/>
          <p:cNvSpPr txBox="1"/>
          <p:nvPr/>
        </p:nvSpPr>
        <p:spPr>
          <a:xfrm>
            <a:off x="6919230" y="10169849"/>
            <a:ext cx="2044701"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バネ定数</a:t>
            </a:r>
          </a:p>
        </p:txBody>
      </p:sp>
      <p:sp>
        <p:nvSpPr>
          <p:cNvPr id="272" name="接続の線"/>
          <p:cNvSpPr/>
          <p:nvPr/>
        </p:nvSpPr>
        <p:spPr>
          <a:xfrm>
            <a:off x="11477715" y="8968647"/>
            <a:ext cx="119661" cy="1314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tailEnd type="triangle"/>
          </a:ln>
        </p:spPr>
        <p:txBody>
          <a:bodyPr/>
          <a:lstStyle/>
          <a:p>
            <a:pPr/>
          </a:p>
        </p:txBody>
      </p:sp>
      <p:sp>
        <p:nvSpPr>
          <p:cNvPr id="200" name="膜分子の位置"/>
          <p:cNvSpPr txBox="1"/>
          <p:nvPr/>
        </p:nvSpPr>
        <p:spPr>
          <a:xfrm>
            <a:off x="10043606" y="10283170"/>
            <a:ext cx="3160719"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膜分子の位置</a:t>
            </a:r>
          </a:p>
        </p:txBody>
      </p:sp>
      <p:sp>
        <p:nvSpPr>
          <p:cNvPr id="273" name="接続の線"/>
          <p:cNvSpPr/>
          <p:nvPr/>
        </p:nvSpPr>
        <p:spPr>
          <a:xfrm>
            <a:off x="13190804" y="7482160"/>
            <a:ext cx="45837" cy="6359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tailEnd type="triangle"/>
          </a:ln>
        </p:spPr>
        <p:txBody>
          <a:bodyPr/>
          <a:lstStyle/>
          <a:p>
            <a:pPr/>
          </a:p>
        </p:txBody>
      </p:sp>
      <p:sp>
        <p:nvSpPr>
          <p:cNvPr id="202" name="二分子間の初期距離"/>
          <p:cNvSpPr txBox="1"/>
          <p:nvPr/>
        </p:nvSpPr>
        <p:spPr>
          <a:xfrm>
            <a:off x="9875841" y="6778192"/>
            <a:ext cx="4599425"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二分子間の初期距離</a:t>
            </a:r>
          </a:p>
        </p:txBody>
      </p:sp>
      <p:sp>
        <p:nvSpPr>
          <p:cNvPr id="203"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204"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205" name="グループ" descr="グループ"/>
          <p:cNvPicPr>
            <a:picLocks noChangeAspect="1"/>
          </p:cNvPicPr>
          <p:nvPr/>
        </p:nvPicPr>
        <p:blipFill>
          <a:blip r:embed="rId5">
            <a:extLst/>
          </a:blip>
          <a:srcRect l="37298" t="15132" r="59057" b="45560"/>
          <a:stretch>
            <a:fillRect/>
          </a:stretch>
        </p:blipFill>
        <p:spPr>
          <a:xfrm>
            <a:off x="19687428" y="3601420"/>
            <a:ext cx="1144065" cy="938431"/>
          </a:xfrm>
          <a:prstGeom prst="rect">
            <a:avLst/>
          </a:prstGeom>
          <a:ln w="12700">
            <a:miter lim="400000"/>
          </a:ln>
        </p:spPr>
      </p:pic>
      <p:pic>
        <p:nvPicPr>
          <p:cNvPr id="206" name="fm.png" descr="fm.png"/>
          <p:cNvPicPr>
            <a:picLocks noChangeAspect="1"/>
          </p:cNvPicPr>
          <p:nvPr/>
        </p:nvPicPr>
        <p:blipFill>
          <a:blip r:embed="rId5">
            <a:extLst/>
          </a:blip>
          <a:srcRect l="44270" t="9687" r="51681" b="0"/>
          <a:stretch>
            <a:fillRect/>
          </a:stretch>
        </p:blipFill>
        <p:spPr>
          <a:xfrm>
            <a:off x="19067352" y="6551393"/>
            <a:ext cx="1072361" cy="1819732"/>
          </a:xfrm>
          <a:prstGeom prst="rect">
            <a:avLst/>
          </a:prstGeom>
          <a:ln w="12700">
            <a:miter lim="400000"/>
          </a:ln>
        </p:spPr>
      </p:pic>
      <p:sp>
        <p:nvSpPr>
          <p:cNvPr id="274"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275"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276"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277"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8"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79"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213"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4"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5"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6"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7"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8"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19"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0"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1"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2"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223" name="線"/>
          <p:cNvSpPr/>
          <p:nvPr/>
        </p:nvSpPr>
        <p:spPr>
          <a:xfrm>
            <a:off x="8703957" y="8882984"/>
            <a:ext cx="519947"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4" name="線"/>
          <p:cNvSpPr/>
          <p:nvPr/>
        </p:nvSpPr>
        <p:spPr>
          <a:xfrm>
            <a:off x="11170452" y="8882984"/>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5" name="線"/>
          <p:cNvSpPr/>
          <p:nvPr/>
        </p:nvSpPr>
        <p:spPr>
          <a:xfrm>
            <a:off x="12918745" y="8882984"/>
            <a:ext cx="519946"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226"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7"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8"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29"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0"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1"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2"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3"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4"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5"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6"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7"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38"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239"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0"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1"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2"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3"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4"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5"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6"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7"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8"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49"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0"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1"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2"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3"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4"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5"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6"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7"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8"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59"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0"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1"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2"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3"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4"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5"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6"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7"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8"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69"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280" name="接続の線"/>
          <p:cNvSpPr/>
          <p:nvPr/>
        </p:nvSpPr>
        <p:spPr>
          <a:xfrm>
            <a:off x="6916130" y="4749464"/>
            <a:ext cx="484619" cy="2973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headEnd type="triangle"/>
          </a:ln>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線"/>
          <p:cNvSpPr/>
          <p:nvPr/>
        </p:nvSpPr>
        <p:spPr>
          <a:xfrm>
            <a:off x="18262918" y="4608210"/>
            <a:ext cx="1412988" cy="2017955"/>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283" name="膜-アクチン間作用"/>
          <p:cNvSpPr txBox="1"/>
          <p:nvPr>
            <p:ph type="title"/>
          </p:nvPr>
        </p:nvSpPr>
        <p:spPr>
          <a:prstGeom prst="rect">
            <a:avLst/>
          </a:prstGeom>
        </p:spPr>
        <p:txBody>
          <a:bodyPr/>
          <a:lstStyle/>
          <a:p>
            <a:pPr/>
            <a:r>
              <a:t>膜-アクチン間作用</a:t>
            </a:r>
          </a:p>
        </p:txBody>
      </p:sp>
      <p:pic>
        <p:nvPicPr>
          <p:cNvPr id="284" name="四角形" descr="四角形"/>
          <p:cNvPicPr>
            <a:picLocks noChangeAspect="0"/>
          </p:cNvPicPr>
          <p:nvPr/>
        </p:nvPicPr>
        <p:blipFill>
          <a:blip r:embed="rId2">
            <a:extLst/>
          </a:blip>
          <a:stretch>
            <a:fillRect/>
          </a:stretch>
        </p:blipFill>
        <p:spPr>
          <a:xfrm>
            <a:off x="8989109" y="3208445"/>
            <a:ext cx="2028454" cy="1795250"/>
          </a:xfrm>
          <a:prstGeom prst="rect">
            <a:avLst/>
          </a:prstGeom>
        </p:spPr>
      </p:pic>
      <p:sp>
        <p:nvSpPr>
          <p:cNvPr id="362" name="接続の線"/>
          <p:cNvSpPr/>
          <p:nvPr/>
        </p:nvSpPr>
        <p:spPr>
          <a:xfrm>
            <a:off x="8648824" y="7505929"/>
            <a:ext cx="250777" cy="83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38100">
            <a:solidFill>
              <a:srgbClr val="000000"/>
            </a:solidFill>
            <a:miter lim="400000"/>
            <a:headEnd type="triangle"/>
          </a:ln>
        </p:spPr>
        <p:txBody>
          <a:bodyPr/>
          <a:lstStyle/>
          <a:p>
            <a:pPr/>
          </a:p>
        </p:txBody>
      </p:sp>
      <p:sp>
        <p:nvSpPr>
          <p:cNvPr id="287" name="反発力の強度を示すパラメータ"/>
          <p:cNvSpPr txBox="1"/>
          <p:nvPr/>
        </p:nvSpPr>
        <p:spPr>
          <a:xfrm>
            <a:off x="5135475" y="6921730"/>
            <a:ext cx="6851397"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反発力の強度を示すパラメータ</a:t>
            </a:r>
          </a:p>
        </p:txBody>
      </p:sp>
      <p:pic>
        <p:nvPicPr>
          <p:cNvPr id="288" name="四角形" descr="四角形"/>
          <p:cNvPicPr>
            <a:picLocks noChangeAspect="0"/>
          </p:cNvPicPr>
          <p:nvPr/>
        </p:nvPicPr>
        <p:blipFill>
          <a:blip r:embed="rId3">
            <a:extLst/>
          </a:blip>
          <a:stretch>
            <a:fillRect/>
          </a:stretch>
        </p:blipFill>
        <p:spPr>
          <a:xfrm>
            <a:off x="1022726" y="8081733"/>
            <a:ext cx="13006679" cy="2158770"/>
          </a:xfrm>
          <a:prstGeom prst="rect">
            <a:avLst/>
          </a:prstGeom>
        </p:spPr>
      </p:pic>
      <p:pic>
        <p:nvPicPr>
          <p:cNvPr id="290" name="fa.png" descr="fa.png"/>
          <p:cNvPicPr>
            <a:picLocks noChangeAspect="1"/>
          </p:cNvPicPr>
          <p:nvPr/>
        </p:nvPicPr>
        <p:blipFill>
          <a:blip r:embed="rId4">
            <a:extLst/>
          </a:blip>
          <a:srcRect l="0" t="0" r="40510" b="0"/>
          <a:stretch>
            <a:fillRect/>
          </a:stretch>
        </p:blipFill>
        <p:spPr>
          <a:xfrm>
            <a:off x="1196901" y="8226676"/>
            <a:ext cx="12658469" cy="1869049"/>
          </a:xfrm>
          <a:prstGeom prst="rect">
            <a:avLst/>
          </a:prstGeom>
          <a:ln w="12700">
            <a:miter lim="400000"/>
          </a:ln>
        </p:spPr>
      </p:pic>
      <p:pic>
        <p:nvPicPr>
          <p:cNvPr id="291" name="fa.png" descr="fa.png"/>
          <p:cNvPicPr>
            <a:picLocks noChangeAspect="1"/>
          </p:cNvPicPr>
          <p:nvPr/>
        </p:nvPicPr>
        <p:blipFill>
          <a:blip r:embed="rId4">
            <a:extLst/>
          </a:blip>
          <a:stretch>
            <a:fillRect/>
          </a:stretch>
        </p:blipFill>
        <p:spPr>
          <a:prstGeom prst="rect">
            <a:avLst/>
          </a:prstGeom>
          <a:ln w="12700">
            <a:miter lim="400000"/>
          </a:ln>
        </p:spPr>
      </p:pic>
      <p:pic>
        <p:nvPicPr>
          <p:cNvPr id="292" name="eq1.png" descr="eq1.png"/>
          <p:cNvPicPr>
            <a:picLocks noChangeAspect="1"/>
          </p:cNvPicPr>
          <p:nvPr/>
        </p:nvPicPr>
        <p:blipFill>
          <a:blip r:embed="rId5">
            <a:extLst/>
          </a:blip>
          <a:srcRect l="60343" t="0" r="27682" b="7531"/>
          <a:stretch>
            <a:fillRect/>
          </a:stretch>
        </p:blipFill>
        <p:spPr>
          <a:xfrm>
            <a:off x="21536766" y="9573438"/>
            <a:ext cx="1182012" cy="1121711"/>
          </a:xfrm>
          <a:prstGeom prst="rect">
            <a:avLst/>
          </a:prstGeom>
          <a:ln w="12700">
            <a:miter lim="400000"/>
          </a:ln>
        </p:spPr>
      </p:pic>
      <p:sp>
        <p:nvSpPr>
          <p:cNvPr id="363" name="接続の線"/>
          <p:cNvSpPr/>
          <p:nvPr/>
        </p:nvSpPr>
        <p:spPr>
          <a:xfrm>
            <a:off x="9998672" y="9851744"/>
            <a:ext cx="351977" cy="5934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38100">
            <a:solidFill>
              <a:srgbClr val="000000"/>
            </a:solidFill>
            <a:miter lim="400000"/>
            <a:headEnd type="triangle"/>
          </a:ln>
        </p:spPr>
        <p:txBody>
          <a:bodyPr/>
          <a:lstStyle/>
          <a:p>
            <a:pPr/>
          </a:p>
        </p:txBody>
      </p:sp>
      <p:sp>
        <p:nvSpPr>
          <p:cNvPr id="294" name="アクチン分子の先端の位置"/>
          <p:cNvSpPr txBox="1"/>
          <p:nvPr/>
        </p:nvSpPr>
        <p:spPr>
          <a:xfrm>
            <a:off x="7597691" y="10445176"/>
            <a:ext cx="5852415"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アクチン分子の先端の位置</a:t>
            </a:r>
          </a:p>
        </p:txBody>
      </p:sp>
      <p:sp>
        <p:nvSpPr>
          <p:cNvPr id="295"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pic>
        <p:nvPicPr>
          <p:cNvPr id="296" name="グループ" descr="グループ"/>
          <p:cNvPicPr>
            <a:picLocks noChangeAspect="1"/>
          </p:cNvPicPr>
          <p:nvPr/>
        </p:nvPicPr>
        <p:blipFill>
          <a:blip r:embed="rId6">
            <a:extLst/>
          </a:blip>
          <a:srcRect l="37298" t="15132" r="59057" b="45560"/>
          <a:stretch>
            <a:fillRect/>
          </a:stretch>
        </p:blipFill>
        <p:spPr>
          <a:xfrm>
            <a:off x="20352242" y="6065296"/>
            <a:ext cx="1144065" cy="938432"/>
          </a:xfrm>
          <a:prstGeom prst="rect">
            <a:avLst/>
          </a:prstGeom>
          <a:ln w="12700">
            <a:miter lim="400000"/>
          </a:ln>
        </p:spPr>
      </p:pic>
      <p:sp>
        <p:nvSpPr>
          <p:cNvPr id="364"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365"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366"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367"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8"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69"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03"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4"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5"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6"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7"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8"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09"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0"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1"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2"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13"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4"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5"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6"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7"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8"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19"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0"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1"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2"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3"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4"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5"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326"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7"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8"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29"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0"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1"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2"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3"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4"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5"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6"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7"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8"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39"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0"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1"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2"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3"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4"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5"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6"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7"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8"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49"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0"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1"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2"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3"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4"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5"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6"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357" name="矢印"/>
          <p:cNvSpPr/>
          <p:nvPr/>
        </p:nvSpPr>
        <p:spPr>
          <a:xfrm rot="3300000">
            <a:off x="19885246" y="8452017"/>
            <a:ext cx="2514561" cy="587820"/>
          </a:xfrm>
          <a:prstGeom prst="rightArrow">
            <a:avLst>
              <a:gd name="adj1" fmla="val 32000"/>
              <a:gd name="adj2" fmla="val 138274"/>
            </a:avLst>
          </a:prstGeom>
          <a:solidFill>
            <a:schemeClr val="accent1">
              <a:hueOff val="114395"/>
              <a:lumOff val="-24975"/>
            </a:schemeClr>
          </a:solidFill>
          <a:ln w="12700">
            <a:miter lim="400000"/>
          </a:ln>
        </p:spPr>
        <p:txBody>
          <a:bodyPr lIns="0" tIns="0" rIns="0" bIns="0" anchor="ctr"/>
          <a:lstStyle/>
          <a:p>
            <a:pPr>
              <a:defRPr sz="11300">
                <a:solidFill>
                  <a:srgbClr val="FFFFFF"/>
                </a:solidFill>
              </a:defRPr>
            </a:pPr>
          </a:p>
        </p:txBody>
      </p:sp>
      <p:pic>
        <p:nvPicPr>
          <p:cNvPr id="358" name="eq1.png" descr="eq1.png"/>
          <p:cNvPicPr>
            <a:picLocks noChangeAspect="1"/>
          </p:cNvPicPr>
          <p:nvPr/>
        </p:nvPicPr>
        <p:blipFill>
          <a:blip r:embed="rId5">
            <a:extLst/>
          </a:blip>
          <a:stretch>
            <a:fillRect/>
          </a:stretch>
        </p:blipFill>
        <p:spPr>
          <a:xfrm>
            <a:off x="1511200" y="3313907"/>
            <a:ext cx="12892380" cy="1584234"/>
          </a:xfrm>
          <a:prstGeom prst="rect">
            <a:avLst/>
          </a:prstGeom>
          <a:ln w="12700">
            <a:miter lim="400000"/>
          </a:ln>
        </p:spPr>
      </p:pic>
      <p:sp>
        <p:nvSpPr>
          <p:cNvPr id="370" name="接続の線"/>
          <p:cNvSpPr/>
          <p:nvPr/>
        </p:nvSpPr>
        <p:spPr>
          <a:xfrm>
            <a:off x="18948520" y="4191697"/>
            <a:ext cx="556653" cy="921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headEnd type="triangle"/>
          </a:ln>
        </p:spPr>
        <p:txBody>
          <a:bodyPr/>
          <a:lstStyle/>
          <a:p>
            <a:pPr/>
          </a:p>
        </p:txBody>
      </p:sp>
      <p:sp>
        <p:nvSpPr>
          <p:cNvPr id="360" name="アクチン分子"/>
          <p:cNvSpPr txBox="1"/>
          <p:nvPr/>
        </p:nvSpPr>
        <p:spPr>
          <a:xfrm>
            <a:off x="18203167" y="3607498"/>
            <a:ext cx="2956815" cy="584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アクチン分子</a:t>
            </a:r>
          </a:p>
        </p:txBody>
      </p:sp>
      <p:pic>
        <p:nvPicPr>
          <p:cNvPr id="361" name="fa.png" descr="fa.png"/>
          <p:cNvPicPr>
            <a:picLocks noChangeAspect="1"/>
          </p:cNvPicPr>
          <p:nvPr/>
        </p:nvPicPr>
        <p:blipFill>
          <a:blip r:embed="rId4">
            <a:extLst/>
          </a:blip>
          <a:srcRect l="53921" t="0" r="42446" b="66079"/>
          <a:stretch>
            <a:fillRect/>
          </a:stretch>
        </p:blipFill>
        <p:spPr>
          <a:xfrm>
            <a:off x="19026040" y="6721912"/>
            <a:ext cx="772949" cy="63399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細胞膜シミュレーション"/>
          <p:cNvSpPr txBox="1"/>
          <p:nvPr>
            <p:ph type="title"/>
          </p:nvPr>
        </p:nvSpPr>
        <p:spPr>
          <a:prstGeom prst="rect">
            <a:avLst/>
          </a:prstGeom>
        </p:spPr>
        <p:txBody>
          <a:bodyPr/>
          <a:lstStyle/>
          <a:p>
            <a:pPr/>
            <a:r>
              <a:t>細胞膜シミュレーション</a:t>
            </a:r>
          </a:p>
        </p:txBody>
      </p:sp>
      <p:pic>
        <p:nvPicPr>
          <p:cNvPr id="373" name="四角形" descr="四角形"/>
          <p:cNvPicPr>
            <a:picLocks noChangeAspect="0"/>
          </p:cNvPicPr>
          <p:nvPr/>
        </p:nvPicPr>
        <p:blipFill>
          <a:blip r:embed="rId2">
            <a:extLst/>
          </a:blip>
          <a:stretch>
            <a:fillRect/>
          </a:stretch>
        </p:blipFill>
        <p:spPr>
          <a:xfrm>
            <a:off x="11956273" y="3081399"/>
            <a:ext cx="2477139" cy="1795250"/>
          </a:xfrm>
          <a:prstGeom prst="rect">
            <a:avLst/>
          </a:prstGeom>
        </p:spPr>
      </p:pic>
      <p:pic>
        <p:nvPicPr>
          <p:cNvPr id="375" name="eq1.png" descr="eq1.png"/>
          <p:cNvPicPr>
            <a:picLocks noChangeAspect="1"/>
          </p:cNvPicPr>
          <p:nvPr/>
        </p:nvPicPr>
        <p:blipFill>
          <a:blip r:embed="rId3">
            <a:extLst/>
          </a:blip>
          <a:stretch>
            <a:fillRect/>
          </a:stretch>
        </p:blipFill>
        <p:spPr>
          <a:xfrm>
            <a:off x="1384200" y="3186907"/>
            <a:ext cx="12892380" cy="1584234"/>
          </a:xfrm>
          <a:prstGeom prst="rect">
            <a:avLst/>
          </a:prstGeom>
          <a:ln w="12700">
            <a:miter lim="400000"/>
          </a:ln>
        </p:spPr>
      </p:pic>
      <p:sp>
        <p:nvSpPr>
          <p:cNvPr id="443" name="接続の線"/>
          <p:cNvSpPr/>
          <p:nvPr/>
        </p:nvSpPr>
        <p:spPr>
          <a:xfrm>
            <a:off x="11910650" y="4989856"/>
            <a:ext cx="685275" cy="1275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headEnd type="triangle"/>
          </a:ln>
        </p:spPr>
        <p:txBody>
          <a:bodyPr/>
          <a:lstStyle/>
          <a:p>
            <a:pPr/>
          </a:p>
        </p:txBody>
      </p:sp>
      <p:sp>
        <p:nvSpPr>
          <p:cNvPr id="377" name="粘性抵抗力"/>
          <p:cNvSpPr txBox="1"/>
          <p:nvPr/>
        </p:nvSpPr>
        <p:spPr>
          <a:xfrm>
            <a:off x="9676734" y="6265168"/>
            <a:ext cx="4017436"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粘性抵抗力</a:t>
            </a:r>
          </a:p>
        </p:txBody>
      </p:sp>
      <p:sp>
        <p:nvSpPr>
          <p:cNvPr id="378" name="四角形"/>
          <p:cNvSpPr/>
          <p:nvPr/>
        </p:nvSpPr>
        <p:spPr>
          <a:xfrm>
            <a:off x="17608567" y="4154085"/>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79" name="線"/>
          <p:cNvSpPr/>
          <p:nvPr/>
        </p:nvSpPr>
        <p:spPr>
          <a:xfrm>
            <a:off x="18387003" y="4725495"/>
            <a:ext cx="1463886" cy="1981342"/>
          </a:xfrm>
          <a:prstGeom prst="line">
            <a:avLst/>
          </a:prstGeom>
          <a:ln w="762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380" name="四角形"/>
          <p:cNvSpPr/>
          <p:nvPr/>
        </p:nvSpPr>
        <p:spPr>
          <a:xfrm>
            <a:off x="14667038" y="7095614"/>
            <a:ext cx="858838" cy="640584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381" name="細胞膜"/>
          <p:cNvSpPr txBox="1"/>
          <p:nvPr/>
        </p:nvSpPr>
        <p:spPr>
          <a:xfrm>
            <a:off x="20810748" y="10822439"/>
            <a:ext cx="23241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細胞膜</a:t>
            </a:r>
          </a:p>
        </p:txBody>
      </p:sp>
      <p:pic>
        <p:nvPicPr>
          <p:cNvPr id="382" name="グループ" descr="グループ"/>
          <p:cNvPicPr>
            <a:picLocks noChangeAspect="1"/>
          </p:cNvPicPr>
          <p:nvPr/>
        </p:nvPicPr>
        <p:blipFill>
          <a:blip r:embed="rId4">
            <a:extLst/>
          </a:blip>
          <a:srcRect l="37298" t="15132" r="59057" b="45560"/>
          <a:stretch>
            <a:fillRect/>
          </a:stretch>
        </p:blipFill>
        <p:spPr>
          <a:xfrm>
            <a:off x="20352242" y="6065296"/>
            <a:ext cx="1144065" cy="938432"/>
          </a:xfrm>
          <a:prstGeom prst="rect">
            <a:avLst/>
          </a:prstGeom>
          <a:ln w="12700">
            <a:miter lim="400000"/>
          </a:ln>
        </p:spPr>
      </p:pic>
      <p:sp>
        <p:nvSpPr>
          <p:cNvPr id="444" name="接続の線"/>
          <p:cNvSpPr/>
          <p:nvPr/>
        </p:nvSpPr>
        <p:spPr>
          <a:xfrm>
            <a:off x="15057691" y="9744585"/>
            <a:ext cx="2828030" cy="1099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379" y="18217"/>
                  <a:pt x="15579" y="11017"/>
                  <a:pt x="21600" y="0"/>
                </a:cubicBezTo>
              </a:path>
            </a:pathLst>
          </a:custGeom>
          <a:ln w="101600">
            <a:solidFill>
              <a:srgbClr val="000000"/>
            </a:solidFill>
            <a:custDash>
              <a:ds d="200000" sp="200000"/>
            </a:custDash>
            <a:miter lim="400000"/>
          </a:ln>
        </p:spPr>
        <p:txBody>
          <a:bodyPr/>
          <a:lstStyle/>
          <a:p>
            <a:pPr/>
          </a:p>
        </p:txBody>
      </p:sp>
      <p:sp>
        <p:nvSpPr>
          <p:cNvPr id="445" name="接続の線"/>
          <p:cNvSpPr/>
          <p:nvPr/>
        </p:nvSpPr>
        <p:spPr>
          <a:xfrm>
            <a:off x="14908872" y="12316116"/>
            <a:ext cx="2976849" cy="10283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285" y="18581"/>
                  <a:pt x="15485" y="11381"/>
                  <a:pt x="21600" y="0"/>
                </a:cubicBezTo>
              </a:path>
            </a:pathLst>
          </a:custGeom>
          <a:ln w="101600">
            <a:solidFill>
              <a:srgbClr val="000000"/>
            </a:solidFill>
            <a:custDash>
              <a:ds d="200000" sp="200000"/>
            </a:custDash>
            <a:miter lim="400000"/>
          </a:ln>
        </p:spPr>
        <p:txBody>
          <a:bodyPr/>
          <a:lstStyle/>
          <a:p>
            <a:pPr/>
          </a:p>
        </p:txBody>
      </p:sp>
      <p:sp>
        <p:nvSpPr>
          <p:cNvPr id="446" name="接続の線"/>
          <p:cNvSpPr/>
          <p:nvPr/>
        </p:nvSpPr>
        <p:spPr>
          <a:xfrm>
            <a:off x="14925366" y="6939465"/>
            <a:ext cx="2960354" cy="12720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8406" y="17574"/>
                  <a:pt x="15606" y="10374"/>
                  <a:pt x="21600" y="0"/>
                </a:cubicBezTo>
              </a:path>
            </a:pathLst>
          </a:custGeom>
          <a:ln w="101600">
            <a:solidFill>
              <a:srgbClr val="000000"/>
            </a:solidFill>
            <a:custDash>
              <a:ds d="200000" sp="200000"/>
            </a:custDash>
            <a:miter lim="400000"/>
          </a:ln>
        </p:spPr>
        <p:txBody>
          <a:bodyPr/>
          <a:lstStyle/>
          <a:p>
            <a:pPr/>
          </a:p>
        </p:txBody>
      </p:sp>
      <p:sp>
        <p:nvSpPr>
          <p:cNvPr id="447" name="接続の線"/>
          <p:cNvSpPr/>
          <p:nvPr/>
        </p:nvSpPr>
        <p:spPr>
          <a:xfrm>
            <a:off x="22821106" y="974974"/>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8" name="接続の線"/>
          <p:cNvSpPr/>
          <p:nvPr/>
        </p:nvSpPr>
        <p:spPr>
          <a:xfrm>
            <a:off x="22990047" y="3801792"/>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449" name="接続の線"/>
          <p:cNvSpPr/>
          <p:nvPr/>
        </p:nvSpPr>
        <p:spPr>
          <a:xfrm>
            <a:off x="22990047" y="6489538"/>
            <a:ext cx="1314350" cy="1811856"/>
          </a:xfrm>
          <a:custGeom>
            <a:avLst/>
            <a:gdLst/>
            <a:ahLst/>
            <a:cxnLst>
              <a:cxn ang="0">
                <a:pos x="wd2" y="hd2"/>
              </a:cxn>
              <a:cxn ang="5400000">
                <a:pos x="wd2" y="hd2"/>
              </a:cxn>
              <a:cxn ang="10800000">
                <a:pos x="wd2" y="hd2"/>
              </a:cxn>
              <a:cxn ang="16200000">
                <a:pos x="wd2" y="hd2"/>
              </a:cxn>
            </a:cxnLst>
            <a:rect l="0" t="0" r="r" b="b"/>
            <a:pathLst>
              <a:path w="19689" h="21600" fill="norm" stroke="1" extrusionOk="0">
                <a:moveTo>
                  <a:pt x="0" y="21600"/>
                </a:moveTo>
                <a:cubicBezTo>
                  <a:pt x="15201" y="10862"/>
                  <a:pt x="21600" y="3662"/>
                  <a:pt x="19197" y="0"/>
                </a:cubicBezTo>
              </a:path>
            </a:pathLst>
          </a:custGeom>
          <a:ln w="101600">
            <a:solidFill>
              <a:srgbClr val="000000"/>
            </a:solidFill>
            <a:custDash>
              <a:ds d="200000" sp="200000"/>
            </a:custDash>
            <a:miter lim="400000"/>
          </a:ln>
        </p:spPr>
        <p:txBody>
          <a:bodyPr/>
          <a:lstStyle/>
          <a:p>
            <a:pPr/>
          </a:p>
        </p:txBody>
      </p:sp>
      <p:sp>
        <p:nvSpPr>
          <p:cNvPr id="389" name="線"/>
          <p:cNvSpPr/>
          <p:nvPr/>
        </p:nvSpPr>
        <p:spPr>
          <a:xfrm flipV="1">
            <a:off x="18214427" y="3082334"/>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0" name="線"/>
          <p:cNvSpPr/>
          <p:nvPr/>
        </p:nvSpPr>
        <p:spPr>
          <a:xfrm flipV="1">
            <a:off x="18239827" y="5835375"/>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1" name="線"/>
          <p:cNvSpPr/>
          <p:nvPr/>
        </p:nvSpPr>
        <p:spPr>
          <a:xfrm flipV="1">
            <a:off x="18239827" y="8544411"/>
            <a:ext cx="4394404" cy="3653405"/>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2" name="線"/>
          <p:cNvSpPr/>
          <p:nvPr/>
        </p:nvSpPr>
        <p:spPr>
          <a:xfrm flipV="1">
            <a:off x="18252009" y="6672445"/>
            <a:ext cx="1" cy="5362827"/>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3" name="線"/>
          <p:cNvSpPr/>
          <p:nvPr/>
        </p:nvSpPr>
        <p:spPr>
          <a:xfrm flipV="1">
            <a:off x="20373351" y="5118706"/>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4" name="線"/>
          <p:cNvSpPr/>
          <p:nvPr/>
        </p:nvSpPr>
        <p:spPr>
          <a:xfrm flipV="1">
            <a:off x="22614380" y="3059907"/>
            <a:ext cx="1" cy="536282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5" name="線"/>
          <p:cNvSpPr/>
          <p:nvPr/>
        </p:nvSpPr>
        <p:spPr>
          <a:xfrm flipV="1">
            <a:off x="15537823" y="2352583"/>
            <a:ext cx="4394404" cy="3653406"/>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6" name="線"/>
          <p:cNvSpPr/>
          <p:nvPr/>
        </p:nvSpPr>
        <p:spPr>
          <a:xfrm flipH="1" flipV="1">
            <a:off x="15496210" y="5921008"/>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7" name="線"/>
          <p:cNvSpPr/>
          <p:nvPr/>
        </p:nvSpPr>
        <p:spPr>
          <a:xfrm flipH="1" flipV="1">
            <a:off x="19833429" y="2301466"/>
            <a:ext cx="2858579"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8" name="線"/>
          <p:cNvSpPr/>
          <p:nvPr/>
        </p:nvSpPr>
        <p:spPr>
          <a:xfrm flipH="1" flipV="1">
            <a:off x="17626136" y="4177870"/>
            <a:ext cx="2858578" cy="788782"/>
          </a:xfrm>
          <a:prstGeom prst="line">
            <a:avLst/>
          </a:prstGeom>
          <a:ln w="25400">
            <a:solidFill>
              <a:schemeClr val="accent3"/>
            </a:solidFill>
            <a:miter lim="400000"/>
          </a:ln>
        </p:spPr>
        <p:txBody>
          <a:bodyPr lIns="0" tIns="0" rIns="0" bIns="0" anchor="ctr"/>
          <a:lstStyle/>
          <a:p>
            <a:pPr>
              <a:defRPr sz="11300">
                <a:solidFill>
                  <a:srgbClr val="FFFFFF"/>
                </a:solidFill>
              </a:defRPr>
            </a:pPr>
          </a:p>
        </p:txBody>
      </p:sp>
      <p:sp>
        <p:nvSpPr>
          <p:cNvPr id="399" name="楕円"/>
          <p:cNvSpPr/>
          <p:nvPr/>
        </p:nvSpPr>
        <p:spPr>
          <a:xfrm>
            <a:off x="17536732" y="408502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0" name="楕円"/>
          <p:cNvSpPr/>
          <p:nvPr/>
        </p:nvSpPr>
        <p:spPr>
          <a:xfrm>
            <a:off x="15420229" y="5850991"/>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1" name="楕円"/>
          <p:cNvSpPr/>
          <p:nvPr/>
        </p:nvSpPr>
        <p:spPr>
          <a:xfrm>
            <a:off x="20261795" y="477893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2" name="楕円"/>
          <p:cNvSpPr/>
          <p:nvPr/>
        </p:nvSpPr>
        <p:spPr>
          <a:xfrm>
            <a:off x="22423966" y="2887570"/>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3" name="楕円"/>
          <p:cNvSpPr/>
          <p:nvPr/>
        </p:nvSpPr>
        <p:spPr>
          <a:xfrm>
            <a:off x="18145292" y="654490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4" name="楕円"/>
          <p:cNvSpPr/>
          <p:nvPr/>
        </p:nvSpPr>
        <p:spPr>
          <a:xfrm>
            <a:off x="20261795" y="758541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5" name="楕円"/>
          <p:cNvSpPr/>
          <p:nvPr/>
        </p:nvSpPr>
        <p:spPr>
          <a:xfrm>
            <a:off x="22423966" y="5694048"/>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6" name="楕円"/>
          <p:cNvSpPr/>
          <p:nvPr/>
        </p:nvSpPr>
        <p:spPr>
          <a:xfrm>
            <a:off x="18145292" y="9351382"/>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7" name="楕円"/>
          <p:cNvSpPr/>
          <p:nvPr/>
        </p:nvSpPr>
        <p:spPr>
          <a:xfrm>
            <a:off x="20261795" y="10383054"/>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8" name="楕円"/>
          <p:cNvSpPr/>
          <p:nvPr/>
        </p:nvSpPr>
        <p:spPr>
          <a:xfrm>
            <a:off x="22423966" y="8491690"/>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09" name="楕円"/>
          <p:cNvSpPr/>
          <p:nvPr/>
        </p:nvSpPr>
        <p:spPr>
          <a:xfrm>
            <a:off x="18145292" y="12149025"/>
            <a:ext cx="304801" cy="278726"/>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0" name="線"/>
          <p:cNvSpPr/>
          <p:nvPr/>
        </p:nvSpPr>
        <p:spPr>
          <a:xfrm>
            <a:off x="15638339" y="6010510"/>
            <a:ext cx="946216"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1" name="楕円"/>
          <p:cNvSpPr/>
          <p:nvPr/>
        </p:nvSpPr>
        <p:spPr>
          <a:xfrm>
            <a:off x="19787803" y="2193656"/>
            <a:ext cx="304801" cy="278727"/>
          </a:xfrm>
          <a:prstGeom prst="ellipse">
            <a:avLst/>
          </a:prstGeom>
          <a:solidFill>
            <a:srgbClr val="000000"/>
          </a:solidFill>
          <a:ln w="12700">
            <a:miter lim="400000"/>
          </a:ln>
        </p:spPr>
        <p:txBody>
          <a:bodyPr lIns="0" tIns="0" rIns="0" bIns="0" anchor="ctr"/>
          <a:lstStyle/>
          <a:p>
            <a:pPr>
              <a:defRPr sz="11300">
                <a:solidFill>
                  <a:srgbClr val="FFFFFF"/>
                </a:solidFill>
              </a:defRPr>
            </a:pPr>
          </a:p>
        </p:txBody>
      </p:sp>
      <p:sp>
        <p:nvSpPr>
          <p:cNvPr id="412" name="線"/>
          <p:cNvSpPr/>
          <p:nvPr/>
        </p:nvSpPr>
        <p:spPr>
          <a:xfrm flipH="1">
            <a:off x="19214038" y="231617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3" name="線"/>
          <p:cNvSpPr/>
          <p:nvPr/>
        </p:nvSpPr>
        <p:spPr>
          <a:xfrm flipV="1">
            <a:off x="15571199" y="5373275"/>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4" name="線"/>
          <p:cNvSpPr/>
          <p:nvPr/>
        </p:nvSpPr>
        <p:spPr>
          <a:xfrm flipH="1">
            <a:off x="16925787" y="423658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5" name="線"/>
          <p:cNvSpPr/>
          <p:nvPr/>
        </p:nvSpPr>
        <p:spPr>
          <a:xfrm flipV="1">
            <a:off x="17642220" y="3602974"/>
            <a:ext cx="750413"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6" name="線"/>
          <p:cNvSpPr/>
          <p:nvPr/>
        </p:nvSpPr>
        <p:spPr>
          <a:xfrm flipH="1" flipV="1">
            <a:off x="17310647" y="6425559"/>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7" name="線"/>
          <p:cNvSpPr/>
          <p:nvPr/>
        </p:nvSpPr>
        <p:spPr>
          <a:xfrm flipH="1" flipV="1">
            <a:off x="19461342" y="4691423"/>
            <a:ext cx="946217" cy="253538"/>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8" name="線"/>
          <p:cNvSpPr/>
          <p:nvPr/>
        </p:nvSpPr>
        <p:spPr>
          <a:xfrm flipH="1" flipV="1">
            <a:off x="21648852" y="2780616"/>
            <a:ext cx="946217" cy="253539"/>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19" name="線"/>
          <p:cNvSpPr/>
          <p:nvPr/>
        </p:nvSpPr>
        <p:spPr>
          <a:xfrm flipH="1">
            <a:off x="21903119" y="303321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0" name="線"/>
          <p:cNvSpPr/>
          <p:nvPr/>
        </p:nvSpPr>
        <p:spPr>
          <a:xfrm flipV="1">
            <a:off x="18260280" y="6090315"/>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1" name="線"/>
          <p:cNvSpPr/>
          <p:nvPr/>
        </p:nvSpPr>
        <p:spPr>
          <a:xfrm flipH="1">
            <a:off x="19614868" y="4953626"/>
            <a:ext cx="750414" cy="629673"/>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2" name="線"/>
          <p:cNvSpPr/>
          <p:nvPr/>
        </p:nvSpPr>
        <p:spPr>
          <a:xfrm flipV="1">
            <a:off x="20331300" y="43200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3" name="線"/>
          <p:cNvSpPr/>
          <p:nvPr/>
        </p:nvSpPr>
        <p:spPr>
          <a:xfrm>
            <a:off x="18297691" y="6716936"/>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4" name="線"/>
          <p:cNvSpPr/>
          <p:nvPr/>
        </p:nvSpPr>
        <p:spPr>
          <a:xfrm>
            <a:off x="20398146" y="491594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5" name="線"/>
          <p:cNvSpPr/>
          <p:nvPr/>
        </p:nvSpPr>
        <p:spPr>
          <a:xfrm>
            <a:off x="22629650" y="30599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6" name="線"/>
          <p:cNvSpPr/>
          <p:nvPr/>
        </p:nvSpPr>
        <p:spPr>
          <a:xfrm flipV="1">
            <a:off x="18272291" y="849169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7" name="線"/>
          <p:cNvSpPr/>
          <p:nvPr/>
        </p:nvSpPr>
        <p:spPr>
          <a:xfrm flipV="1">
            <a:off x="18272291" y="1128567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8" name="線"/>
          <p:cNvSpPr/>
          <p:nvPr/>
        </p:nvSpPr>
        <p:spPr>
          <a:xfrm flipV="1">
            <a:off x="20411629" y="6732020"/>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29" name="線"/>
          <p:cNvSpPr/>
          <p:nvPr/>
        </p:nvSpPr>
        <p:spPr>
          <a:xfrm flipV="1">
            <a:off x="20411629" y="952600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0" name="線"/>
          <p:cNvSpPr/>
          <p:nvPr/>
        </p:nvSpPr>
        <p:spPr>
          <a:xfrm flipV="1">
            <a:off x="22602794" y="48582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1" name="線"/>
          <p:cNvSpPr/>
          <p:nvPr/>
        </p:nvSpPr>
        <p:spPr>
          <a:xfrm flipV="1">
            <a:off x="22602794" y="7652223"/>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2" name="線"/>
          <p:cNvSpPr/>
          <p:nvPr/>
        </p:nvSpPr>
        <p:spPr>
          <a:xfrm flipH="1">
            <a:off x="21884846" y="5852618"/>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3" name="線"/>
          <p:cNvSpPr/>
          <p:nvPr/>
        </p:nvSpPr>
        <p:spPr>
          <a:xfrm flipV="1">
            <a:off x="18242006" y="890971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4" name="線"/>
          <p:cNvSpPr/>
          <p:nvPr/>
        </p:nvSpPr>
        <p:spPr>
          <a:xfrm flipV="1">
            <a:off x="20313027" y="7139414"/>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5" name="線"/>
          <p:cNvSpPr/>
          <p:nvPr/>
        </p:nvSpPr>
        <p:spPr>
          <a:xfrm>
            <a:off x="18279418" y="9536337"/>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6" name="線"/>
          <p:cNvSpPr/>
          <p:nvPr/>
        </p:nvSpPr>
        <p:spPr>
          <a:xfrm>
            <a:off x="20379873" y="7735348"/>
            <a:ext cx="1" cy="979595"/>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7" name="線"/>
          <p:cNvSpPr/>
          <p:nvPr/>
        </p:nvSpPr>
        <p:spPr>
          <a:xfrm>
            <a:off x="22611377" y="5879307"/>
            <a:ext cx="1" cy="979596"/>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8" name="線"/>
          <p:cNvSpPr/>
          <p:nvPr/>
        </p:nvSpPr>
        <p:spPr>
          <a:xfrm flipH="1">
            <a:off x="21892990" y="8527729"/>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39" name="線"/>
          <p:cNvSpPr/>
          <p:nvPr/>
        </p:nvSpPr>
        <p:spPr>
          <a:xfrm flipV="1">
            <a:off x="18250150" y="11584827"/>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0" name="線"/>
          <p:cNvSpPr/>
          <p:nvPr/>
        </p:nvSpPr>
        <p:spPr>
          <a:xfrm flipV="1">
            <a:off x="20371971" y="9852626"/>
            <a:ext cx="750414"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1" name="線"/>
          <p:cNvSpPr/>
          <p:nvPr/>
        </p:nvSpPr>
        <p:spPr>
          <a:xfrm flipH="1">
            <a:off x="19619163" y="7685366"/>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
        <p:nvSpPr>
          <p:cNvPr id="442" name="線"/>
          <p:cNvSpPr/>
          <p:nvPr/>
        </p:nvSpPr>
        <p:spPr>
          <a:xfrm flipH="1">
            <a:off x="19654550" y="10448703"/>
            <a:ext cx="750413" cy="629672"/>
          </a:xfrm>
          <a:prstGeom prst="line">
            <a:avLst/>
          </a:prstGeom>
          <a:ln w="88900">
            <a:solidFill>
              <a:schemeClr val="accent3">
                <a:hueOff val="362282"/>
                <a:satOff val="31803"/>
                <a:lumOff val="-18242"/>
              </a:schemeClr>
            </a:solidFill>
            <a:miter lim="400000"/>
            <a:tailEnd type="triangle"/>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アクチン分子の初期配置"/>
          <p:cNvSpPr txBox="1"/>
          <p:nvPr>
            <p:ph type="title"/>
          </p:nvPr>
        </p:nvSpPr>
        <p:spPr>
          <a:prstGeom prst="rect">
            <a:avLst/>
          </a:prstGeom>
        </p:spPr>
        <p:txBody>
          <a:bodyPr/>
          <a:lstStyle/>
          <a:p>
            <a:pPr/>
            <a:r>
              <a:t>アクチン分子の初期配置</a:t>
            </a:r>
          </a:p>
        </p:txBody>
      </p:sp>
      <p:pic>
        <p:nvPicPr>
          <p:cNvPr id="452" name="top.pdf" descr="top.pdf"/>
          <p:cNvPicPr>
            <a:picLocks noChangeAspect="1"/>
          </p:cNvPicPr>
          <p:nvPr/>
        </p:nvPicPr>
        <p:blipFill>
          <a:blip r:embed="rId2">
            <a:extLst/>
          </a:blip>
          <a:srcRect l="35468" t="20721" r="0" b="20721"/>
          <a:stretch>
            <a:fillRect/>
          </a:stretch>
        </p:blipFill>
        <p:spPr>
          <a:xfrm>
            <a:off x="558769" y="3731061"/>
            <a:ext cx="9851370" cy="8939294"/>
          </a:xfrm>
          <a:prstGeom prst="rect">
            <a:avLst/>
          </a:prstGeom>
          <a:ln w="12700">
            <a:miter lim="400000"/>
          </a:ln>
        </p:spPr>
      </p:pic>
      <p:sp>
        <p:nvSpPr>
          <p:cNvPr id="453" name="アクチン分子はU字型領域に一様に配置…"/>
          <p:cNvSpPr txBox="1"/>
          <p:nvPr/>
        </p:nvSpPr>
        <p:spPr>
          <a:xfrm>
            <a:off x="10674713" y="7311544"/>
            <a:ext cx="13511107" cy="565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spcBef>
                <a:spcPts val="5900"/>
              </a:spcBef>
              <a:buSzPct val="100000"/>
              <a:buChar char="•"/>
              <a:defRPr sz="5800">
                <a:latin typeface="+mn-lt"/>
                <a:ea typeface="+mn-ea"/>
                <a:cs typeface="+mn-cs"/>
                <a:sym typeface="ヒラギノ角ゴ ProN W3"/>
              </a:defRPr>
            </a:pPr>
            <a:r>
              <a:t>アクチン分子はU字型領域に一様に配置</a:t>
            </a:r>
          </a:p>
          <a:p>
            <a:pPr marL="228600" indent="-228600" algn="l">
              <a:spcBef>
                <a:spcPts val="5900"/>
              </a:spcBef>
              <a:buSzPct val="100000"/>
              <a:buChar char="•"/>
              <a:defRPr sz="5800">
                <a:latin typeface="+mn-lt"/>
                <a:ea typeface="+mn-ea"/>
                <a:cs typeface="+mn-cs"/>
                <a:sym typeface="ヒラギノ角ゴ ProN W3"/>
              </a:defRPr>
            </a:pPr>
            <a:r>
              <a:t>総アクチン分子数は1,000個</a:t>
            </a:r>
          </a:p>
          <a:p>
            <a:pPr marL="228600" indent="-228600" algn="l">
              <a:spcBef>
                <a:spcPts val="5900"/>
              </a:spcBef>
              <a:buSzPct val="100000"/>
              <a:buChar char="•"/>
              <a:defRPr sz="5800">
                <a:latin typeface="+mn-lt"/>
                <a:ea typeface="+mn-ea"/>
                <a:cs typeface="+mn-cs"/>
                <a:sym typeface="ヒラギノ角ゴ ProN W3"/>
              </a:defRPr>
            </a:pPr>
            <a:r>
              <a:t>各アクチン分子の重合方向は初期配置時にランダムに決定</a:t>
            </a:r>
          </a:p>
        </p:txBody>
      </p:sp>
      <p:sp>
        <p:nvSpPr>
          <p:cNvPr id="454" name="[A. J. Ridley et al. 2003]"/>
          <p:cNvSpPr txBox="1"/>
          <p:nvPr/>
        </p:nvSpPr>
        <p:spPr>
          <a:xfrm>
            <a:off x="17555719" y="4948670"/>
            <a:ext cx="6670892" cy="1231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indent="139700" algn="l">
              <a:spcBef>
                <a:spcPts val="4500"/>
              </a:spcBef>
              <a:buClr>
                <a:srgbClr val="000000"/>
              </a:buClr>
              <a:buFont typeface="Times"/>
              <a:defRPr sz="3800">
                <a:latin typeface="+mn-lt"/>
                <a:ea typeface="+mn-ea"/>
                <a:cs typeface="+mn-cs"/>
                <a:sym typeface="ヒラギノ角ゴ ProN W3"/>
              </a:defRPr>
            </a:pPr>
            <a:r>
              <a:t>[A. J. Ridley et al. 2003]</a:t>
            </a:r>
            <a:br>
              <a:rPr sz="1200"/>
            </a:br>
            <a:endParaRPr sz="1200"/>
          </a:p>
        </p:txBody>
      </p:sp>
      <p:sp>
        <p:nvSpPr>
          <p:cNvPr id="455" name="細胞遊走開始時にアクチン分子の分布は進行方向へ偏る"/>
          <p:cNvSpPr txBox="1"/>
          <p:nvPr/>
        </p:nvSpPr>
        <p:spPr>
          <a:xfrm>
            <a:off x="11107843" y="2823585"/>
            <a:ext cx="11499030"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細胞遊走開始時にアクチン分子の分布は進行方向へ偏る</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アクチン重合シミュレーション"/>
          <p:cNvSpPr txBox="1"/>
          <p:nvPr>
            <p:ph type="title"/>
          </p:nvPr>
        </p:nvSpPr>
        <p:spPr>
          <a:prstGeom prst="rect">
            <a:avLst/>
          </a:prstGeom>
        </p:spPr>
        <p:txBody>
          <a:bodyPr/>
          <a:lstStyle>
            <a:lvl1pPr defTabSz="800735">
              <a:defRPr sz="11834"/>
            </a:lvl1pPr>
          </a:lstStyle>
          <a:p>
            <a:pPr/>
            <a:r>
              <a:t>アクチン重合シミュレーション</a:t>
            </a:r>
          </a:p>
        </p:txBody>
      </p:sp>
      <p:grpSp>
        <p:nvGrpSpPr>
          <p:cNvPr id="463" name="グループ"/>
          <p:cNvGrpSpPr/>
          <p:nvPr/>
        </p:nvGrpSpPr>
        <p:grpSpPr>
          <a:xfrm>
            <a:off x="9408638" y="3598996"/>
            <a:ext cx="7211432" cy="4243847"/>
            <a:chOff x="1483515" y="0"/>
            <a:chExt cx="7211430" cy="4243845"/>
          </a:xfrm>
        </p:grpSpPr>
        <p:sp>
          <p:nvSpPr>
            <p:cNvPr id="458" name="線"/>
            <p:cNvSpPr/>
            <p:nvPr/>
          </p:nvSpPr>
          <p:spPr>
            <a:xfrm flipV="1">
              <a:off x="6988168" y="0"/>
              <a:ext cx="1" cy="4243846"/>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59" name="線"/>
            <p:cNvSpPr/>
            <p:nvPr/>
          </p:nvSpPr>
          <p:spPr>
            <a:xfrm flipV="1">
              <a:off x="1542031" y="0"/>
              <a:ext cx="1" cy="4243847"/>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60" name="texclip20181128023815.png" descr="texclip20181128023815.png"/>
            <p:cNvPicPr>
              <a:picLocks noChangeAspect="0"/>
            </p:cNvPicPr>
            <p:nvPr/>
          </p:nvPicPr>
          <p:blipFill>
            <a:blip r:embed="rId3">
              <a:extLst/>
            </a:blip>
            <a:srcRect l="13153" t="0" r="0" b="0"/>
            <a:stretch>
              <a:fillRect/>
            </a:stretch>
          </p:blipFill>
          <p:spPr>
            <a:xfrm>
              <a:off x="7498757" y="2840379"/>
              <a:ext cx="1196190" cy="1208132"/>
            </a:xfrm>
            <a:prstGeom prst="rect">
              <a:avLst/>
            </a:prstGeom>
            <a:ln w="12700" cap="flat">
              <a:noFill/>
              <a:miter lim="400000"/>
            </a:ln>
            <a:effectLst/>
          </p:spPr>
        </p:pic>
        <p:sp>
          <p:nvSpPr>
            <p:cNvPr id="461" name="線"/>
            <p:cNvSpPr/>
            <p:nvPr/>
          </p:nvSpPr>
          <p:spPr>
            <a:xfrm>
              <a:off x="1613510" y="3444423"/>
              <a:ext cx="519243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62" name="線"/>
            <p:cNvSpPr/>
            <p:nvPr/>
          </p:nvSpPr>
          <p:spPr>
            <a:xfrm flipH="1">
              <a:off x="1483515" y="837331"/>
              <a:ext cx="12439"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grpSp>
      <p:sp>
        <p:nvSpPr>
          <p:cNvPr id="481" name="接続の線"/>
          <p:cNvSpPr/>
          <p:nvPr/>
        </p:nvSpPr>
        <p:spPr>
          <a:xfrm>
            <a:off x="11231686" y="10483381"/>
            <a:ext cx="1726528" cy="7031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38100">
            <a:solidFill>
              <a:srgbClr val="000000"/>
            </a:solidFill>
            <a:miter lim="400000"/>
            <a:tailEnd type="triangle"/>
          </a:ln>
        </p:spPr>
        <p:txBody>
          <a:bodyPr/>
          <a:lstStyle/>
          <a:p>
            <a:pPr/>
          </a:p>
        </p:txBody>
      </p:sp>
      <p:sp>
        <p:nvSpPr>
          <p:cNvPr id="465" name="重合の伸長度を示す関数"/>
          <p:cNvSpPr txBox="1"/>
          <p:nvPr/>
        </p:nvSpPr>
        <p:spPr>
          <a:xfrm>
            <a:off x="7774367" y="11186552"/>
            <a:ext cx="5480228" cy="584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重合の伸長度を示す関数</a:t>
            </a:r>
          </a:p>
        </p:txBody>
      </p:sp>
      <p:sp>
        <p:nvSpPr>
          <p:cNvPr id="466" name="初期に決定される重合方向"/>
          <p:cNvSpPr txBox="1"/>
          <p:nvPr/>
        </p:nvSpPr>
        <p:spPr>
          <a:xfrm>
            <a:off x="15045503" y="10976721"/>
            <a:ext cx="4184992" cy="130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初期に決定される重合方向</a:t>
            </a:r>
          </a:p>
        </p:txBody>
      </p:sp>
      <p:sp>
        <p:nvSpPr>
          <p:cNvPr id="482" name="接続の線"/>
          <p:cNvSpPr/>
          <p:nvPr/>
        </p:nvSpPr>
        <p:spPr>
          <a:xfrm>
            <a:off x="15224231" y="10487145"/>
            <a:ext cx="819268" cy="489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000000"/>
            </a:solidFill>
            <a:miter lim="400000"/>
            <a:tailEnd type="triangle"/>
          </a:ln>
        </p:spPr>
        <p:txBody>
          <a:bodyPr/>
          <a:lstStyle/>
          <a:p>
            <a:pPr/>
          </a:p>
        </p:txBody>
      </p:sp>
      <p:sp>
        <p:nvSpPr>
          <p:cNvPr id="483" name="接続の線"/>
          <p:cNvSpPr/>
          <p:nvPr/>
        </p:nvSpPr>
        <p:spPr>
          <a:xfrm>
            <a:off x="14178416" y="8990113"/>
            <a:ext cx="519693" cy="530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38100">
            <a:solidFill>
              <a:srgbClr val="000000"/>
            </a:solidFill>
            <a:miter lim="400000"/>
            <a:tailEnd type="triangle"/>
          </a:ln>
        </p:spPr>
        <p:txBody>
          <a:bodyPr/>
          <a:lstStyle/>
          <a:p>
            <a:pPr/>
          </a:p>
        </p:txBody>
      </p:sp>
      <p:sp>
        <p:nvSpPr>
          <p:cNvPr id="469" name="アクチン濃度"/>
          <p:cNvSpPr txBox="1"/>
          <p:nvPr/>
        </p:nvSpPr>
        <p:spPr>
          <a:xfrm>
            <a:off x="13388182" y="8405913"/>
            <a:ext cx="3192131" cy="58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500"/>
              </a:spcBef>
              <a:defRPr sz="3800">
                <a:latin typeface="+mn-lt"/>
                <a:ea typeface="+mn-ea"/>
                <a:cs typeface="+mn-cs"/>
                <a:sym typeface="ヒラギノ角ゴ ProN W3"/>
              </a:defRPr>
            </a:lvl1pPr>
          </a:lstStyle>
          <a:p>
            <a:pPr/>
            <a:r>
              <a:t>アクチン濃度</a:t>
            </a:r>
          </a:p>
        </p:txBody>
      </p:sp>
      <p:pic>
        <p:nvPicPr>
          <p:cNvPr id="470" name="texclip20190213165718.png" descr="texclip20190213165718.png"/>
          <p:cNvPicPr>
            <a:picLocks noChangeAspect="1"/>
          </p:cNvPicPr>
          <p:nvPr/>
        </p:nvPicPr>
        <p:blipFill>
          <a:blip r:embed="rId4">
            <a:extLst/>
          </a:blip>
          <a:stretch>
            <a:fillRect/>
          </a:stretch>
        </p:blipFill>
        <p:spPr>
          <a:xfrm>
            <a:off x="7887854" y="11971830"/>
            <a:ext cx="4851401" cy="965201"/>
          </a:xfrm>
          <a:prstGeom prst="rect">
            <a:avLst/>
          </a:prstGeom>
          <a:ln w="12700">
            <a:miter lim="400000"/>
          </a:ln>
        </p:spPr>
      </p:pic>
      <p:sp>
        <p:nvSpPr>
          <p:cNvPr id="471" name="初期状態では長さ０"/>
          <p:cNvSpPr txBox="1"/>
          <p:nvPr/>
        </p:nvSpPr>
        <p:spPr>
          <a:xfrm>
            <a:off x="2524436" y="3750623"/>
            <a:ext cx="6743701" cy="83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472" name="矢印"/>
          <p:cNvSpPr/>
          <p:nvPr/>
        </p:nvSpPr>
        <p:spPr>
          <a:xfrm>
            <a:off x="9483789" y="6826669"/>
            <a:ext cx="1354998"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473" name="texclip20181128024659.png" descr="texclip20181128024659.png"/>
          <p:cNvPicPr>
            <a:picLocks noChangeAspect="1"/>
          </p:cNvPicPr>
          <p:nvPr/>
        </p:nvPicPr>
        <p:blipFill>
          <a:blip r:embed="rId5">
            <a:extLst/>
          </a:blip>
          <a:srcRect l="77147" t="0" r="14772" b="62894"/>
          <a:stretch>
            <a:fillRect/>
          </a:stretch>
        </p:blipFill>
        <p:spPr>
          <a:xfrm>
            <a:off x="9788820" y="7433865"/>
            <a:ext cx="744777" cy="727686"/>
          </a:xfrm>
          <a:prstGeom prst="rect">
            <a:avLst/>
          </a:prstGeom>
          <a:ln w="12700">
            <a:miter lim="400000"/>
          </a:ln>
        </p:spPr>
      </p:pic>
      <p:sp>
        <p:nvSpPr>
          <p:cNvPr id="474" name="確率的に伸長"/>
          <p:cNvSpPr txBox="1"/>
          <p:nvPr/>
        </p:nvSpPr>
        <p:spPr>
          <a:xfrm>
            <a:off x="4325221" y="5301820"/>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確率的に伸長</a:t>
            </a:r>
          </a:p>
        </p:txBody>
      </p:sp>
      <p:pic>
        <p:nvPicPr>
          <p:cNvPr id="475" name="texclip20190214094154.png" descr="texclip20190214094154.png"/>
          <p:cNvPicPr>
            <a:picLocks noChangeAspect="1"/>
          </p:cNvPicPr>
          <p:nvPr/>
        </p:nvPicPr>
        <p:blipFill>
          <a:blip r:embed="rId6">
            <a:extLst/>
          </a:blip>
          <a:stretch>
            <a:fillRect/>
          </a:stretch>
        </p:blipFill>
        <p:spPr>
          <a:xfrm>
            <a:off x="7862587" y="9463841"/>
            <a:ext cx="8748206" cy="1039153"/>
          </a:xfrm>
          <a:prstGeom prst="rect">
            <a:avLst/>
          </a:prstGeom>
          <a:ln w="12700">
            <a:miter lim="400000"/>
          </a:ln>
        </p:spPr>
      </p:pic>
      <p:sp>
        <p:nvSpPr>
          <p:cNvPr id="476" name="線"/>
          <p:cNvSpPr/>
          <p:nvPr/>
        </p:nvSpPr>
        <p:spPr>
          <a:xfrm>
            <a:off x="1247360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7" name="線"/>
          <p:cNvSpPr/>
          <p:nvPr/>
        </p:nvSpPr>
        <p:spPr>
          <a:xfrm>
            <a:off x="13722801" y="10483943"/>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8" name="線"/>
          <p:cNvSpPr/>
          <p:nvPr/>
        </p:nvSpPr>
        <p:spPr>
          <a:xfrm>
            <a:off x="14743754" y="10468106"/>
            <a:ext cx="880148" cy="1"/>
          </a:xfrm>
          <a:prstGeom prst="line">
            <a:avLst/>
          </a:prstGeom>
          <a:ln w="38100">
            <a:solidFill>
              <a:srgbClr val="000000"/>
            </a:solidFill>
            <a:miter lim="400000"/>
          </a:ln>
        </p:spPr>
        <p:txBody>
          <a:bodyPr lIns="0" tIns="0" rIns="0" bIns="0" anchor="ctr"/>
          <a:lstStyle/>
          <a:p>
            <a:pPr>
              <a:defRPr sz="11300">
                <a:solidFill>
                  <a:srgbClr val="FFFFFF"/>
                </a:solidFill>
              </a:defRPr>
            </a:pPr>
          </a:p>
        </p:txBody>
      </p:sp>
      <p:sp>
        <p:nvSpPr>
          <p:cNvPr id="479" name="矢印"/>
          <p:cNvSpPr/>
          <p:nvPr/>
        </p:nvSpPr>
        <p:spPr>
          <a:xfrm rot="5400000">
            <a:off x="11824395" y="5506632"/>
            <a:ext cx="735210" cy="428576"/>
          </a:xfrm>
          <a:prstGeom prst="rightArrow">
            <a:avLst>
              <a:gd name="adj1" fmla="val 47672"/>
              <a:gd name="adj2" fmla="val 74766"/>
            </a:avLst>
          </a:prstGeom>
          <a:solidFill>
            <a:srgbClr val="000000"/>
          </a:solidFill>
          <a:ln w="12700">
            <a:miter lim="400000"/>
          </a:ln>
        </p:spPr>
        <p:txBody>
          <a:bodyPr lIns="0" tIns="0" rIns="0" bIns="0" anchor="ctr"/>
          <a:lstStyle/>
          <a:p>
            <a:pPr>
              <a:defRPr sz="11300">
                <a:solidFill>
                  <a:srgbClr val="FFFFFF"/>
                </a:solidFill>
              </a:defRPr>
            </a:pPr>
          </a:p>
        </p:txBody>
      </p:sp>
      <p:sp>
        <p:nvSpPr>
          <p:cNvPr id="480" name="矢印"/>
          <p:cNvSpPr/>
          <p:nvPr/>
        </p:nvSpPr>
        <p:spPr>
          <a:xfrm rot="5400000">
            <a:off x="11951395" y="5633632"/>
            <a:ext cx="735210" cy="428576"/>
          </a:xfrm>
          <a:prstGeom prst="rightArrow">
            <a:avLst>
              <a:gd name="adj1" fmla="val 47672"/>
              <a:gd name="adj2" fmla="val 74766"/>
            </a:avLst>
          </a:prstGeom>
          <a:solidFill>
            <a:srgbClr val="000000"/>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アクチン脱重合シミュレーション"/>
          <p:cNvSpPr txBox="1"/>
          <p:nvPr>
            <p:ph type="title"/>
          </p:nvPr>
        </p:nvSpPr>
        <p:spPr>
          <a:prstGeom prst="rect">
            <a:avLst/>
          </a:prstGeom>
        </p:spPr>
        <p:txBody>
          <a:bodyPr/>
          <a:lstStyle>
            <a:lvl1pPr defTabSz="742950">
              <a:defRPr sz="10980"/>
            </a:lvl1pPr>
          </a:lstStyle>
          <a:p>
            <a:pPr/>
            <a:r>
              <a:t>アクチン脱重合シミュレーション</a:t>
            </a:r>
          </a:p>
        </p:txBody>
      </p:sp>
      <p:grpSp>
        <p:nvGrpSpPr>
          <p:cNvPr id="495" name="グループ"/>
          <p:cNvGrpSpPr/>
          <p:nvPr/>
        </p:nvGrpSpPr>
        <p:grpSpPr>
          <a:xfrm>
            <a:off x="6629393" y="3910425"/>
            <a:ext cx="10251184" cy="5857264"/>
            <a:chOff x="-589628" y="860619"/>
            <a:chExt cx="10251182" cy="5857262"/>
          </a:xfrm>
        </p:grpSpPr>
        <p:sp>
          <p:nvSpPr>
            <p:cNvPr id="486" name="線"/>
            <p:cNvSpPr/>
            <p:nvPr/>
          </p:nvSpPr>
          <p:spPr>
            <a:xfrm flipV="1">
              <a:off x="8694612" y="860619"/>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87" name="線"/>
            <p:cNvSpPr/>
            <p:nvPr/>
          </p:nvSpPr>
          <p:spPr>
            <a:xfrm flipV="1">
              <a:off x="1213500"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sp>
          <p:nvSpPr>
            <p:cNvPr id="488" name="線"/>
            <p:cNvSpPr/>
            <p:nvPr/>
          </p:nvSpPr>
          <p:spPr>
            <a:xfrm flipV="1">
              <a:off x="3211437" y="860620"/>
              <a:ext cx="1" cy="5857263"/>
            </a:xfrm>
            <a:prstGeom prst="line">
              <a:avLst/>
            </a:prstGeom>
            <a:noFill/>
            <a:ln w="50800" cap="flat">
              <a:solidFill>
                <a:srgbClr val="000000"/>
              </a:solidFill>
              <a:prstDash val="sysDot"/>
              <a:miter lim="400000"/>
            </a:ln>
            <a:effectLst/>
          </p:spPr>
          <p:txBody>
            <a:bodyPr wrap="square" lIns="0" tIns="0" rIns="0" bIns="0" numCol="1" anchor="ctr">
              <a:noAutofit/>
            </a:bodyPr>
            <a:lstStyle/>
            <a:p>
              <a:pPr>
                <a:defRPr sz="11300">
                  <a:solidFill>
                    <a:srgbClr val="FFFFFF"/>
                  </a:solidFill>
                </a:defRPr>
              </a:pPr>
            </a:p>
          </p:txBody>
        </p:sp>
        <p:pic>
          <p:nvPicPr>
            <p:cNvPr id="489" name="texclip20181128023718.png" descr="texclip20181128023718.png"/>
            <p:cNvPicPr>
              <a:picLocks noChangeAspect="0"/>
            </p:cNvPicPr>
            <p:nvPr/>
          </p:nvPicPr>
          <p:blipFill>
            <a:blip r:embed="rId2">
              <a:extLst/>
            </a:blip>
            <a:stretch>
              <a:fillRect/>
            </a:stretch>
          </p:blipFill>
          <p:spPr>
            <a:xfrm>
              <a:off x="-589629" y="5185213"/>
              <a:ext cx="1012211" cy="660316"/>
            </a:xfrm>
            <a:prstGeom prst="rect">
              <a:avLst/>
            </a:prstGeom>
            <a:ln w="12700" cap="flat">
              <a:noFill/>
              <a:miter lim="400000"/>
            </a:ln>
            <a:effectLst/>
          </p:spPr>
        </p:pic>
        <p:pic>
          <p:nvPicPr>
            <p:cNvPr id="490" name="texclip20181128023815.png" descr="texclip20181128023815.png"/>
            <p:cNvPicPr>
              <a:picLocks noChangeAspect="0"/>
            </p:cNvPicPr>
            <p:nvPr/>
          </p:nvPicPr>
          <p:blipFill>
            <a:blip r:embed="rId3">
              <a:extLst/>
            </a:blip>
            <a:srcRect l="13153" t="0" r="0" b="0"/>
            <a:stretch>
              <a:fillRect/>
            </a:stretch>
          </p:blipFill>
          <p:spPr>
            <a:xfrm>
              <a:off x="8782485" y="2680428"/>
              <a:ext cx="879069" cy="660316"/>
            </a:xfrm>
            <a:prstGeom prst="rect">
              <a:avLst/>
            </a:prstGeom>
            <a:ln w="12700" cap="flat">
              <a:noFill/>
              <a:miter lim="400000"/>
            </a:ln>
            <a:effectLst/>
          </p:spPr>
        </p:pic>
        <p:sp>
          <p:nvSpPr>
            <p:cNvPr id="491" name="線"/>
            <p:cNvSpPr/>
            <p:nvPr/>
          </p:nvSpPr>
          <p:spPr>
            <a:xfrm>
              <a:off x="1188246" y="3700050"/>
              <a:ext cx="7304195"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92" name="線"/>
            <p:cNvSpPr/>
            <p:nvPr/>
          </p:nvSpPr>
          <p:spPr>
            <a:xfrm>
              <a:off x="3269547" y="5515371"/>
              <a:ext cx="5365928"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93" name="線"/>
            <p:cNvSpPr/>
            <p:nvPr/>
          </p:nvSpPr>
          <p:spPr>
            <a:xfrm>
              <a:off x="1179639" y="1795829"/>
              <a:ext cx="21163" cy="1"/>
            </a:xfrm>
            <a:prstGeom prst="line">
              <a:avLst/>
            </a:prstGeom>
            <a:noFill/>
            <a:ln w="76200" cap="flat">
              <a:solidFill>
                <a:schemeClr val="accent5">
                  <a:hueOff val="-82419"/>
                  <a:satOff val="-9513"/>
                  <a:lumOff val="-16343"/>
                </a:schemeClr>
              </a:solidFill>
              <a:prstDash val="solid"/>
              <a:miter lim="400000"/>
              <a:tailEnd type="oval" w="med" len="med"/>
            </a:ln>
            <a:effectLst/>
          </p:spPr>
          <p:txBody>
            <a:bodyPr wrap="square" lIns="0" tIns="0" rIns="0" bIns="0" numCol="1" anchor="ctr">
              <a:noAutofit/>
            </a:bodyPr>
            <a:lstStyle/>
            <a:p>
              <a:pPr>
                <a:defRPr sz="11300">
                  <a:solidFill>
                    <a:srgbClr val="FFFFFF"/>
                  </a:solidFill>
                </a:defRPr>
              </a:pPr>
            </a:p>
          </p:txBody>
        </p:sp>
        <p:sp>
          <p:nvSpPr>
            <p:cNvPr id="494" name="線"/>
            <p:cNvSpPr/>
            <p:nvPr/>
          </p:nvSpPr>
          <p:spPr>
            <a:xfrm>
              <a:off x="1271610" y="5515371"/>
              <a:ext cx="1881719" cy="1"/>
            </a:xfrm>
            <a:prstGeom prst="line">
              <a:avLst/>
            </a:prstGeom>
            <a:noFill/>
            <a:ln w="76200" cap="flat">
              <a:solidFill>
                <a:schemeClr val="accent5">
                  <a:hueOff val="-82419"/>
                  <a:satOff val="-9513"/>
                  <a:lumOff val="-16343"/>
                </a:schemeClr>
              </a:solidFill>
              <a:prstDash val="sysDot"/>
              <a:miter lim="400000"/>
            </a:ln>
            <a:effectLst/>
          </p:spPr>
          <p:txBody>
            <a:bodyPr wrap="square" lIns="0" tIns="0" rIns="0" bIns="0" numCol="1" anchor="ctr">
              <a:noAutofit/>
            </a:bodyPr>
            <a:lstStyle/>
            <a:p>
              <a:pPr>
                <a:defRPr sz="11300">
                  <a:solidFill>
                    <a:srgbClr val="FFFFFF"/>
                  </a:solidFill>
                </a:defRPr>
              </a:pPr>
            </a:p>
          </p:txBody>
        </p:sp>
      </p:grpSp>
      <p:grpSp>
        <p:nvGrpSpPr>
          <p:cNvPr id="500" name="グループ"/>
          <p:cNvGrpSpPr/>
          <p:nvPr/>
        </p:nvGrpSpPr>
        <p:grpSpPr>
          <a:xfrm>
            <a:off x="7643329" y="10175894"/>
            <a:ext cx="9097342" cy="3224513"/>
            <a:chOff x="456486" y="171182"/>
            <a:chExt cx="9097340" cy="3224511"/>
          </a:xfrm>
        </p:grpSpPr>
        <p:sp>
          <p:nvSpPr>
            <p:cNvPr id="507" name="接続の線"/>
            <p:cNvSpPr/>
            <p:nvPr/>
          </p:nvSpPr>
          <p:spPr>
            <a:xfrm>
              <a:off x="4192042" y="1444621"/>
              <a:ext cx="1361324" cy="6429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rgbClr val="000000"/>
              </a:solidFill>
              <a:prstDash val="solid"/>
              <a:miter lim="400000"/>
            </a:ln>
            <a:effectLst/>
          </p:spPr>
          <p:txBody>
            <a:bodyPr/>
            <a:lstStyle/>
            <a:p>
              <a:pPr/>
            </a:p>
          </p:txBody>
        </p:sp>
        <p:sp>
          <p:nvSpPr>
            <p:cNvPr id="497" name="脱重合の収縮度を示す関数"/>
            <p:cNvSpPr txBox="1"/>
            <p:nvPr/>
          </p:nvSpPr>
          <p:spPr>
            <a:xfrm>
              <a:off x="940935" y="2087594"/>
              <a:ext cx="3732666" cy="1308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4500"/>
                </a:spcBef>
                <a:defRPr sz="3800">
                  <a:latin typeface="+mn-lt"/>
                  <a:ea typeface="+mn-ea"/>
                  <a:cs typeface="+mn-cs"/>
                  <a:sym typeface="ヒラギノ角ゴ ProN W3"/>
                </a:defRPr>
              </a:lvl1pPr>
            </a:lstStyle>
            <a:p>
              <a:pPr/>
              <a:r>
                <a:t>脱重合の収縮度を示す関数</a:t>
              </a:r>
            </a:p>
          </p:txBody>
        </p:sp>
        <p:pic>
          <p:nvPicPr>
            <p:cNvPr id="498" name="texclip20190213165852.png" descr="texclip20190213165852.png"/>
            <p:cNvPicPr>
              <a:picLocks noChangeAspect="1"/>
            </p:cNvPicPr>
            <p:nvPr/>
          </p:nvPicPr>
          <p:blipFill>
            <a:blip r:embed="rId4">
              <a:extLst/>
            </a:blip>
            <a:srcRect l="0" t="0" r="0" b="0"/>
            <a:stretch>
              <a:fillRect/>
            </a:stretch>
          </p:blipFill>
          <p:spPr>
            <a:xfrm>
              <a:off x="4893274" y="2195544"/>
              <a:ext cx="2616201" cy="1092201"/>
            </a:xfrm>
            <a:prstGeom prst="rect">
              <a:avLst/>
            </a:prstGeom>
            <a:ln w="12700" cap="flat">
              <a:noFill/>
              <a:miter lim="400000"/>
            </a:ln>
            <a:effectLst/>
          </p:spPr>
        </p:pic>
        <p:pic>
          <p:nvPicPr>
            <p:cNvPr id="499" name="texclip20190213222417.png" descr="texclip20190213222417.png"/>
            <p:cNvPicPr>
              <a:picLocks noChangeAspect="1"/>
            </p:cNvPicPr>
            <p:nvPr/>
          </p:nvPicPr>
          <p:blipFill>
            <a:blip r:embed="rId5">
              <a:extLst/>
            </a:blip>
            <a:stretch>
              <a:fillRect/>
            </a:stretch>
          </p:blipFill>
          <p:spPr>
            <a:xfrm>
              <a:off x="456486" y="171182"/>
              <a:ext cx="9097342" cy="1212980"/>
            </a:xfrm>
            <a:prstGeom prst="rect">
              <a:avLst/>
            </a:prstGeom>
            <a:ln w="12700" cap="flat">
              <a:noFill/>
              <a:miter lim="400000"/>
            </a:ln>
            <a:effectLst/>
          </p:spPr>
        </p:pic>
      </p:grpSp>
      <p:sp>
        <p:nvSpPr>
          <p:cNvPr id="501" name="初期状態では長さ０"/>
          <p:cNvSpPr txBox="1"/>
          <p:nvPr/>
        </p:nvSpPr>
        <p:spPr>
          <a:xfrm>
            <a:off x="1432097" y="4392516"/>
            <a:ext cx="7567438"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初期状態では長さ０</a:t>
            </a:r>
          </a:p>
        </p:txBody>
      </p:sp>
      <p:sp>
        <p:nvSpPr>
          <p:cNvPr id="502" name="確率的に収縮"/>
          <p:cNvSpPr txBox="1"/>
          <p:nvPr/>
        </p:nvSpPr>
        <p:spPr>
          <a:xfrm>
            <a:off x="3961412" y="7284205"/>
            <a:ext cx="45339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確率的に収縮</a:t>
            </a:r>
          </a:p>
        </p:txBody>
      </p:sp>
      <p:sp>
        <p:nvSpPr>
          <p:cNvPr id="503" name="矢印"/>
          <p:cNvSpPr/>
          <p:nvPr/>
        </p:nvSpPr>
        <p:spPr>
          <a:xfrm>
            <a:off x="8437674" y="8366786"/>
            <a:ext cx="1354997" cy="428576"/>
          </a:xfrm>
          <a:prstGeom prst="rightArrow">
            <a:avLst>
              <a:gd name="adj1" fmla="val 32000"/>
              <a:gd name="adj2" fmla="val 132859"/>
            </a:avLst>
          </a:prstGeom>
          <a:solidFill>
            <a:srgbClr val="000000"/>
          </a:solidFill>
          <a:ln w="12700">
            <a:miter lim="400000"/>
          </a:ln>
        </p:spPr>
        <p:txBody>
          <a:bodyPr lIns="0" tIns="0" rIns="0" bIns="0" anchor="ctr"/>
          <a:lstStyle/>
          <a:p>
            <a:pPr>
              <a:defRPr sz="11300">
                <a:solidFill>
                  <a:srgbClr val="FFFFFF"/>
                </a:solidFill>
              </a:defRPr>
            </a:pPr>
          </a:p>
        </p:txBody>
      </p:sp>
      <p:pic>
        <p:nvPicPr>
          <p:cNvPr id="504" name="texclip20181128024659.png" descr="texclip20181128024659.png"/>
          <p:cNvPicPr>
            <a:picLocks noChangeAspect="1"/>
          </p:cNvPicPr>
          <p:nvPr/>
        </p:nvPicPr>
        <p:blipFill>
          <a:blip r:embed="rId6">
            <a:extLst/>
          </a:blip>
          <a:srcRect l="77147" t="0" r="14772" b="62894"/>
          <a:stretch>
            <a:fillRect/>
          </a:stretch>
        </p:blipFill>
        <p:spPr>
          <a:xfrm>
            <a:off x="8742704" y="8632143"/>
            <a:ext cx="744777" cy="727686"/>
          </a:xfrm>
          <a:prstGeom prst="rect">
            <a:avLst/>
          </a:prstGeom>
          <a:ln w="12700">
            <a:miter lim="400000"/>
          </a:ln>
        </p:spPr>
      </p:pic>
      <p:sp>
        <p:nvSpPr>
          <p:cNvPr id="505" name="矢印"/>
          <p:cNvSpPr/>
          <p:nvPr/>
        </p:nvSpPr>
        <p:spPr>
          <a:xfrm rot="5400000">
            <a:off x="11824395" y="5506632"/>
            <a:ext cx="735210" cy="428576"/>
          </a:xfrm>
          <a:prstGeom prst="rightArrow">
            <a:avLst>
              <a:gd name="adj1" fmla="val 47672"/>
              <a:gd name="adj2" fmla="val 74766"/>
            </a:avLst>
          </a:prstGeom>
          <a:solidFill>
            <a:srgbClr val="000000"/>
          </a:solidFill>
          <a:ln w="12700">
            <a:miter lim="400000"/>
          </a:ln>
        </p:spPr>
        <p:txBody>
          <a:bodyPr lIns="0" tIns="0" rIns="0" bIns="0" anchor="ctr"/>
          <a:lstStyle/>
          <a:p>
            <a:pPr>
              <a:defRPr sz="11300">
                <a:solidFill>
                  <a:srgbClr val="FFFFFF"/>
                </a:solidFill>
              </a:defRPr>
            </a:pPr>
          </a:p>
        </p:txBody>
      </p:sp>
      <p:sp>
        <p:nvSpPr>
          <p:cNvPr id="506" name="矢印"/>
          <p:cNvSpPr/>
          <p:nvPr/>
        </p:nvSpPr>
        <p:spPr>
          <a:xfrm rot="5400000">
            <a:off x="11824395" y="7583512"/>
            <a:ext cx="735210" cy="428576"/>
          </a:xfrm>
          <a:prstGeom prst="rightArrow">
            <a:avLst>
              <a:gd name="adj1" fmla="val 47672"/>
              <a:gd name="adj2" fmla="val 74766"/>
            </a:avLst>
          </a:prstGeom>
          <a:solidFill>
            <a:srgbClr val="000000"/>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09"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10"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11"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12" name="ARFシミュレーション"/>
          <p:cNvSpPr txBox="1"/>
          <p:nvPr>
            <p:ph type="title"/>
          </p:nvPr>
        </p:nvSpPr>
        <p:spPr>
          <a:prstGeom prst="rect">
            <a:avLst/>
          </a:prstGeom>
        </p:spPr>
        <p:txBody>
          <a:bodyPr/>
          <a:lstStyle/>
          <a:p>
            <a:pPr/>
            <a:r>
              <a:t>ARFシミュレーション</a:t>
            </a:r>
          </a:p>
        </p:txBody>
      </p:sp>
      <p:sp>
        <p:nvSpPr>
          <p:cNvPr id="513"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14"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15" name="線"/>
          <p:cNvSpPr/>
          <p:nvPr/>
        </p:nvSpPr>
        <p:spPr>
          <a:xfrm flipV="1">
            <a:off x="20816341"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16" name="線"/>
          <p:cNvSpPr/>
          <p:nvPr/>
        </p:nvSpPr>
        <p:spPr>
          <a:xfrm flipH="1">
            <a:off x="19368851" y="4516149"/>
            <a:ext cx="1461587" cy="1"/>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17" name="線"/>
          <p:cNvSpPr/>
          <p:nvPr/>
        </p:nvSpPr>
        <p:spPr>
          <a:xfrm flipH="1">
            <a:off x="20120039" y="4479294"/>
            <a:ext cx="670436" cy="1161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18" name="線"/>
          <p:cNvSpPr/>
          <p:nvPr/>
        </p:nvSpPr>
        <p:spPr>
          <a:xfrm flipH="1">
            <a:off x="18698611" y="4478597"/>
            <a:ext cx="654743" cy="113404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19" name="線"/>
          <p:cNvSpPr/>
          <p:nvPr/>
        </p:nvSpPr>
        <p:spPr>
          <a:xfrm flipH="1">
            <a:off x="18679154" y="5616548"/>
            <a:ext cx="1461587" cy="1"/>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520" name="線"/>
          <p:cNvSpPr/>
          <p:nvPr/>
        </p:nvSpPr>
        <p:spPr>
          <a:xfrm flipH="1">
            <a:off x="18759216" y="4508738"/>
            <a:ext cx="2057767" cy="1048486"/>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521" name="四角形"/>
          <p:cNvSpPr/>
          <p:nvPr/>
        </p:nvSpPr>
        <p:spPr>
          <a:xfrm>
            <a:off x="12610827" y="4221858"/>
            <a:ext cx="332361" cy="532445"/>
          </a:xfrm>
          <a:prstGeom prst="rect">
            <a:avLst/>
          </a:prstGeom>
          <a:solidFill>
            <a:srgbClr val="FFFFFF"/>
          </a:solidFill>
          <a:ln w="12700">
            <a:miter lim="400000"/>
          </a:ln>
        </p:spPr>
        <p:txBody>
          <a:bodyPr lIns="0" tIns="0" rIns="0" bIns="0" anchor="ctr"/>
          <a:lstStyle/>
          <a:p>
            <a:pPr>
              <a:defRPr sz="11300">
                <a:solidFill>
                  <a:srgbClr val="FFFFFF"/>
                </a:solidFill>
              </a:defRPr>
            </a:pPr>
          </a:p>
        </p:txBody>
      </p:sp>
      <p:grpSp>
        <p:nvGrpSpPr>
          <p:cNvPr id="525" name="グループ"/>
          <p:cNvGrpSpPr/>
          <p:nvPr/>
        </p:nvGrpSpPr>
        <p:grpSpPr>
          <a:xfrm>
            <a:off x="931404" y="10381043"/>
            <a:ext cx="13621410" cy="1627597"/>
            <a:chOff x="0" y="0"/>
            <a:chExt cx="13621408" cy="1627596"/>
          </a:xfrm>
        </p:grpSpPr>
        <p:sp>
          <p:nvSpPr>
            <p:cNvPr id="522" name="四角形"/>
            <p:cNvSpPr/>
            <p:nvPr/>
          </p:nvSpPr>
          <p:spPr>
            <a:xfrm>
              <a:off x="8651281" y="0"/>
              <a:ext cx="3687063"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523" name="四角形"/>
            <p:cNvSpPr/>
            <p:nvPr/>
          </p:nvSpPr>
          <p:spPr>
            <a:xfrm>
              <a:off x="4300931" y="0"/>
              <a:ext cx="3551766" cy="1627597"/>
            </a:xfrm>
            <a:prstGeom prst="rect">
              <a:avLst/>
            </a:prstGeom>
            <a:noFill/>
            <a:ln w="88900" cap="flat">
              <a:solidFill>
                <a:schemeClr val="accent4">
                  <a:hueOff val="-1081314"/>
                  <a:satOff val="4338"/>
                  <a:lumOff val="-8931"/>
                </a:schemeClr>
              </a:solidFill>
              <a:prstDash val="solid"/>
              <a:miter lim="400000"/>
            </a:ln>
            <a:effectLst/>
          </p:spPr>
          <p:txBody>
            <a:bodyPr wrap="square" lIns="0" tIns="0" rIns="0" bIns="0" numCol="1" anchor="ctr">
              <a:noAutofit/>
            </a:bodyPr>
            <a:lstStyle/>
            <a:p>
              <a:pPr>
                <a:defRPr sz="11300">
                  <a:solidFill>
                    <a:srgbClr val="FFFFFF"/>
                  </a:solidFill>
                </a:defRPr>
              </a:pPr>
            </a:p>
          </p:txBody>
        </p:sp>
        <p:pic>
          <p:nvPicPr>
            <p:cNvPr id="524" name="texclip20190213230443.png" descr="texclip20190213230443.png"/>
            <p:cNvPicPr>
              <a:picLocks noChangeAspect="1"/>
            </p:cNvPicPr>
            <p:nvPr/>
          </p:nvPicPr>
          <p:blipFill>
            <a:blip r:embed="rId4">
              <a:extLst/>
            </a:blip>
            <a:stretch>
              <a:fillRect/>
            </a:stretch>
          </p:blipFill>
          <p:spPr>
            <a:xfrm>
              <a:off x="0" y="32754"/>
              <a:ext cx="13621409" cy="1562089"/>
            </a:xfrm>
            <a:prstGeom prst="rect">
              <a:avLst/>
            </a:prstGeom>
            <a:ln w="12700" cap="flat">
              <a:noFill/>
              <a:miter lim="400000"/>
            </a:ln>
            <a:effectLst/>
          </p:spPr>
        </p:pic>
      </p:grpSp>
      <p:sp>
        <p:nvSpPr>
          <p:cNvPr id="526" name="ストレスファイバ方向へのアクチンの移動をストレスファイバ両端２点からの引きつけで表現"/>
          <p:cNvSpPr txBox="1"/>
          <p:nvPr/>
        </p:nvSpPr>
        <p:spPr>
          <a:xfrm>
            <a:off x="1429843" y="3725082"/>
            <a:ext cx="12624531"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ストレスファイバ方向へのアクチンの移動をストレスファイバ両端２点からの引きつけで表現</a:t>
            </a:r>
          </a:p>
        </p:txBody>
      </p:sp>
      <p:sp>
        <p:nvSpPr>
          <p:cNvPr id="527" name="アクチン分子の先端の位置更新式"/>
          <p:cNvSpPr txBox="1"/>
          <p:nvPr/>
        </p:nvSpPr>
        <p:spPr>
          <a:xfrm>
            <a:off x="855912" y="9015364"/>
            <a:ext cx="12624530"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アクチン分子の先端の位置更新式</a:t>
            </a:r>
          </a:p>
        </p:txBody>
      </p:sp>
      <p:sp>
        <p:nvSpPr>
          <p:cNvPr id="528" name="線"/>
          <p:cNvSpPr/>
          <p:nvPr/>
        </p:nvSpPr>
        <p:spPr>
          <a:xfrm flipH="1">
            <a:off x="16865268" y="4566195"/>
            <a:ext cx="3930722" cy="5950778"/>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29" name="線"/>
          <p:cNvSpPr/>
          <p:nvPr/>
        </p:nvSpPr>
        <p:spPr>
          <a:xfrm flipH="1" flipV="1">
            <a:off x="16865268" y="4566195"/>
            <a:ext cx="3930721" cy="1"/>
          </a:xfrm>
          <a:prstGeom prst="line">
            <a:avLst/>
          </a:prstGeom>
          <a:ln w="381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pic>
        <p:nvPicPr>
          <p:cNvPr id="530" name="線" descr="線"/>
          <p:cNvPicPr>
            <a:picLocks noChangeAspect="0"/>
          </p:cNvPicPr>
          <p:nvPr/>
        </p:nvPicPr>
        <p:blipFill>
          <a:blip r:embed="rId5">
            <a:extLst/>
          </a:blip>
          <a:stretch>
            <a:fillRect/>
          </a:stretch>
        </p:blipFill>
        <p:spPr>
          <a:xfrm rot="16200000">
            <a:off x="13551825" y="7401883"/>
            <a:ext cx="6495786" cy="279401"/>
          </a:xfrm>
          <a:prstGeom prst="rect">
            <a:avLst/>
          </a:prstGeom>
        </p:spPr>
      </p:pic>
      <p:sp>
        <p:nvSpPr>
          <p:cNvPr id="532" name="線"/>
          <p:cNvSpPr/>
          <p:nvPr/>
        </p:nvSpPr>
        <p:spPr>
          <a:xfrm flipH="1">
            <a:off x="15175385" y="7582515"/>
            <a:ext cx="1675073" cy="1"/>
          </a:xfrm>
          <a:prstGeom prst="line">
            <a:avLst/>
          </a:prstGeom>
          <a:ln w="76200">
            <a:solidFill>
              <a:srgbClr val="000000"/>
            </a:solidFill>
            <a:miter lim="400000"/>
            <a:headEnd type="triangle"/>
            <a:tailEnd type="triangle"/>
          </a:ln>
        </p:spPr>
        <p:txBody>
          <a:bodyPr lIns="0" tIns="0" rIns="0" bIns="0" anchor="ctr"/>
          <a:lstStyle/>
          <a:p>
            <a:pPr>
              <a:defRPr sz="11300">
                <a:solidFill>
                  <a:srgbClr val="FFFFFF"/>
                </a:solidFill>
              </a:defRPr>
            </a:pPr>
          </a:p>
        </p:txBody>
      </p:sp>
      <p:sp>
        <p:nvSpPr>
          <p:cNvPr id="533" name="1/5"/>
          <p:cNvSpPr txBox="1"/>
          <p:nvPr/>
        </p:nvSpPr>
        <p:spPr>
          <a:xfrm>
            <a:off x="15400273" y="6711309"/>
            <a:ext cx="1225297" cy="679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a:solidFill>
                  <a:schemeClr val="accent4">
                    <a:hueOff val="-1081314"/>
                    <a:satOff val="4338"/>
                    <a:lumOff val="-8931"/>
                  </a:schemeClr>
                </a:solidFill>
              </a:defRPr>
            </a:lvl1pPr>
          </a:lstStyle>
          <a:p>
            <a:pPr/>
            <a:r>
              <a:t>1/5</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35"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36"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37"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38"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4" cy="2239809"/>
          </a:xfrm>
          <a:prstGeom prst="rect">
            <a:avLst/>
          </a:prstGeom>
          <a:ln w="12700">
            <a:miter lim="400000"/>
          </a:ln>
        </p:spPr>
      </p:pic>
      <p:pic>
        <p:nvPicPr>
          <p:cNvPr id="539"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40"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sp>
        <p:nvSpPr>
          <p:cNvPr id="541" name="ARFによる牽引効果"/>
          <p:cNvSpPr txBox="1"/>
          <p:nvPr>
            <p:ph type="title"/>
          </p:nvPr>
        </p:nvSpPr>
        <p:spPr>
          <a:prstGeom prst="rect">
            <a:avLst/>
          </a:prstGeom>
        </p:spPr>
        <p:txBody>
          <a:bodyPr/>
          <a:lstStyle/>
          <a:p>
            <a:pPr/>
            <a:r>
              <a:t>ARFによる牽引効果</a:t>
            </a:r>
          </a:p>
        </p:txBody>
      </p:sp>
      <p:sp>
        <p:nvSpPr>
          <p:cNvPr id="542" name="線"/>
          <p:cNvSpPr/>
          <p:nvPr/>
        </p:nvSpPr>
        <p:spPr>
          <a:xfrm flipH="1">
            <a:off x="17335966" y="5390987"/>
            <a:ext cx="1486559"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3"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4" name="線"/>
          <p:cNvSpPr/>
          <p:nvPr/>
        </p:nvSpPr>
        <p:spPr>
          <a:xfrm flipH="1">
            <a:off x="18777556" y="4582527"/>
            <a:ext cx="725939" cy="725938"/>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5"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46" name="線"/>
          <p:cNvSpPr/>
          <p:nvPr/>
        </p:nvSpPr>
        <p:spPr>
          <a:xfrm flipH="1">
            <a:off x="17205095" y="4618227"/>
            <a:ext cx="2261567" cy="77907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7" name="線"/>
          <p:cNvSpPr/>
          <p:nvPr/>
        </p:nvSpPr>
        <p:spPr>
          <a:xfrm flipH="1">
            <a:off x="21339152" y="7455036"/>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8" name="線"/>
          <p:cNvSpPr/>
          <p:nvPr/>
        </p:nvSpPr>
        <p:spPr>
          <a:xfrm flipH="1" flipV="1">
            <a:off x="21339152" y="6840245"/>
            <a:ext cx="725939" cy="725939"/>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49" name="線"/>
          <p:cNvSpPr/>
          <p:nvPr/>
        </p:nvSpPr>
        <p:spPr>
          <a:xfrm flipH="1">
            <a:off x="20597200" y="686467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50" name="線"/>
          <p:cNvSpPr/>
          <p:nvPr/>
        </p:nvSpPr>
        <p:spPr>
          <a:xfrm flipH="1" flipV="1">
            <a:off x="20597200" y="7439057"/>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51" name="線"/>
          <p:cNvSpPr/>
          <p:nvPr/>
        </p:nvSpPr>
        <p:spPr>
          <a:xfrm flipH="1">
            <a:off x="20609385" y="7490783"/>
            <a:ext cx="1486558"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52"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53"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54"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55"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56" name="四角形"/>
          <p:cNvSpPr/>
          <p:nvPr/>
        </p:nvSpPr>
        <p:spPr>
          <a:xfrm>
            <a:off x="12812338" y="48442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吹き出し"/>
          <p:cNvSpPr/>
          <p:nvPr/>
        </p:nvSpPr>
        <p:spPr>
          <a:xfrm flipH="1">
            <a:off x="1417735" y="2391795"/>
            <a:ext cx="11343990" cy="2925423"/>
          </a:xfrm>
          <a:prstGeom prst="wedgeEllipseCallout">
            <a:avLst>
              <a:gd name="adj1" fmla="val -70749"/>
              <a:gd name="adj2" fmla="val 46705"/>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23" name="はじめに"/>
          <p:cNvSpPr txBox="1"/>
          <p:nvPr>
            <p:ph type="title"/>
          </p:nvPr>
        </p:nvSpPr>
        <p:spPr>
          <a:prstGeom prst="rect">
            <a:avLst/>
          </a:prstGeom>
        </p:spPr>
        <p:txBody>
          <a:bodyPr/>
          <a:lstStyle/>
          <a:p>
            <a:pPr/>
            <a:r>
              <a:t>はじめに</a:t>
            </a:r>
          </a:p>
        </p:txBody>
      </p:sp>
      <p:sp>
        <p:nvSpPr>
          <p:cNvPr id="124"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25" name="細胞性粘菌アメーバ"/>
          <p:cNvSpPr txBox="1"/>
          <p:nvPr/>
        </p:nvSpPr>
        <p:spPr>
          <a:xfrm>
            <a:off x="3475843" y="3421252"/>
            <a:ext cx="7443461"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solidFill>
                  <a:srgbClr val="FFFFFF"/>
                </a:solidFill>
              </a:defRPr>
            </a:lvl1pPr>
          </a:lstStyle>
          <a:p>
            <a:pPr/>
            <a:r>
              <a:t>細胞性粘菌アメーバ</a:t>
            </a:r>
          </a:p>
        </p:txBody>
      </p:sp>
      <p:sp>
        <p:nvSpPr>
          <p:cNvPr id="126" name="土壌表層に広く分布する微生物…"/>
          <p:cNvSpPr txBox="1"/>
          <p:nvPr/>
        </p:nvSpPr>
        <p:spPr>
          <a:xfrm>
            <a:off x="1909259" y="7415529"/>
            <a:ext cx="11576496" cy="41910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latin typeface="+mn-lt"/>
                <a:ea typeface="+mn-ea"/>
                <a:cs typeface="+mn-cs"/>
                <a:sym typeface="ヒラギノ角ゴ ProN W3"/>
              </a:defRPr>
            </a:pPr>
            <a:r>
              <a:t>土壌表層に広く分布する微生物</a:t>
            </a:r>
          </a:p>
          <a:p>
            <a:pPr marL="767291" indent="-767291" algn="just">
              <a:buSzPct val="125000"/>
              <a:buChar char="•"/>
              <a:defRPr sz="5800">
                <a:latin typeface="+mn-lt"/>
                <a:ea typeface="+mn-ea"/>
                <a:cs typeface="+mn-cs"/>
                <a:sym typeface="ヒラギノ角ゴ ProN W3"/>
              </a:defRPr>
            </a:pPr>
            <a:r>
              <a:t>アメーバ運動により移動</a:t>
            </a:r>
          </a:p>
          <a:p>
            <a:pPr marL="767291" indent="-767291" algn="just">
              <a:buSzPct val="125000"/>
              <a:buChar char="•"/>
              <a:defRPr sz="5800">
                <a:latin typeface="+mn-lt"/>
                <a:ea typeface="+mn-ea"/>
                <a:cs typeface="+mn-cs"/>
                <a:sym typeface="ヒラギノ角ゴ ProN W3"/>
              </a:defRPr>
            </a:pPr>
            <a:r>
              <a:t>前端の伸長および後端の収縮によるミクロな形状変化な連続</a:t>
            </a:r>
          </a:p>
        </p:txBody>
      </p:sp>
      <p:pic>
        <p:nvPicPr>
          <p:cNvPr id="127" name="ameba.jpg" descr="ameba.jpg"/>
          <p:cNvPicPr>
            <a:picLocks noChangeAspect="1"/>
          </p:cNvPicPr>
          <p:nvPr/>
        </p:nvPicPr>
        <p:blipFill>
          <a:blip r:embed="rId3">
            <a:extLst/>
          </a:blip>
          <a:stretch>
            <a:fillRect/>
          </a:stretch>
        </p:blipFill>
        <p:spPr>
          <a:xfrm>
            <a:off x="15395920" y="3804390"/>
            <a:ext cx="8551003" cy="6884282"/>
          </a:xfrm>
          <a:prstGeom prst="rect">
            <a:avLst/>
          </a:prstGeom>
          <a:ln w="12700">
            <a:miter lim="400000"/>
          </a:ln>
        </p:spPr>
      </p:pic>
      <p:sp>
        <p:nvSpPr>
          <p:cNvPr id="128" name="鞭毛や繊毛などの運動器官なし"/>
          <p:cNvSpPr txBox="1"/>
          <p:nvPr/>
        </p:nvSpPr>
        <p:spPr>
          <a:xfrm>
            <a:off x="16575059" y="11402331"/>
            <a:ext cx="619272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鞭毛や繊毛などの運動器官なし</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ARFによる牽引効果"/>
          <p:cNvSpPr txBox="1"/>
          <p:nvPr>
            <p:ph type="title"/>
          </p:nvPr>
        </p:nvSpPr>
        <p:spPr>
          <a:prstGeom prst="rect">
            <a:avLst/>
          </a:prstGeom>
        </p:spPr>
        <p:txBody>
          <a:bodyPr/>
          <a:lstStyle/>
          <a:p>
            <a:pPr/>
            <a:r>
              <a:t>ARFによる牽引効果</a:t>
            </a:r>
          </a:p>
        </p:txBody>
      </p:sp>
      <p:pic>
        <p:nvPicPr>
          <p:cNvPr id="559"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86577" y="10829255"/>
            <a:ext cx="753325" cy="603757"/>
          </a:xfrm>
          <a:prstGeom prst="rect">
            <a:avLst/>
          </a:prstGeom>
          <a:ln w="12700">
            <a:miter lim="400000"/>
          </a:ln>
        </p:spPr>
      </p:pic>
      <p:sp>
        <p:nvSpPr>
          <p:cNvPr id="560" name="= １：各アクチン分子を一様に引く(距離非依存ARF)"/>
          <p:cNvSpPr txBox="1"/>
          <p:nvPr/>
        </p:nvSpPr>
        <p:spPr>
          <a:xfrm>
            <a:off x="2111251" y="1074915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１：各アクチン分子を一様に引く(距離非依存ARF)</a:t>
            </a:r>
          </a:p>
        </p:txBody>
      </p:sp>
      <p:pic>
        <p:nvPicPr>
          <p:cNvPr id="561"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62"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63"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sp>
        <p:nvSpPr>
          <p:cNvPr id="564" name="線"/>
          <p:cNvSpPr/>
          <p:nvPr/>
        </p:nvSpPr>
        <p:spPr>
          <a:xfrm flipH="1">
            <a:off x="16872382" y="5652196"/>
            <a:ext cx="1486558" cy="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5" name="線"/>
          <p:cNvSpPr/>
          <p:nvPr/>
        </p:nvSpPr>
        <p:spPr>
          <a:xfrm flipH="1">
            <a:off x="17942819" y="4595436"/>
            <a:ext cx="1486559"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6" name="線"/>
          <p:cNvSpPr/>
          <p:nvPr/>
        </p:nvSpPr>
        <p:spPr>
          <a:xfrm flipH="1">
            <a:off x="17217732" y="4658771"/>
            <a:ext cx="717486" cy="717486"/>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67" name="線"/>
          <p:cNvSpPr/>
          <p:nvPr/>
        </p:nvSpPr>
        <p:spPr>
          <a:xfrm flipH="1">
            <a:off x="16939155" y="4443690"/>
            <a:ext cx="2736553" cy="1168382"/>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8" name="線"/>
          <p:cNvSpPr/>
          <p:nvPr/>
        </p:nvSpPr>
        <p:spPr>
          <a:xfrm flipH="1">
            <a:off x="20942259" y="7455037"/>
            <a:ext cx="1122831" cy="1122830"/>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69" name="線"/>
          <p:cNvSpPr/>
          <p:nvPr/>
        </p:nvSpPr>
        <p:spPr>
          <a:xfrm flipH="1" flipV="1">
            <a:off x="20942259" y="6443353"/>
            <a:ext cx="1122831" cy="112283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70" name="線"/>
          <p:cNvSpPr/>
          <p:nvPr/>
        </p:nvSpPr>
        <p:spPr>
          <a:xfrm flipH="1">
            <a:off x="19787940" y="6435260"/>
            <a:ext cx="1127321" cy="1127320"/>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71" name="線"/>
          <p:cNvSpPr/>
          <p:nvPr/>
        </p:nvSpPr>
        <p:spPr>
          <a:xfrm flipH="1" flipV="1">
            <a:off x="19787940" y="7418987"/>
            <a:ext cx="1127321" cy="1127321"/>
          </a:xfrm>
          <a:prstGeom prst="line">
            <a:avLst/>
          </a:prstGeom>
          <a:ln w="50800">
            <a:solidFill>
              <a:srgbClr val="000000"/>
            </a:solidFill>
            <a:prstDash val="sysDot"/>
            <a:miter lim="400000"/>
          </a:ln>
        </p:spPr>
        <p:txBody>
          <a:bodyPr lIns="0" tIns="0" rIns="0" bIns="0" anchor="ctr"/>
          <a:lstStyle/>
          <a:p>
            <a:pPr>
              <a:defRPr sz="11300">
                <a:solidFill>
                  <a:srgbClr val="FFFFFF"/>
                </a:solidFill>
              </a:defRPr>
            </a:pPr>
          </a:p>
        </p:txBody>
      </p:sp>
      <p:sp>
        <p:nvSpPr>
          <p:cNvPr id="572" name="線"/>
          <p:cNvSpPr/>
          <p:nvPr/>
        </p:nvSpPr>
        <p:spPr>
          <a:xfrm flipH="1">
            <a:off x="19763978" y="7490783"/>
            <a:ext cx="2331965" cy="1"/>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73"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74"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575" name="線"/>
          <p:cNvSpPr/>
          <p:nvPr/>
        </p:nvSpPr>
        <p:spPr>
          <a:xfrm flipV="1">
            <a:off x="22065537" y="7467833"/>
            <a:ext cx="1" cy="1649013"/>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76" name="線"/>
          <p:cNvSpPr/>
          <p:nvPr/>
        </p:nvSpPr>
        <p:spPr>
          <a:xfrm flipH="1">
            <a:off x="18415309" y="4626442"/>
            <a:ext cx="1051156" cy="1051156"/>
          </a:xfrm>
          <a:prstGeom prst="line">
            <a:avLst/>
          </a:prstGeom>
          <a:ln w="114300">
            <a:solidFill>
              <a:srgbClr val="000000"/>
            </a:solidFill>
            <a:miter lim="400000"/>
            <a:tailEnd type="triangle"/>
          </a:ln>
        </p:spPr>
        <p:txBody>
          <a:bodyPr lIns="0" tIns="0" rIns="0" bIns="0" anchor="ctr"/>
          <a:lstStyle/>
          <a:p>
            <a:pPr>
              <a:defRPr sz="11300">
                <a:solidFill>
                  <a:srgbClr val="FFFFFF"/>
                </a:solidFill>
              </a:defRPr>
            </a:pPr>
          </a:p>
        </p:txBody>
      </p:sp>
      <p:sp>
        <p:nvSpPr>
          <p:cNvPr id="577" name="線"/>
          <p:cNvSpPr/>
          <p:nvPr/>
        </p:nvSpPr>
        <p:spPr>
          <a:xfrm flipV="1">
            <a:off x="19561002" y="4529351"/>
            <a:ext cx="1" cy="1649012"/>
          </a:xfrm>
          <a:prstGeom prst="line">
            <a:avLst/>
          </a:prstGeom>
          <a:ln w="1397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pic>
        <p:nvPicPr>
          <p:cNvPr id="578" name="スクリーンショット 2019-02-12 15.59.44.png" descr="スクリーンショット 2019-02-12 15.59.44.png"/>
          <p:cNvPicPr>
            <a:picLocks noChangeAspect="1"/>
          </p:cNvPicPr>
          <p:nvPr/>
        </p:nvPicPr>
        <p:blipFill>
          <a:blip r:embed="rId2">
            <a:extLst/>
          </a:blip>
          <a:srcRect l="54116" t="32009" r="43448" b="61504"/>
          <a:stretch>
            <a:fillRect/>
          </a:stretch>
        </p:blipFill>
        <p:spPr>
          <a:xfrm>
            <a:off x="1253729" y="8533046"/>
            <a:ext cx="753325" cy="603757"/>
          </a:xfrm>
          <a:prstGeom prst="rect">
            <a:avLst/>
          </a:prstGeom>
          <a:ln w="12700">
            <a:miter lim="400000"/>
          </a:ln>
        </p:spPr>
      </p:pic>
      <p:sp>
        <p:nvSpPr>
          <p:cNvPr id="579" name="= ２：SFに近いアクチン分子ほど強く引く(距離依存ARF)"/>
          <p:cNvSpPr txBox="1"/>
          <p:nvPr/>
        </p:nvSpPr>
        <p:spPr>
          <a:xfrm>
            <a:off x="2111251" y="8338827"/>
            <a:ext cx="1103595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 ２：SFに近いアクチン分子ほど強く引く(距離依存ARF)</a:t>
            </a:r>
          </a:p>
        </p:txBody>
      </p:sp>
      <p:pic>
        <p:nvPicPr>
          <p:cNvPr id="580" name="スクリーンショット 2019-02-12 15.59.44.png" descr="スクリーンショット 2019-02-12 15.59.44.png"/>
          <p:cNvPicPr>
            <a:picLocks noChangeAspect="1"/>
          </p:cNvPicPr>
          <p:nvPr/>
        </p:nvPicPr>
        <p:blipFill>
          <a:blip r:embed="rId2">
            <a:extLst/>
          </a:blip>
          <a:srcRect l="5249" t="0" r="0" b="48590"/>
          <a:stretch>
            <a:fillRect/>
          </a:stretch>
        </p:blipFill>
        <p:spPr>
          <a:xfrm>
            <a:off x="769047" y="3897532"/>
            <a:ext cx="13720234" cy="2239809"/>
          </a:xfrm>
          <a:prstGeom prst="rect">
            <a:avLst/>
          </a:prstGeom>
          <a:ln w="12700">
            <a:miter lim="400000"/>
          </a:ln>
        </p:spPr>
      </p:pic>
      <p:sp>
        <p:nvSpPr>
          <p:cNvPr id="581" name="四角形"/>
          <p:cNvSpPr/>
          <p:nvPr/>
        </p:nvSpPr>
        <p:spPr>
          <a:xfrm>
            <a:off x="12812338" y="48442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3" name="スクリーンショット 2019-02-12 15.59.44.png" descr="スクリーンショット 2019-02-12 15.59.44.png"/>
          <p:cNvPicPr>
            <a:picLocks noChangeAspect="1"/>
          </p:cNvPicPr>
          <p:nvPr/>
        </p:nvPicPr>
        <p:blipFill>
          <a:blip r:embed="rId2">
            <a:extLst/>
          </a:blip>
          <a:srcRect l="6006" t="63513" r="89690" b="21028"/>
          <a:stretch>
            <a:fillRect/>
          </a:stretch>
        </p:blipFill>
        <p:spPr>
          <a:xfrm>
            <a:off x="21638354" y="9128877"/>
            <a:ext cx="749349" cy="809903"/>
          </a:xfrm>
          <a:prstGeom prst="rect">
            <a:avLst/>
          </a:prstGeom>
          <a:ln w="12700">
            <a:miter lim="400000"/>
          </a:ln>
        </p:spPr>
      </p:pic>
      <p:pic>
        <p:nvPicPr>
          <p:cNvPr id="584" name="スクリーンショット 2019-02-12 15.59.44.png" descr="スクリーンショット 2019-02-12 15.59.44.png"/>
          <p:cNvPicPr>
            <a:picLocks noChangeAspect="1"/>
          </p:cNvPicPr>
          <p:nvPr/>
        </p:nvPicPr>
        <p:blipFill>
          <a:blip r:embed="rId2">
            <a:extLst/>
          </a:blip>
          <a:srcRect l="17404" t="20293" r="77456" b="61419"/>
          <a:stretch>
            <a:fillRect/>
          </a:stretch>
        </p:blipFill>
        <p:spPr>
          <a:xfrm>
            <a:off x="21626044" y="4177210"/>
            <a:ext cx="933346" cy="999149"/>
          </a:xfrm>
          <a:prstGeom prst="rect">
            <a:avLst/>
          </a:prstGeom>
          <a:ln w="12700">
            <a:miter lim="400000"/>
          </a:ln>
        </p:spPr>
      </p:pic>
      <p:pic>
        <p:nvPicPr>
          <p:cNvPr id="585" name="スクリーンショット 2019-02-12 15.59.44.png" descr="スクリーンショット 2019-02-12 15.59.44.png"/>
          <p:cNvPicPr>
            <a:picLocks noChangeAspect="1"/>
          </p:cNvPicPr>
          <p:nvPr/>
        </p:nvPicPr>
        <p:blipFill>
          <a:blip r:embed="rId2">
            <a:extLst/>
          </a:blip>
          <a:srcRect l="76264" t="11308" r="17912" b="70874"/>
          <a:stretch>
            <a:fillRect/>
          </a:stretch>
        </p:blipFill>
        <p:spPr>
          <a:xfrm>
            <a:off x="15431301" y="9359375"/>
            <a:ext cx="1163114" cy="1070858"/>
          </a:xfrm>
          <a:prstGeom prst="rect">
            <a:avLst/>
          </a:prstGeom>
          <a:ln w="12700">
            <a:miter lim="400000"/>
          </a:ln>
        </p:spPr>
      </p:pic>
      <p:pic>
        <p:nvPicPr>
          <p:cNvPr id="586" name="スクリーンショット 2019-02-12 15.59.44.png" descr="スクリーンショット 2019-02-12 15.59.44.png"/>
          <p:cNvPicPr>
            <a:picLocks noChangeAspect="1"/>
          </p:cNvPicPr>
          <p:nvPr/>
        </p:nvPicPr>
        <p:blipFill>
          <a:blip r:embed="rId2">
            <a:extLst/>
          </a:blip>
          <a:srcRect l="47760" t="9999" r="46599" b="70505"/>
          <a:stretch>
            <a:fillRect/>
          </a:stretch>
        </p:blipFill>
        <p:spPr>
          <a:xfrm>
            <a:off x="15574399" y="3533016"/>
            <a:ext cx="1163059" cy="1209626"/>
          </a:xfrm>
          <a:prstGeom prst="rect">
            <a:avLst/>
          </a:prstGeom>
          <a:ln w="12700">
            <a:miter lim="400000"/>
          </a:ln>
        </p:spPr>
      </p:pic>
      <p:pic>
        <p:nvPicPr>
          <p:cNvPr id="587" name="top.pdf" descr="top.pdf"/>
          <p:cNvPicPr>
            <a:picLocks noChangeAspect="1"/>
          </p:cNvPicPr>
          <p:nvPr/>
        </p:nvPicPr>
        <p:blipFill>
          <a:blip r:embed="rId3">
            <a:alphaModFix amt="55309"/>
            <a:extLst/>
          </a:blip>
          <a:srcRect l="38458" t="32265" r="26083" b="32265"/>
          <a:stretch>
            <a:fillRect/>
          </a:stretch>
        </p:blipFill>
        <p:spPr>
          <a:xfrm>
            <a:off x="15280467" y="3019590"/>
            <a:ext cx="9041168" cy="9044157"/>
          </a:xfrm>
          <a:prstGeom prst="rect">
            <a:avLst/>
          </a:prstGeom>
          <a:ln w="12700">
            <a:miter lim="400000"/>
          </a:ln>
        </p:spPr>
      </p:pic>
      <p:pic>
        <p:nvPicPr>
          <p:cNvPr id="588" name="スクリーンショット 2019-02-12 15.59.44.png" descr="スクリーンショット 2019-02-12 15.59.44.png"/>
          <p:cNvPicPr>
            <a:picLocks noChangeAspect="1"/>
          </p:cNvPicPr>
          <p:nvPr/>
        </p:nvPicPr>
        <p:blipFill>
          <a:blip r:embed="rId2">
            <a:extLst/>
          </a:blip>
          <a:stretch>
            <a:fillRect/>
          </a:stretch>
        </p:blipFill>
        <p:spPr>
          <a:xfrm>
            <a:off x="377764" y="3186390"/>
            <a:ext cx="13711107" cy="4125384"/>
          </a:xfrm>
          <a:prstGeom prst="rect">
            <a:avLst/>
          </a:prstGeom>
          <a:ln w="12700">
            <a:miter lim="400000"/>
          </a:ln>
        </p:spPr>
      </p:pic>
      <p:sp>
        <p:nvSpPr>
          <p:cNvPr id="589" name="ARFによる配向効果"/>
          <p:cNvSpPr txBox="1"/>
          <p:nvPr>
            <p:ph type="title"/>
          </p:nvPr>
        </p:nvSpPr>
        <p:spPr>
          <a:prstGeom prst="rect">
            <a:avLst/>
          </a:prstGeom>
        </p:spPr>
        <p:txBody>
          <a:bodyPr/>
          <a:lstStyle/>
          <a:p>
            <a:pPr/>
            <a:r>
              <a:t>ARFによる配向効果</a:t>
            </a:r>
          </a:p>
        </p:txBody>
      </p:sp>
      <p:sp>
        <p:nvSpPr>
          <p:cNvPr id="590" name="四角形"/>
          <p:cNvSpPr/>
          <p:nvPr/>
        </p:nvSpPr>
        <p:spPr>
          <a:xfrm>
            <a:off x="5067294" y="3674282"/>
            <a:ext cx="3168463"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91" name="四角形"/>
          <p:cNvSpPr/>
          <p:nvPr/>
        </p:nvSpPr>
        <p:spPr>
          <a:xfrm>
            <a:off x="4794868"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92" name="四角形"/>
          <p:cNvSpPr/>
          <p:nvPr/>
        </p:nvSpPr>
        <p:spPr>
          <a:xfrm>
            <a:off x="8922270" y="3674282"/>
            <a:ext cx="3168462"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593" name="四角形"/>
          <p:cNvSpPr/>
          <p:nvPr/>
        </p:nvSpPr>
        <p:spPr>
          <a:xfrm>
            <a:off x="8573762" y="5303884"/>
            <a:ext cx="3168463"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594" name="線"/>
          <p:cNvSpPr/>
          <p:nvPr/>
        </p:nvSpPr>
        <p:spPr>
          <a:xfrm flipV="1">
            <a:off x="21348348" y="5404403"/>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595" name="線"/>
          <p:cNvSpPr/>
          <p:nvPr/>
        </p:nvSpPr>
        <p:spPr>
          <a:xfrm flipH="1" flipV="1">
            <a:off x="19946569" y="5171362"/>
            <a:ext cx="1335750" cy="235530"/>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pic>
        <p:nvPicPr>
          <p:cNvPr id="596"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518960" y="8842929"/>
            <a:ext cx="895390" cy="1209655"/>
          </a:xfrm>
          <a:prstGeom prst="rect">
            <a:avLst/>
          </a:prstGeom>
          <a:ln w="12700">
            <a:miter lim="400000"/>
          </a:ln>
        </p:spPr>
      </p:pic>
      <p:pic>
        <p:nvPicPr>
          <p:cNvPr id="597"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554350" y="8842929"/>
            <a:ext cx="753564" cy="1118458"/>
          </a:xfrm>
          <a:prstGeom prst="rect">
            <a:avLst/>
          </a:prstGeom>
          <a:ln w="12700">
            <a:miter lim="400000"/>
          </a:ln>
        </p:spPr>
      </p:pic>
      <p:sp>
        <p:nvSpPr>
          <p:cNvPr id="598" name="&lt;"/>
          <p:cNvSpPr txBox="1"/>
          <p:nvPr/>
        </p:nvSpPr>
        <p:spPr>
          <a:xfrm>
            <a:off x="2687150" y="8906826"/>
            <a:ext cx="594361" cy="990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&lt;</a:t>
            </a:r>
          </a:p>
        </p:txBody>
      </p:sp>
      <p:sp>
        <p:nvSpPr>
          <p:cNvPr id="599" name="のとき、後端を強く引いて配向"/>
          <p:cNvSpPr txBox="1"/>
          <p:nvPr/>
        </p:nvSpPr>
        <p:spPr>
          <a:xfrm>
            <a:off x="4736050" y="9028667"/>
            <a:ext cx="10397237"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のとき、後端を強く引いて配向</a:t>
            </a:r>
          </a:p>
        </p:txBody>
      </p:sp>
      <p:sp>
        <p:nvSpPr>
          <p:cNvPr id="600" name="円形"/>
          <p:cNvSpPr/>
          <p:nvPr/>
        </p:nvSpPr>
        <p:spPr>
          <a:xfrm>
            <a:off x="16577467" y="417356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01" name="円形"/>
          <p:cNvSpPr/>
          <p:nvPr/>
        </p:nvSpPr>
        <p:spPr>
          <a:xfrm>
            <a:off x="16577467" y="10422339"/>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02" name="線"/>
          <p:cNvSpPr/>
          <p:nvPr/>
        </p:nvSpPr>
        <p:spPr>
          <a:xfrm flipH="1">
            <a:off x="20400623" y="5423249"/>
            <a:ext cx="962890" cy="96288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03" name="線"/>
          <p:cNvSpPr/>
          <p:nvPr/>
        </p:nvSpPr>
        <p:spPr>
          <a:xfrm flipH="1">
            <a:off x="18802529" y="9186508"/>
            <a:ext cx="2508709" cy="913096"/>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04" name="線"/>
          <p:cNvSpPr/>
          <p:nvPr/>
        </p:nvSpPr>
        <p:spPr>
          <a:xfrm flipH="1" flipV="1">
            <a:off x="19573118" y="7206854"/>
            <a:ext cx="1716058" cy="2045118"/>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05" name="線"/>
          <p:cNvSpPr/>
          <p:nvPr/>
        </p:nvSpPr>
        <p:spPr>
          <a:xfrm flipH="1" flipV="1">
            <a:off x="19229729" y="6131239"/>
            <a:ext cx="1142686" cy="20148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06" name="線"/>
          <p:cNvSpPr/>
          <p:nvPr/>
        </p:nvSpPr>
        <p:spPr>
          <a:xfrm flipH="1">
            <a:off x="19063061" y="5131745"/>
            <a:ext cx="871848" cy="1039028"/>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07" name="線"/>
          <p:cNvSpPr/>
          <p:nvPr/>
        </p:nvSpPr>
        <p:spPr>
          <a:xfrm flipH="1">
            <a:off x="19043603" y="5407865"/>
            <a:ext cx="2238716" cy="706229"/>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08" name="線"/>
          <p:cNvSpPr/>
          <p:nvPr/>
        </p:nvSpPr>
        <p:spPr>
          <a:xfrm flipH="1" flipV="1">
            <a:off x="17233563" y="8056625"/>
            <a:ext cx="1716059" cy="2045118"/>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609" name="線"/>
          <p:cNvSpPr/>
          <p:nvPr/>
        </p:nvSpPr>
        <p:spPr>
          <a:xfrm flipH="1">
            <a:off x="17160643" y="7203405"/>
            <a:ext cx="2508709" cy="913096"/>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
        <p:nvSpPr>
          <p:cNvPr id="610" name="線"/>
          <p:cNvSpPr/>
          <p:nvPr/>
        </p:nvSpPr>
        <p:spPr>
          <a:xfrm flipH="1" flipV="1">
            <a:off x="17214106" y="7940890"/>
            <a:ext cx="4090594" cy="1312163"/>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pic>
        <p:nvPicPr>
          <p:cNvPr id="611" name="スクリーンショット 2019-02-12 15.59.44.png" descr="スクリーンショット 2019-02-12 15.59.44.png"/>
          <p:cNvPicPr>
            <a:picLocks noChangeAspect="1"/>
          </p:cNvPicPr>
          <p:nvPr/>
        </p:nvPicPr>
        <p:blipFill>
          <a:blip r:embed="rId2">
            <a:extLst/>
          </a:blip>
          <a:srcRect l="27415" t="23344" r="68930" b="60248"/>
          <a:stretch>
            <a:fillRect/>
          </a:stretch>
        </p:blipFill>
        <p:spPr>
          <a:xfrm>
            <a:off x="1455757" y="10510571"/>
            <a:ext cx="895390" cy="1209655"/>
          </a:xfrm>
          <a:prstGeom prst="rect">
            <a:avLst/>
          </a:prstGeom>
          <a:ln w="12700">
            <a:miter lim="400000"/>
          </a:ln>
        </p:spPr>
      </p:pic>
      <p:pic>
        <p:nvPicPr>
          <p:cNvPr id="612" name="スクリーンショット 2019-02-12 15.59.44.png" descr="スクリーンショット 2019-02-12 15.59.44.png"/>
          <p:cNvPicPr>
            <a:picLocks noChangeAspect="1"/>
          </p:cNvPicPr>
          <p:nvPr/>
        </p:nvPicPr>
        <p:blipFill>
          <a:blip r:embed="rId2">
            <a:extLst/>
          </a:blip>
          <a:srcRect l="26015" t="60484" r="70503" b="22343"/>
          <a:stretch>
            <a:fillRect/>
          </a:stretch>
        </p:blipFill>
        <p:spPr>
          <a:xfrm>
            <a:off x="3491147" y="10510572"/>
            <a:ext cx="753565" cy="1118458"/>
          </a:xfrm>
          <a:prstGeom prst="rect">
            <a:avLst/>
          </a:prstGeom>
          <a:ln w="12700">
            <a:miter lim="400000"/>
          </a:ln>
        </p:spPr>
      </p:pic>
      <p:sp>
        <p:nvSpPr>
          <p:cNvPr id="613" name="＝"/>
          <p:cNvSpPr txBox="1"/>
          <p:nvPr/>
        </p:nvSpPr>
        <p:spPr>
          <a:xfrm>
            <a:off x="2419477" y="10574468"/>
            <a:ext cx="1003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vl1pPr>
          </a:lstStyle>
          <a:p>
            <a:pPr/>
            <a:r>
              <a:t>＝</a:t>
            </a:r>
          </a:p>
        </p:txBody>
      </p:sp>
      <p:sp>
        <p:nvSpPr>
          <p:cNvPr id="614" name="のとき、配向効果なし"/>
          <p:cNvSpPr txBox="1"/>
          <p:nvPr/>
        </p:nvSpPr>
        <p:spPr>
          <a:xfrm>
            <a:off x="4672847" y="10696309"/>
            <a:ext cx="748030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5800">
                <a:latin typeface="+mn-lt"/>
                <a:ea typeface="+mn-ea"/>
                <a:cs typeface="+mn-cs"/>
                <a:sym typeface="ヒラギノ角ゴ ProN W3"/>
              </a:defRPr>
            </a:lvl1pPr>
          </a:lstStyle>
          <a:p>
            <a:pPr/>
            <a:r>
              <a:t>のとき、配向効果なし</a:t>
            </a:r>
          </a:p>
        </p:txBody>
      </p:sp>
      <p:sp>
        <p:nvSpPr>
          <p:cNvPr id="615" name="線"/>
          <p:cNvSpPr/>
          <p:nvPr/>
        </p:nvSpPr>
        <p:spPr>
          <a:xfrm flipV="1">
            <a:off x="17157673" y="6278616"/>
            <a:ext cx="1645721" cy="1645721"/>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16" name="四角形"/>
          <p:cNvSpPr/>
          <p:nvPr/>
        </p:nvSpPr>
        <p:spPr>
          <a:xfrm>
            <a:off x="12469973" y="4172755"/>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7" name="四角形"/>
          <p:cNvSpPr/>
          <p:nvPr/>
        </p:nvSpPr>
        <p:spPr>
          <a:xfrm>
            <a:off x="12035780" y="5712820"/>
            <a:ext cx="444501" cy="80972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8" name="四角形"/>
          <p:cNvSpPr/>
          <p:nvPr/>
        </p:nvSpPr>
        <p:spPr>
          <a:xfrm>
            <a:off x="621932" y="3576406"/>
            <a:ext cx="444501" cy="3206355"/>
          </a:xfrm>
          <a:prstGeom prst="rect">
            <a:avLst/>
          </a:prstGeom>
          <a:solidFill>
            <a:srgbClr val="FFFFFF"/>
          </a:solidFill>
          <a:ln w="12700">
            <a:miter lim="400000"/>
          </a:ln>
        </p:spPr>
        <p:txBody>
          <a:bodyPr lIns="0" tIns="0" rIns="0" bIns="0" anchor="ctr"/>
          <a:lstStyle/>
          <a:p>
            <a:pPr>
              <a:defRPr sz="11300">
                <a:solidFill>
                  <a:srgbClr val="FFFFFF"/>
                </a:solidFill>
              </a:defRPr>
            </a:pPr>
          </a:p>
        </p:txBody>
      </p:sp>
      <p:sp>
        <p:nvSpPr>
          <p:cNvPr id="619" name="先端位置"/>
          <p:cNvSpPr txBox="1"/>
          <p:nvPr/>
        </p:nvSpPr>
        <p:spPr>
          <a:xfrm>
            <a:off x="339765" y="3402272"/>
            <a:ext cx="16383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先端位置</a:t>
            </a:r>
          </a:p>
        </p:txBody>
      </p:sp>
      <p:sp>
        <p:nvSpPr>
          <p:cNvPr id="620" name="後端位置"/>
          <p:cNvSpPr txBox="1"/>
          <p:nvPr/>
        </p:nvSpPr>
        <p:spPr>
          <a:xfrm>
            <a:off x="339765" y="5007848"/>
            <a:ext cx="163830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後端位置</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2" name="スクリーンショット 2019-02-12 15.57.30.png" descr="スクリーンショット 2019-02-12 15.57.30.png"/>
          <p:cNvPicPr>
            <a:picLocks noChangeAspect="1"/>
          </p:cNvPicPr>
          <p:nvPr/>
        </p:nvPicPr>
        <p:blipFill>
          <a:blip r:embed="rId2">
            <a:extLst/>
          </a:blip>
          <a:stretch>
            <a:fillRect/>
          </a:stretch>
        </p:blipFill>
        <p:spPr>
          <a:xfrm>
            <a:off x="321511" y="2509623"/>
            <a:ext cx="11223712" cy="4527904"/>
          </a:xfrm>
          <a:prstGeom prst="rect">
            <a:avLst/>
          </a:prstGeom>
          <a:ln w="12700">
            <a:miter lim="400000"/>
          </a:ln>
        </p:spPr>
      </p:pic>
      <p:sp>
        <p:nvSpPr>
          <p:cNvPr id="623" name="ストレスファイバが１つの場合"/>
          <p:cNvSpPr txBox="1"/>
          <p:nvPr>
            <p:ph type="title"/>
          </p:nvPr>
        </p:nvSpPr>
        <p:spPr>
          <a:prstGeom prst="rect">
            <a:avLst/>
          </a:prstGeom>
        </p:spPr>
        <p:txBody>
          <a:bodyPr/>
          <a:lstStyle>
            <a:lvl1pPr defTabSz="800735">
              <a:defRPr sz="11834"/>
            </a:lvl1pPr>
          </a:lstStyle>
          <a:p>
            <a:pPr/>
            <a:r>
              <a:t>ストレスファイバが１つの場合</a:t>
            </a:r>
          </a:p>
        </p:txBody>
      </p:sp>
      <p:sp>
        <p:nvSpPr>
          <p:cNvPr id="624" name="α＜βで配向効果を表現"/>
          <p:cNvSpPr txBox="1"/>
          <p:nvPr/>
        </p:nvSpPr>
        <p:spPr>
          <a:xfrm>
            <a:off x="413780" y="6882865"/>
            <a:ext cx="5981701" cy="63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lvl1pPr>
          </a:lstStyle>
          <a:p>
            <a:pPr/>
            <a:r>
              <a:t>α＜βで配向効果を表現</a:t>
            </a:r>
          </a:p>
        </p:txBody>
      </p:sp>
      <p:pic>
        <p:nvPicPr>
          <p:cNvPr id="625" name="top.pdf" descr="top.pdf"/>
          <p:cNvPicPr>
            <a:picLocks noChangeAspect="1"/>
          </p:cNvPicPr>
          <p:nvPr/>
        </p:nvPicPr>
        <p:blipFill>
          <a:blip r:embed="rId3">
            <a:alphaModFix amt="55309"/>
            <a:extLst/>
          </a:blip>
          <a:srcRect l="38458" t="32265" r="26083" b="32265"/>
          <a:stretch>
            <a:fillRect/>
          </a:stretch>
        </p:blipFill>
        <p:spPr>
          <a:xfrm>
            <a:off x="15242426" y="3057630"/>
            <a:ext cx="9041168" cy="9044158"/>
          </a:xfrm>
          <a:prstGeom prst="rect">
            <a:avLst/>
          </a:prstGeom>
          <a:ln w="12700">
            <a:miter lim="400000"/>
          </a:ln>
        </p:spPr>
      </p:pic>
      <p:pic>
        <p:nvPicPr>
          <p:cNvPr id="626" name="スクリーンショット 2019-02-12 15.57.30.png" descr="スクリーンショット 2019-02-12 15.57.30.png"/>
          <p:cNvPicPr>
            <a:picLocks noChangeAspect="1"/>
          </p:cNvPicPr>
          <p:nvPr/>
        </p:nvPicPr>
        <p:blipFill>
          <a:blip r:embed="rId2">
            <a:extLst/>
          </a:blip>
          <a:srcRect l="65432" t="11087" r="27421" b="73331"/>
          <a:stretch>
            <a:fillRect/>
          </a:stretch>
        </p:blipFill>
        <p:spPr>
          <a:xfrm>
            <a:off x="14101729" y="6612994"/>
            <a:ext cx="1003854" cy="883050"/>
          </a:xfrm>
          <a:prstGeom prst="rect">
            <a:avLst/>
          </a:prstGeom>
          <a:ln w="12700">
            <a:miter lim="400000"/>
          </a:ln>
        </p:spPr>
      </p:pic>
      <p:sp>
        <p:nvSpPr>
          <p:cNvPr id="627" name="線"/>
          <p:cNvSpPr/>
          <p:nvPr/>
        </p:nvSpPr>
        <p:spPr>
          <a:xfrm flipV="1">
            <a:off x="21367369" y="5779247"/>
            <a:ext cx="1" cy="3839634"/>
          </a:xfrm>
          <a:prstGeom prst="line">
            <a:avLst/>
          </a:prstGeom>
          <a:ln w="190500">
            <a:solidFill>
              <a:schemeClr val="accent5">
                <a:hueOff val="-82419"/>
                <a:satOff val="-9513"/>
                <a:lumOff val="-16343"/>
              </a:schemeClr>
            </a:solidFill>
            <a:miter lim="400000"/>
            <a:tailEnd type="oval"/>
          </a:ln>
        </p:spPr>
        <p:txBody>
          <a:bodyPr lIns="0" tIns="0" rIns="0" bIns="0" anchor="ctr"/>
          <a:lstStyle/>
          <a:p>
            <a:pPr>
              <a:defRPr sz="11300">
                <a:solidFill>
                  <a:srgbClr val="FFFFFF"/>
                </a:solidFill>
              </a:defRPr>
            </a:pPr>
          </a:p>
        </p:txBody>
      </p:sp>
      <p:sp>
        <p:nvSpPr>
          <p:cNvPr id="628" name="四角形"/>
          <p:cNvSpPr/>
          <p:nvPr/>
        </p:nvSpPr>
        <p:spPr>
          <a:xfrm>
            <a:off x="5536659" y="3059491"/>
            <a:ext cx="3537204" cy="1627597"/>
          </a:xfrm>
          <a:prstGeom prst="rect">
            <a:avLst/>
          </a:prstGeom>
          <a:ln w="88900">
            <a:solidFill>
              <a:schemeClr val="accent4">
                <a:hueOff val="-1081314"/>
                <a:satOff val="4338"/>
                <a:lumOff val="-8931"/>
              </a:schemeClr>
            </a:solidFill>
            <a:miter lim="400000"/>
          </a:ln>
        </p:spPr>
        <p:txBody>
          <a:bodyPr lIns="0" tIns="0" rIns="0" bIns="0" anchor="ctr"/>
          <a:lstStyle/>
          <a:p>
            <a:pPr>
              <a:defRPr sz="11300">
                <a:solidFill>
                  <a:srgbClr val="FFFFFF"/>
                </a:solidFill>
              </a:defRPr>
            </a:pPr>
          </a:p>
        </p:txBody>
      </p:sp>
      <p:sp>
        <p:nvSpPr>
          <p:cNvPr id="629" name="四角形"/>
          <p:cNvSpPr/>
          <p:nvPr/>
        </p:nvSpPr>
        <p:spPr>
          <a:xfrm>
            <a:off x="5365477" y="4822220"/>
            <a:ext cx="3537204" cy="1627597"/>
          </a:xfrm>
          <a:prstGeom prst="rect">
            <a:avLst/>
          </a:prstGeom>
          <a:ln w="88900">
            <a:solidFill>
              <a:schemeClr val="accent1"/>
            </a:solidFill>
            <a:miter lim="400000"/>
          </a:ln>
        </p:spPr>
        <p:txBody>
          <a:bodyPr lIns="0" tIns="0" rIns="0" bIns="0" anchor="ctr"/>
          <a:lstStyle/>
          <a:p>
            <a:pPr>
              <a:defRPr sz="11300">
                <a:solidFill>
                  <a:srgbClr val="FFFFFF"/>
                </a:solidFill>
              </a:defRPr>
            </a:pPr>
          </a:p>
        </p:txBody>
      </p:sp>
      <p:sp>
        <p:nvSpPr>
          <p:cNvPr id="630" name="線"/>
          <p:cNvSpPr/>
          <p:nvPr/>
        </p:nvSpPr>
        <p:spPr>
          <a:xfrm flipH="1">
            <a:off x="19734112" y="5805442"/>
            <a:ext cx="1532100" cy="509242"/>
          </a:xfrm>
          <a:prstGeom prst="line">
            <a:avLst/>
          </a:prstGeom>
          <a:ln w="114300">
            <a:solidFill>
              <a:schemeClr val="accent4">
                <a:hueOff val="-1081314"/>
                <a:satOff val="4338"/>
                <a:lumOff val="-8931"/>
              </a:schemeClr>
            </a:solidFill>
            <a:miter lim="400000"/>
            <a:tailEnd type="triangle"/>
          </a:ln>
        </p:spPr>
        <p:txBody>
          <a:bodyPr lIns="0" tIns="0" rIns="0" bIns="0" anchor="ctr"/>
          <a:lstStyle/>
          <a:p>
            <a:pPr>
              <a:defRPr sz="11300">
                <a:solidFill>
                  <a:srgbClr val="FFFFFF"/>
                </a:solidFill>
              </a:defRPr>
            </a:pPr>
          </a:p>
        </p:txBody>
      </p:sp>
      <p:sp>
        <p:nvSpPr>
          <p:cNvPr id="631" name="アクチン分子を細胞膜の最後部へ引きつけると仮定"/>
          <p:cNvSpPr txBox="1"/>
          <p:nvPr/>
        </p:nvSpPr>
        <p:spPr>
          <a:xfrm>
            <a:off x="2144099" y="8923210"/>
            <a:ext cx="11035958" cy="194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アクチン分子を細胞膜の最後部へ引きつけると仮定</a:t>
            </a:r>
          </a:p>
        </p:txBody>
      </p:sp>
      <p:sp>
        <p:nvSpPr>
          <p:cNvPr id="632" name="円形"/>
          <p:cNvSpPr/>
          <p:nvPr/>
        </p:nvSpPr>
        <p:spPr>
          <a:xfrm>
            <a:off x="15169967" y="7254854"/>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33" name="円形"/>
          <p:cNvSpPr/>
          <p:nvPr/>
        </p:nvSpPr>
        <p:spPr>
          <a:xfrm>
            <a:off x="15169967" y="13503623"/>
            <a:ext cx="444501" cy="441961"/>
          </a:xfrm>
          <a:prstGeom prst="ellipse">
            <a:avLst/>
          </a:prstGeom>
          <a:solidFill>
            <a:srgbClr val="FFFFFF"/>
          </a:solidFill>
          <a:ln w="12700">
            <a:miter lim="400000"/>
          </a:ln>
        </p:spPr>
        <p:txBody>
          <a:bodyPr lIns="0" tIns="0" rIns="0" bIns="0" anchor="ctr"/>
          <a:lstStyle/>
          <a:p>
            <a:pPr>
              <a:defRPr sz="11300">
                <a:solidFill>
                  <a:srgbClr val="FFFFFF"/>
                </a:solidFill>
              </a:defRPr>
            </a:pPr>
          </a:p>
        </p:txBody>
      </p:sp>
      <p:sp>
        <p:nvSpPr>
          <p:cNvPr id="634" name="線"/>
          <p:cNvSpPr/>
          <p:nvPr/>
        </p:nvSpPr>
        <p:spPr>
          <a:xfrm flipH="1" flipV="1">
            <a:off x="19707060" y="9001027"/>
            <a:ext cx="1584553" cy="576731"/>
          </a:xfrm>
          <a:prstGeom prst="line">
            <a:avLst/>
          </a:prstGeom>
          <a:ln w="114300">
            <a:solidFill>
              <a:schemeClr val="accent1"/>
            </a:solidFill>
            <a:miter lim="400000"/>
            <a:tailEnd type="triangle"/>
          </a:ln>
        </p:spPr>
        <p:txBody>
          <a:bodyPr lIns="0" tIns="0" rIns="0" bIns="0" anchor="ctr"/>
          <a:lstStyle/>
          <a:p>
            <a:pPr>
              <a:defRPr sz="11300">
                <a:solidFill>
                  <a:srgbClr val="FFFFFF"/>
                </a:solidFill>
              </a:defRPr>
            </a:pPr>
          </a:p>
        </p:txBody>
      </p:sp>
      <p:sp>
        <p:nvSpPr>
          <p:cNvPr id="635" name="線"/>
          <p:cNvSpPr/>
          <p:nvPr/>
        </p:nvSpPr>
        <p:spPr>
          <a:xfrm flipV="1">
            <a:off x="15527826" y="5804553"/>
            <a:ext cx="5749426" cy="1692057"/>
          </a:xfrm>
          <a:prstGeom prst="line">
            <a:avLst/>
          </a:prstGeom>
          <a:ln w="50800">
            <a:solidFill>
              <a:schemeClr val="accent4">
                <a:hueOff val="-1081314"/>
                <a:satOff val="4338"/>
                <a:lumOff val="-8931"/>
              </a:schemeClr>
            </a:solidFill>
            <a:prstDash val="sysDot"/>
            <a:miter lim="400000"/>
          </a:ln>
        </p:spPr>
        <p:txBody>
          <a:bodyPr lIns="0" tIns="0" rIns="0" bIns="0" anchor="ctr"/>
          <a:lstStyle/>
          <a:p>
            <a:pPr>
              <a:defRPr sz="11300">
                <a:solidFill>
                  <a:srgbClr val="FFFFFF"/>
                </a:solidFill>
              </a:defRPr>
            </a:pPr>
          </a:p>
        </p:txBody>
      </p:sp>
      <p:sp>
        <p:nvSpPr>
          <p:cNvPr id="636" name="線"/>
          <p:cNvSpPr/>
          <p:nvPr/>
        </p:nvSpPr>
        <p:spPr>
          <a:xfrm>
            <a:off x="15481458" y="7564959"/>
            <a:ext cx="5965144" cy="2029714"/>
          </a:xfrm>
          <a:prstGeom prst="line">
            <a:avLst/>
          </a:prstGeom>
          <a:ln w="50800">
            <a:solidFill>
              <a:schemeClr val="accent1"/>
            </a:solidFill>
            <a:prstDash val="sysDot"/>
            <a:miter lim="400000"/>
          </a:ln>
        </p:spPr>
        <p:txBody>
          <a:bodyPr lIns="0" tIns="0" rIns="0" bIns="0" anchor="ctr"/>
          <a:lstStyle/>
          <a:p>
            <a:pPr>
              <a:defRPr sz="11300">
                <a:solidFill>
                  <a:srgbClr val="FFFFFF"/>
                </a:solidFill>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消滅と再発生"/>
          <p:cNvSpPr txBox="1"/>
          <p:nvPr>
            <p:ph type="title"/>
          </p:nvPr>
        </p:nvSpPr>
        <p:spPr>
          <a:prstGeom prst="rect">
            <a:avLst/>
          </a:prstGeom>
        </p:spPr>
        <p:txBody>
          <a:bodyPr/>
          <a:lstStyle/>
          <a:p>
            <a:pPr/>
            <a:r>
              <a:t>消滅と再発生</a:t>
            </a:r>
          </a:p>
        </p:txBody>
      </p:sp>
      <p:pic>
        <p:nvPicPr>
          <p:cNvPr id="652" name="接続の線" descr="接続の線"/>
          <p:cNvPicPr>
            <a:picLocks noChangeAspect="0"/>
          </p:cNvPicPr>
          <p:nvPr/>
        </p:nvPicPr>
        <p:blipFill>
          <a:blip r:embed="rId2">
            <a:extLst/>
          </a:blip>
          <a:stretch>
            <a:fillRect/>
          </a:stretch>
        </p:blipFill>
        <p:spPr>
          <a:xfrm>
            <a:off x="12676991" y="3635310"/>
            <a:ext cx="3052973" cy="3197485"/>
          </a:xfrm>
          <a:prstGeom prst="rect">
            <a:avLst/>
          </a:prstGeom>
        </p:spPr>
      </p:pic>
      <p:pic>
        <p:nvPicPr>
          <p:cNvPr id="640" name="グループ" descr="グループ"/>
          <p:cNvPicPr>
            <a:picLocks noChangeAspect="1"/>
          </p:cNvPicPr>
          <p:nvPr/>
        </p:nvPicPr>
        <p:blipFill>
          <a:blip r:embed="rId3">
            <a:alphaModFix amt="63957"/>
            <a:extLst/>
          </a:blip>
          <a:srcRect l="38129" t="34208" r="31514" b="34208"/>
          <a:stretch>
            <a:fillRect/>
          </a:stretch>
        </p:blipFill>
        <p:spPr>
          <a:xfrm>
            <a:off x="14887616" y="3027863"/>
            <a:ext cx="9169262" cy="9539874"/>
          </a:xfrm>
          <a:prstGeom prst="rect">
            <a:avLst/>
          </a:prstGeom>
          <a:ln w="12700">
            <a:miter lim="400000"/>
          </a:ln>
        </p:spPr>
      </p:pic>
      <p:grpSp>
        <p:nvGrpSpPr>
          <p:cNvPr id="643" name="格子状に分割されたエリアごとにアクチンの密度を計算し、その値がしきい値以下ならば消滅"/>
          <p:cNvGrpSpPr/>
          <p:nvPr/>
        </p:nvGrpSpPr>
        <p:grpSpPr>
          <a:xfrm>
            <a:off x="690991" y="6600375"/>
            <a:ext cx="12068657" cy="3251200"/>
            <a:chOff x="0" y="0"/>
            <a:chExt cx="12068656" cy="3251199"/>
          </a:xfrm>
        </p:grpSpPr>
        <p:sp>
          <p:nvSpPr>
            <p:cNvPr id="642" name="格子状に分割されたエリアごとにアクチンの密度を計算し、その値がしきい値以下ならば消滅"/>
            <p:cNvSpPr txBox="1"/>
            <p:nvPr/>
          </p:nvSpPr>
          <p:spPr>
            <a:xfrm>
              <a:off x="50800" y="50800"/>
              <a:ext cx="11967058" cy="31496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格子状に分割されたエリアごとにアクチンの密度を計算し、その値がしきい値以下ならば消滅</a:t>
              </a:r>
            </a:p>
          </p:txBody>
        </p:sp>
        <p:pic>
          <p:nvPicPr>
            <p:cNvPr id="641" name="格子状に分割されたエリアごとにアクチンの密度を計算し、その値がしきい値以下ならば消滅" descr="格子状に分割されたエリアごとにアクチンの密度を計算し、その値がしきい値以下ならば消滅"/>
            <p:cNvPicPr>
              <a:picLocks noChangeAspect="0"/>
            </p:cNvPicPr>
            <p:nvPr/>
          </p:nvPicPr>
          <p:blipFill>
            <a:blip r:embed="rId4">
              <a:extLst/>
            </a:blip>
            <a:stretch>
              <a:fillRect/>
            </a:stretch>
          </p:blipFill>
          <p:spPr>
            <a:xfrm>
              <a:off x="0" y="0"/>
              <a:ext cx="12068657" cy="3251200"/>
            </a:xfrm>
            <a:prstGeom prst="rect">
              <a:avLst/>
            </a:prstGeom>
            <a:effectLst/>
          </p:spPr>
        </p:pic>
      </p:grpSp>
      <p:sp>
        <p:nvSpPr>
          <p:cNvPr id="644" name="四角形"/>
          <p:cNvSpPr/>
          <p:nvPr/>
        </p:nvSpPr>
        <p:spPr>
          <a:xfrm>
            <a:off x="14885548" y="3034448"/>
            <a:ext cx="603326" cy="664324"/>
          </a:xfrm>
          <a:prstGeom prst="rect">
            <a:avLst/>
          </a:prstGeom>
          <a:solidFill>
            <a:schemeClr val="accent5">
              <a:hueOff val="-82419"/>
              <a:satOff val="-9513"/>
              <a:lumOff val="-16343"/>
            </a:schemeClr>
          </a:solidFill>
          <a:ln w="38100">
            <a:solidFill>
              <a:srgbClr val="FFFFFF"/>
            </a:solidFill>
            <a:miter lim="400000"/>
          </a:ln>
        </p:spPr>
        <p:txBody>
          <a:bodyPr lIns="0" tIns="0" rIns="0" bIns="0" anchor="ctr"/>
          <a:lstStyle/>
          <a:p>
            <a:pPr>
              <a:defRPr sz="11300">
                <a:solidFill>
                  <a:srgbClr val="FFFFFF"/>
                </a:solidFill>
              </a:defRPr>
            </a:pPr>
          </a:p>
        </p:txBody>
      </p:sp>
      <p:sp>
        <p:nvSpPr>
          <p:cNvPr id="645" name="矢印"/>
          <p:cNvSpPr/>
          <p:nvPr/>
        </p:nvSpPr>
        <p:spPr>
          <a:xfrm rot="5400000">
            <a:off x="6189655" y="10051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grpSp>
        <p:nvGrpSpPr>
          <p:cNvPr id="648" name="細胞膜の内側へ再発生させ新たな重合方向をランダムに決定"/>
          <p:cNvGrpSpPr/>
          <p:nvPr/>
        </p:nvGrpSpPr>
        <p:grpSpPr>
          <a:xfrm>
            <a:off x="690991" y="11372632"/>
            <a:ext cx="12068657" cy="2146300"/>
            <a:chOff x="0" y="0"/>
            <a:chExt cx="12068656" cy="2146299"/>
          </a:xfrm>
        </p:grpSpPr>
        <p:sp>
          <p:nvSpPr>
            <p:cNvPr id="647" name="細胞膜の内側へ再発生させ新たな重合方向をランダムに決定"/>
            <p:cNvSpPr txBox="1"/>
            <p:nvPr/>
          </p:nvSpPr>
          <p:spPr>
            <a:xfrm>
              <a:off x="50800" y="50800"/>
              <a:ext cx="11967058" cy="2044700"/>
            </a:xfrm>
            <a:prstGeom prst="rect">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spcBef>
                  <a:spcPts val="5900"/>
                </a:spcBef>
                <a:defRPr sz="5800">
                  <a:latin typeface="+mn-lt"/>
                  <a:ea typeface="+mn-ea"/>
                  <a:cs typeface="+mn-cs"/>
                  <a:sym typeface="ヒラギノ角ゴ ProN W3"/>
                </a:defRPr>
              </a:lvl1pPr>
            </a:lstStyle>
            <a:p>
              <a:pPr/>
              <a:r>
                <a:t>細胞膜の内側へ再発生させ新たな重合方向をランダムに決定</a:t>
              </a:r>
            </a:p>
          </p:txBody>
        </p:sp>
        <p:pic>
          <p:nvPicPr>
            <p:cNvPr id="646" name="細胞膜の内側へ再発生させ新たな重合方向をランダムに決定" descr="細胞膜の内側へ再発生させ新たな重合方向をランダムに決定"/>
            <p:cNvPicPr>
              <a:picLocks noChangeAspect="0"/>
            </p:cNvPicPr>
            <p:nvPr/>
          </p:nvPicPr>
          <p:blipFill>
            <a:blip r:embed="rId5">
              <a:extLst/>
            </a:blip>
            <a:stretch>
              <a:fillRect/>
            </a:stretch>
          </p:blipFill>
          <p:spPr>
            <a:xfrm>
              <a:off x="0" y="0"/>
              <a:ext cx="12068657" cy="2146300"/>
            </a:xfrm>
            <a:prstGeom prst="rect">
              <a:avLst/>
            </a:prstGeom>
            <a:effectLst/>
          </p:spPr>
        </p:pic>
      </p:grpSp>
      <p:sp>
        <p:nvSpPr>
          <p:cNvPr id="649" name="アクチン密度が高い領域ほどアクチン重合は活発"/>
          <p:cNvSpPr txBox="1"/>
          <p:nvPr/>
        </p:nvSpPr>
        <p:spPr>
          <a:xfrm>
            <a:off x="2037546" y="2919286"/>
            <a:ext cx="9629545"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アクチン密度が高い領域ほどアクチン重合は活発</a:t>
            </a:r>
          </a:p>
        </p:txBody>
      </p:sp>
      <p:sp>
        <p:nvSpPr>
          <p:cNvPr id="650" name="矢印"/>
          <p:cNvSpPr/>
          <p:nvPr/>
        </p:nvSpPr>
        <p:spPr>
          <a:xfrm rot="5400000">
            <a:off x="6316655" y="10178698"/>
            <a:ext cx="1071328" cy="1120810"/>
          </a:xfrm>
          <a:prstGeom prst="rightArrow">
            <a:avLst>
              <a:gd name="adj1" fmla="val 28062"/>
              <a:gd name="adj2" fmla="val 30069"/>
            </a:avLst>
          </a:prstGeom>
          <a:solidFill>
            <a:srgbClr val="000000"/>
          </a:solidFill>
          <a:ln w="12700">
            <a:miter lim="400000"/>
          </a:ln>
        </p:spPr>
        <p:txBody>
          <a:bodyPr lIns="0" tIns="0" rIns="0" bIns="0" anchor="ctr"/>
          <a:lstStyle/>
          <a:p>
            <a:pPr>
              <a:defRPr sz="11300">
                <a:solidFill>
                  <a:srgbClr val="FFFFFF"/>
                </a:solidFill>
              </a:defRPr>
            </a:pPr>
          </a:p>
        </p:txBody>
      </p:sp>
      <p:sp>
        <p:nvSpPr>
          <p:cNvPr id="651" name="[Yumura et al.1998]"/>
          <p:cNvSpPr txBox="1"/>
          <p:nvPr/>
        </p:nvSpPr>
        <p:spPr>
          <a:xfrm>
            <a:off x="9676671" y="4536392"/>
            <a:ext cx="4839984" cy="5778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3700">
                <a:latin typeface="+mn-lt"/>
                <a:ea typeface="+mn-ea"/>
                <a:cs typeface="+mn-cs"/>
                <a:sym typeface="ヒラギノ角ゴ ProN W3"/>
              </a:defRPr>
            </a:lvl1pPr>
          </a:lstStyle>
          <a:p>
            <a:pPr/>
            <a:r>
              <a:t>[Yumura et al.1998]</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シミュレーション結果"/>
          <p:cNvSpPr txBox="1"/>
          <p:nvPr>
            <p:ph type="title"/>
          </p:nvPr>
        </p:nvSpPr>
        <p:spPr>
          <a:prstGeom prst="rect">
            <a:avLst/>
          </a:prstGeom>
        </p:spPr>
        <p:txBody>
          <a:bodyPr/>
          <a:lstStyle/>
          <a:p>
            <a:pPr/>
            <a:r>
              <a:t>シミュレーション結果</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結果"/>
          <p:cNvSpPr txBox="1"/>
          <p:nvPr>
            <p:ph type="title"/>
          </p:nvPr>
        </p:nvSpPr>
        <p:spPr>
          <a:prstGeom prst="rect">
            <a:avLst/>
          </a:prstGeom>
        </p:spPr>
        <p:txBody>
          <a:bodyPr/>
          <a:lstStyle/>
          <a:p>
            <a:pPr/>
            <a:r>
              <a:t>結果</a:t>
            </a:r>
          </a:p>
        </p:txBody>
      </p:sp>
      <p:sp>
        <p:nvSpPr>
          <p:cNvPr id="658" name="ARF なし"/>
          <p:cNvSpPr txBox="1"/>
          <p:nvPr/>
        </p:nvSpPr>
        <p:spPr>
          <a:xfrm>
            <a:off x="3537437" y="12095730"/>
            <a:ext cx="3754465"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ARF なし</a:t>
            </a:r>
          </a:p>
        </p:txBody>
      </p:sp>
      <p:pic>
        <p:nvPicPr>
          <p:cNvPr id="659" name="90_narf.pdf" descr="90_narf.pdf"/>
          <p:cNvPicPr>
            <a:picLocks noChangeAspect="1"/>
          </p:cNvPicPr>
          <p:nvPr/>
        </p:nvPicPr>
        <p:blipFill>
          <a:blip r:embed="rId2">
            <a:extLst/>
          </a:blip>
          <a:srcRect l="36796" t="19348" r="1828" b="19348"/>
          <a:stretch>
            <a:fillRect/>
          </a:stretch>
        </p:blipFill>
        <p:spPr>
          <a:xfrm>
            <a:off x="1041305" y="2489795"/>
            <a:ext cx="8746604" cy="8736486"/>
          </a:xfrm>
          <a:prstGeom prst="rect">
            <a:avLst/>
          </a:prstGeom>
          <a:ln w="12700">
            <a:miter lim="400000"/>
          </a:ln>
        </p:spPr>
      </p:pic>
      <p:sp>
        <p:nvSpPr>
          <p:cNvPr id="660" name="アクチン分子は広がり続け細胞は破裂"/>
          <p:cNvSpPr txBox="1"/>
          <p:nvPr/>
        </p:nvSpPr>
        <p:spPr>
          <a:xfrm>
            <a:off x="10167663" y="10376098"/>
            <a:ext cx="13551284" cy="83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アクチン分子は広がり続け細胞は破裂</a:t>
            </a:r>
          </a:p>
        </p:txBody>
      </p:sp>
      <p:grpSp>
        <p:nvGrpSpPr>
          <p:cNvPr id="663" name="グループ"/>
          <p:cNvGrpSpPr/>
          <p:nvPr/>
        </p:nvGrpSpPr>
        <p:grpSpPr>
          <a:xfrm>
            <a:off x="10239461" y="2187906"/>
            <a:ext cx="13407689" cy="5951476"/>
            <a:chOff x="0" y="55571"/>
            <a:chExt cx="13407688" cy="5951475"/>
          </a:xfrm>
        </p:grpSpPr>
        <p:sp>
          <p:nvSpPr>
            <p:cNvPr id="661"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62"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64" name="ARFなし（アクチン分子の重合のみ）"/>
          <p:cNvSpPr txBox="1"/>
          <p:nvPr/>
        </p:nvSpPr>
        <p:spPr>
          <a:xfrm>
            <a:off x="10670377" y="3906686"/>
            <a:ext cx="12965761" cy="83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600" indent="-228600" algn="l">
              <a:spcBef>
                <a:spcPts val="5900"/>
              </a:spcBef>
              <a:buSzPct val="100000"/>
              <a:buChar char="•"/>
              <a:defRPr sz="5800">
                <a:latin typeface="+mn-lt"/>
                <a:ea typeface="+mn-ea"/>
                <a:cs typeface="+mn-cs"/>
                <a:sym typeface="ヒラギノ角ゴ ProN W3"/>
              </a:defRPr>
            </a:lvl1pPr>
          </a:lstStyle>
          <a:p>
            <a:pPr/>
            <a:r>
              <a:t>ARFなし（アクチン分子の重合のみ）</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結果"/>
          <p:cNvSpPr txBox="1"/>
          <p:nvPr>
            <p:ph type="title"/>
          </p:nvPr>
        </p:nvSpPr>
        <p:spPr>
          <a:prstGeom prst="rect">
            <a:avLst/>
          </a:prstGeom>
        </p:spPr>
        <p:txBody>
          <a:bodyPr/>
          <a:lstStyle/>
          <a:p>
            <a:pPr/>
            <a:r>
              <a:t>結果</a:t>
            </a:r>
          </a:p>
        </p:txBody>
      </p:sp>
      <p:sp>
        <p:nvSpPr>
          <p:cNvPr id="667" name="SFを１点と仮定…"/>
          <p:cNvSpPr txBox="1"/>
          <p:nvPr/>
        </p:nvSpPr>
        <p:spPr>
          <a:xfrm>
            <a:off x="11166506" y="3825751"/>
            <a:ext cx="7991231" cy="454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spcBef>
                <a:spcPts val="5900"/>
              </a:spcBef>
              <a:buSzPct val="100000"/>
              <a:buChar char="•"/>
              <a:defRPr sz="5800">
                <a:latin typeface="+mn-lt"/>
                <a:ea typeface="+mn-ea"/>
                <a:cs typeface="+mn-cs"/>
                <a:sym typeface="ヒラギノ角ゴ ProN W3"/>
              </a:defRPr>
            </a:pPr>
            <a:r>
              <a:t>SFを１点と仮定</a:t>
            </a:r>
          </a:p>
          <a:p>
            <a:pPr marL="228600" indent="-228600" algn="l">
              <a:spcBef>
                <a:spcPts val="5900"/>
              </a:spcBef>
              <a:buSzPct val="100000"/>
              <a:buChar char="•"/>
              <a:defRPr sz="5800">
                <a:latin typeface="+mn-lt"/>
                <a:ea typeface="+mn-ea"/>
                <a:cs typeface="+mn-cs"/>
                <a:sym typeface="ヒラギノ角ゴ ProN W3"/>
              </a:defRPr>
            </a:pPr>
            <a:r>
              <a:t>配向効果あり</a:t>
            </a:r>
          </a:p>
          <a:p>
            <a:pPr marL="228600" indent="-228600" algn="l">
              <a:spcBef>
                <a:spcPts val="5900"/>
              </a:spcBef>
              <a:buSzPct val="100000"/>
              <a:buChar char="•"/>
              <a:defRPr sz="5800">
                <a:latin typeface="+mn-lt"/>
                <a:ea typeface="+mn-ea"/>
                <a:cs typeface="+mn-cs"/>
                <a:sym typeface="ヒラギノ角ゴ ProN W3"/>
              </a:defRPr>
            </a:pPr>
            <a:r>
              <a:t>距離非依存型ARF</a:t>
            </a:r>
          </a:p>
        </p:txBody>
      </p:sp>
      <p:pic>
        <p:nvPicPr>
          <p:cNvPr id="668" name="90_1arf.pdf" descr="90_1arf.pdf"/>
          <p:cNvPicPr>
            <a:picLocks noChangeAspect="1"/>
          </p:cNvPicPr>
          <p:nvPr/>
        </p:nvPicPr>
        <p:blipFill>
          <a:blip r:embed="rId2">
            <a:extLst/>
          </a:blip>
          <a:srcRect l="37377" t="27726" r="20971" b="27726"/>
          <a:stretch>
            <a:fillRect/>
          </a:stretch>
        </p:blipFill>
        <p:spPr>
          <a:xfrm>
            <a:off x="730848" y="2660977"/>
            <a:ext cx="8168416" cy="8736456"/>
          </a:xfrm>
          <a:prstGeom prst="rect">
            <a:avLst/>
          </a:prstGeom>
          <a:ln w="12700">
            <a:miter lim="400000"/>
          </a:ln>
        </p:spPr>
      </p:pic>
      <p:sp>
        <p:nvSpPr>
          <p:cNvPr id="669" name="ARFの効果を導入するとアクチン分子の発散を抑制⇨ ARFによる牽引効果は細胞形状維持に重要"/>
          <p:cNvSpPr txBox="1"/>
          <p:nvPr/>
        </p:nvSpPr>
        <p:spPr>
          <a:xfrm>
            <a:off x="10020455" y="9556503"/>
            <a:ext cx="14292034" cy="3048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ARFの効果を導入するとアクチン分子の発散を抑制⇨ </a:t>
            </a:r>
            <a:r>
              <a:rPr>
                <a:latin typeface="ヒラギノ角ゴ ProN W6"/>
                <a:ea typeface="ヒラギノ角ゴ ProN W6"/>
                <a:cs typeface="ヒラギノ角ゴ ProN W6"/>
                <a:sym typeface="ヒラギノ角ゴ ProN W6"/>
              </a:rPr>
              <a:t>ARFによる牽引効果は細胞形状維持に重要</a:t>
            </a:r>
          </a:p>
        </p:txBody>
      </p:sp>
      <p:grpSp>
        <p:nvGrpSpPr>
          <p:cNvPr id="672" name="グループ"/>
          <p:cNvGrpSpPr/>
          <p:nvPr/>
        </p:nvGrpSpPr>
        <p:grpSpPr>
          <a:xfrm>
            <a:off x="10462628" y="2416150"/>
            <a:ext cx="13407689" cy="6341540"/>
            <a:chOff x="0" y="59214"/>
            <a:chExt cx="13407688" cy="6341539"/>
          </a:xfrm>
        </p:grpSpPr>
        <p:sp>
          <p:nvSpPr>
            <p:cNvPr id="670" name="四角形"/>
            <p:cNvSpPr/>
            <p:nvPr/>
          </p:nvSpPr>
          <p:spPr>
            <a:xfrm>
              <a:off x="0" y="722014"/>
              <a:ext cx="13407689" cy="5678740"/>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71" name="ARF条件"/>
            <p:cNvSpPr txBox="1"/>
            <p:nvPr/>
          </p:nvSpPr>
          <p:spPr>
            <a:xfrm>
              <a:off x="494811" y="59214"/>
              <a:ext cx="4612391" cy="1414941"/>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4" name="結果"/>
          <p:cNvSpPr txBox="1"/>
          <p:nvPr>
            <p:ph type="title"/>
          </p:nvPr>
        </p:nvSpPr>
        <p:spPr>
          <a:prstGeom prst="rect">
            <a:avLst/>
          </a:prstGeom>
        </p:spPr>
        <p:txBody>
          <a:bodyPr/>
          <a:lstStyle/>
          <a:p>
            <a:pPr/>
            <a:r>
              <a:t>結果</a:t>
            </a:r>
          </a:p>
        </p:txBody>
      </p:sp>
      <p:pic>
        <p:nvPicPr>
          <p:cNvPr id="675" name="screenshot392874.jpg" descr="screenshot392874.jpg"/>
          <p:cNvPicPr>
            <a:picLocks noChangeAspect="1"/>
          </p:cNvPicPr>
          <p:nvPr/>
        </p:nvPicPr>
        <p:blipFill>
          <a:blip r:embed="rId2">
            <a:extLst/>
          </a:blip>
          <a:srcRect l="37035" t="27888" r="19780" b="27888"/>
          <a:stretch>
            <a:fillRect/>
          </a:stretch>
        </p:blipFill>
        <p:spPr>
          <a:xfrm>
            <a:off x="1286320" y="2900759"/>
            <a:ext cx="8427688" cy="7914480"/>
          </a:xfrm>
          <a:prstGeom prst="rect">
            <a:avLst/>
          </a:prstGeom>
          <a:ln w="12700">
            <a:miter lim="400000"/>
          </a:ln>
        </p:spPr>
      </p:pic>
      <p:sp>
        <p:nvSpPr>
          <p:cNvPr id="676" name="アクチン分子は実際の半月状に近い形に凝集⇨ 配向効果により先端が膜側を向くことで細胞前方を押すことができ、推進可能な形になっている"/>
          <p:cNvSpPr txBox="1"/>
          <p:nvPr/>
        </p:nvSpPr>
        <p:spPr>
          <a:xfrm>
            <a:off x="10300596" y="9058086"/>
            <a:ext cx="13491027" cy="3968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500">
                <a:latin typeface="+mn-lt"/>
                <a:ea typeface="+mn-ea"/>
                <a:cs typeface="+mn-cs"/>
                <a:sym typeface="ヒラギノ角ゴ ProN W3"/>
              </a:defRPr>
            </a:pPr>
            <a:r>
              <a:t>アクチン分子は実際の半月状に近い形に凝集⇨ </a:t>
            </a:r>
            <a:r>
              <a:rPr>
                <a:latin typeface="ヒラギノ角ゴ ProN W6"/>
                <a:ea typeface="ヒラギノ角ゴ ProN W6"/>
                <a:cs typeface="ヒラギノ角ゴ ProN W6"/>
                <a:sym typeface="ヒラギノ角ゴ ProN W6"/>
              </a:rPr>
              <a:t>配向効果により先端が膜側を向くことで細胞前方を押すことができ、推進可能な形になっている</a:t>
            </a:r>
          </a:p>
        </p:txBody>
      </p:sp>
      <p:grpSp>
        <p:nvGrpSpPr>
          <p:cNvPr id="679" name="グループ"/>
          <p:cNvGrpSpPr/>
          <p:nvPr/>
        </p:nvGrpSpPr>
        <p:grpSpPr>
          <a:xfrm>
            <a:off x="10296521" y="2568312"/>
            <a:ext cx="13407690" cy="5951476"/>
            <a:chOff x="0" y="55571"/>
            <a:chExt cx="13407688" cy="5951475"/>
          </a:xfrm>
        </p:grpSpPr>
        <p:sp>
          <p:nvSpPr>
            <p:cNvPr id="677" name="四角形"/>
            <p:cNvSpPr/>
            <p:nvPr/>
          </p:nvSpPr>
          <p:spPr>
            <a:xfrm>
              <a:off x="0" y="677603"/>
              <a:ext cx="13407689" cy="532944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78" name="ARF条件"/>
            <p:cNvSpPr txBox="1"/>
            <p:nvPr/>
          </p:nvSpPr>
          <p:spPr>
            <a:xfrm>
              <a:off x="494811" y="55571"/>
              <a:ext cx="4612391" cy="1518964"/>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80" name="SFを２点と仮定"/>
          <p:cNvSpPr txBox="1"/>
          <p:nvPr/>
        </p:nvSpPr>
        <p:spPr>
          <a:xfrm>
            <a:off x="10805121" y="3890182"/>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SFを２点と仮定</a:t>
            </a:r>
          </a:p>
        </p:txBody>
      </p:sp>
      <p:sp>
        <p:nvSpPr>
          <p:cNvPr id="681"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682" name="配向効果あり"/>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配向効果あり</a:t>
            </a:r>
          </a:p>
        </p:txBody>
      </p:sp>
      <p:sp>
        <p:nvSpPr>
          <p:cNvPr id="683" name="距離非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距離非依存型</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結果"/>
          <p:cNvSpPr txBox="1"/>
          <p:nvPr>
            <p:ph type="title"/>
          </p:nvPr>
        </p:nvSpPr>
        <p:spPr>
          <a:prstGeom prst="rect">
            <a:avLst/>
          </a:prstGeom>
        </p:spPr>
        <p:txBody>
          <a:bodyPr/>
          <a:lstStyle/>
          <a:p>
            <a:pPr/>
            <a:r>
              <a:t>結果</a:t>
            </a:r>
          </a:p>
        </p:txBody>
      </p:sp>
      <p:pic>
        <p:nvPicPr>
          <p:cNvPr id="686" name="90_darf.pdf" descr="90_darf.pdf"/>
          <p:cNvPicPr>
            <a:picLocks noChangeAspect="1"/>
          </p:cNvPicPr>
          <p:nvPr/>
        </p:nvPicPr>
        <p:blipFill>
          <a:blip r:embed="rId2">
            <a:extLst/>
          </a:blip>
          <a:srcRect l="33479" t="21349" r="14666" b="22389"/>
          <a:stretch>
            <a:fillRect/>
          </a:stretch>
        </p:blipFill>
        <p:spPr>
          <a:xfrm>
            <a:off x="1590007" y="2522735"/>
            <a:ext cx="7991335" cy="8670458"/>
          </a:xfrm>
          <a:prstGeom prst="rect">
            <a:avLst/>
          </a:prstGeom>
          <a:ln w="12700">
            <a:miter lim="400000"/>
          </a:ln>
        </p:spPr>
      </p:pic>
      <p:sp>
        <p:nvSpPr>
          <p:cNvPr id="687" name="グループ"/>
          <p:cNvSpPr txBox="1"/>
          <p:nvPr/>
        </p:nvSpPr>
        <p:spPr>
          <a:xfrm>
            <a:off x="1590129" y="11556900"/>
            <a:ext cx="7991232"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距離依存型ARFの場合</a:t>
            </a:r>
          </a:p>
        </p:txBody>
      </p:sp>
      <p:sp>
        <p:nvSpPr>
          <p:cNvPr id="688" name="SFに近いアクチン分子が大きく移動し凝集⇨ 全アクチンを一様に牽引(距離非依存)することが半月状形成に寄与"/>
          <p:cNvSpPr txBox="1"/>
          <p:nvPr/>
        </p:nvSpPr>
        <p:spPr>
          <a:xfrm>
            <a:off x="10259830" y="9556503"/>
            <a:ext cx="13138707" cy="28130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300">
                <a:latin typeface="+mn-lt"/>
                <a:ea typeface="+mn-ea"/>
                <a:cs typeface="+mn-cs"/>
                <a:sym typeface="ヒラギノ角ゴ ProN W3"/>
              </a:defRPr>
            </a:pPr>
            <a:r>
              <a:t>SFに近いアクチン分子が大きく移動し凝集⇨ </a:t>
            </a:r>
            <a:r>
              <a:rPr>
                <a:latin typeface="ヒラギノ角ゴ ProN W6"/>
                <a:ea typeface="ヒラギノ角ゴ ProN W6"/>
                <a:cs typeface="ヒラギノ角ゴ ProN W6"/>
                <a:sym typeface="ヒラギノ角ゴ ProN W6"/>
              </a:rPr>
              <a:t>全アクチンを一様に牽引(距離非依存)することが半月状形成に寄与</a:t>
            </a:r>
          </a:p>
        </p:txBody>
      </p:sp>
      <p:grpSp>
        <p:nvGrpSpPr>
          <p:cNvPr id="691" name="グループ"/>
          <p:cNvGrpSpPr/>
          <p:nvPr/>
        </p:nvGrpSpPr>
        <p:grpSpPr>
          <a:xfrm>
            <a:off x="10125339" y="2225947"/>
            <a:ext cx="13407689" cy="6407963"/>
            <a:chOff x="0" y="-39679"/>
            <a:chExt cx="13407688" cy="6407961"/>
          </a:xfrm>
        </p:grpSpPr>
        <p:sp>
          <p:nvSpPr>
            <p:cNvPr id="689"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690"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692" name="SFを２点と仮定"/>
          <p:cNvSpPr txBox="1"/>
          <p:nvPr/>
        </p:nvSpPr>
        <p:spPr>
          <a:xfrm>
            <a:off x="10805121" y="3890182"/>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SFを２点と仮定</a:t>
            </a:r>
          </a:p>
        </p:txBody>
      </p:sp>
      <p:sp>
        <p:nvSpPr>
          <p:cNvPr id="693"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694" name="配向効果あり"/>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配向効果あり</a:t>
            </a:r>
          </a:p>
        </p:txBody>
      </p:sp>
      <p:sp>
        <p:nvSpPr>
          <p:cNvPr id="695" name="距離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vl1pPr>
          </a:lstStyle>
          <a:p>
            <a:pPr/>
            <a:r>
              <a:t>距離依存型</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結果"/>
          <p:cNvSpPr txBox="1"/>
          <p:nvPr>
            <p:ph type="title"/>
          </p:nvPr>
        </p:nvSpPr>
        <p:spPr>
          <a:prstGeom prst="rect">
            <a:avLst/>
          </a:prstGeom>
        </p:spPr>
        <p:txBody>
          <a:bodyPr/>
          <a:lstStyle/>
          <a:p>
            <a:pPr/>
            <a:r>
              <a:t>結果</a:t>
            </a:r>
          </a:p>
        </p:txBody>
      </p:sp>
      <p:pic>
        <p:nvPicPr>
          <p:cNvPr id="698" name="90_nro.pdf" descr="90_nro.pdf"/>
          <p:cNvPicPr>
            <a:picLocks noChangeAspect="1"/>
          </p:cNvPicPr>
          <p:nvPr/>
        </p:nvPicPr>
        <p:blipFill>
          <a:blip r:embed="rId2">
            <a:extLst/>
          </a:blip>
          <a:srcRect l="34573" t="20389" r="12325" b="20389"/>
          <a:stretch>
            <a:fillRect/>
          </a:stretch>
        </p:blipFill>
        <p:spPr>
          <a:xfrm>
            <a:off x="416738" y="2336665"/>
            <a:ext cx="7991076" cy="8912100"/>
          </a:xfrm>
          <a:prstGeom prst="rect">
            <a:avLst/>
          </a:prstGeom>
          <a:ln w="12700">
            <a:miter lim="400000"/>
          </a:ln>
        </p:spPr>
      </p:pic>
      <p:sp>
        <p:nvSpPr>
          <p:cNvPr id="699" name="配向効果無しARFの場合"/>
          <p:cNvSpPr txBox="1"/>
          <p:nvPr/>
        </p:nvSpPr>
        <p:spPr>
          <a:xfrm>
            <a:off x="308314" y="11396464"/>
            <a:ext cx="7991232" cy="73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5900"/>
              </a:spcBef>
              <a:defRPr sz="5000">
                <a:latin typeface="+mn-lt"/>
                <a:ea typeface="+mn-ea"/>
                <a:cs typeface="+mn-cs"/>
                <a:sym typeface="ヒラギノ角ゴ ProN W3"/>
              </a:defRPr>
            </a:lvl1pPr>
          </a:lstStyle>
          <a:p>
            <a:pPr/>
            <a:r>
              <a:t>配向効果無しARFの場合</a:t>
            </a:r>
          </a:p>
        </p:txBody>
      </p:sp>
      <p:sp>
        <p:nvSpPr>
          <p:cNvPr id="700" name="アクチンの先端が全方向に向くため凝集領域が徐々に拡大⇨ 配向効果はアクチン分子を細胞膜側へ向け, 形態の維持に寄与(進行方向決定)"/>
          <p:cNvSpPr txBox="1"/>
          <p:nvPr/>
        </p:nvSpPr>
        <p:spPr>
          <a:xfrm>
            <a:off x="10251931" y="9396712"/>
            <a:ext cx="13595937" cy="387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400">
                <a:latin typeface="+mn-lt"/>
                <a:ea typeface="+mn-ea"/>
                <a:cs typeface="+mn-cs"/>
                <a:sym typeface="ヒラギノ角ゴ ProN W3"/>
              </a:defRPr>
            </a:pPr>
            <a:r>
              <a:t>アクチンの先端が全方向に向くため凝集領域が徐々に拡大⇨ </a:t>
            </a:r>
            <a:r>
              <a:rPr>
                <a:latin typeface="ヒラギノ角ゴ ProN W6"/>
                <a:ea typeface="ヒラギノ角ゴ ProN W6"/>
                <a:cs typeface="ヒラギノ角ゴ ProN W6"/>
                <a:sym typeface="ヒラギノ角ゴ ProN W6"/>
              </a:rPr>
              <a:t>配向効果はアクチン分子を細胞膜側へ向け, 形態の維持に寄与(進行方向決定)</a:t>
            </a:r>
          </a:p>
        </p:txBody>
      </p:sp>
      <p:grpSp>
        <p:nvGrpSpPr>
          <p:cNvPr id="703" name="グループ"/>
          <p:cNvGrpSpPr/>
          <p:nvPr/>
        </p:nvGrpSpPr>
        <p:grpSpPr>
          <a:xfrm>
            <a:off x="10125339" y="2225947"/>
            <a:ext cx="13407689" cy="6407963"/>
            <a:chOff x="0" y="-39679"/>
            <a:chExt cx="13407688" cy="6407961"/>
          </a:xfrm>
        </p:grpSpPr>
        <p:sp>
          <p:nvSpPr>
            <p:cNvPr id="701" name="四角形"/>
            <p:cNvSpPr/>
            <p:nvPr/>
          </p:nvSpPr>
          <p:spPr>
            <a:xfrm>
              <a:off x="0" y="718351"/>
              <a:ext cx="13407689" cy="5649931"/>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02" name="ARF条件"/>
            <p:cNvSpPr txBox="1"/>
            <p:nvPr/>
          </p:nvSpPr>
          <p:spPr>
            <a:xfrm>
              <a:off x="171466" y="-39680"/>
              <a:ext cx="4612391" cy="151896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300">
                  <a:latin typeface="+mn-lt"/>
                  <a:ea typeface="+mn-ea"/>
                  <a:cs typeface="+mn-cs"/>
                  <a:sym typeface="ヒラギノ角ゴ ProN W3"/>
                </a:defRPr>
              </a:lvl1pPr>
            </a:lstStyle>
            <a:p>
              <a:pPr/>
              <a:r>
                <a:t>ARF条件</a:t>
              </a:r>
            </a:p>
          </p:txBody>
        </p:sp>
      </p:grpSp>
      <p:sp>
        <p:nvSpPr>
          <p:cNvPr id="704" name="SFを２点と仮定"/>
          <p:cNvSpPr txBox="1"/>
          <p:nvPr/>
        </p:nvSpPr>
        <p:spPr>
          <a:xfrm>
            <a:off x="10805121" y="3890182"/>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SFを２点と仮定</a:t>
            </a:r>
          </a:p>
        </p:txBody>
      </p:sp>
      <p:sp>
        <p:nvSpPr>
          <p:cNvPr id="705" name="牽引効果："/>
          <p:cNvSpPr txBox="1"/>
          <p:nvPr/>
        </p:nvSpPr>
        <p:spPr>
          <a:xfrm>
            <a:off x="10805121" y="5124950"/>
            <a:ext cx="7991231"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牽引効果：</a:t>
            </a:r>
          </a:p>
        </p:txBody>
      </p:sp>
      <p:sp>
        <p:nvSpPr>
          <p:cNvPr id="706" name="配向効果なし"/>
          <p:cNvSpPr txBox="1"/>
          <p:nvPr/>
        </p:nvSpPr>
        <p:spPr>
          <a:xfrm>
            <a:off x="11350567" y="6202964"/>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vl1pPr>
          </a:lstStyle>
          <a:p>
            <a:pPr/>
            <a:r>
              <a:t>配向効果なし</a:t>
            </a:r>
          </a:p>
        </p:txBody>
      </p:sp>
      <p:sp>
        <p:nvSpPr>
          <p:cNvPr id="707" name="距離非依存型"/>
          <p:cNvSpPr txBox="1"/>
          <p:nvPr/>
        </p:nvSpPr>
        <p:spPr>
          <a:xfrm>
            <a:off x="11350567" y="7280978"/>
            <a:ext cx="7991232" cy="83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20700" indent="-520700" algn="l">
              <a:spcBef>
                <a:spcPts val="5900"/>
              </a:spcBef>
              <a:buSzPct val="119000"/>
              <a:buChar char="•"/>
              <a:defRPr sz="5800">
                <a:latin typeface="+mn-lt"/>
                <a:ea typeface="+mn-ea"/>
                <a:cs typeface="+mn-cs"/>
                <a:sym typeface="ヒラギノ角ゴ ProN W3"/>
              </a:defRPr>
            </a:lvl1pPr>
          </a:lstStyle>
          <a:p>
            <a:pPr/>
            <a:r>
              <a:t>距離非依存型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吹き出し"/>
          <p:cNvSpPr/>
          <p:nvPr/>
        </p:nvSpPr>
        <p:spPr>
          <a:xfrm flipH="1">
            <a:off x="-252302" y="2410816"/>
            <a:ext cx="14908509" cy="2925423"/>
          </a:xfrm>
          <a:prstGeom prst="wedgeEllipseCallout">
            <a:avLst>
              <a:gd name="adj1" fmla="val -56497"/>
              <a:gd name="adj2" fmla="val 53207"/>
            </a:avLst>
          </a:prstGeom>
          <a:gradFill>
            <a:gsLst>
              <a:gs pos="0">
                <a:srgbClr val="000000"/>
              </a:gs>
              <a:gs pos="100000">
                <a:schemeClr val="accent3">
                  <a:hueOff val="362282"/>
                  <a:satOff val="31803"/>
                  <a:lumOff val="-18242"/>
                </a:schemeClr>
              </a:gs>
            </a:gsLst>
            <a:lin ang="5400000"/>
          </a:gradFill>
          <a:ln w="12700">
            <a:miter lim="400000"/>
          </a:ln>
        </p:spPr>
        <p:txBody>
          <a:bodyPr lIns="0" tIns="0" rIns="0" bIns="0" anchor="ctr"/>
          <a:lstStyle/>
          <a:p>
            <a:pPr>
              <a:defRPr sz="11300">
                <a:solidFill>
                  <a:srgbClr val="FFFFFF"/>
                </a:solidFill>
              </a:defRPr>
            </a:pPr>
          </a:p>
        </p:txBody>
      </p:sp>
      <p:sp>
        <p:nvSpPr>
          <p:cNvPr id="131" name="はじめに"/>
          <p:cNvSpPr txBox="1"/>
          <p:nvPr>
            <p:ph type="title"/>
          </p:nvPr>
        </p:nvSpPr>
        <p:spPr>
          <a:prstGeom prst="rect">
            <a:avLst/>
          </a:prstGeom>
        </p:spPr>
        <p:txBody>
          <a:bodyPr/>
          <a:lstStyle/>
          <a:p>
            <a:pPr/>
            <a:r>
              <a:t>はじめに</a:t>
            </a:r>
          </a:p>
        </p:txBody>
      </p:sp>
      <p:sp>
        <p:nvSpPr>
          <p:cNvPr id="132" name="テキスト"/>
          <p:cNvSpPr txBox="1"/>
          <p:nvPr/>
        </p:nvSpPr>
        <p:spPr>
          <a:xfrm>
            <a:off x="17366902" y="2633529"/>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latin typeface="Times"/>
                <a:ea typeface="Times"/>
                <a:cs typeface="Times"/>
                <a:sym typeface="Times"/>
              </a:defRPr>
            </a:lvl1pPr>
          </a:lstStyle>
          <a:p>
            <a:pPr/>
            <a:r>
              <a:t> </a:t>
            </a:r>
          </a:p>
        </p:txBody>
      </p:sp>
      <p:sp>
        <p:nvSpPr>
          <p:cNvPr id="133" name="taken by T. Nakata"/>
          <p:cNvSpPr txBox="1"/>
          <p:nvPr/>
        </p:nvSpPr>
        <p:spPr>
          <a:xfrm>
            <a:off x="15908535" y="12368036"/>
            <a:ext cx="7961863" cy="50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atin typeface="+mn-lt"/>
                <a:ea typeface="+mn-ea"/>
                <a:cs typeface="+mn-cs"/>
                <a:sym typeface="ヒラギノ角ゴ ProN W3"/>
              </a:defRPr>
            </a:lvl1pPr>
          </a:lstStyle>
          <a:p>
            <a:pPr/>
            <a:r>
              <a:t>taken by T. Nakata </a:t>
            </a:r>
          </a:p>
        </p:txBody>
      </p:sp>
      <p:sp>
        <p:nvSpPr>
          <p:cNvPr id="134" name="ケラトサイト=魚類に存在する表皮細胞の一種"/>
          <p:cNvSpPr txBox="1"/>
          <p:nvPr/>
        </p:nvSpPr>
        <p:spPr>
          <a:xfrm>
            <a:off x="2606744" y="2948979"/>
            <a:ext cx="9190518"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solidFill>
                  <a:srgbClr val="FFFFFF"/>
                </a:solidFill>
                <a:latin typeface="+mn-lt"/>
                <a:ea typeface="+mn-ea"/>
                <a:cs typeface="+mn-cs"/>
                <a:sym typeface="ヒラギノ角ゴ ProN W3"/>
              </a:defRPr>
            </a:pPr>
            <a:r>
              <a:rPr>
                <a:latin typeface="ヒラギノ角ゴ ProN W6"/>
                <a:ea typeface="ヒラギノ角ゴ ProN W6"/>
                <a:cs typeface="ヒラギノ角ゴ ProN W6"/>
                <a:sym typeface="ヒラギノ角ゴ ProN W6"/>
              </a:rPr>
              <a:t>ケラトサイト=</a:t>
            </a:r>
            <a:r>
              <a:rPr sz="5600"/>
              <a:t>魚類に</a:t>
            </a:r>
            <a:r>
              <a:t>存在する表皮細胞の一種</a:t>
            </a:r>
          </a:p>
        </p:txBody>
      </p:sp>
      <p:pic>
        <p:nvPicPr>
          <p:cNvPr id="135" name="keratocytes.mov" descr="keratocytes.mov"/>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15674987" y="3010938"/>
            <a:ext cx="8428960" cy="8428960"/>
          </a:xfrm>
          <a:prstGeom prst="rect">
            <a:avLst/>
          </a:prstGeom>
          <a:ln w="12700">
            <a:miter lim="400000"/>
          </a:ln>
        </p:spPr>
      </p:pic>
      <p:sp>
        <p:nvSpPr>
          <p:cNvPr id="136" name="魚の鱗上に存在する表皮細胞…"/>
          <p:cNvSpPr txBox="1"/>
          <p:nvPr/>
        </p:nvSpPr>
        <p:spPr>
          <a:xfrm>
            <a:off x="1909259" y="6310629"/>
            <a:ext cx="11576496" cy="6400800"/>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67291" indent="-767291" algn="just">
              <a:buSzPct val="125000"/>
              <a:buChar char="•"/>
              <a:defRPr sz="5800">
                <a:latin typeface="+mn-lt"/>
                <a:ea typeface="+mn-ea"/>
                <a:cs typeface="+mn-cs"/>
                <a:sym typeface="ヒラギノ角ゴ ProN W3"/>
              </a:defRPr>
            </a:pPr>
            <a:r>
              <a:t>魚の鱗上に存在する表皮細胞</a:t>
            </a:r>
          </a:p>
          <a:p>
            <a:pPr marL="767291" indent="-767291" algn="just">
              <a:buSzPct val="125000"/>
              <a:buChar char="•"/>
              <a:defRPr sz="5800">
                <a:latin typeface="+mn-lt"/>
                <a:ea typeface="+mn-ea"/>
                <a:cs typeface="+mn-cs"/>
                <a:sym typeface="ヒラギノ角ゴ ProN W3"/>
              </a:defRPr>
            </a:pPr>
            <a:r>
              <a:t>皮膚が創傷を受けると創傷箇所へ移動</a:t>
            </a:r>
          </a:p>
          <a:p>
            <a:pPr marL="767291" indent="-767291" algn="just">
              <a:buSzPct val="125000"/>
              <a:buChar char="•"/>
              <a:defRPr sz="5800">
                <a:latin typeface="+mn-lt"/>
                <a:ea typeface="+mn-ea"/>
                <a:cs typeface="+mn-cs"/>
                <a:sym typeface="ヒラギノ角ゴ ProN W3"/>
              </a:defRPr>
            </a:pPr>
            <a:r>
              <a:t>特徴的なアメーバ運動</a:t>
            </a:r>
          </a:p>
          <a:p>
            <a:pPr lvl="1" marL="1402291" indent="-767291" algn="just">
              <a:buSzPct val="125000"/>
              <a:buChar char="•"/>
              <a:defRPr sz="5800">
                <a:latin typeface="+mn-lt"/>
                <a:ea typeface="+mn-ea"/>
                <a:cs typeface="+mn-cs"/>
                <a:sym typeface="ヒラギノ角ゴ ProN W3"/>
              </a:defRPr>
            </a:pPr>
            <a:r>
              <a:t>通常時：立方体</a:t>
            </a:r>
          </a:p>
          <a:p>
            <a:pPr lvl="1" marL="1402291" indent="-767291" algn="just">
              <a:buSzPct val="125000"/>
              <a:buChar char="•"/>
              <a:defRPr sz="5800">
                <a:latin typeface="+mn-lt"/>
                <a:ea typeface="+mn-ea"/>
                <a:cs typeface="+mn-cs"/>
                <a:sym typeface="ヒラギノ角ゴ ProN W3"/>
              </a:defRPr>
            </a:pPr>
            <a:r>
              <a:t>遊走時：半月状</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2866666" fill="hold"/>
                                        <p:tgtEl>
                                          <p:spTgt spid="13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135"/>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まとめ"/>
          <p:cNvSpPr txBox="1"/>
          <p:nvPr>
            <p:ph type="title"/>
          </p:nvPr>
        </p:nvSpPr>
        <p:spPr>
          <a:prstGeom prst="rect">
            <a:avLst/>
          </a:prstGeom>
        </p:spPr>
        <p:txBody>
          <a:bodyPr/>
          <a:lstStyle/>
          <a:p>
            <a:pPr/>
            <a:r>
              <a:t>まとめ</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1" name="まとめ"/>
          <p:cNvSpPr txBox="1"/>
          <p:nvPr>
            <p:ph type="title"/>
          </p:nvPr>
        </p:nvSpPr>
        <p:spPr>
          <a:prstGeom prst="rect">
            <a:avLst/>
          </a:prstGeom>
        </p:spPr>
        <p:txBody>
          <a:bodyPr/>
          <a:lstStyle/>
          <a:p>
            <a:pPr/>
            <a:r>
              <a:t>まとめ</a:t>
            </a:r>
          </a:p>
        </p:txBody>
      </p:sp>
      <p:grpSp>
        <p:nvGrpSpPr>
          <p:cNvPr id="715" name="グループ"/>
          <p:cNvGrpSpPr/>
          <p:nvPr/>
        </p:nvGrpSpPr>
        <p:grpSpPr>
          <a:xfrm>
            <a:off x="1187194" y="6248817"/>
            <a:ext cx="22009612" cy="7252998"/>
            <a:chOff x="0" y="0"/>
            <a:chExt cx="22009610" cy="7252996"/>
          </a:xfrm>
        </p:grpSpPr>
        <p:sp>
          <p:nvSpPr>
            <p:cNvPr id="712" name="四角形"/>
            <p:cNvSpPr/>
            <p:nvPr/>
          </p:nvSpPr>
          <p:spPr>
            <a:xfrm>
              <a:off x="0" y="788044"/>
              <a:ext cx="22009611" cy="6464953"/>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13" name="結果"/>
            <p:cNvSpPr txBox="1"/>
            <p:nvPr/>
          </p:nvSpPr>
          <p:spPr>
            <a:xfrm>
              <a:off x="812266" y="0"/>
              <a:ext cx="2070555" cy="1895793"/>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結果</a:t>
              </a:r>
            </a:p>
          </p:txBody>
        </p:sp>
        <p:sp>
          <p:nvSpPr>
            <p:cNvPr id="714" name="牽引効果が細胞の膨張を防ぐ(膨張抑制)…"/>
            <p:cNvSpPr txBox="1"/>
            <p:nvPr/>
          </p:nvSpPr>
          <p:spPr>
            <a:xfrm>
              <a:off x="191603" y="1480461"/>
              <a:ext cx="21741063" cy="56350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marL="228600" indent="-228600" algn="l">
                <a:spcBef>
                  <a:spcPts val="5900"/>
                </a:spcBef>
                <a:buSzPct val="100000"/>
                <a:buChar char="•"/>
                <a:defRPr sz="5800">
                  <a:latin typeface="+mn-lt"/>
                  <a:ea typeface="+mn-ea"/>
                  <a:cs typeface="+mn-cs"/>
                  <a:sym typeface="ヒラギノ角ゴ ProN W3"/>
                </a:defRPr>
              </a:pPr>
              <a:r>
                <a:t>牽引効果が細胞の膨張を防ぐ</a:t>
              </a:r>
              <a:r>
                <a:rPr>
                  <a:latin typeface="ヒラギノ角ゴ ProN W6"/>
                  <a:ea typeface="ヒラギノ角ゴ ProN W6"/>
                  <a:cs typeface="ヒラギノ角ゴ ProN W6"/>
                  <a:sym typeface="ヒラギノ角ゴ ProN W6"/>
                </a:rPr>
                <a:t>(膨張抑制)</a:t>
              </a:r>
              <a:endParaRPr>
                <a:latin typeface="ヒラギノ角ゴ ProN W6"/>
                <a:ea typeface="ヒラギノ角ゴ ProN W6"/>
                <a:cs typeface="ヒラギノ角ゴ ProN W6"/>
                <a:sym typeface="ヒラギノ角ゴ ProN W6"/>
              </a:endParaRPr>
            </a:p>
            <a:p>
              <a:pPr marL="228600" indent="-228600" algn="l">
                <a:spcBef>
                  <a:spcPts val="5900"/>
                </a:spcBef>
                <a:buSzPct val="100000"/>
                <a:buChar char="•"/>
                <a:defRPr sz="5800">
                  <a:latin typeface="+mn-lt"/>
                  <a:ea typeface="+mn-ea"/>
                  <a:cs typeface="+mn-cs"/>
                  <a:sym typeface="ヒラギノ角ゴ ProN W3"/>
                </a:defRPr>
              </a:pPr>
              <a:r>
                <a:t>ARFの配向効果がアクチン先端を細胞膜側へ向け，</a:t>
              </a:r>
              <a:r>
                <a:rPr>
                  <a:latin typeface="ヒラギノ角ゴ ProN W6"/>
                  <a:ea typeface="ヒラギノ角ゴ ProN W6"/>
                  <a:cs typeface="ヒラギノ角ゴ ProN W6"/>
                  <a:sym typeface="ヒラギノ角ゴ ProN W6"/>
                </a:rPr>
                <a:t>(形状維持)</a:t>
              </a:r>
            </a:p>
            <a:p>
              <a:pPr marL="228600" indent="-228600" algn="l">
                <a:spcBef>
                  <a:spcPts val="5900"/>
                </a:spcBef>
                <a:buSzPct val="100000"/>
                <a:buChar char="•"/>
                <a:defRPr sz="5800">
                  <a:latin typeface="+mn-lt"/>
                  <a:ea typeface="+mn-ea"/>
                  <a:cs typeface="+mn-cs"/>
                  <a:sym typeface="ヒラギノ角ゴ ProN W3"/>
                </a:defRPr>
              </a:pPr>
              <a:r>
                <a:t>細長いSFへ一様に引きつけられることでアクチン分子が</a:t>
              </a:r>
              <a:r>
                <a:rPr>
                  <a:latin typeface="ヒラギノ角ゴ ProN W6"/>
                  <a:ea typeface="ヒラギノ角ゴ ProN W6"/>
                  <a:cs typeface="ヒラギノ角ゴ ProN W6"/>
                  <a:sym typeface="ヒラギノ角ゴ ProN W6"/>
                </a:rPr>
                <a:t>半月状を形成</a:t>
              </a:r>
              <a:r>
                <a:t>し, 重合方向が揃う</a:t>
              </a:r>
              <a:r>
                <a:rPr>
                  <a:latin typeface="ヒラギノ角ゴ ProN W6"/>
                  <a:ea typeface="ヒラギノ角ゴ ProN W6"/>
                  <a:cs typeface="ヒラギノ角ゴ ProN W6"/>
                  <a:sym typeface="ヒラギノ角ゴ ProN W6"/>
                </a:rPr>
                <a:t>(推進方向決定)</a:t>
              </a:r>
            </a:p>
          </p:txBody>
        </p:sp>
      </p:grpSp>
      <p:grpSp>
        <p:nvGrpSpPr>
          <p:cNvPr id="718" name="グループ"/>
          <p:cNvGrpSpPr/>
          <p:nvPr/>
        </p:nvGrpSpPr>
        <p:grpSpPr>
          <a:xfrm>
            <a:off x="1293121" y="2867649"/>
            <a:ext cx="21647404" cy="3612457"/>
            <a:chOff x="-21073" y="242921"/>
            <a:chExt cx="21647402" cy="3612456"/>
          </a:xfrm>
        </p:grpSpPr>
        <p:sp>
          <p:nvSpPr>
            <p:cNvPr id="716" name="四角形"/>
            <p:cNvSpPr/>
            <p:nvPr/>
          </p:nvSpPr>
          <p:spPr>
            <a:xfrm>
              <a:off x="0" y="434892"/>
              <a:ext cx="21609441" cy="3420486"/>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717" name="ケラトサイトの遊走時の半月状形態がどのように形成, 維持されているのかをシミュレーション実験により検討"/>
            <p:cNvSpPr txBox="1"/>
            <p:nvPr/>
          </p:nvSpPr>
          <p:spPr>
            <a:xfrm>
              <a:off x="-21074" y="242921"/>
              <a:ext cx="21647404" cy="35947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just">
                <a:spcBef>
                  <a:spcPts val="5900"/>
                </a:spcBef>
                <a:defRPr sz="5800">
                  <a:latin typeface="+mn-lt"/>
                  <a:ea typeface="+mn-ea"/>
                  <a:cs typeface="+mn-cs"/>
                  <a:sym typeface="ヒラギノ角ゴ ProN W3"/>
                </a:defRPr>
              </a:lvl1pPr>
            </a:lstStyle>
            <a:p>
              <a:pPr/>
              <a:r>
                <a:t>ケラトサイトの遊走時の半月状形態がどのように形成, 維持されているのかをシミュレーション実験により検討</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アメーバ運動の分子メカニズム"/>
          <p:cNvSpPr txBox="1"/>
          <p:nvPr>
            <p:ph type="title"/>
          </p:nvPr>
        </p:nvSpPr>
        <p:spPr>
          <a:xfrm>
            <a:off x="1190414" y="4533900"/>
            <a:ext cx="22003172" cy="4648200"/>
          </a:xfrm>
          <a:prstGeom prst="rect">
            <a:avLst/>
          </a:prstGeom>
        </p:spPr>
        <p:txBody>
          <a:bodyPr/>
          <a:lstStyle/>
          <a:p>
            <a:pPr/>
            <a:r>
              <a:t>アメーバ運動の分子メカニズム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アクチン分子の重合"/>
          <p:cNvSpPr txBox="1"/>
          <p:nvPr>
            <p:ph type="title"/>
          </p:nvPr>
        </p:nvSpPr>
        <p:spPr>
          <a:prstGeom prst="rect">
            <a:avLst/>
          </a:prstGeom>
        </p:spPr>
        <p:txBody>
          <a:bodyPr/>
          <a:lstStyle/>
          <a:p>
            <a:pPr/>
            <a:r>
              <a:t>アクチン分子の重合</a:t>
            </a:r>
          </a:p>
        </p:txBody>
      </p:sp>
      <p:pic>
        <p:nvPicPr>
          <p:cNvPr id="141"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42"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43" name="細胞前方でアクチン分子が次々連なり（重合）細胞前端が押されて伸長"/>
          <p:cNvSpPr txBox="1"/>
          <p:nvPr/>
        </p:nvSpPr>
        <p:spPr>
          <a:xfrm>
            <a:off x="5064204" y="10229473"/>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細胞前方でアクチン分子が次々連なり（重合）細胞前端が押されて伸長</a:t>
            </a:r>
          </a:p>
        </p:txBody>
      </p:sp>
      <p:sp>
        <p:nvSpPr>
          <p:cNvPr id="144"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45"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46" name="スクリーンショット 2019-02-13 18.19.33.png" descr="スクリーンショット 2019-02-13 18.19.33.png"/>
          <p:cNvPicPr>
            <a:picLocks noChangeAspect="1"/>
          </p:cNvPicPr>
          <p:nvPr/>
        </p:nvPicPr>
        <p:blipFill>
          <a:blip r:embed="rId3">
            <a:extLst/>
          </a:blip>
          <a:stretch>
            <a:fillRect/>
          </a:stretch>
        </p:blipFill>
        <p:spPr>
          <a:xfrm>
            <a:off x="16437705" y="3670360"/>
            <a:ext cx="6148601" cy="600120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イメージ" descr="イメージ"/>
          <p:cNvPicPr>
            <a:picLocks noChangeAspect="1"/>
          </p:cNvPicPr>
          <p:nvPr/>
        </p:nvPicPr>
        <p:blipFill>
          <a:blip r:embed="rId2">
            <a:extLst/>
          </a:blip>
          <a:stretch>
            <a:fillRect/>
          </a:stretch>
        </p:blipFill>
        <p:spPr>
          <a:xfrm>
            <a:off x="16004833" y="3760423"/>
            <a:ext cx="6198661" cy="5821077"/>
          </a:xfrm>
          <a:prstGeom prst="rect">
            <a:avLst/>
          </a:prstGeom>
          <a:ln w="12700">
            <a:miter lim="400000"/>
          </a:ln>
        </p:spPr>
      </p:pic>
      <p:sp>
        <p:nvSpPr>
          <p:cNvPr id="149" name="アクチン分子の脱重合"/>
          <p:cNvSpPr txBox="1"/>
          <p:nvPr>
            <p:ph type="title"/>
          </p:nvPr>
        </p:nvSpPr>
        <p:spPr>
          <a:prstGeom prst="rect">
            <a:avLst/>
          </a:prstGeom>
        </p:spPr>
        <p:txBody>
          <a:bodyPr/>
          <a:lstStyle/>
          <a:p>
            <a:pPr/>
            <a:r>
              <a:t>アクチン分子の脱重合</a:t>
            </a:r>
          </a:p>
        </p:txBody>
      </p:sp>
      <p:pic>
        <p:nvPicPr>
          <p:cNvPr id="150"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1"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52" name="重合する端とは逆の端ではアクチン分子が解離し，細胞後部へ向かう"/>
          <p:cNvSpPr txBox="1"/>
          <p:nvPr/>
        </p:nvSpPr>
        <p:spPr>
          <a:xfrm>
            <a:off x="5064204" y="10229473"/>
            <a:ext cx="14368823"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重合する端とは逆の端ではアクチン分子が解離し，細胞後部へ向かう</a:t>
            </a:r>
          </a:p>
        </p:txBody>
      </p:sp>
      <p:sp>
        <p:nvSpPr>
          <p:cNvPr id="153" name="[Lee et al. 1993]"/>
          <p:cNvSpPr txBox="1"/>
          <p:nvPr/>
        </p:nvSpPr>
        <p:spPr>
          <a:xfrm>
            <a:off x="19008165" y="12154836"/>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54"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6" name="イメージ" descr="イメージ"/>
          <p:cNvPicPr>
            <a:picLocks noChangeAspect="1"/>
          </p:cNvPicPr>
          <p:nvPr/>
        </p:nvPicPr>
        <p:blipFill>
          <a:blip r:embed="rId2">
            <a:extLst/>
          </a:blip>
          <a:stretch>
            <a:fillRect/>
          </a:stretch>
        </p:blipFill>
        <p:spPr>
          <a:xfrm>
            <a:off x="15001949" y="2788214"/>
            <a:ext cx="7639012" cy="7173692"/>
          </a:xfrm>
          <a:prstGeom prst="rect">
            <a:avLst/>
          </a:prstGeom>
          <a:ln w="12700">
            <a:miter lim="400000"/>
          </a:ln>
        </p:spPr>
      </p:pic>
      <p:sp>
        <p:nvSpPr>
          <p:cNvPr id="157" name="ストレスファイバの生成"/>
          <p:cNvSpPr txBox="1"/>
          <p:nvPr>
            <p:ph type="title"/>
          </p:nvPr>
        </p:nvSpPr>
        <p:spPr>
          <a:prstGeom prst="rect">
            <a:avLst/>
          </a:prstGeom>
        </p:spPr>
        <p:txBody>
          <a:bodyPr/>
          <a:lstStyle/>
          <a:p>
            <a:pPr/>
            <a:r>
              <a:t>ストレスファイバの生成</a:t>
            </a:r>
          </a:p>
        </p:txBody>
      </p:sp>
      <p:pic>
        <p:nvPicPr>
          <p:cNvPr id="158" name="卒論プレゼン (1).jpg" descr="卒論プレゼン (1).jpg"/>
          <p:cNvPicPr>
            <a:picLocks noChangeAspect="0"/>
          </p:cNvPicPr>
          <p:nvPr/>
        </p:nvPicPr>
        <p:blipFill>
          <a:blip r:embed="rId3">
            <a:extLst/>
          </a:blip>
          <a:srcRect l="0" t="16580" r="0" b="16580"/>
          <a:stretch>
            <a:fillRect/>
          </a:stretch>
        </p:blipFill>
        <p:spPr>
          <a:xfrm>
            <a:off x="1325336" y="3762859"/>
            <a:ext cx="11566357" cy="5816258"/>
          </a:xfrm>
          <a:prstGeom prst="rect">
            <a:avLst/>
          </a:prstGeom>
          <a:ln w="12700">
            <a:miter lim="400000"/>
          </a:ln>
        </p:spPr>
      </p:pic>
      <p:sp>
        <p:nvSpPr>
          <p:cNvPr id="159" name="細胞後部でミオシン分子とアクチン分子が会合して束になり、ストレスファイバを形成"/>
          <p:cNvSpPr txBox="1"/>
          <p:nvPr/>
        </p:nvSpPr>
        <p:spPr>
          <a:xfrm>
            <a:off x="4839118" y="10533798"/>
            <a:ext cx="14705764"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細胞後部でミオシン分子とアクチン分子が会合して束になり、ストレスファイバを形成</a:t>
            </a:r>
          </a:p>
        </p:txBody>
      </p:sp>
      <p:sp>
        <p:nvSpPr>
          <p:cNvPr id="160" name="前方"/>
          <p:cNvSpPr txBox="1"/>
          <p:nvPr/>
        </p:nvSpPr>
        <p:spPr>
          <a:xfrm>
            <a:off x="10283433" y="5699412"/>
            <a:ext cx="1338231"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5800">
                <a:latin typeface="+mn-lt"/>
                <a:ea typeface="+mn-ea"/>
                <a:cs typeface="+mn-cs"/>
                <a:sym typeface="ヒラギノ角ゴ ProN W3"/>
              </a:defRPr>
            </a:lvl1pPr>
          </a:lstStyle>
          <a:p>
            <a:pPr/>
            <a:r>
              <a:t>前方</a:t>
            </a:r>
          </a:p>
        </p:txBody>
      </p:sp>
      <p:pic>
        <p:nvPicPr>
          <p:cNvPr id="161"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63"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6" name="卒論プレゼン (1).jpg" descr="卒論プレゼン (1).jpg"/>
          <p:cNvPicPr>
            <a:picLocks noChangeAspect="0"/>
          </p:cNvPicPr>
          <p:nvPr/>
        </p:nvPicPr>
        <p:blipFill>
          <a:blip r:embed="rId2">
            <a:extLst/>
          </a:blip>
          <a:srcRect l="0" t="16580" r="0" b="16580"/>
          <a:stretch>
            <a:fillRect/>
          </a:stretch>
        </p:blipFill>
        <p:spPr>
          <a:xfrm>
            <a:off x="1325336" y="3762859"/>
            <a:ext cx="11566357" cy="5816258"/>
          </a:xfrm>
          <a:prstGeom prst="rect">
            <a:avLst/>
          </a:prstGeom>
          <a:ln w="12700">
            <a:miter lim="400000"/>
          </a:ln>
        </p:spPr>
      </p:pic>
      <p:sp>
        <p:nvSpPr>
          <p:cNvPr id="167" name="[Nakata et al. 2015]"/>
          <p:cNvSpPr txBox="1"/>
          <p:nvPr/>
        </p:nvSpPr>
        <p:spPr>
          <a:xfrm>
            <a:off x="4092931" y="9299036"/>
            <a:ext cx="7639012" cy="6286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sz="4100">
                <a:latin typeface="+mn-lt"/>
                <a:ea typeface="+mn-ea"/>
                <a:cs typeface="+mn-cs"/>
                <a:sym typeface="ヒラギノ角ゴ ProN W3"/>
              </a:defRPr>
            </a:lvl1pPr>
          </a:lstStyle>
          <a:p>
            <a:pPr/>
            <a:r>
              <a:t>[Nakata et al. 2015]</a:t>
            </a:r>
          </a:p>
        </p:txBody>
      </p:sp>
      <p:sp>
        <p:nvSpPr>
          <p:cNvPr id="168" name="ミオシン分子によりアクチン分子が細胞後方へ引きつけられる(ARF)"/>
          <p:cNvSpPr txBox="1"/>
          <p:nvPr/>
        </p:nvSpPr>
        <p:spPr>
          <a:xfrm>
            <a:off x="5539711" y="10697886"/>
            <a:ext cx="15244647" cy="1943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5900"/>
              </a:spcBef>
              <a:defRPr sz="5800">
                <a:latin typeface="+mn-lt"/>
                <a:ea typeface="+mn-ea"/>
                <a:cs typeface="+mn-cs"/>
                <a:sym typeface="ヒラギノ角ゴ ProN W3"/>
              </a:defRPr>
            </a:pPr>
            <a:r>
              <a:t>ミオシン分子によりアクチン分子が細胞後方へ引きつけられる(</a:t>
            </a:r>
            <a:r>
              <a:rPr>
                <a:solidFill>
                  <a:srgbClr val="0751E2"/>
                </a:solidFill>
              </a:rPr>
              <a:t>ARF</a:t>
            </a:r>
            <a:r>
              <a:t>)</a:t>
            </a:r>
          </a:p>
        </p:txBody>
      </p:sp>
      <p:sp>
        <p:nvSpPr>
          <p:cNvPr id="169" name="[Lee et al. 1993]"/>
          <p:cNvSpPr txBox="1"/>
          <p:nvPr/>
        </p:nvSpPr>
        <p:spPr>
          <a:xfrm>
            <a:off x="19141306" y="12649363"/>
            <a:ext cx="4550817" cy="6540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5900"/>
              </a:spcBef>
              <a:defRPr sz="4300">
                <a:latin typeface="+mn-lt"/>
                <a:ea typeface="+mn-ea"/>
                <a:cs typeface="+mn-cs"/>
                <a:sym typeface="ヒラギノ角ゴ ProN W3"/>
              </a:defRPr>
            </a:lvl1pPr>
          </a:lstStyle>
          <a:p>
            <a:pPr/>
            <a:r>
              <a:t>[Lee et al. 1993]</a:t>
            </a:r>
          </a:p>
        </p:txBody>
      </p:sp>
      <p:sp>
        <p:nvSpPr>
          <p:cNvPr id="170" name="Actin Retrograde Flow(ARF)"/>
          <p:cNvSpPr txBox="1"/>
          <p:nvPr>
            <p:ph type="title"/>
          </p:nvPr>
        </p:nvSpPr>
        <p:spPr>
          <a:xfrm>
            <a:off x="1790700" y="355600"/>
            <a:ext cx="21005800" cy="2286000"/>
          </a:xfrm>
          <a:prstGeom prst="rect">
            <a:avLst/>
          </a:prstGeom>
        </p:spPr>
        <p:txBody>
          <a:bodyPr/>
          <a:lstStyle>
            <a:lvl1pPr defTabSz="800735">
              <a:defRPr sz="11834"/>
            </a:lvl1pPr>
          </a:lstStyle>
          <a:p>
            <a:pPr/>
            <a:r>
              <a:t>Actin Retrograde Flow(ARF)</a:t>
            </a:r>
          </a:p>
        </p:txBody>
      </p:sp>
      <p:pic>
        <p:nvPicPr>
          <p:cNvPr id="171" name="イメージ" descr="イメージ"/>
          <p:cNvPicPr>
            <a:picLocks noChangeAspect="1"/>
          </p:cNvPicPr>
          <p:nvPr/>
        </p:nvPicPr>
        <p:blipFill>
          <a:blip r:embed="rId3">
            <a:extLst/>
          </a:blip>
          <a:stretch>
            <a:fillRect/>
          </a:stretch>
        </p:blipFill>
        <p:spPr>
          <a:xfrm>
            <a:off x="15001949" y="2788214"/>
            <a:ext cx="7639012" cy="7173692"/>
          </a:xfrm>
          <a:prstGeom prst="rect">
            <a:avLst/>
          </a:prstGeom>
          <a:ln w="12700">
            <a:miter lim="400000"/>
          </a:ln>
        </p:spPr>
      </p:pic>
      <p:pic>
        <p:nvPicPr>
          <p:cNvPr id="172" name="線" descr="線"/>
          <p:cNvPicPr>
            <a:picLocks noChangeAspect="0"/>
          </p:cNvPicPr>
          <p:nvPr/>
        </p:nvPicPr>
        <p:blipFill>
          <a:blip r:embed="rId4">
            <a:extLst/>
          </a:blip>
          <a:stretch>
            <a:fillRect/>
          </a:stretch>
        </p:blipFill>
        <p:spPr>
          <a:xfrm rot="19319636">
            <a:off x="15808678" y="5061822"/>
            <a:ext cx="3252468" cy="279401"/>
          </a:xfrm>
          <a:prstGeom prst="rect">
            <a:avLst/>
          </a:prstGeom>
        </p:spPr>
      </p:pic>
      <p:pic>
        <p:nvPicPr>
          <p:cNvPr id="174" name="線" descr="線"/>
          <p:cNvPicPr>
            <a:picLocks noChangeAspect="0"/>
          </p:cNvPicPr>
          <p:nvPr/>
        </p:nvPicPr>
        <p:blipFill>
          <a:blip r:embed="rId5">
            <a:extLst/>
          </a:blip>
          <a:stretch>
            <a:fillRect/>
          </a:stretch>
        </p:blipFill>
        <p:spPr>
          <a:xfrm rot="16200000">
            <a:off x="18715648" y="7505782"/>
            <a:ext cx="3311138" cy="279401"/>
          </a:xfrm>
          <a:prstGeom prst="rect">
            <a:avLst/>
          </a:prstGeom>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目的"/>
          <p:cNvSpPr txBox="1"/>
          <p:nvPr>
            <p:ph type="title"/>
          </p:nvPr>
        </p:nvSpPr>
        <p:spPr>
          <a:prstGeom prst="rect">
            <a:avLst/>
          </a:prstGeom>
        </p:spPr>
        <p:txBody>
          <a:bodyPr/>
          <a:lstStyle/>
          <a:p>
            <a:pPr/>
            <a:r>
              <a:t>目的</a:t>
            </a:r>
          </a:p>
        </p:txBody>
      </p:sp>
      <p:grpSp>
        <p:nvGrpSpPr>
          <p:cNvPr id="181" name="グループ"/>
          <p:cNvGrpSpPr/>
          <p:nvPr/>
        </p:nvGrpSpPr>
        <p:grpSpPr>
          <a:xfrm>
            <a:off x="1187194" y="3137230"/>
            <a:ext cx="22009612" cy="7441541"/>
            <a:chOff x="0" y="0"/>
            <a:chExt cx="22009610" cy="7441539"/>
          </a:xfrm>
        </p:grpSpPr>
        <p:sp>
          <p:nvSpPr>
            <p:cNvPr id="178" name="四角形"/>
            <p:cNvSpPr/>
            <p:nvPr/>
          </p:nvSpPr>
          <p:spPr>
            <a:xfrm>
              <a:off x="0" y="839416"/>
              <a:ext cx="22009611" cy="6602124"/>
            </a:xfrm>
            <a:prstGeom prst="rect">
              <a:avLst/>
            </a:prstGeom>
            <a:noFill/>
            <a:ln w="38100" cap="flat">
              <a:solidFill>
                <a:srgbClr val="000000"/>
              </a:solidFill>
              <a:prstDash val="solid"/>
              <a:miter lim="400000"/>
            </a:ln>
            <a:effectLst/>
          </p:spPr>
          <p:txBody>
            <a:bodyPr wrap="square" lIns="0" tIns="0" rIns="0" bIns="0" numCol="1" anchor="ctr">
              <a:noAutofit/>
            </a:bodyPr>
            <a:lstStyle/>
            <a:p>
              <a:pPr>
                <a:defRPr sz="11300">
                  <a:solidFill>
                    <a:srgbClr val="FFFFFF"/>
                  </a:solidFill>
                </a:defRPr>
              </a:pPr>
            </a:p>
          </p:txBody>
        </p:sp>
        <p:sp>
          <p:nvSpPr>
            <p:cNvPr id="179" name="アクチン分子と細胞膜をモデル化した物理シミュレーション実験により, ケラトサイトが遊走時に半月状形態を形成・維持するメカニズムを解明"/>
            <p:cNvSpPr txBox="1"/>
            <p:nvPr/>
          </p:nvSpPr>
          <p:spPr>
            <a:xfrm>
              <a:off x="744580" y="1799834"/>
              <a:ext cx="20520450" cy="46812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5900"/>
                </a:spcBef>
                <a:defRPr sz="5800">
                  <a:latin typeface="+mn-lt"/>
                  <a:ea typeface="+mn-ea"/>
                  <a:cs typeface="+mn-cs"/>
                  <a:sym typeface="ヒラギノ角ゴ ProN W3"/>
                </a:defRPr>
              </a:lvl1pPr>
            </a:lstStyle>
            <a:p>
              <a:pPr/>
              <a:r>
                <a:t>アクチン分子と細胞膜をモデル化した物理シミュレーション実験により, ケラトサイトが遊走時に半月状形態を形成・維持するメカニズムを解明</a:t>
              </a:r>
            </a:p>
          </p:txBody>
        </p:sp>
        <p:sp>
          <p:nvSpPr>
            <p:cNvPr id="180" name="目的"/>
            <p:cNvSpPr txBox="1"/>
            <p:nvPr/>
          </p:nvSpPr>
          <p:spPr>
            <a:xfrm>
              <a:off x="812266" y="0"/>
              <a:ext cx="2070555" cy="2019378"/>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spcBef>
                  <a:spcPts val="5900"/>
                </a:spcBef>
                <a:defRPr sz="5800">
                  <a:latin typeface="+mn-lt"/>
                  <a:ea typeface="+mn-ea"/>
                  <a:cs typeface="+mn-cs"/>
                  <a:sym typeface="ヒラギノ角ゴ ProN W3"/>
                </a:defRPr>
              </a:lvl1pPr>
            </a:lstStyle>
            <a:p>
              <a:pPr/>
              <a:r>
                <a:t>目的</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11300" u="none" kumimoji="0" normalizeH="0">
            <a:ln>
              <a:noFill/>
            </a:ln>
            <a:solidFill>
              <a:srgbClr val="FFFFFF"/>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