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87" d="100"/>
          <a:sy n="87"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307582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223545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196284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164523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3215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413553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308142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137442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297689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360610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DF2A71-40E6-45DC-AA27-EE3098BA1664}" type="datetimeFigureOut">
              <a:rPr kumimoji="1" lang="ja-JP" altLang="en-US" smtClean="0"/>
              <a:t>2020/3/7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1706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F2A71-40E6-45DC-AA27-EE3098BA1664}" type="datetimeFigureOut">
              <a:rPr kumimoji="1" lang="ja-JP" altLang="en-US" smtClean="0"/>
              <a:t>2020/3/7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27917-D2F6-428B-BAEB-B7F21D3DA037}" type="slidenum">
              <a:rPr kumimoji="1" lang="ja-JP" altLang="en-US" smtClean="0"/>
              <a:t>‹#›</a:t>
            </a:fld>
            <a:endParaRPr kumimoji="1" lang="ja-JP" altLang="en-US"/>
          </a:p>
        </p:txBody>
      </p:sp>
    </p:spTree>
    <p:extLst>
      <p:ext uri="{BB962C8B-B14F-4D97-AF65-F5344CB8AC3E}">
        <p14:creationId xmlns:p14="http://schemas.microsoft.com/office/powerpoint/2010/main" val="42913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err="1" smtClean="0"/>
              <a:t>WebJava</a:t>
            </a:r>
            <a:r>
              <a:rPr kumimoji="1" lang="ja-JP" altLang="en-US" sz="5400" dirty="0" smtClean="0"/>
              <a:t>初級　振り返り資料</a:t>
            </a:r>
            <a:endParaRPr kumimoji="1" lang="ja-JP" altLang="en-US" sz="5400" dirty="0"/>
          </a:p>
        </p:txBody>
      </p:sp>
      <p:sp>
        <p:nvSpPr>
          <p:cNvPr id="3" name="サブタイトル 2"/>
          <p:cNvSpPr>
            <a:spLocks noGrp="1"/>
          </p:cNvSpPr>
          <p:nvPr>
            <p:ph type="subTitle" idx="1"/>
          </p:nvPr>
        </p:nvSpPr>
        <p:spPr>
          <a:xfrm>
            <a:off x="5166360" y="4790758"/>
            <a:ext cx="5501640" cy="604202"/>
          </a:xfrm>
        </p:spPr>
        <p:txBody>
          <a:bodyPr/>
          <a:lstStyle/>
          <a:p>
            <a:r>
              <a:rPr kumimoji="1" lang="en-US" altLang="ja-JP" dirty="0" smtClean="0"/>
              <a:t>201945</a:t>
            </a:r>
            <a:r>
              <a:rPr kumimoji="1" lang="ja-JP" altLang="en-US" dirty="0" smtClean="0"/>
              <a:t>　德永 勇</a:t>
            </a:r>
            <a:endParaRPr kumimoji="1" lang="ja-JP" altLang="en-US" dirty="0"/>
          </a:p>
        </p:txBody>
      </p:sp>
    </p:spTree>
    <p:extLst>
      <p:ext uri="{BB962C8B-B14F-4D97-AF65-F5344CB8AC3E}">
        <p14:creationId xmlns:p14="http://schemas.microsoft.com/office/powerpoint/2010/main" val="342986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6362" y="555382"/>
            <a:ext cx="2089638" cy="558067"/>
          </a:xfrm>
        </p:spPr>
        <p:txBody>
          <a:bodyPr>
            <a:normAutofit/>
          </a:bodyPr>
          <a:lstStyle/>
          <a:p>
            <a:r>
              <a:rPr kumimoji="1" lang="en-US" altLang="ja-JP" sz="2800" dirty="0" smtClean="0"/>
              <a:t>1.</a:t>
            </a:r>
            <a:r>
              <a:rPr kumimoji="1" lang="ja-JP" altLang="en-US" sz="2800" dirty="0" smtClean="0"/>
              <a:t>仕様説明</a:t>
            </a:r>
            <a:endParaRPr kumimoji="1" lang="ja-JP" altLang="en-US" sz="2800" dirty="0"/>
          </a:p>
        </p:txBody>
      </p:sp>
      <p:sp>
        <p:nvSpPr>
          <p:cNvPr id="3" name="コンテンツ プレースホルダー 2"/>
          <p:cNvSpPr>
            <a:spLocks noGrp="1"/>
          </p:cNvSpPr>
          <p:nvPr>
            <p:ph idx="1"/>
          </p:nvPr>
        </p:nvSpPr>
        <p:spPr>
          <a:xfrm>
            <a:off x="451338" y="1500310"/>
            <a:ext cx="10515600" cy="4351338"/>
          </a:xfrm>
        </p:spPr>
        <p:txBody>
          <a:bodyPr/>
          <a:lstStyle/>
          <a:p>
            <a:pPr marL="0" indent="0">
              <a:buNone/>
            </a:pPr>
            <a:r>
              <a:rPr kumimoji="1" lang="ja-JP" altLang="en-US" dirty="0" smtClean="0"/>
              <a:t>商品カートのアプリ。</a:t>
            </a:r>
            <a:endParaRPr kumimoji="1" lang="en-US" altLang="ja-JP" dirty="0" smtClean="0"/>
          </a:p>
          <a:p>
            <a:pPr marL="0" indent="0">
              <a:buNone/>
            </a:pPr>
            <a:endParaRPr lang="en-US" altLang="ja-JP" dirty="0"/>
          </a:p>
          <a:p>
            <a:pPr marL="0" indent="0">
              <a:buNone/>
            </a:pPr>
            <a:r>
              <a:rPr kumimoji="1" lang="ja-JP" altLang="en-US" dirty="0" smtClean="0"/>
              <a:t>表示されている商品を個数を選んでカートに追加することで選んだ商品の個数、合計金額を表示することができる。</a:t>
            </a:r>
            <a:endParaRPr kumimoji="1" lang="en-US" altLang="ja-JP" dirty="0" smtClean="0"/>
          </a:p>
          <a:p>
            <a:pPr marL="0" indent="0">
              <a:buNone/>
            </a:pPr>
            <a:r>
              <a:rPr lang="ja-JP" altLang="en-US" dirty="0" smtClean="0"/>
              <a:t>また、選んだ商品の削除</a:t>
            </a:r>
            <a:r>
              <a:rPr lang="en-US" altLang="ja-JP" dirty="0" smtClean="0"/>
              <a:t>(</a:t>
            </a:r>
            <a:r>
              <a:rPr lang="ja-JP" altLang="en-US" dirty="0" smtClean="0"/>
              <a:t>カートから削除</a:t>
            </a:r>
            <a:r>
              <a:rPr lang="en-US" altLang="ja-JP" dirty="0" smtClean="0"/>
              <a:t>)</a:t>
            </a:r>
            <a:r>
              <a:rPr lang="ja-JP" altLang="en-US" dirty="0" smtClean="0"/>
              <a:t>と商品自体を削除し、選択肢から除外することができるアプリ。</a:t>
            </a:r>
            <a:endParaRPr kumimoji="1" lang="ja-JP" altLang="en-US" dirty="0"/>
          </a:p>
        </p:txBody>
      </p:sp>
    </p:spTree>
    <p:extLst>
      <p:ext uri="{BB962C8B-B14F-4D97-AF65-F5344CB8AC3E}">
        <p14:creationId xmlns:p14="http://schemas.microsoft.com/office/powerpoint/2010/main" val="368266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7160" y="197485"/>
            <a:ext cx="10515600" cy="1325563"/>
          </a:xfrm>
        </p:spPr>
        <p:txBody>
          <a:bodyPr>
            <a:normAutofit/>
          </a:bodyPr>
          <a:lstStyle/>
          <a:p>
            <a:r>
              <a:rPr lang="en-US" altLang="ja-JP" sz="2800" dirty="0" smtClean="0"/>
              <a:t>1.</a:t>
            </a:r>
            <a:r>
              <a:rPr lang="ja-JP" altLang="en-US" sz="2800" dirty="0" smtClean="0"/>
              <a:t>仕様</a:t>
            </a:r>
            <a:r>
              <a:rPr lang="ja-JP" altLang="en-US" sz="2800" dirty="0"/>
              <a:t>説明</a:t>
            </a:r>
            <a:endParaRPr kumimoji="1" lang="ja-JP" altLang="en-US" sz="2800" dirty="0"/>
          </a:p>
        </p:txBody>
      </p:sp>
      <p:pic>
        <p:nvPicPr>
          <p:cNvPr id="4" name="コンテンツ プレースホルダー 3"/>
          <p:cNvPicPr>
            <a:picLocks noGrp="1" noChangeAspect="1"/>
          </p:cNvPicPr>
          <p:nvPr>
            <p:ph idx="1"/>
          </p:nvPr>
        </p:nvPicPr>
        <p:blipFill>
          <a:blip r:embed="rId2"/>
          <a:stretch>
            <a:fillRect/>
          </a:stretch>
        </p:blipFill>
        <p:spPr>
          <a:xfrm>
            <a:off x="6373599" y="197485"/>
            <a:ext cx="4930567" cy="3132091"/>
          </a:xfrm>
          <a:prstGeom prst="rect">
            <a:avLst/>
          </a:prstGeom>
        </p:spPr>
      </p:pic>
      <p:pic>
        <p:nvPicPr>
          <p:cNvPr id="5" name="図 4"/>
          <p:cNvPicPr>
            <a:picLocks noChangeAspect="1"/>
          </p:cNvPicPr>
          <p:nvPr/>
        </p:nvPicPr>
        <p:blipFill>
          <a:blip r:embed="rId3"/>
          <a:stretch>
            <a:fillRect/>
          </a:stretch>
        </p:blipFill>
        <p:spPr>
          <a:xfrm>
            <a:off x="6373599" y="3588759"/>
            <a:ext cx="4953429" cy="3010161"/>
          </a:xfrm>
          <a:prstGeom prst="rect">
            <a:avLst/>
          </a:prstGeom>
        </p:spPr>
      </p:pic>
      <p:sp>
        <p:nvSpPr>
          <p:cNvPr id="6" name="テキスト ボックス 5"/>
          <p:cNvSpPr txBox="1"/>
          <p:nvPr/>
        </p:nvSpPr>
        <p:spPr>
          <a:xfrm>
            <a:off x="547349" y="2019098"/>
            <a:ext cx="5416061" cy="3693319"/>
          </a:xfrm>
          <a:prstGeom prst="rect">
            <a:avLst/>
          </a:prstGeom>
          <a:noFill/>
        </p:spPr>
        <p:txBody>
          <a:bodyPr wrap="square" rtlCol="0">
            <a:spAutoFit/>
          </a:bodyPr>
          <a:lstStyle/>
          <a:p>
            <a:r>
              <a:rPr kumimoji="1" lang="ja-JP" altLang="en-US" dirty="0" smtClean="0"/>
              <a:t>右上図が「商品一覧画面」の初期画面である。</a:t>
            </a:r>
            <a:endParaRPr kumimoji="1" lang="en-US" altLang="ja-JP" dirty="0" smtClean="0"/>
          </a:p>
          <a:p>
            <a:endParaRPr kumimoji="1" lang="en-US" altLang="ja-JP" dirty="0" smtClean="0"/>
          </a:p>
          <a:p>
            <a:r>
              <a:rPr lang="ja-JP" altLang="en-US" dirty="0" smtClean="0"/>
              <a:t>注文個数欄に数値を入れると右下図のようにカートに追加する個数を決めることができ、カートに追加」ボタンを押すと「カート情報」画面に遷移する。</a:t>
            </a:r>
            <a:endParaRPr lang="en-US" altLang="ja-JP" dirty="0" smtClean="0"/>
          </a:p>
          <a:p>
            <a:endParaRPr kumimoji="1" lang="en-US" altLang="ja-JP" dirty="0" smtClean="0"/>
          </a:p>
          <a:p>
            <a:r>
              <a:rPr lang="ja-JP" altLang="en-US" dirty="0" smtClean="0"/>
              <a:t>「削除」ボタンを押すと商品を消すことができる。</a:t>
            </a:r>
            <a:endParaRPr lang="en-US" altLang="ja-JP" dirty="0" smtClean="0"/>
          </a:p>
          <a:p>
            <a:r>
              <a:rPr kumimoji="1" lang="en-US" altLang="ja-JP" dirty="0" smtClean="0"/>
              <a:t>※</a:t>
            </a:r>
            <a:r>
              <a:rPr kumimoji="1" lang="ja-JP" altLang="en-US" dirty="0" smtClean="0"/>
              <a:t>例：</a:t>
            </a:r>
            <a:r>
              <a:rPr kumimoji="1" lang="en-US" altLang="ja-JP" dirty="0" smtClean="0"/>
              <a:t>ID:</a:t>
            </a:r>
            <a:r>
              <a:rPr kumimoji="1" lang="ja-JP" altLang="en-US" dirty="0" smtClean="0"/>
              <a:t> </a:t>
            </a:r>
            <a:r>
              <a:rPr kumimoji="1" lang="en-US" altLang="ja-JP" dirty="0" smtClean="0"/>
              <a:t>1</a:t>
            </a:r>
            <a:r>
              <a:rPr kumimoji="1" lang="ja-JP" altLang="en-US" dirty="0" err="1" smtClean="0"/>
              <a:t>を削</a:t>
            </a:r>
            <a:r>
              <a:rPr kumimoji="1" lang="ja-JP" altLang="en-US" dirty="0" smtClean="0"/>
              <a:t>除すると</a:t>
            </a:r>
            <a:r>
              <a:rPr kumimoji="1" lang="en-US" altLang="ja-JP" dirty="0" smtClean="0"/>
              <a:t>ID2~6</a:t>
            </a:r>
            <a:r>
              <a:rPr kumimoji="1" lang="ja-JP" altLang="en-US" dirty="0" smtClean="0"/>
              <a:t>の商品が表示される。</a:t>
            </a:r>
            <a:endParaRPr kumimoji="1" lang="en-US" altLang="ja-JP" dirty="0"/>
          </a:p>
          <a:p>
            <a:r>
              <a:rPr lang="ja-JP" altLang="en-US" dirty="0" smtClean="0"/>
              <a:t>また、データベースを参照し、情報を得ているため、一度画面を閉じても削除した状態で表示することができる。</a:t>
            </a:r>
            <a:endParaRPr kumimoji="1" lang="en-US" altLang="ja-JP" dirty="0" smtClean="0"/>
          </a:p>
        </p:txBody>
      </p:sp>
    </p:spTree>
    <p:extLst>
      <p:ext uri="{BB962C8B-B14F-4D97-AF65-F5344CB8AC3E}">
        <p14:creationId xmlns:p14="http://schemas.microsoft.com/office/powerpoint/2010/main" val="41660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192" y="409087"/>
            <a:ext cx="2634762" cy="830629"/>
          </a:xfrm>
        </p:spPr>
        <p:txBody>
          <a:bodyPr>
            <a:normAutofit/>
          </a:bodyPr>
          <a:lstStyle/>
          <a:p>
            <a:r>
              <a:rPr kumimoji="1" lang="en-US" altLang="ja-JP" sz="2800" dirty="0" smtClean="0"/>
              <a:t>1.</a:t>
            </a:r>
            <a:r>
              <a:rPr kumimoji="1" lang="ja-JP" altLang="en-US" sz="2800" dirty="0" smtClean="0"/>
              <a:t>仕様説明</a:t>
            </a:r>
            <a:endParaRPr kumimoji="1" lang="ja-JP" altLang="en-US" sz="2800" dirty="0"/>
          </a:p>
        </p:txBody>
      </p:sp>
      <p:sp>
        <p:nvSpPr>
          <p:cNvPr id="3" name="コンテンツ プレースホルダー 2"/>
          <p:cNvSpPr>
            <a:spLocks noGrp="1"/>
          </p:cNvSpPr>
          <p:nvPr>
            <p:ph idx="1"/>
          </p:nvPr>
        </p:nvSpPr>
        <p:spPr>
          <a:xfrm>
            <a:off x="820615" y="1324463"/>
            <a:ext cx="6714392" cy="4988414"/>
          </a:xfrm>
        </p:spPr>
        <p:txBody>
          <a:bodyPr>
            <a:normAutofit/>
          </a:bodyPr>
          <a:lstStyle/>
          <a:p>
            <a:pPr marL="0" indent="0">
              <a:buNone/>
            </a:pPr>
            <a:r>
              <a:rPr kumimoji="1" lang="ja-JP" altLang="en-US" sz="1800" dirty="0" smtClean="0"/>
              <a:t>右図が「カート情報」画面である。</a:t>
            </a:r>
            <a:endParaRPr kumimoji="1" lang="en-US" altLang="ja-JP" sz="1800" dirty="0" smtClean="0"/>
          </a:p>
          <a:p>
            <a:pPr marL="0" indent="0">
              <a:buNone/>
            </a:pPr>
            <a:endParaRPr lang="en-US" altLang="ja-JP" sz="1800" dirty="0"/>
          </a:p>
          <a:p>
            <a:pPr marL="0" indent="0">
              <a:buNone/>
            </a:pPr>
            <a:r>
              <a:rPr kumimoji="1" lang="ja-JP" altLang="en-US" sz="1800" dirty="0" smtClean="0"/>
              <a:t>「商品一覧」画面で決めた個数分カート情報に足される。</a:t>
            </a:r>
            <a:endParaRPr kumimoji="1" lang="en-US" altLang="ja-JP" sz="1800" dirty="0" smtClean="0"/>
          </a:p>
          <a:p>
            <a:pPr marL="0" indent="0">
              <a:buNone/>
            </a:pPr>
            <a:r>
              <a:rPr lang="en-US" altLang="ja-JP" sz="1800" dirty="0" smtClean="0"/>
              <a:t>※</a:t>
            </a:r>
            <a:r>
              <a:rPr lang="ja-JP" altLang="en-US" sz="1800" dirty="0" smtClean="0"/>
              <a:t>もともとカートに入っていた場合はその情報と足されて表示することができる。</a:t>
            </a:r>
            <a:endParaRPr lang="en-US" altLang="ja-JP" sz="1800" dirty="0" smtClean="0"/>
          </a:p>
          <a:p>
            <a:pPr marL="0" indent="0">
              <a:buNone/>
            </a:pPr>
            <a:endParaRPr kumimoji="1" lang="en-US" altLang="ja-JP" sz="1800" dirty="0" smtClean="0"/>
          </a:p>
          <a:p>
            <a:pPr marL="0" indent="0">
              <a:buNone/>
            </a:pPr>
            <a:r>
              <a:rPr lang="ja-JP" altLang="en-US" sz="1800" dirty="0" smtClean="0"/>
              <a:t>選んだすべての種類の合計金額を表示できる。</a:t>
            </a:r>
            <a:endParaRPr lang="en-US" altLang="ja-JP" sz="1800" dirty="0"/>
          </a:p>
          <a:p>
            <a:pPr marL="0" indent="0">
              <a:buNone/>
            </a:pPr>
            <a:endParaRPr kumimoji="1" lang="en-US" altLang="ja-JP" sz="1800" dirty="0"/>
          </a:p>
          <a:p>
            <a:pPr marL="0" indent="0">
              <a:buNone/>
            </a:pPr>
            <a:r>
              <a:rPr kumimoji="1" lang="ja-JP" altLang="en-US" sz="1800" dirty="0" smtClean="0"/>
              <a:t>「削除」ボタンを押下するとカートに入っているものを</a:t>
            </a:r>
            <a:r>
              <a:rPr kumimoji="1" lang="en-US" altLang="ja-JP" sz="1800" dirty="0" smtClean="0"/>
              <a:t>ID</a:t>
            </a:r>
            <a:r>
              <a:rPr kumimoji="1" lang="ja-JP" altLang="en-US" sz="1800" dirty="0" smtClean="0"/>
              <a:t>別で削除することができる。</a:t>
            </a:r>
            <a:endParaRPr kumimoji="1" lang="en-US" altLang="ja-JP" sz="1800" dirty="0" smtClean="0"/>
          </a:p>
          <a:p>
            <a:pPr marL="0" indent="0">
              <a:buNone/>
            </a:pPr>
            <a:r>
              <a:rPr lang="ja-JP" altLang="en-US" sz="1800" dirty="0" smtClean="0"/>
              <a:t>カート</a:t>
            </a:r>
            <a:r>
              <a:rPr lang="ja-JP" altLang="en-US" sz="1800" dirty="0"/>
              <a:t>内</a:t>
            </a:r>
            <a:r>
              <a:rPr lang="ja-JP" altLang="en-US" sz="1800" dirty="0" smtClean="0"/>
              <a:t>に何もなくなった場合は右下図のように「注文内容がありません」と表示される</a:t>
            </a:r>
            <a:endParaRPr lang="en-US" altLang="ja-JP" sz="1800" dirty="0" smtClean="0"/>
          </a:p>
          <a:p>
            <a:pPr marL="0" indent="0">
              <a:buNone/>
            </a:pPr>
            <a:endParaRPr lang="en-US" altLang="ja-JP" sz="1800" dirty="0"/>
          </a:p>
          <a:p>
            <a:pPr marL="0" indent="0">
              <a:buNone/>
            </a:pPr>
            <a:r>
              <a:rPr lang="ja-JP" altLang="en-US" sz="1800" dirty="0" smtClean="0"/>
              <a:t>「商品一覧へ」を押下すると「商品一覧」画面へ遷移する。</a:t>
            </a:r>
            <a:endParaRPr lang="en-US" altLang="ja-JP" sz="1800" dirty="0" smtClean="0"/>
          </a:p>
        </p:txBody>
      </p:sp>
      <p:pic>
        <p:nvPicPr>
          <p:cNvPr id="4" name="図 3"/>
          <p:cNvPicPr>
            <a:picLocks noChangeAspect="1"/>
          </p:cNvPicPr>
          <p:nvPr/>
        </p:nvPicPr>
        <p:blipFill>
          <a:blip r:embed="rId2"/>
          <a:stretch>
            <a:fillRect/>
          </a:stretch>
        </p:blipFill>
        <p:spPr>
          <a:xfrm>
            <a:off x="8455735" y="1239716"/>
            <a:ext cx="2789162" cy="1828958"/>
          </a:xfrm>
          <a:prstGeom prst="rect">
            <a:avLst/>
          </a:prstGeom>
        </p:spPr>
      </p:pic>
      <p:pic>
        <p:nvPicPr>
          <p:cNvPr id="5" name="図 4"/>
          <p:cNvPicPr>
            <a:picLocks noChangeAspect="1"/>
          </p:cNvPicPr>
          <p:nvPr/>
        </p:nvPicPr>
        <p:blipFill>
          <a:blip r:embed="rId3"/>
          <a:stretch>
            <a:fillRect/>
          </a:stretch>
        </p:blipFill>
        <p:spPr>
          <a:xfrm>
            <a:off x="8455735" y="3940942"/>
            <a:ext cx="1912786" cy="1455546"/>
          </a:xfrm>
          <a:prstGeom prst="rect">
            <a:avLst/>
          </a:prstGeom>
        </p:spPr>
      </p:pic>
    </p:spTree>
    <p:extLst>
      <p:ext uri="{BB962C8B-B14F-4D97-AF65-F5344CB8AC3E}">
        <p14:creationId xmlns:p14="http://schemas.microsoft.com/office/powerpoint/2010/main" val="268953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7570" y="338749"/>
            <a:ext cx="10515600" cy="751498"/>
          </a:xfrm>
        </p:spPr>
        <p:txBody>
          <a:bodyPr>
            <a:normAutofit/>
          </a:bodyPr>
          <a:lstStyle/>
          <a:p>
            <a:r>
              <a:rPr kumimoji="1" lang="en-US" altLang="ja-JP" sz="2800" dirty="0" smtClean="0"/>
              <a:t>2.</a:t>
            </a:r>
            <a:r>
              <a:rPr kumimoji="1" lang="ja-JP" altLang="en-US" sz="2800" dirty="0" smtClean="0"/>
              <a:t>シーケンス図</a:t>
            </a:r>
            <a:endParaRPr kumimoji="1" lang="ja-JP" altLang="en-US" sz="2800" dirty="0"/>
          </a:p>
        </p:txBody>
      </p:sp>
      <p:sp>
        <p:nvSpPr>
          <p:cNvPr id="4" name="テキスト ボックス 3"/>
          <p:cNvSpPr txBox="1"/>
          <p:nvPr/>
        </p:nvSpPr>
        <p:spPr>
          <a:xfrm>
            <a:off x="2836547" y="3053862"/>
            <a:ext cx="1793631" cy="369332"/>
          </a:xfrm>
          <a:prstGeom prst="rect">
            <a:avLst/>
          </a:prstGeom>
          <a:noFill/>
        </p:spPr>
        <p:txBody>
          <a:bodyPr wrap="square" rtlCol="0">
            <a:spAutoFit/>
          </a:bodyPr>
          <a:lstStyle/>
          <a:p>
            <a:r>
              <a:rPr kumimoji="1" lang="ja-JP" altLang="en-US" b="1" dirty="0" smtClean="0"/>
              <a:t>商品一覧画面</a:t>
            </a:r>
            <a:endParaRPr kumimoji="1" lang="ja-JP" altLang="en-US" b="1" dirty="0"/>
          </a:p>
        </p:txBody>
      </p:sp>
      <p:sp>
        <p:nvSpPr>
          <p:cNvPr id="5" name="テキスト ボックス 4"/>
          <p:cNvSpPr txBox="1"/>
          <p:nvPr/>
        </p:nvSpPr>
        <p:spPr>
          <a:xfrm>
            <a:off x="6148754" y="3053862"/>
            <a:ext cx="1793631" cy="369332"/>
          </a:xfrm>
          <a:prstGeom prst="rect">
            <a:avLst/>
          </a:prstGeom>
          <a:noFill/>
        </p:spPr>
        <p:txBody>
          <a:bodyPr wrap="square" rtlCol="0">
            <a:spAutoFit/>
          </a:bodyPr>
          <a:lstStyle/>
          <a:p>
            <a:r>
              <a:rPr kumimoji="1" lang="ja-JP" altLang="en-US" b="1" dirty="0" smtClean="0"/>
              <a:t>カート情報画面</a:t>
            </a:r>
            <a:endParaRPr kumimoji="1" lang="ja-JP" altLang="en-US" b="1" dirty="0"/>
          </a:p>
        </p:txBody>
      </p:sp>
      <p:sp>
        <p:nvSpPr>
          <p:cNvPr id="7" name="楕円 6"/>
          <p:cNvSpPr/>
          <p:nvPr/>
        </p:nvSpPr>
        <p:spPr>
          <a:xfrm>
            <a:off x="2616740" y="2368087"/>
            <a:ext cx="2013438" cy="1740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6038850" y="2368088"/>
            <a:ext cx="2013438" cy="1740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1758186" y="2274937"/>
            <a:ext cx="1136222" cy="1802977"/>
          </a:xfrm>
          <a:custGeom>
            <a:avLst/>
            <a:gdLst>
              <a:gd name="connsiteX0" fmla="*/ 1136222 w 1136222"/>
              <a:gd name="connsiteY0" fmla="*/ 316814 h 1802977"/>
              <a:gd name="connsiteX1" fmla="*/ 608684 w 1136222"/>
              <a:gd name="connsiteY1" fmla="*/ 291 h 1802977"/>
              <a:gd name="connsiteX2" fmla="*/ 89938 w 1136222"/>
              <a:gd name="connsiteY2" fmla="*/ 272853 h 1802977"/>
              <a:gd name="connsiteX3" fmla="*/ 10807 w 1136222"/>
              <a:gd name="connsiteY3" fmla="*/ 888314 h 1802977"/>
              <a:gd name="connsiteX4" fmla="*/ 213030 w 1136222"/>
              <a:gd name="connsiteY4" fmla="*/ 1618076 h 1802977"/>
              <a:gd name="connsiteX5" fmla="*/ 617476 w 1136222"/>
              <a:gd name="connsiteY5" fmla="*/ 1802714 h 1802977"/>
              <a:gd name="connsiteX6" fmla="*/ 960376 w 1136222"/>
              <a:gd name="connsiteY6" fmla="*/ 1662037 h 1802977"/>
              <a:gd name="connsiteX7" fmla="*/ 977961 w 1136222"/>
              <a:gd name="connsiteY7" fmla="*/ 1626868 h 180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222" h="1802977">
                <a:moveTo>
                  <a:pt x="1136222" y="316814"/>
                </a:moveTo>
                <a:cubicBezTo>
                  <a:pt x="959643" y="162216"/>
                  <a:pt x="783065" y="7618"/>
                  <a:pt x="608684" y="291"/>
                </a:cubicBezTo>
                <a:cubicBezTo>
                  <a:pt x="434303" y="-7036"/>
                  <a:pt x="189584" y="124849"/>
                  <a:pt x="89938" y="272853"/>
                </a:cubicBezTo>
                <a:cubicBezTo>
                  <a:pt x="-9708" y="420857"/>
                  <a:pt x="-9708" y="664110"/>
                  <a:pt x="10807" y="888314"/>
                </a:cubicBezTo>
                <a:cubicBezTo>
                  <a:pt x="31322" y="1112518"/>
                  <a:pt x="111919" y="1465676"/>
                  <a:pt x="213030" y="1618076"/>
                </a:cubicBezTo>
                <a:cubicBezTo>
                  <a:pt x="314141" y="1770476"/>
                  <a:pt x="492919" y="1795387"/>
                  <a:pt x="617476" y="1802714"/>
                </a:cubicBezTo>
                <a:cubicBezTo>
                  <a:pt x="742033" y="1810041"/>
                  <a:pt x="960376" y="1662037"/>
                  <a:pt x="960376" y="1662037"/>
                </a:cubicBezTo>
                <a:cubicBezTo>
                  <a:pt x="1020457" y="1632729"/>
                  <a:pt x="999209" y="1629798"/>
                  <a:pt x="977961" y="16268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0" idx="6"/>
            <a:endCxn id="7" idx="3"/>
          </p:cNvCxnSpPr>
          <p:nvPr/>
        </p:nvCxnSpPr>
        <p:spPr>
          <a:xfrm flipV="1">
            <a:off x="2718562" y="3854018"/>
            <a:ext cx="193039" cy="82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7"/>
            <a:endCxn id="8" idx="1"/>
          </p:cNvCxnSpPr>
          <p:nvPr/>
        </p:nvCxnSpPr>
        <p:spPr>
          <a:xfrm>
            <a:off x="4335317" y="2623033"/>
            <a:ext cx="19983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3"/>
            <a:endCxn id="7" idx="5"/>
          </p:cNvCxnSpPr>
          <p:nvPr/>
        </p:nvCxnSpPr>
        <p:spPr>
          <a:xfrm flipH="1" flipV="1">
            <a:off x="4335317" y="3854018"/>
            <a:ext cx="19983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 y="2368087"/>
            <a:ext cx="1758186" cy="1015663"/>
          </a:xfrm>
          <a:prstGeom prst="rect">
            <a:avLst/>
          </a:prstGeom>
          <a:noFill/>
        </p:spPr>
        <p:txBody>
          <a:bodyPr wrap="square" rtlCol="0">
            <a:spAutoFit/>
          </a:bodyPr>
          <a:lstStyle/>
          <a:p>
            <a:r>
              <a:rPr kumimoji="1" lang="ja-JP" altLang="en-US" sz="1200" dirty="0" smtClean="0"/>
              <a:t>「削除」ボタン押下時</a:t>
            </a:r>
            <a:endParaRPr kumimoji="1" lang="en-US" altLang="ja-JP" sz="1200" dirty="0" smtClean="0"/>
          </a:p>
          <a:p>
            <a:endParaRPr lang="en-US" altLang="ja-JP" sz="1200" dirty="0"/>
          </a:p>
          <a:p>
            <a:r>
              <a:rPr kumimoji="1" lang="ja-JP" altLang="en-US" sz="1200" dirty="0" smtClean="0"/>
              <a:t>「カートに追加」ボタン</a:t>
            </a:r>
            <a:r>
              <a:rPr lang="ja-JP" altLang="en-US" sz="1200" dirty="0" smtClean="0"/>
              <a:t>押下時にパラメータがエラーの場合</a:t>
            </a:r>
            <a:endParaRPr kumimoji="1" lang="en-US" altLang="ja-JP" sz="1200" dirty="0" smtClean="0"/>
          </a:p>
        </p:txBody>
      </p:sp>
      <p:sp>
        <p:nvSpPr>
          <p:cNvPr id="33" name="テキスト ボックス 32"/>
          <p:cNvSpPr txBox="1"/>
          <p:nvPr/>
        </p:nvSpPr>
        <p:spPr>
          <a:xfrm>
            <a:off x="4423183" y="1896221"/>
            <a:ext cx="1758186" cy="646331"/>
          </a:xfrm>
          <a:prstGeom prst="rect">
            <a:avLst/>
          </a:prstGeom>
          <a:noFill/>
        </p:spPr>
        <p:txBody>
          <a:bodyPr wrap="square" rtlCol="0">
            <a:spAutoFit/>
          </a:bodyPr>
          <a:lstStyle/>
          <a:p>
            <a:r>
              <a:rPr kumimoji="1" lang="ja-JP" altLang="en-US" sz="1200" dirty="0" smtClean="0"/>
              <a:t>「カートに追加」ボタン</a:t>
            </a:r>
            <a:r>
              <a:rPr lang="ja-JP" altLang="en-US" sz="1200" dirty="0" smtClean="0"/>
              <a:t>押下時にパラメータが正常の場合</a:t>
            </a:r>
            <a:endParaRPr kumimoji="1" lang="en-US" altLang="ja-JP" sz="1200" dirty="0" smtClean="0"/>
          </a:p>
        </p:txBody>
      </p:sp>
      <p:sp>
        <p:nvSpPr>
          <p:cNvPr id="34" name="テキスト ボックス 33"/>
          <p:cNvSpPr txBox="1"/>
          <p:nvPr/>
        </p:nvSpPr>
        <p:spPr>
          <a:xfrm>
            <a:off x="4455421" y="4146343"/>
            <a:ext cx="1758186" cy="276999"/>
          </a:xfrm>
          <a:prstGeom prst="rect">
            <a:avLst/>
          </a:prstGeom>
          <a:noFill/>
        </p:spPr>
        <p:txBody>
          <a:bodyPr wrap="square" rtlCol="0">
            <a:spAutoFit/>
          </a:bodyPr>
          <a:lstStyle/>
          <a:p>
            <a:r>
              <a:rPr kumimoji="1" lang="ja-JP" altLang="en-US" sz="1200" dirty="0" smtClean="0"/>
              <a:t>「商品一覧へ」押下時</a:t>
            </a:r>
            <a:endParaRPr kumimoji="1" lang="en-US" altLang="ja-JP" sz="1200" dirty="0" smtClean="0"/>
          </a:p>
        </p:txBody>
      </p:sp>
      <p:sp>
        <p:nvSpPr>
          <p:cNvPr id="35" name="テキスト ボックス 34"/>
          <p:cNvSpPr txBox="1"/>
          <p:nvPr/>
        </p:nvSpPr>
        <p:spPr>
          <a:xfrm>
            <a:off x="9502267" y="3053862"/>
            <a:ext cx="1758186" cy="276999"/>
          </a:xfrm>
          <a:prstGeom prst="rect">
            <a:avLst/>
          </a:prstGeom>
          <a:noFill/>
        </p:spPr>
        <p:txBody>
          <a:bodyPr wrap="square" rtlCol="0">
            <a:spAutoFit/>
          </a:bodyPr>
          <a:lstStyle/>
          <a:p>
            <a:r>
              <a:rPr kumimoji="1" lang="ja-JP" altLang="en-US" sz="1200" dirty="0" smtClean="0"/>
              <a:t>「削除」ボタン押下時</a:t>
            </a:r>
            <a:endParaRPr kumimoji="1" lang="en-US" altLang="ja-JP" sz="1200" dirty="0" smtClean="0"/>
          </a:p>
        </p:txBody>
      </p:sp>
      <p:sp>
        <p:nvSpPr>
          <p:cNvPr id="36" name="フリーフォーム 35"/>
          <p:cNvSpPr/>
          <p:nvPr/>
        </p:nvSpPr>
        <p:spPr>
          <a:xfrm>
            <a:off x="7895492" y="2411291"/>
            <a:ext cx="1134303" cy="1547445"/>
          </a:xfrm>
          <a:custGeom>
            <a:avLst/>
            <a:gdLst>
              <a:gd name="connsiteX0" fmla="*/ 0 w 1134303"/>
              <a:gd name="connsiteY0" fmla="*/ 305532 h 1547445"/>
              <a:gd name="connsiteX1" fmla="*/ 334108 w 1134303"/>
              <a:gd name="connsiteY1" fmla="*/ 32971 h 1547445"/>
              <a:gd name="connsiteX2" fmla="*/ 738554 w 1134303"/>
              <a:gd name="connsiteY2" fmla="*/ 24178 h 1547445"/>
              <a:gd name="connsiteX3" fmla="*/ 940777 w 1134303"/>
              <a:gd name="connsiteY3" fmla="*/ 208817 h 1547445"/>
              <a:gd name="connsiteX4" fmla="*/ 1099039 w 1134303"/>
              <a:gd name="connsiteY4" fmla="*/ 542924 h 1547445"/>
              <a:gd name="connsiteX5" fmla="*/ 1125416 w 1134303"/>
              <a:gd name="connsiteY5" fmla="*/ 912201 h 1547445"/>
              <a:gd name="connsiteX6" fmla="*/ 1125416 w 1134303"/>
              <a:gd name="connsiteY6" fmla="*/ 1175971 h 1547445"/>
              <a:gd name="connsiteX7" fmla="*/ 1019908 w 1134303"/>
              <a:gd name="connsiteY7" fmla="*/ 1448532 h 1547445"/>
              <a:gd name="connsiteX8" fmla="*/ 738554 w 1134303"/>
              <a:gd name="connsiteY8" fmla="*/ 1536455 h 1547445"/>
              <a:gd name="connsiteX9" fmla="*/ 492370 w 1134303"/>
              <a:gd name="connsiteY9" fmla="*/ 1536455 h 1547445"/>
              <a:gd name="connsiteX10" fmla="*/ 334108 w 1134303"/>
              <a:gd name="connsiteY10" fmla="*/ 1448532 h 1547445"/>
              <a:gd name="connsiteX11" fmla="*/ 211016 w 1134303"/>
              <a:gd name="connsiteY11" fmla="*/ 1290271 h 1547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4303" h="1547445">
                <a:moveTo>
                  <a:pt x="0" y="305532"/>
                </a:moveTo>
                <a:cubicBezTo>
                  <a:pt x="105508" y="192697"/>
                  <a:pt x="211016" y="79863"/>
                  <a:pt x="334108" y="32971"/>
                </a:cubicBezTo>
                <a:cubicBezTo>
                  <a:pt x="457200" y="-13921"/>
                  <a:pt x="637443" y="-5130"/>
                  <a:pt x="738554" y="24178"/>
                </a:cubicBezTo>
                <a:cubicBezTo>
                  <a:pt x="839665" y="53486"/>
                  <a:pt x="880696" y="122359"/>
                  <a:pt x="940777" y="208817"/>
                </a:cubicBezTo>
                <a:cubicBezTo>
                  <a:pt x="1000858" y="295275"/>
                  <a:pt x="1068266" y="425693"/>
                  <a:pt x="1099039" y="542924"/>
                </a:cubicBezTo>
                <a:cubicBezTo>
                  <a:pt x="1129812" y="660155"/>
                  <a:pt x="1121020" y="806693"/>
                  <a:pt x="1125416" y="912201"/>
                </a:cubicBezTo>
                <a:cubicBezTo>
                  <a:pt x="1129812" y="1017709"/>
                  <a:pt x="1143001" y="1086582"/>
                  <a:pt x="1125416" y="1175971"/>
                </a:cubicBezTo>
                <a:cubicBezTo>
                  <a:pt x="1107831" y="1265360"/>
                  <a:pt x="1084385" y="1388451"/>
                  <a:pt x="1019908" y="1448532"/>
                </a:cubicBezTo>
                <a:cubicBezTo>
                  <a:pt x="955431" y="1508613"/>
                  <a:pt x="826477" y="1521801"/>
                  <a:pt x="738554" y="1536455"/>
                </a:cubicBezTo>
                <a:cubicBezTo>
                  <a:pt x="650631" y="1551109"/>
                  <a:pt x="559778" y="1551109"/>
                  <a:pt x="492370" y="1536455"/>
                </a:cubicBezTo>
                <a:cubicBezTo>
                  <a:pt x="424962" y="1521801"/>
                  <a:pt x="381000" y="1489563"/>
                  <a:pt x="334108" y="1448532"/>
                </a:cubicBezTo>
                <a:cubicBezTo>
                  <a:pt x="287216" y="1407501"/>
                  <a:pt x="249116" y="1348886"/>
                  <a:pt x="211016" y="12902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a:stCxn id="36" idx="11"/>
          </p:cNvCxnSpPr>
          <p:nvPr/>
        </p:nvCxnSpPr>
        <p:spPr>
          <a:xfrm flipH="1" flipV="1">
            <a:off x="8052288" y="3578469"/>
            <a:ext cx="54220" cy="123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54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5492" y="338749"/>
            <a:ext cx="2898531" cy="637198"/>
          </a:xfrm>
        </p:spPr>
        <p:txBody>
          <a:bodyPr>
            <a:normAutofit/>
          </a:bodyPr>
          <a:lstStyle/>
          <a:p>
            <a:r>
              <a:rPr kumimoji="1" lang="en-US" altLang="ja-JP" sz="2800" dirty="0" smtClean="0"/>
              <a:t>3.</a:t>
            </a:r>
            <a:r>
              <a:rPr lang="ja-JP" altLang="en-US" sz="2800" dirty="0" smtClean="0"/>
              <a:t>講習の</a:t>
            </a:r>
            <a:r>
              <a:rPr lang="ja-JP" altLang="en-US" sz="2800" dirty="0"/>
              <a:t>成果</a:t>
            </a:r>
            <a:endParaRPr kumimoji="1" lang="ja-JP" altLang="en-US" sz="2800" dirty="0"/>
          </a:p>
        </p:txBody>
      </p:sp>
      <p:sp>
        <p:nvSpPr>
          <p:cNvPr id="3" name="コンテンツ プレースホルダー 2"/>
          <p:cNvSpPr>
            <a:spLocks noGrp="1"/>
          </p:cNvSpPr>
          <p:nvPr>
            <p:ph idx="1"/>
          </p:nvPr>
        </p:nvSpPr>
        <p:spPr>
          <a:xfrm>
            <a:off x="275492" y="1131033"/>
            <a:ext cx="10515600" cy="4351338"/>
          </a:xfrm>
        </p:spPr>
        <p:txBody>
          <a:bodyPr/>
          <a:lstStyle/>
          <a:p>
            <a:r>
              <a:rPr lang="ja-JP" altLang="en-US" dirty="0"/>
              <a:t>虎の穴に取り組んで得た</a:t>
            </a:r>
            <a:r>
              <a:rPr lang="ja-JP" altLang="en-US" dirty="0" smtClean="0"/>
              <a:t>もの</a:t>
            </a:r>
            <a:endParaRPr lang="en-US" altLang="ja-JP" dirty="0" smtClean="0"/>
          </a:p>
          <a:p>
            <a:pPr marL="0" indent="0">
              <a:buNone/>
            </a:pPr>
            <a:endParaRPr lang="en-US" altLang="ja-JP" dirty="0" smtClean="0"/>
          </a:p>
          <a:p>
            <a:pPr marL="0" indent="0">
              <a:buNone/>
            </a:pPr>
            <a:r>
              <a:rPr lang="ja-JP" altLang="en-US" sz="2000" dirty="0"/>
              <a:t>　</a:t>
            </a:r>
            <a:r>
              <a:rPr kumimoji="1" lang="en-US" altLang="ja-JP" sz="2000" dirty="0" smtClean="0"/>
              <a:t>Java</a:t>
            </a:r>
            <a:r>
              <a:rPr kumimoji="1" lang="ja-JP" altLang="en-US" sz="2000" dirty="0" smtClean="0"/>
              <a:t>と</a:t>
            </a:r>
            <a:r>
              <a:rPr kumimoji="1" lang="en-US" altLang="ja-JP" sz="2000" dirty="0" smtClean="0"/>
              <a:t>HTML</a:t>
            </a:r>
            <a:r>
              <a:rPr kumimoji="1" lang="ja-JP" altLang="en-US" sz="2000" dirty="0" smtClean="0"/>
              <a:t>の結びつきに関して理解することができた。</a:t>
            </a:r>
            <a:endParaRPr kumimoji="1" lang="en-US" altLang="ja-JP" sz="2000" dirty="0" smtClean="0"/>
          </a:p>
          <a:p>
            <a:pPr marL="0" indent="0">
              <a:buNone/>
            </a:pPr>
            <a:r>
              <a:rPr lang="ja-JP" altLang="en-US" sz="2000" dirty="0"/>
              <a:t>　</a:t>
            </a:r>
            <a:r>
              <a:rPr lang="ja-JP" altLang="en-US" sz="2000" dirty="0" smtClean="0"/>
              <a:t>セッション管理を学び、データが保存されている仕組みを学ぶことができた。</a:t>
            </a:r>
            <a:endParaRPr lang="en-US" altLang="ja-JP" sz="2000" dirty="0" smtClean="0"/>
          </a:p>
          <a:p>
            <a:pPr marL="0" indent="0">
              <a:buNone/>
            </a:pPr>
            <a:r>
              <a:rPr lang="ja-JP" altLang="en-US" sz="2000" dirty="0"/>
              <a:t>　</a:t>
            </a:r>
            <a:r>
              <a:rPr lang="ja-JP" altLang="en-US" sz="2000" dirty="0" smtClean="0"/>
              <a:t>データベースの説明を受け、データの取得、登録、削除、更新の方法や実際にデータ　　　　　　ベースが書き換わっているところを直に感じ、知ることができた。</a:t>
            </a:r>
            <a:endParaRPr lang="en-US" altLang="ja-JP" sz="2000" dirty="0" smtClean="0"/>
          </a:p>
          <a:p>
            <a:pPr marL="0" indent="0">
              <a:buNone/>
            </a:pPr>
            <a:r>
              <a:rPr lang="ja-JP" altLang="en-US" sz="2000" dirty="0" smtClean="0"/>
              <a:t>　本講習を受けていたこともあり、他プロジェクトのヘルプ業務にも携われることができた。</a:t>
            </a:r>
            <a:endParaRPr lang="en-US" altLang="ja-JP" sz="2000" dirty="0" smtClean="0"/>
          </a:p>
          <a:p>
            <a:pPr marL="0" indent="0">
              <a:buNone/>
            </a:pPr>
            <a:r>
              <a:rPr kumimoji="1" lang="ja-JP" altLang="en-US" sz="2000" dirty="0"/>
              <a:t>　</a:t>
            </a:r>
            <a:r>
              <a:rPr kumimoji="1" lang="en-US" altLang="ja-JP" sz="2000" dirty="0" smtClean="0"/>
              <a:t>ORACLE</a:t>
            </a:r>
            <a:r>
              <a:rPr kumimoji="1" lang="ja-JP" altLang="en-US" sz="2000" dirty="0" smtClean="0"/>
              <a:t>　</a:t>
            </a:r>
            <a:r>
              <a:rPr kumimoji="1" lang="en-US" altLang="ja-JP" sz="2000" dirty="0" smtClean="0"/>
              <a:t>Java</a:t>
            </a:r>
            <a:r>
              <a:rPr kumimoji="1" lang="ja-JP" altLang="en-US" sz="2000" dirty="0" smtClean="0"/>
              <a:t>　</a:t>
            </a:r>
            <a:r>
              <a:rPr kumimoji="1" lang="en-US" altLang="ja-JP" sz="2000" dirty="0" smtClean="0"/>
              <a:t>BRONZE</a:t>
            </a:r>
            <a:r>
              <a:rPr lang="ja-JP" altLang="en-US" sz="2000" dirty="0"/>
              <a:t>に</a:t>
            </a:r>
            <a:r>
              <a:rPr kumimoji="1" lang="ja-JP" altLang="en-US" sz="2000" dirty="0" smtClean="0"/>
              <a:t>合格することができた。</a:t>
            </a:r>
            <a:endParaRPr kumimoji="1" lang="en-US" altLang="ja-JP" sz="2000" dirty="0" smtClean="0"/>
          </a:p>
          <a:p>
            <a:pPr marL="0" indent="0">
              <a:buNone/>
            </a:pPr>
            <a:r>
              <a:rPr lang="ja-JP" altLang="en-US" sz="2000" dirty="0"/>
              <a:t>　</a:t>
            </a:r>
            <a:r>
              <a:rPr lang="ja-JP" altLang="en-US" sz="2000" dirty="0" smtClean="0"/>
              <a:t>　</a:t>
            </a:r>
            <a:endParaRPr kumimoji="1" lang="en-US" altLang="ja-JP" sz="2000" dirty="0"/>
          </a:p>
        </p:txBody>
      </p:sp>
    </p:spTree>
    <p:extLst>
      <p:ext uri="{BB962C8B-B14F-4D97-AF65-F5344CB8AC3E}">
        <p14:creationId xmlns:p14="http://schemas.microsoft.com/office/powerpoint/2010/main" val="372725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3077" y="329956"/>
            <a:ext cx="3004038" cy="575651"/>
          </a:xfrm>
        </p:spPr>
        <p:txBody>
          <a:bodyPr>
            <a:normAutofit/>
          </a:bodyPr>
          <a:lstStyle/>
          <a:p>
            <a:r>
              <a:rPr lang="en-US" altLang="ja-JP" sz="2800" dirty="0" smtClean="0"/>
              <a:t>3.</a:t>
            </a:r>
            <a:r>
              <a:rPr lang="ja-JP" altLang="en-US" sz="2800" dirty="0" smtClean="0"/>
              <a:t>講習の成果</a:t>
            </a:r>
            <a:endParaRPr kumimoji="1" lang="ja-JP" altLang="en-US" sz="2800" dirty="0"/>
          </a:p>
        </p:txBody>
      </p:sp>
      <p:sp>
        <p:nvSpPr>
          <p:cNvPr id="3" name="コンテンツ プレースホルダー 2"/>
          <p:cNvSpPr>
            <a:spLocks noGrp="1"/>
          </p:cNvSpPr>
          <p:nvPr>
            <p:ph idx="1"/>
          </p:nvPr>
        </p:nvSpPr>
        <p:spPr>
          <a:xfrm>
            <a:off x="521677" y="1078279"/>
            <a:ext cx="10515600" cy="4351338"/>
          </a:xfrm>
        </p:spPr>
        <p:txBody>
          <a:bodyPr/>
          <a:lstStyle/>
          <a:p>
            <a:r>
              <a:rPr kumimoji="1" lang="ja-JP" altLang="en-US" dirty="0" smtClean="0"/>
              <a:t>苦労、工夫した点</a:t>
            </a:r>
            <a:endParaRPr kumimoji="1" lang="en-US" altLang="ja-JP" dirty="0" smtClean="0"/>
          </a:p>
          <a:p>
            <a:pPr marL="0" indent="0">
              <a:buNone/>
            </a:pPr>
            <a:endParaRPr lang="en-US" altLang="ja-JP" sz="2000" dirty="0" smtClean="0"/>
          </a:p>
          <a:p>
            <a:pPr marL="0" indent="0">
              <a:buNone/>
            </a:pPr>
            <a:r>
              <a:rPr lang="ja-JP" altLang="en-US" sz="2000" dirty="0"/>
              <a:t>　</a:t>
            </a:r>
            <a:r>
              <a:rPr lang="en-US" altLang="ja-JP" sz="2000" dirty="0" smtClean="0"/>
              <a:t>eclipse</a:t>
            </a:r>
            <a:r>
              <a:rPr lang="ja-JP" altLang="en-US" sz="2000" dirty="0" smtClean="0"/>
              <a:t>の操作に慣れるまで時間がかかった。</a:t>
            </a:r>
            <a:endParaRPr lang="en-US" altLang="ja-JP" sz="2000" dirty="0" smtClean="0"/>
          </a:p>
          <a:p>
            <a:pPr marL="0" indent="0">
              <a:buNone/>
            </a:pPr>
            <a:r>
              <a:rPr lang="ja-JP" altLang="en-US" sz="2000" dirty="0"/>
              <a:t>　</a:t>
            </a:r>
            <a:r>
              <a:rPr lang="ja-JP" altLang="en-US" sz="2000" dirty="0" smtClean="0"/>
              <a:t>各メソッドの引数をどうすればうまく動くかを理解することに</a:t>
            </a:r>
            <a:r>
              <a:rPr lang="ja-JP" altLang="en-US" sz="2000" dirty="0"/>
              <a:t>非常</a:t>
            </a:r>
            <a:r>
              <a:rPr lang="ja-JP" altLang="en-US" sz="2000" dirty="0" smtClean="0"/>
              <a:t>に苦労し、解決まで導くのにかなりの時間を要した。</a:t>
            </a:r>
            <a:endParaRPr lang="en-US" altLang="ja-JP" sz="2000" dirty="0" smtClean="0"/>
          </a:p>
          <a:p>
            <a:pPr marL="0" indent="0">
              <a:buNone/>
            </a:pPr>
            <a:r>
              <a:rPr lang="ja-JP" altLang="en-US" sz="2000" dirty="0"/>
              <a:t>　</a:t>
            </a:r>
            <a:r>
              <a:rPr lang="ja-JP" altLang="en-US" sz="2000" dirty="0" smtClean="0"/>
              <a:t>エラーになり、画面が表示されない際に実際にどこが悪いのかエラー文だけでは判断できず、修正すればするほどソースがぐちゃぐちゃになってしまい、改修しきれなくなってしまうことがあり苦労した。</a:t>
            </a:r>
            <a:endParaRPr lang="en-US" altLang="ja-JP" sz="2000" dirty="0" smtClean="0"/>
          </a:p>
          <a:p>
            <a:pPr marL="0" indent="0">
              <a:buNone/>
            </a:pPr>
            <a:r>
              <a:rPr lang="ja-JP" altLang="en-US" sz="2000" dirty="0"/>
              <a:t>　</a:t>
            </a:r>
            <a:r>
              <a:rPr lang="en-US" altLang="ja-JP" sz="2000" dirty="0" smtClean="0"/>
              <a:t>HTML</a:t>
            </a:r>
            <a:r>
              <a:rPr lang="ja-JP" altLang="en-US" sz="2000" dirty="0" smtClean="0"/>
              <a:t>と</a:t>
            </a:r>
            <a:r>
              <a:rPr lang="en-US" altLang="ja-JP" sz="2000" dirty="0" smtClean="0"/>
              <a:t>Java</a:t>
            </a:r>
            <a:r>
              <a:rPr lang="ja-JP" altLang="en-US" sz="2000" dirty="0" smtClean="0"/>
              <a:t>がどのように結びついて値を受け渡しているのか理解するのに時間がかかり、対応方法がわからないことが多くあったが、展開していただいたパワポやネットの情報で学び、成果物を作成することができた。</a:t>
            </a:r>
            <a:r>
              <a:rPr lang="ja-JP" altLang="en-US" sz="2000" dirty="0" smtClean="0"/>
              <a:t>虎の穴に取り組んで得たもの</a:t>
            </a:r>
            <a:endParaRPr lang="en-US" altLang="ja-JP" sz="2000" dirty="0"/>
          </a:p>
        </p:txBody>
      </p:sp>
    </p:spTree>
    <p:extLst>
      <p:ext uri="{BB962C8B-B14F-4D97-AF65-F5344CB8AC3E}">
        <p14:creationId xmlns:p14="http://schemas.microsoft.com/office/powerpoint/2010/main" val="41879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7038" y="321165"/>
            <a:ext cx="2880946" cy="698744"/>
          </a:xfrm>
        </p:spPr>
        <p:txBody>
          <a:bodyPr>
            <a:normAutofit/>
          </a:bodyPr>
          <a:lstStyle/>
          <a:p>
            <a:r>
              <a:rPr kumimoji="1" lang="en-US" altLang="ja-JP" sz="2800" dirty="0" smtClean="0"/>
              <a:t>3.</a:t>
            </a:r>
            <a:r>
              <a:rPr kumimoji="1" lang="ja-JP" altLang="en-US" sz="2800" dirty="0" smtClean="0"/>
              <a:t>講習の成果</a:t>
            </a:r>
            <a:endParaRPr kumimoji="1" lang="ja-JP" altLang="en-US" sz="2800" dirty="0"/>
          </a:p>
        </p:txBody>
      </p:sp>
      <p:sp>
        <p:nvSpPr>
          <p:cNvPr id="3" name="コンテンツ プレースホルダー 2"/>
          <p:cNvSpPr>
            <a:spLocks noGrp="1"/>
          </p:cNvSpPr>
          <p:nvPr>
            <p:ph idx="1"/>
          </p:nvPr>
        </p:nvSpPr>
        <p:spPr>
          <a:xfrm>
            <a:off x="442546" y="1157409"/>
            <a:ext cx="10515600" cy="4351338"/>
          </a:xfrm>
        </p:spPr>
        <p:txBody>
          <a:bodyPr/>
          <a:lstStyle/>
          <a:p>
            <a:r>
              <a:rPr kumimoji="1" lang="ja-JP" altLang="en-US" dirty="0" smtClean="0"/>
              <a:t>取り組み内容、今後に生かすこと</a:t>
            </a:r>
            <a:endParaRPr kumimoji="1" lang="en-US" altLang="ja-JP" dirty="0" smtClean="0"/>
          </a:p>
          <a:p>
            <a:pPr marL="0" indent="0">
              <a:buNone/>
            </a:pPr>
            <a:endParaRPr lang="en-US" altLang="ja-JP" sz="2000" dirty="0"/>
          </a:p>
          <a:p>
            <a:pPr marL="0" indent="0">
              <a:buNone/>
            </a:pPr>
            <a:r>
              <a:rPr kumimoji="1" lang="ja-JP" altLang="en-US" sz="2000" dirty="0" smtClean="0"/>
              <a:t>　作業時間が足りず、うまく時間を調整しもっと作業できる時間を作るべきだと感じた。</a:t>
            </a:r>
            <a:endParaRPr kumimoji="1" lang="en-US" altLang="ja-JP" sz="2000" dirty="0" smtClean="0"/>
          </a:p>
          <a:p>
            <a:pPr marL="0" indent="0">
              <a:buNone/>
            </a:pPr>
            <a:r>
              <a:rPr lang="ja-JP" altLang="en-US" sz="2000" dirty="0"/>
              <a:t>　</a:t>
            </a:r>
            <a:r>
              <a:rPr lang="ja-JP" altLang="en-US" sz="2000" dirty="0" smtClean="0"/>
              <a:t>対応方法が思いつかず、ネットで調べる時間をかなり要したので、今回の講習で知りえたことはもちろんのこと、それ以外のことも自発的に勉強し、次にプロジェクトであったり、虎の穴であったりで今回学んだことを生かせるよう自分自身の技術としてもっておきたい。</a:t>
            </a:r>
            <a:endParaRPr lang="en-US" altLang="ja-JP" sz="2000" dirty="0" smtClean="0"/>
          </a:p>
          <a:p>
            <a:pPr marL="0" indent="0">
              <a:buNone/>
            </a:pPr>
            <a:r>
              <a:rPr kumimoji="1" lang="ja-JP" altLang="en-US" sz="2000" dirty="0" smtClean="0"/>
              <a:t>　</a:t>
            </a:r>
            <a:r>
              <a:rPr kumimoji="1" lang="en-US" altLang="ja-JP" sz="2000" dirty="0" smtClean="0"/>
              <a:t>BRONZE</a:t>
            </a:r>
            <a:r>
              <a:rPr kumimoji="1" lang="ja-JP" altLang="en-US" sz="2000" dirty="0" smtClean="0"/>
              <a:t>に合格することができたので次は</a:t>
            </a:r>
            <a:r>
              <a:rPr kumimoji="1" lang="en-US" altLang="ja-JP" sz="2000" dirty="0" smtClean="0"/>
              <a:t>SILVER</a:t>
            </a:r>
            <a:r>
              <a:rPr kumimoji="1" lang="ja-JP" altLang="en-US" sz="2000" dirty="0" smtClean="0"/>
              <a:t>に受験してもっと技術力を磨きたいと感じた。</a:t>
            </a:r>
            <a:endParaRPr kumimoji="1" lang="ja-JP" altLang="en-US" sz="2000" dirty="0"/>
          </a:p>
        </p:txBody>
      </p:sp>
    </p:spTree>
    <p:extLst>
      <p:ext uri="{BB962C8B-B14F-4D97-AF65-F5344CB8AC3E}">
        <p14:creationId xmlns:p14="http://schemas.microsoft.com/office/powerpoint/2010/main" val="31580913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764</Words>
  <Application>Microsoft Office PowerPoint</Application>
  <PresentationFormat>ワイド画面</PresentationFormat>
  <Paragraphs>58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WebJava初級　振り返り資料</vt:lpstr>
      <vt:lpstr>1.仕様説明</vt:lpstr>
      <vt:lpstr>1.仕様説明</vt:lpstr>
      <vt:lpstr>1.仕様説明</vt:lpstr>
      <vt:lpstr>2.シーケンス図</vt:lpstr>
      <vt:lpstr>3.講習の成果</vt:lpstr>
      <vt:lpstr>3.講習の成果</vt:lpstr>
      <vt:lpstr>3.講習の成果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WebJava初級　振り返り資料</dc:title>
  <dc:creator>Windows User</dc:creator>
  <cp:lastModifiedBy>Windows User</cp:lastModifiedBy>
  <cp:revision>9</cp:revision>
  <dcterms:created xsi:type="dcterms:W3CDTF">2020-03-06T17:12:47Z</dcterms:created>
  <dcterms:modified xsi:type="dcterms:W3CDTF">2020-03-06T20:31:19Z</dcterms:modified>
</cp:coreProperties>
</file>