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17" r:id="rId55"/>
    <p:sldId id="318" r:id="rId56"/>
    <p:sldId id="319" r:id="rId57"/>
    <p:sldId id="316" r:id="rId58"/>
    <p:sldId id="308" r:id="rId59"/>
    <p:sldId id="309" r:id="rId60"/>
    <p:sldId id="310" r:id="rId61"/>
    <p:sldId id="311" r:id="rId62"/>
    <p:sldId id="312" r:id="rId63"/>
    <p:sldId id="313" r:id="rId64"/>
    <p:sldId id="314" r:id="rId65"/>
    <p:sldId id="315"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9C6E6DE-BC30-42D4-9606-5C8D8A0340AE}"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51D53-C732-4F0A-A5C3-5C0D0ECA54EF}" type="slidenum">
              <a:rPr lang="en-IN" smtClean="0"/>
              <a:t>‹#›</a:t>
            </a:fld>
            <a:endParaRPr lang="en-IN"/>
          </a:p>
        </p:txBody>
      </p:sp>
    </p:spTree>
    <p:extLst>
      <p:ext uri="{BB962C8B-B14F-4D97-AF65-F5344CB8AC3E}">
        <p14:creationId xmlns:p14="http://schemas.microsoft.com/office/powerpoint/2010/main" val="1885247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9C6E6DE-BC30-42D4-9606-5C8D8A0340AE}"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51D53-C732-4F0A-A5C3-5C0D0ECA54EF}" type="slidenum">
              <a:rPr lang="en-IN" smtClean="0"/>
              <a:t>‹#›</a:t>
            </a:fld>
            <a:endParaRPr lang="en-IN"/>
          </a:p>
        </p:txBody>
      </p:sp>
    </p:spTree>
    <p:extLst>
      <p:ext uri="{BB962C8B-B14F-4D97-AF65-F5344CB8AC3E}">
        <p14:creationId xmlns:p14="http://schemas.microsoft.com/office/powerpoint/2010/main" val="1272208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9C6E6DE-BC30-42D4-9606-5C8D8A0340AE}"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51D53-C732-4F0A-A5C3-5C0D0ECA54EF}" type="slidenum">
              <a:rPr lang="en-IN" smtClean="0"/>
              <a:t>‹#›</a:t>
            </a:fld>
            <a:endParaRPr lang="en-IN"/>
          </a:p>
        </p:txBody>
      </p:sp>
    </p:spTree>
    <p:extLst>
      <p:ext uri="{BB962C8B-B14F-4D97-AF65-F5344CB8AC3E}">
        <p14:creationId xmlns:p14="http://schemas.microsoft.com/office/powerpoint/2010/main" val="223358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9C6E6DE-BC30-42D4-9606-5C8D8A0340AE}"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51D53-C732-4F0A-A5C3-5C0D0ECA54EF}" type="slidenum">
              <a:rPr lang="en-IN" smtClean="0"/>
              <a:t>‹#›</a:t>
            </a:fld>
            <a:endParaRPr lang="en-IN"/>
          </a:p>
        </p:txBody>
      </p:sp>
    </p:spTree>
    <p:extLst>
      <p:ext uri="{BB962C8B-B14F-4D97-AF65-F5344CB8AC3E}">
        <p14:creationId xmlns:p14="http://schemas.microsoft.com/office/powerpoint/2010/main" val="346276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C6E6DE-BC30-42D4-9606-5C8D8A0340AE}"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51D53-C732-4F0A-A5C3-5C0D0ECA54EF}" type="slidenum">
              <a:rPr lang="en-IN" smtClean="0"/>
              <a:t>‹#›</a:t>
            </a:fld>
            <a:endParaRPr lang="en-IN"/>
          </a:p>
        </p:txBody>
      </p:sp>
    </p:spTree>
    <p:extLst>
      <p:ext uri="{BB962C8B-B14F-4D97-AF65-F5344CB8AC3E}">
        <p14:creationId xmlns:p14="http://schemas.microsoft.com/office/powerpoint/2010/main" val="3505541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9C6E6DE-BC30-42D4-9606-5C8D8A0340AE}"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A51D53-C732-4F0A-A5C3-5C0D0ECA54EF}" type="slidenum">
              <a:rPr lang="en-IN" smtClean="0"/>
              <a:t>‹#›</a:t>
            </a:fld>
            <a:endParaRPr lang="en-IN"/>
          </a:p>
        </p:txBody>
      </p:sp>
    </p:spTree>
    <p:extLst>
      <p:ext uri="{BB962C8B-B14F-4D97-AF65-F5344CB8AC3E}">
        <p14:creationId xmlns:p14="http://schemas.microsoft.com/office/powerpoint/2010/main" val="3545370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9C6E6DE-BC30-42D4-9606-5C8D8A0340AE}" type="datetimeFigureOut">
              <a:rPr lang="en-IN" smtClean="0"/>
              <a:t>10-11-2022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A51D53-C732-4F0A-A5C3-5C0D0ECA54EF}" type="slidenum">
              <a:rPr lang="en-IN" smtClean="0"/>
              <a:t>‹#›</a:t>
            </a:fld>
            <a:endParaRPr lang="en-IN"/>
          </a:p>
        </p:txBody>
      </p:sp>
    </p:spTree>
    <p:extLst>
      <p:ext uri="{BB962C8B-B14F-4D97-AF65-F5344CB8AC3E}">
        <p14:creationId xmlns:p14="http://schemas.microsoft.com/office/powerpoint/2010/main" val="3172420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6E6DE-BC30-42D4-9606-5C8D8A0340AE}" type="datetimeFigureOut">
              <a:rPr lang="en-IN" smtClean="0"/>
              <a:t>10-11-2022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A51D53-C732-4F0A-A5C3-5C0D0ECA54EF}" type="slidenum">
              <a:rPr lang="en-IN" smtClean="0"/>
              <a:t>‹#›</a:t>
            </a:fld>
            <a:endParaRPr lang="en-IN"/>
          </a:p>
        </p:txBody>
      </p:sp>
    </p:spTree>
    <p:extLst>
      <p:ext uri="{BB962C8B-B14F-4D97-AF65-F5344CB8AC3E}">
        <p14:creationId xmlns:p14="http://schemas.microsoft.com/office/powerpoint/2010/main" val="209011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6E6DE-BC30-42D4-9606-5C8D8A0340AE}" type="datetimeFigureOut">
              <a:rPr lang="en-IN" smtClean="0"/>
              <a:t>10-11-2022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A51D53-C732-4F0A-A5C3-5C0D0ECA54EF}" type="slidenum">
              <a:rPr lang="en-IN" smtClean="0"/>
              <a:t>‹#›</a:t>
            </a:fld>
            <a:endParaRPr lang="en-IN"/>
          </a:p>
        </p:txBody>
      </p:sp>
    </p:spTree>
    <p:extLst>
      <p:ext uri="{BB962C8B-B14F-4D97-AF65-F5344CB8AC3E}">
        <p14:creationId xmlns:p14="http://schemas.microsoft.com/office/powerpoint/2010/main" val="1893386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C6E6DE-BC30-42D4-9606-5C8D8A0340AE}"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A51D53-C732-4F0A-A5C3-5C0D0ECA54EF}" type="slidenum">
              <a:rPr lang="en-IN" smtClean="0"/>
              <a:t>‹#›</a:t>
            </a:fld>
            <a:endParaRPr lang="en-IN"/>
          </a:p>
        </p:txBody>
      </p:sp>
    </p:spTree>
    <p:extLst>
      <p:ext uri="{BB962C8B-B14F-4D97-AF65-F5344CB8AC3E}">
        <p14:creationId xmlns:p14="http://schemas.microsoft.com/office/powerpoint/2010/main" val="19698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C6E6DE-BC30-42D4-9606-5C8D8A0340AE}"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A51D53-C732-4F0A-A5C3-5C0D0ECA54EF}" type="slidenum">
              <a:rPr lang="en-IN" smtClean="0"/>
              <a:t>‹#›</a:t>
            </a:fld>
            <a:endParaRPr lang="en-IN"/>
          </a:p>
        </p:txBody>
      </p:sp>
    </p:spTree>
    <p:extLst>
      <p:ext uri="{BB962C8B-B14F-4D97-AF65-F5344CB8AC3E}">
        <p14:creationId xmlns:p14="http://schemas.microsoft.com/office/powerpoint/2010/main" val="2039658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6E6DE-BC30-42D4-9606-5C8D8A0340AE}" type="datetimeFigureOut">
              <a:rPr lang="en-IN" smtClean="0"/>
              <a:t>10-11-2022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51D53-C732-4F0A-A5C3-5C0D0ECA54EF}" type="slidenum">
              <a:rPr lang="en-IN" smtClean="0"/>
              <a:t>‹#›</a:t>
            </a:fld>
            <a:endParaRPr lang="en-IN"/>
          </a:p>
        </p:txBody>
      </p:sp>
    </p:spTree>
    <p:extLst>
      <p:ext uri="{BB962C8B-B14F-4D97-AF65-F5344CB8AC3E}">
        <p14:creationId xmlns:p14="http://schemas.microsoft.com/office/powerpoint/2010/main" val="3879728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xmlns="" id="{E309C04E-C02C-EB07-0F92-69485F3B3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470" y="2374909"/>
            <a:ext cx="2207361" cy="6749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2444" y="1845425"/>
            <a:ext cx="4919953" cy="3300153"/>
          </a:xfrm>
          <a:prstGeom prst="rect">
            <a:avLst/>
          </a:prstGeom>
        </p:spPr>
      </p:pic>
      <p:sp>
        <p:nvSpPr>
          <p:cNvPr id="7" name="TextBox 6">
            <a:extLst>
              <a:ext uri="{FF2B5EF4-FFF2-40B4-BE49-F238E27FC236}">
                <a16:creationId xmlns:a16="http://schemas.microsoft.com/office/drawing/2014/main" xmlns="" id="{15B06AE9-AB26-1D26-9C12-1D8424CA4391}"/>
              </a:ext>
            </a:extLst>
          </p:cNvPr>
          <p:cNvSpPr txBox="1"/>
          <p:nvPr/>
        </p:nvSpPr>
        <p:spPr>
          <a:xfrm>
            <a:off x="885542" y="3237128"/>
            <a:ext cx="4468656" cy="553998"/>
          </a:xfrm>
          <a:prstGeom prst="rect">
            <a:avLst/>
          </a:prstGeom>
          <a:noFill/>
        </p:spPr>
        <p:txBody>
          <a:bodyPr wrap="square" lIns="91440" tIns="45720" rIns="91440" bIns="45720" rtlCol="0" anchor="t">
            <a:spAutoFit/>
          </a:bodyPr>
          <a:lstStyle/>
          <a:p>
            <a:pPr>
              <a:spcBef>
                <a:spcPct val="0"/>
              </a:spcBef>
            </a:pPr>
            <a:r>
              <a:rPr lang="en-US" sz="3000" b="1" dirty="0" smtClean="0">
                <a:solidFill>
                  <a:srgbClr val="FFFF00"/>
                </a:solidFill>
                <a:latin typeface="Poppins SemiBold" panose="00000700000000000000" pitchFamily="2" charset="0"/>
                <a:cs typeface="Poppins SemiBold" panose="00000700000000000000" pitchFamily="2" charset="0"/>
              </a:rPr>
              <a:t>AGILE</a:t>
            </a:r>
            <a:endParaRPr lang="en-US" sz="3000" b="1" dirty="0">
              <a:solidFill>
                <a:srgbClr val="FFFF00"/>
              </a:solidFill>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4057062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Defining Requirements</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Once the requirement analysis is done the next step is to clearly define and document the product requirements and get them approved from the customer or the market analysts</a:t>
            </a:r>
            <a:r>
              <a:rPr lang="en-US" sz="2000" dirty="0" smtClean="0">
                <a:solidFill>
                  <a:schemeClr val="bg1"/>
                </a:solidFill>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This is done through an </a:t>
            </a:r>
            <a:r>
              <a:rPr lang="en-US" sz="2000" b="1" dirty="0">
                <a:solidFill>
                  <a:schemeClr val="bg1"/>
                </a:solidFill>
                <a:latin typeface="Times New Roman" panose="02020603050405020304" pitchFamily="18" charset="0"/>
                <a:cs typeface="Times New Roman" panose="02020603050405020304" pitchFamily="18" charset="0"/>
              </a:rPr>
              <a:t>SRS (Software Requirement Specification)</a:t>
            </a:r>
            <a:r>
              <a:rPr lang="en-US" sz="2000" dirty="0">
                <a:solidFill>
                  <a:schemeClr val="bg1"/>
                </a:solidFill>
                <a:latin typeface="Times New Roman" panose="02020603050405020304" pitchFamily="18" charset="0"/>
                <a:cs typeface="Times New Roman" panose="02020603050405020304" pitchFamily="18" charset="0"/>
              </a:rPr>
              <a:t> document which consists of all the product requirements to be designed and developed during the project life cycle.</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249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pic>
        <p:nvPicPr>
          <p:cNvPr id="6"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3396" y="1825625"/>
            <a:ext cx="5085208" cy="4351338"/>
          </a:xfrm>
          <a:prstGeom prst="rect">
            <a:avLst/>
          </a:prstGeom>
        </p:spPr>
      </p:pic>
    </p:spTree>
    <p:extLst>
      <p:ext uri="{BB962C8B-B14F-4D97-AF65-F5344CB8AC3E}">
        <p14:creationId xmlns:p14="http://schemas.microsoft.com/office/powerpoint/2010/main" val="260119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Designing the Product Architecture</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SRS is the reference for product architects to come out with the best architecture for the product to be developed</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Based on the requirements specified in SRS, usually more than one design approach for the product architecture is proposed and documented in a DDS - Design Document Specification</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This DDS is reviewed by all the important stakeholders and based on various parameters as risk assessment, product robustness, design modularity, budget and time constraints, the best design approach is selected for the product.</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856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7355" y="1158043"/>
            <a:ext cx="5197290" cy="4541914"/>
          </a:xfrm>
          <a:prstGeom prst="rect">
            <a:avLst/>
          </a:prstGeom>
        </p:spPr>
      </p:pic>
    </p:spTree>
    <p:extLst>
      <p:ext uri="{BB962C8B-B14F-4D97-AF65-F5344CB8AC3E}">
        <p14:creationId xmlns:p14="http://schemas.microsoft.com/office/powerpoint/2010/main" val="2499718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Building or Developing the Product</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programming code is generated as per DDS during this stage</a:t>
            </a:r>
            <a:r>
              <a:rPr lang="en-US" sz="2000" dirty="0" smtClean="0">
                <a:solidFill>
                  <a:schemeClr val="bg1"/>
                </a:solidFill>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If the design is performed in a detailed and organized manner, code generation can be accomplished without much hassle</a:t>
            </a:r>
            <a:r>
              <a:rPr lang="en-US" sz="2000" dirty="0" smtClean="0">
                <a:solidFill>
                  <a:schemeClr val="bg1"/>
                </a:solidFill>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Developers must follow the coding guidelines defined by their organization and programming tools like compilers, interpreters, debuggers, etc. are used to generate the code</a:t>
            </a:r>
            <a:r>
              <a:rPr lang="en-US" sz="2000" dirty="0" smtClean="0">
                <a:solidFill>
                  <a:schemeClr val="bg1"/>
                </a:solidFill>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Different high level programming languages such as C, C++, Pascal, Java and PHP are used for coding</a:t>
            </a:r>
            <a:r>
              <a:rPr lang="en-US" sz="2000" dirty="0" smtClean="0">
                <a:solidFill>
                  <a:schemeClr val="bg1"/>
                </a:solidFill>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programming language is chosen with respect to the type of software being developed.</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4861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Testing the Product</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 The testing activities are mostly involved in all the stages of </a:t>
            </a:r>
            <a:r>
              <a:rPr lang="en-US" sz="2000" dirty="0" smtClean="0">
                <a:solidFill>
                  <a:schemeClr val="bg1"/>
                </a:solidFill>
                <a:latin typeface="Times New Roman" panose="02020603050405020304" pitchFamily="18" charset="0"/>
                <a:cs typeface="Times New Roman" panose="02020603050405020304" pitchFamily="18" charset="0"/>
              </a:rPr>
              <a:t>SDLC.</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Product </a:t>
            </a:r>
            <a:r>
              <a:rPr lang="en-US" sz="2000" dirty="0">
                <a:solidFill>
                  <a:schemeClr val="bg1"/>
                </a:solidFill>
                <a:latin typeface="Times New Roman" panose="02020603050405020304" pitchFamily="18" charset="0"/>
                <a:cs typeface="Times New Roman" panose="02020603050405020304" pitchFamily="18" charset="0"/>
              </a:rPr>
              <a:t>defects are reported, tracked, fixed and retested, until the product reaches the quality standards defined in the SRS.</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9964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8303" y="1234250"/>
            <a:ext cx="5235394" cy="4389500"/>
          </a:xfrm>
          <a:prstGeom prst="rect">
            <a:avLst/>
          </a:prstGeom>
        </p:spPr>
      </p:pic>
    </p:spTree>
    <p:extLst>
      <p:ext uri="{BB962C8B-B14F-4D97-AF65-F5344CB8AC3E}">
        <p14:creationId xmlns:p14="http://schemas.microsoft.com/office/powerpoint/2010/main" val="3911657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Deployment in the Market and Maintenance</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Once the product is tested and ready to be deployed it is released formally in the appropriate market</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Sometimes product deployment happens in stages as per the business strategy of that organization</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 The product may first be released in a limited segment and tested in the real business environment (UAT- User acceptance testing</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After the product is released in the market, its maintenance is done for the existing customer base.</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1709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Example : Develop an e-commerce platform</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bg1"/>
                </a:solidFill>
                <a:latin typeface="Times New Roman" panose="02020603050405020304" pitchFamily="18" charset="0"/>
                <a:cs typeface="Times New Roman" panose="02020603050405020304" pitchFamily="18" charset="0"/>
              </a:rPr>
              <a:t>1. Planning and Analysis :</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lvl="1" algn="l"/>
            <a:r>
              <a:rPr lang="en-US" dirty="0">
                <a:solidFill>
                  <a:schemeClr val="bg1"/>
                </a:solidFill>
                <a:latin typeface="Times New Roman" panose="02020603050405020304" pitchFamily="18" charset="0"/>
                <a:cs typeface="Times New Roman" panose="02020603050405020304" pitchFamily="18" charset="0"/>
              </a:rPr>
              <a:t>Business analyst and program manager will gather requirements from business stake holders about how e-commerce should work and what features it should contain. </a:t>
            </a:r>
            <a:endParaRPr lang="en-US" dirty="0" smtClean="0">
              <a:solidFill>
                <a:schemeClr val="bg1"/>
              </a:solidFill>
              <a:latin typeface="Times New Roman" panose="02020603050405020304" pitchFamily="18" charset="0"/>
              <a:cs typeface="Times New Roman" panose="02020603050405020304" pitchFamily="18" charset="0"/>
            </a:endParaRPr>
          </a:p>
          <a:p>
            <a:pPr lvl="1" algn="l"/>
            <a:endParaRPr lang="en-US" dirty="0">
              <a:solidFill>
                <a:schemeClr val="bg1"/>
              </a:solidFill>
              <a:latin typeface="Times New Roman" panose="02020603050405020304" pitchFamily="18" charset="0"/>
              <a:cs typeface="Times New Roman" panose="02020603050405020304" pitchFamily="18" charset="0"/>
            </a:endParaRPr>
          </a:p>
          <a:p>
            <a:pPr lvl="1" algn="l"/>
            <a:r>
              <a:rPr lang="en-US" dirty="0">
                <a:solidFill>
                  <a:schemeClr val="bg1"/>
                </a:solidFill>
                <a:latin typeface="Times New Roman" panose="02020603050405020304" pitchFamily="18" charset="0"/>
                <a:cs typeface="Times New Roman" panose="02020603050405020304" pitchFamily="18" charset="0"/>
              </a:rPr>
              <a:t>A detailed SRS documents will be </a:t>
            </a:r>
            <a:r>
              <a:rPr lang="en-US" dirty="0" smtClean="0">
                <a:solidFill>
                  <a:schemeClr val="bg1"/>
                </a:solidFill>
                <a:latin typeface="Times New Roman" panose="02020603050405020304" pitchFamily="18" charset="0"/>
                <a:cs typeface="Times New Roman" panose="02020603050405020304" pitchFamily="18" charset="0"/>
              </a:rPr>
              <a:t>created</a:t>
            </a:r>
          </a:p>
          <a:p>
            <a:pPr lvl="1" algn="l"/>
            <a:endParaRPr lang="en-US" dirty="0">
              <a:solidFill>
                <a:schemeClr val="bg1"/>
              </a:solidFill>
              <a:latin typeface="Times New Roman" panose="02020603050405020304" pitchFamily="18" charset="0"/>
              <a:cs typeface="Times New Roman" panose="02020603050405020304" pitchFamily="18" charset="0"/>
            </a:endParaRPr>
          </a:p>
          <a:p>
            <a:pPr lvl="1" algn="l"/>
            <a:r>
              <a:rPr lang="en-US" dirty="0">
                <a:solidFill>
                  <a:schemeClr val="bg1"/>
                </a:solidFill>
                <a:latin typeface="Times New Roman" panose="02020603050405020304" pitchFamily="18" charset="0"/>
                <a:cs typeface="Times New Roman" panose="02020603050405020304" pitchFamily="18" charset="0"/>
              </a:rPr>
              <a:t>Business analyst will get review SRS document with business stake holders and will get sign off on it.</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195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bg1"/>
                </a:solidFill>
                <a:latin typeface="Times New Roman" panose="02020603050405020304" pitchFamily="18" charset="0"/>
                <a:cs typeface="Times New Roman" panose="02020603050405020304" pitchFamily="18" charset="0"/>
              </a:rPr>
              <a:t>2. Design : </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SRS documents will be sent to developers.</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Developers will go through the documents and will understand requirements.</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Designers will be design web pages. </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Developers will prepare high level system architecture.</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135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838200" y="365125"/>
            <a:ext cx="10515600" cy="670045"/>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smtClean="0">
                <a:solidFill>
                  <a:srgbClr val="FFFF00"/>
                </a:solidFill>
                <a:latin typeface="Times New Roman" panose="02020603050405020304" pitchFamily="18" charset="0"/>
                <a:cs typeface="Times New Roman" panose="02020603050405020304" pitchFamily="18" charset="0"/>
              </a:rPr>
              <a:t>SDLC(SOFTWARE DEVELOPMENT LIFE CYCLE)</a:t>
            </a:r>
            <a:endParaRPr lang="en-US" sz="40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74453" y="1328468"/>
            <a:ext cx="10879347" cy="48484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smtClean="0">
                <a:solidFill>
                  <a:schemeClr val="bg1"/>
                </a:solidFill>
                <a:latin typeface="Times New Roman" panose="02020603050405020304" pitchFamily="18" charset="0"/>
                <a:cs typeface="Times New Roman" panose="02020603050405020304" pitchFamily="18" charset="0"/>
              </a:rPr>
              <a:t>Software Development Life Cycle (SDLC) is a process used by the software industry to design, develop and test high quality </a:t>
            </a:r>
            <a:r>
              <a:rPr lang="en-US" sz="2000" dirty="0" err="1" smtClean="0">
                <a:solidFill>
                  <a:schemeClr val="bg1"/>
                </a:solidFill>
                <a:latin typeface="Times New Roman" panose="02020603050405020304" pitchFamily="18" charset="0"/>
                <a:cs typeface="Times New Roman" panose="02020603050405020304" pitchFamily="18" charset="0"/>
              </a:rPr>
              <a:t>softwares</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smtClean="0">
              <a:solidFill>
                <a:schemeClr val="bg1"/>
              </a:solidFill>
              <a:latin typeface="Times New Roman" panose="02020603050405020304" pitchFamily="18" charset="0"/>
              <a:cs typeface="Times New Roman" panose="02020603050405020304" pitchFamily="18" charset="0"/>
            </a:endParaRPr>
          </a:p>
          <a:p>
            <a:pPr algn="l"/>
            <a:r>
              <a:rPr lang="en-US" sz="2000" dirty="0" smtClean="0">
                <a:solidFill>
                  <a:schemeClr val="bg1"/>
                </a:solidFill>
                <a:latin typeface="Times New Roman" panose="02020603050405020304" pitchFamily="18" charset="0"/>
                <a:cs typeface="Times New Roman" panose="02020603050405020304" pitchFamily="18" charset="0"/>
              </a:rPr>
              <a:t>The SDLC aims to produce a high-quality software that meets or exceeds customer expectations, reaches completion within times and cost estimates.</a:t>
            </a:r>
          </a:p>
          <a:p>
            <a:pPr algn="l"/>
            <a:endParaRPr lang="en-US" sz="2000" dirty="0" smtClean="0">
              <a:solidFill>
                <a:schemeClr val="bg1"/>
              </a:solidFill>
              <a:latin typeface="Times New Roman" panose="02020603050405020304" pitchFamily="18" charset="0"/>
              <a:cs typeface="Times New Roman" panose="02020603050405020304" pitchFamily="18" charset="0"/>
            </a:endParaRPr>
          </a:p>
          <a:p>
            <a:pPr algn="l"/>
            <a:r>
              <a:rPr lang="en-US" sz="2000" dirty="0" smtClean="0">
                <a:solidFill>
                  <a:schemeClr val="bg1"/>
                </a:solidFill>
                <a:latin typeface="Times New Roman" panose="02020603050405020304" pitchFamily="18" charset="0"/>
                <a:cs typeface="Times New Roman" panose="02020603050405020304" pitchFamily="18" charset="0"/>
              </a:rPr>
              <a:t>It is also called as Software Development Process.</a:t>
            </a:r>
          </a:p>
          <a:p>
            <a:pPr algn="l"/>
            <a:endParaRPr lang="en-US" sz="2000" dirty="0" smtClean="0">
              <a:solidFill>
                <a:schemeClr val="bg1"/>
              </a:solidFill>
              <a:latin typeface="Times New Roman" panose="02020603050405020304" pitchFamily="18" charset="0"/>
              <a:cs typeface="Times New Roman" panose="02020603050405020304" pitchFamily="18" charset="0"/>
            </a:endParaRPr>
          </a:p>
          <a:p>
            <a:pPr algn="l"/>
            <a:r>
              <a:rPr lang="en-US" sz="2000" dirty="0" smtClean="0">
                <a:solidFill>
                  <a:schemeClr val="bg1"/>
                </a:solidFill>
                <a:latin typeface="Times New Roman" panose="02020603050405020304" pitchFamily="18" charset="0"/>
                <a:cs typeface="Times New Roman" panose="02020603050405020304" pitchFamily="18" charset="0"/>
              </a:rPr>
              <a:t>SDLC is a framework defining tasks performed at each step in the software development process.</a:t>
            </a:r>
          </a:p>
          <a:p>
            <a:pPr algn="l"/>
            <a:endParaRPr lang="en-US" sz="2000" dirty="0" smtClean="0">
              <a:solidFill>
                <a:schemeClr val="bg1"/>
              </a:solidFill>
              <a:latin typeface="Times New Roman" panose="02020603050405020304" pitchFamily="18" charset="0"/>
              <a:cs typeface="Times New Roman" panose="02020603050405020304" pitchFamily="18" charset="0"/>
            </a:endParaRPr>
          </a:p>
          <a:p>
            <a:pPr algn="l"/>
            <a:r>
              <a:rPr lang="en-US" sz="2000" dirty="0" smtClean="0">
                <a:solidFill>
                  <a:schemeClr val="bg1"/>
                </a:solidFill>
                <a:latin typeface="Times New Roman" panose="02020603050405020304" pitchFamily="18" charset="0"/>
                <a:cs typeface="Times New Roman" panose="02020603050405020304" pitchFamily="18" charset="0"/>
              </a:rPr>
              <a:t>SO/IEC 12207 is an international standard for software life-cycle processes. It aims to be the standard that defines all the tasks required for developing and maintaining software.</a:t>
            </a: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125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bg1"/>
                </a:solidFill>
                <a:latin typeface="Times New Roman" panose="02020603050405020304" pitchFamily="18" charset="0"/>
                <a:cs typeface="Times New Roman" panose="02020603050405020304" pitchFamily="18" charset="0"/>
              </a:rPr>
              <a:t>3. Development:</a:t>
            </a:r>
          </a:p>
          <a:p>
            <a:pPr algn="l"/>
            <a:r>
              <a:rPr lang="en-US" dirty="0">
                <a:solidFill>
                  <a:schemeClr val="bg1"/>
                </a:solidFill>
                <a:latin typeface="Times New Roman" panose="02020603050405020304" pitchFamily="18" charset="0"/>
                <a:cs typeface="Times New Roman" panose="02020603050405020304" pitchFamily="18" charset="0"/>
              </a:rPr>
              <a:t> </a:t>
            </a:r>
          </a:p>
          <a:p>
            <a:pPr marL="800100" lvl="1" indent="-3429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Coding</a:t>
            </a:r>
          </a:p>
          <a:p>
            <a:pPr marL="800100" lvl="1" indent="-3429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Develop web pages</a:t>
            </a:r>
          </a:p>
          <a:p>
            <a:pPr marL="800100" lvl="1" indent="-3429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API’s required to implement the functionality</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1930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bg1"/>
                </a:solidFill>
                <a:latin typeface="Times New Roman" panose="02020603050405020304" pitchFamily="18" charset="0"/>
                <a:cs typeface="Times New Roman" panose="02020603050405020304" pitchFamily="18" charset="0"/>
              </a:rPr>
              <a:t>4. Testing: </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Testing will perform end-to-end functionality testing</a:t>
            </a:r>
            <a:r>
              <a:rPr lang="en-US" dirty="0" smtClean="0">
                <a:solidFill>
                  <a:schemeClr val="bg1"/>
                </a:solidFill>
                <a:latin typeface="Times New Roman" panose="02020603050405020304" pitchFamily="18" charset="0"/>
                <a:cs typeface="Times New Roman" panose="02020603050405020304" pitchFamily="18" charset="0"/>
              </a:rPr>
              <a:t>.</a:t>
            </a:r>
          </a:p>
          <a:p>
            <a:pPr lvl="1" algn="l"/>
            <a:endParaRPr lang="en-US" dirty="0" smtClean="0">
              <a:solidFill>
                <a:schemeClr val="bg1"/>
              </a:solidFill>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Make </a:t>
            </a:r>
            <a:r>
              <a:rPr lang="en-US" dirty="0">
                <a:solidFill>
                  <a:schemeClr val="bg1"/>
                </a:solidFill>
                <a:latin typeface="Times New Roman" panose="02020603050405020304" pitchFamily="18" charset="0"/>
                <a:cs typeface="Times New Roman" panose="02020603050405020304" pitchFamily="18" charset="0"/>
              </a:rPr>
              <a:t>sure the e-commerce platform is working fine without any bugs</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730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bg1"/>
                </a:solidFill>
                <a:latin typeface="Times New Roman" panose="02020603050405020304" pitchFamily="18" charset="0"/>
                <a:cs typeface="Times New Roman" panose="02020603050405020304" pitchFamily="18" charset="0"/>
              </a:rPr>
              <a:t>5. Deployment and Maintenance : </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Code will be deployed and will be available to the </a:t>
            </a:r>
            <a:r>
              <a:rPr lang="en-US" dirty="0" smtClean="0">
                <a:solidFill>
                  <a:schemeClr val="bg1"/>
                </a:solidFill>
                <a:latin typeface="Times New Roman" panose="02020603050405020304" pitchFamily="18" charset="0"/>
                <a:cs typeface="Times New Roman" panose="02020603050405020304" pitchFamily="18" charset="0"/>
              </a:rPr>
              <a:t>customer</a:t>
            </a:r>
          </a:p>
          <a:p>
            <a:pPr lvl="1" algn="l"/>
            <a:endParaRPr lang="en-US" dirty="0">
              <a:solidFill>
                <a:schemeClr val="bg1"/>
              </a:solidFill>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Customer can use the e-commerce after this deployment</a:t>
            </a:r>
          </a:p>
          <a:p>
            <a:pPr marL="800100" lvl="1" indent="-342900" algn="l">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379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Agile Model</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bg1"/>
                </a:solidFill>
                <a:latin typeface="Times New Roman" panose="02020603050405020304" pitchFamily="18" charset="0"/>
                <a:cs typeface="Times New Roman" panose="02020603050405020304" pitchFamily="18" charset="0"/>
              </a:rPr>
              <a:t>There are some common Software Life Cycle Examples or SDLC models available. They are as given below.</a:t>
            </a: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4256" y="1897617"/>
            <a:ext cx="5227773" cy="4595258"/>
          </a:xfrm>
          <a:prstGeom prst="rect">
            <a:avLst/>
          </a:prstGeom>
        </p:spPr>
      </p:pic>
    </p:spTree>
    <p:extLst>
      <p:ext uri="{BB962C8B-B14F-4D97-AF65-F5344CB8AC3E}">
        <p14:creationId xmlns:p14="http://schemas.microsoft.com/office/powerpoint/2010/main" val="544262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 major characteristics of the Agile Model is that it demarcates the product into different cycles and produces a working product quickly</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After every releases are tested, that back information is used in the following version for more improvement</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smtClean="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There </a:t>
            </a:r>
            <a:r>
              <a:rPr lang="en-US" sz="2000" dirty="0">
                <a:solidFill>
                  <a:schemeClr val="bg1"/>
                </a:solidFill>
                <a:latin typeface="Times New Roman" panose="02020603050405020304" pitchFamily="18" charset="0"/>
                <a:cs typeface="Times New Roman" panose="02020603050405020304" pitchFamily="18" charset="0"/>
              </a:rPr>
              <a:t>is a drawback in this model and that revolves around the dependency on customer interaction.</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8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When to use Agile Model?</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To implement new </a:t>
            </a:r>
            <a:r>
              <a:rPr lang="en-US" sz="2000" dirty="0" smtClean="0">
                <a:solidFill>
                  <a:schemeClr val="bg1"/>
                </a:solidFill>
                <a:latin typeface="Times New Roman" panose="02020603050405020304" pitchFamily="18" charset="0"/>
                <a:cs typeface="Times New Roman" panose="02020603050405020304" pitchFamily="18" charset="0"/>
              </a:rPr>
              <a:t>changes</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To implement a feature that would require some extra </a:t>
            </a:r>
            <a:r>
              <a:rPr lang="en-US" sz="2000" dirty="0" smtClean="0">
                <a:solidFill>
                  <a:schemeClr val="bg1"/>
                </a:solidFill>
                <a:latin typeface="Times New Roman" panose="02020603050405020304" pitchFamily="18" charset="0"/>
                <a:cs typeface="Times New Roman" panose="02020603050405020304" pitchFamily="18" charset="0"/>
              </a:rPr>
              <a:t>hours</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Very few initial </a:t>
            </a:r>
            <a:r>
              <a:rPr lang="en-US" sz="2000" dirty="0" smtClean="0">
                <a:solidFill>
                  <a:schemeClr val="bg1"/>
                </a:solidFill>
                <a:latin typeface="Times New Roman" panose="02020603050405020304" pitchFamily="18" charset="0"/>
                <a:cs typeface="Times New Roman" panose="02020603050405020304" pitchFamily="18" charset="0"/>
              </a:rPr>
              <a:t>requirements</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Product owner involvement is high</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505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SDLC Models</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bg1"/>
                </a:solidFill>
                <a:latin typeface="Times New Roman" panose="02020603050405020304" pitchFamily="18" charset="0"/>
                <a:cs typeface="Times New Roman" panose="02020603050405020304" pitchFamily="18" charset="0"/>
              </a:rPr>
              <a:t>There are various software development life cycle models defined and designed which are followed during the software development process.</a:t>
            </a:r>
          </a:p>
          <a:p>
            <a:pPr algn="l"/>
            <a:r>
              <a:rPr lang="en-US" sz="2000" dirty="0">
                <a:solidFill>
                  <a:schemeClr val="bg1"/>
                </a:solidFill>
                <a:latin typeface="Times New Roman" panose="02020603050405020304" pitchFamily="18" charset="0"/>
                <a:cs typeface="Times New Roman" panose="02020603050405020304" pitchFamily="18" charset="0"/>
              </a:rPr>
              <a:t>These models are also referred as Software Development Process Models".</a:t>
            </a:r>
          </a:p>
          <a:p>
            <a:pPr algn="l"/>
            <a:r>
              <a:rPr lang="en-US" sz="2000" dirty="0">
                <a:solidFill>
                  <a:schemeClr val="bg1"/>
                </a:solidFill>
                <a:latin typeface="Times New Roman" panose="02020603050405020304" pitchFamily="18" charset="0"/>
                <a:cs typeface="Times New Roman" panose="02020603050405020304" pitchFamily="18" charset="0"/>
              </a:rPr>
              <a:t>Each process model follows a Series of steps unique to its type to ensure success in the process of software development.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lvl="7" algn="l">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Waterfall </a:t>
            </a:r>
            <a:r>
              <a:rPr lang="en-US" sz="2000" dirty="0" smtClean="0">
                <a:solidFill>
                  <a:schemeClr val="bg1"/>
                </a:solidFill>
                <a:latin typeface="Times New Roman" panose="02020603050405020304" pitchFamily="18" charset="0"/>
                <a:cs typeface="Times New Roman" panose="02020603050405020304" pitchFamily="18" charset="0"/>
              </a:rPr>
              <a:t>Model</a:t>
            </a:r>
          </a:p>
          <a:p>
            <a:pPr lvl="7" algn="l"/>
            <a:endParaRPr lang="en-US" sz="2000" dirty="0">
              <a:solidFill>
                <a:schemeClr val="bg1"/>
              </a:solidFill>
              <a:latin typeface="Times New Roman" panose="02020603050405020304" pitchFamily="18" charset="0"/>
              <a:cs typeface="Times New Roman" panose="02020603050405020304" pitchFamily="18" charset="0"/>
            </a:endParaRPr>
          </a:p>
          <a:p>
            <a:pPr lvl="7" algn="l">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Iterative </a:t>
            </a:r>
            <a:r>
              <a:rPr lang="en-US" sz="2000" dirty="0" smtClean="0">
                <a:solidFill>
                  <a:schemeClr val="bg1"/>
                </a:solidFill>
                <a:latin typeface="Times New Roman" panose="02020603050405020304" pitchFamily="18" charset="0"/>
                <a:cs typeface="Times New Roman" panose="02020603050405020304" pitchFamily="18" charset="0"/>
              </a:rPr>
              <a:t>Model</a:t>
            </a:r>
          </a:p>
          <a:p>
            <a:pPr lvl="7" algn="l"/>
            <a:endParaRPr lang="en-US" sz="2000" dirty="0">
              <a:solidFill>
                <a:schemeClr val="bg1"/>
              </a:solidFill>
              <a:latin typeface="Times New Roman" panose="02020603050405020304" pitchFamily="18" charset="0"/>
              <a:cs typeface="Times New Roman" panose="02020603050405020304" pitchFamily="18" charset="0"/>
            </a:endParaRPr>
          </a:p>
          <a:p>
            <a:pPr lvl="7" algn="l">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Spiral </a:t>
            </a:r>
            <a:r>
              <a:rPr lang="en-US" sz="2000" dirty="0" smtClean="0">
                <a:solidFill>
                  <a:schemeClr val="bg1"/>
                </a:solidFill>
                <a:latin typeface="Times New Roman" panose="02020603050405020304" pitchFamily="18" charset="0"/>
                <a:cs typeface="Times New Roman" panose="02020603050405020304" pitchFamily="18" charset="0"/>
              </a:rPr>
              <a:t>Model</a:t>
            </a:r>
          </a:p>
          <a:p>
            <a:pPr lvl="7" algn="l"/>
            <a:endParaRPr lang="en-US" sz="2000" dirty="0">
              <a:solidFill>
                <a:schemeClr val="bg1"/>
              </a:solidFill>
              <a:latin typeface="Times New Roman" panose="02020603050405020304" pitchFamily="18" charset="0"/>
              <a:cs typeface="Times New Roman" panose="02020603050405020304" pitchFamily="18" charset="0"/>
            </a:endParaRPr>
          </a:p>
          <a:p>
            <a:pPr lvl="7" algn="l">
              <a:buFont typeface="Wingdings" panose="05000000000000000000" pitchFamily="2" charset="2"/>
              <a:buChar char="q"/>
            </a:pPr>
            <a:r>
              <a:rPr lang="en-US" sz="2000" dirty="0" smtClean="0">
                <a:solidFill>
                  <a:schemeClr val="bg1"/>
                </a:solidFill>
                <a:latin typeface="Times New Roman" panose="02020603050405020304" pitchFamily="18" charset="0"/>
                <a:cs typeface="Times New Roman" panose="02020603050405020304" pitchFamily="18" charset="0"/>
              </a:rPr>
              <a:t>V-Model</a:t>
            </a:r>
          </a:p>
          <a:p>
            <a:pPr lvl="7" algn="l"/>
            <a:endParaRPr lang="en-US" sz="2000" dirty="0">
              <a:solidFill>
                <a:schemeClr val="bg1"/>
              </a:solidFill>
              <a:latin typeface="Times New Roman" panose="02020603050405020304" pitchFamily="18" charset="0"/>
              <a:cs typeface="Times New Roman" panose="02020603050405020304" pitchFamily="18" charset="0"/>
            </a:endParaRPr>
          </a:p>
          <a:p>
            <a:pPr lvl="7" algn="l">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Big Bang Model</a:t>
            </a:r>
          </a:p>
          <a:p>
            <a:pPr lvl="3" algn="l"/>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299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Waterfall Model</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The </a:t>
            </a:r>
            <a:r>
              <a:rPr lang="en-US" sz="2000" dirty="0">
                <a:solidFill>
                  <a:schemeClr val="bg1"/>
                </a:solidFill>
                <a:latin typeface="Times New Roman" panose="02020603050405020304" pitchFamily="18" charset="0"/>
                <a:cs typeface="Times New Roman" panose="02020603050405020304" pitchFamily="18" charset="0"/>
              </a:rPr>
              <a:t>Waterfall Model was the first Process Model to be introduced. It is also referred to as a </a:t>
            </a:r>
            <a:r>
              <a:rPr lang="en-US" sz="2000" b="1" dirty="0">
                <a:solidFill>
                  <a:schemeClr val="bg1"/>
                </a:solidFill>
                <a:latin typeface="Times New Roman" panose="02020603050405020304" pitchFamily="18" charset="0"/>
                <a:cs typeface="Times New Roman" panose="02020603050405020304" pitchFamily="18" charset="0"/>
              </a:rPr>
              <a:t>linear-sequential life cycle model</a:t>
            </a:r>
            <a:r>
              <a:rPr lang="en-US" sz="2000" dirty="0" smtClean="0">
                <a:solidFill>
                  <a:schemeClr val="bg1"/>
                </a:solidFill>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It is very simple to understand and use. In a waterfall model, each phase must be completed before the next phase can begin and there is no overlapping in the phases.</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229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Waterfall model is the earliest SDLC approach that was used for software development</a:t>
            </a:r>
            <a:r>
              <a:rPr lang="en-US" sz="2000" dirty="0" smtClean="0">
                <a:solidFill>
                  <a:schemeClr val="bg1"/>
                </a:solidFill>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waterfall Model illustrates the software development process in a linear sequential flow. </a:t>
            </a:r>
            <a:endParaRPr lang="en-US" sz="2000" dirty="0" smtClean="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 This means that any phase in the development process begins only if the previous phase is complete</a:t>
            </a:r>
            <a:r>
              <a:rPr lang="en-US" sz="2000" dirty="0" smtClean="0">
                <a:solidFill>
                  <a:schemeClr val="bg1"/>
                </a:solidFill>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endParaRPr lang="en-US" sz="2000" dirty="0" smtClean="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 The phases do not overlap.</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011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Waterfall Model - Design</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Waterfall approach was first SDLC Model to be used widely in Software Engineering to ensure success of the project</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 In "The Waterfall" approach, the whole process of software development is divided into separate phases</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In this Waterfall model, typically, the outcome of one phase acts as the input for the next phase sequentially.</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58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838200" y="365125"/>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a:solidFill>
                  <a:srgbClr val="FFFF00"/>
                </a:solidFill>
                <a:latin typeface="Times New Roman" panose="02020603050405020304" pitchFamily="18" charset="0"/>
                <a:cs typeface="Times New Roman" panose="02020603050405020304" pitchFamily="18" charset="0"/>
              </a:rPr>
              <a:t>What is SDLC</a:t>
            </a: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74453" y="1328468"/>
            <a:ext cx="10879347" cy="48484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bg1"/>
                </a:solidFill>
                <a:latin typeface="Nunito" pitchFamily="2" charset="0"/>
              </a:rPr>
              <a:t>SDLC is a process followed for a software project, within a software organization</a:t>
            </a:r>
            <a:r>
              <a:rPr lang="en-US" sz="2000" dirty="0" smtClean="0">
                <a:solidFill>
                  <a:schemeClr val="bg1"/>
                </a:solidFill>
                <a:latin typeface="Nunito" pitchFamily="2" charset="0"/>
              </a:rPr>
              <a:t>.</a:t>
            </a:r>
          </a:p>
          <a:p>
            <a:pPr algn="l"/>
            <a:endParaRPr lang="en-US" sz="2000" dirty="0">
              <a:solidFill>
                <a:schemeClr val="bg1"/>
              </a:solidFill>
              <a:latin typeface="Nunito" pitchFamily="2" charset="0"/>
            </a:endParaRPr>
          </a:p>
          <a:p>
            <a:pPr algn="l"/>
            <a:endParaRPr lang="en-US" sz="2000" dirty="0">
              <a:solidFill>
                <a:schemeClr val="bg1"/>
              </a:solidFill>
              <a:latin typeface="Nunito" pitchFamily="2" charset="0"/>
            </a:endParaRPr>
          </a:p>
          <a:p>
            <a:pPr algn="l"/>
            <a:r>
              <a:rPr lang="en-US" sz="2000" dirty="0">
                <a:solidFill>
                  <a:schemeClr val="bg1"/>
                </a:solidFill>
                <a:latin typeface="Nunito" pitchFamily="2" charset="0"/>
              </a:rPr>
              <a:t>It consists of a detailed plan describing how to develop, maintain, replace and alter or enhance specific software.</a:t>
            </a:r>
            <a:endParaRPr lang="en-US" sz="2000" dirty="0">
              <a:solidFill>
                <a:schemeClr val="bg1"/>
              </a:solidFill>
            </a:endParaRPr>
          </a:p>
        </p:txBody>
      </p:sp>
    </p:spTree>
    <p:extLst>
      <p:ext uri="{BB962C8B-B14F-4D97-AF65-F5344CB8AC3E}">
        <p14:creationId xmlns:p14="http://schemas.microsoft.com/office/powerpoint/2010/main" val="2867532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pic>
        <p:nvPicPr>
          <p:cNvPr id="6" name="Picture 2" descr="SDLC Waterfall Model">
            <a:extLst>
              <a:ext uri="{FF2B5EF4-FFF2-40B4-BE49-F238E27FC236}">
                <a16:creationId xmlns:a16="http://schemas.microsoft.com/office/drawing/2014/main" xmlns="" id="{DACE0B4C-320D-873B-DBBA-0070FCFEEC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5453" y="905069"/>
            <a:ext cx="8061649" cy="500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594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Requirement Gathering and analysis</a:t>
            </a:r>
          </a:p>
          <a:p>
            <a:pPr algn="l"/>
            <a:r>
              <a:rPr lang="en-US" sz="2000" dirty="0">
                <a:solidFill>
                  <a:schemeClr val="bg1"/>
                </a:solidFill>
                <a:latin typeface="Times New Roman" panose="02020603050405020304" pitchFamily="18" charset="0"/>
                <a:cs typeface="Times New Roman" panose="02020603050405020304" pitchFamily="18" charset="0"/>
              </a:rPr>
              <a:t>	 All possible requirements of the system to be developed are captured in this phase and documented in a requirement specification document</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System Design</a:t>
            </a:r>
            <a:endParaRPr lang="en-US" sz="2000" dirty="0">
              <a:solidFill>
                <a:srgbClr val="FFFF00"/>
              </a:solidFill>
              <a:latin typeface="Times New Roman" panose="02020603050405020304" pitchFamily="18" charset="0"/>
              <a:cs typeface="Times New Roman" panose="02020603050405020304" pitchFamily="18" charset="0"/>
            </a:endParaRPr>
          </a:p>
          <a:p>
            <a:pPr algn="l"/>
            <a:r>
              <a:rPr lang="en-US" sz="2000" dirty="0">
                <a:solidFill>
                  <a:schemeClr val="bg1"/>
                </a:solidFill>
                <a:latin typeface="Times New Roman" panose="02020603050405020304" pitchFamily="18" charset="0"/>
                <a:cs typeface="Times New Roman" panose="02020603050405020304" pitchFamily="18" charset="0"/>
              </a:rPr>
              <a:t>	The requirement specifications from first phase are studied in this phase and the system design is prepared. This system design helps in specifying hardware and system requirements and helps in defining the overall system architecture.</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455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Implementation</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With inputs from the system design, the system is first developed in small programs called units, which are integrated in the next phase. Each unit is developed and tested for its functionality, which is referred to as Unit Testing</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Integration and Testing</a:t>
            </a:r>
          </a:p>
          <a:p>
            <a:pPr algn="l"/>
            <a:r>
              <a:rPr lang="en-US" sz="2000" dirty="0">
                <a:solidFill>
                  <a:schemeClr val="bg1"/>
                </a:solidFill>
                <a:latin typeface="Times New Roman" panose="02020603050405020304" pitchFamily="18" charset="0"/>
                <a:cs typeface="Times New Roman" panose="02020603050405020304" pitchFamily="18" charset="0"/>
              </a:rPr>
              <a:t>	All the units developed in the implementation phase are integrated into a system after testing of each unit. Post integration the entire system is tested for any faults and failures.</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3219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Deployment of system</a:t>
            </a:r>
          </a:p>
          <a:p>
            <a:pPr algn="l"/>
            <a:r>
              <a:rPr lang="en-US" sz="2000" dirty="0">
                <a:solidFill>
                  <a:schemeClr val="bg1"/>
                </a:solidFill>
                <a:latin typeface="Times New Roman" panose="02020603050405020304" pitchFamily="18" charset="0"/>
                <a:cs typeface="Times New Roman" panose="02020603050405020304" pitchFamily="18" charset="0"/>
              </a:rPr>
              <a:t>	Once the functional and non-functional testing is done; the product is deployed in the customer environment or released into the market</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b="1" dirty="0">
              <a:solidFill>
                <a:schemeClr val="bg1"/>
              </a:solidFill>
              <a:latin typeface="Times New Roman" panose="02020603050405020304" pitchFamily="18" charset="0"/>
              <a:cs typeface="Times New Roman" panose="02020603050405020304" pitchFamily="18" charset="0"/>
            </a:endParaRPr>
          </a:p>
          <a:p>
            <a:pPr algn="l"/>
            <a:endParaRPr lang="en-US" sz="2000" b="1"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Maintenance</a:t>
            </a:r>
          </a:p>
          <a:p>
            <a:pPr algn="l"/>
            <a:r>
              <a:rPr lang="en-US" sz="2000" dirty="0">
                <a:solidFill>
                  <a:schemeClr val="bg1"/>
                </a:solidFill>
                <a:latin typeface="Times New Roman" panose="02020603050405020304" pitchFamily="18" charset="0"/>
                <a:cs typeface="Times New Roman" panose="02020603050405020304" pitchFamily="18" charset="0"/>
              </a:rPr>
              <a:t>	There are some issues which come up in the client environment. To fix those issues, patches are released. Also to enhance the product some better versions are released. Maintenance is done to deliver these changes in the customer environment.</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798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Waterfall Model - Application</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Requirements are very well documented, clear and fixed.</a:t>
            </a:r>
          </a:p>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Product definition is stable.</a:t>
            </a:r>
          </a:p>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Technology is understood and is not dynamic.</a:t>
            </a:r>
          </a:p>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There are no ambiguous requirements.</a:t>
            </a:r>
          </a:p>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Ample resources with required expertise are available to support the product.</a:t>
            </a:r>
          </a:p>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project is short.</a:t>
            </a: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243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Advantages</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Simple and easy to understand and use</a:t>
            </a:r>
          </a:p>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Easy to manage due to the rigidity of the model. Each phase has specific deliverables and a review process.</a:t>
            </a:r>
          </a:p>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Phases are processed and completed one at a time.</a:t>
            </a:r>
          </a:p>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Works well for smaller projects where requirements are very well understood.</a:t>
            </a:r>
          </a:p>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Clearly defined stages.</a:t>
            </a:r>
          </a:p>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Well understood milestones.</a:t>
            </a:r>
          </a:p>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Easy to arrange tasks.</a:t>
            </a:r>
          </a:p>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Process and results are well documented.</a:t>
            </a: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675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Disadvantages</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No working software is produced until late during the life cycle.</a:t>
            </a:r>
          </a:p>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High amounts of risk and uncertainty.</a:t>
            </a:r>
          </a:p>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Not a good model for complex and object-oriented projects.</a:t>
            </a:r>
          </a:p>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Poor model for long and ongoing projects.</a:t>
            </a:r>
          </a:p>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Not suitable for the projects where requirements are at a moderate to high risk of changing. So, risk and uncertainty is high with this process model.</a:t>
            </a:r>
          </a:p>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It is difficult to measure progress within stages.</a:t>
            </a:r>
          </a:p>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Cannot accommodate changing requirements.</a:t>
            </a:r>
          </a:p>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Adjusting scope during the life cycle can end a project.</a:t>
            </a:r>
          </a:p>
          <a:p>
            <a:pPr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Integration is done as a "big-bang. at the very end, which doesn't allow identifying any technological or business bottleneck or challenges early.</a:t>
            </a: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20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Agile Methodology</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An agile methodology is an iterative approach to software development.</a:t>
            </a: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Each iteration of agile methodology takes a short time interval of 1 to 4 weeks.</a:t>
            </a: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agile development process is aligned to deliver the changing business requirement. </a:t>
            </a: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It distributes the software with faster and fewer changes.</a:t>
            </a: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single-phase software development takes 6 to 18 months.</a:t>
            </a: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In single-phase development, all the requirement gathering and risks management factors are predicted initially.</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432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Agile Methodology</a:t>
            </a:r>
            <a:endParaRPr lang="en-US" sz="3400" b="1" dirty="0">
              <a:solidFill>
                <a:srgbClr val="FFFF00"/>
              </a:solidFill>
              <a:latin typeface="Times New Roman" panose="02020603050405020304" pitchFamily="18" charset="0"/>
              <a:cs typeface="Times New Roman" panose="02020603050405020304" pitchFamily="18" charset="0"/>
            </a:endParaRPr>
          </a:p>
        </p:txBody>
      </p:sp>
      <p:pic>
        <p:nvPicPr>
          <p:cNvPr id="6" name="Picture 2" descr="Agile Methodology">
            <a:extLst>
              <a:ext uri="{FF2B5EF4-FFF2-40B4-BE49-F238E27FC236}">
                <a16:creationId xmlns:a16="http://schemas.microsoft.com/office/drawing/2014/main" xmlns="" id="{A721830A-D613-1082-A329-5B2087001C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6768" y="1109633"/>
            <a:ext cx="685846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747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Agile Development Model Phases</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Requirements gathering</a:t>
            </a:r>
          </a:p>
          <a:p>
            <a:pPr algn="l">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Design the requirements</a:t>
            </a:r>
          </a:p>
          <a:p>
            <a:pPr algn="l">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Construction/ iteration</a:t>
            </a:r>
          </a:p>
          <a:p>
            <a:pPr algn="l">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Testing/ Quality assurance</a:t>
            </a:r>
          </a:p>
          <a:p>
            <a:pPr algn="l">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Deployment</a:t>
            </a:r>
          </a:p>
          <a:p>
            <a:pPr algn="l">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Feedback</a:t>
            </a: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508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Why </a:t>
            </a:r>
            <a:r>
              <a:rPr lang="en-US" sz="3400" b="1" dirty="0">
                <a:solidFill>
                  <a:srgbClr val="FFFF00"/>
                </a:solidFill>
                <a:latin typeface="Times New Roman" panose="02020603050405020304" pitchFamily="18" charset="0"/>
                <a:cs typeface="Times New Roman" panose="02020603050405020304" pitchFamily="18" charset="0"/>
              </a:rPr>
              <a:t>is </a:t>
            </a:r>
            <a:r>
              <a:rPr lang="en-US" sz="3400" b="1" dirty="0" smtClean="0">
                <a:solidFill>
                  <a:srgbClr val="FFFF00"/>
                </a:solidFill>
                <a:latin typeface="Times New Roman" panose="02020603050405020304" pitchFamily="18" charset="0"/>
                <a:cs typeface="Times New Roman" panose="02020603050405020304" pitchFamily="18" charset="0"/>
              </a:rPr>
              <a:t>SDLC important?</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It provides a standardized framework that defines activities and deliverables</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It aids in project planning, estimating and </a:t>
            </a:r>
            <a:r>
              <a:rPr lang="en-US" sz="2000" dirty="0" smtClean="0">
                <a:solidFill>
                  <a:schemeClr val="bg1"/>
                </a:solidFill>
                <a:latin typeface="Times New Roman" panose="02020603050405020304" pitchFamily="18" charset="0"/>
                <a:cs typeface="Times New Roman" panose="02020603050405020304" pitchFamily="18" charset="0"/>
              </a:rPr>
              <a:t>scheduling</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It makes project tracking and control </a:t>
            </a:r>
            <a:r>
              <a:rPr lang="en-US" sz="2000" dirty="0" smtClean="0">
                <a:solidFill>
                  <a:schemeClr val="bg1"/>
                </a:solidFill>
                <a:latin typeface="Times New Roman" panose="02020603050405020304" pitchFamily="18" charset="0"/>
                <a:cs typeface="Times New Roman" panose="02020603050405020304" pitchFamily="18" charset="0"/>
              </a:rPr>
              <a:t>easier</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It increases visibility on all aspects of the life cycle to all stakeholders involved in the development </a:t>
            </a:r>
            <a:r>
              <a:rPr lang="en-US" sz="2000" dirty="0" smtClean="0">
                <a:solidFill>
                  <a:schemeClr val="bg1"/>
                </a:solidFill>
                <a:latin typeface="Times New Roman" panose="02020603050405020304" pitchFamily="18" charset="0"/>
                <a:cs typeface="Times New Roman" panose="02020603050405020304" pitchFamily="18" charset="0"/>
              </a:rPr>
              <a:t>process</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It increases the speed of </a:t>
            </a:r>
            <a:r>
              <a:rPr lang="en-US" sz="2000" dirty="0" smtClean="0">
                <a:solidFill>
                  <a:schemeClr val="bg1"/>
                </a:solidFill>
                <a:latin typeface="Times New Roman" panose="02020603050405020304" pitchFamily="18" charset="0"/>
                <a:cs typeface="Times New Roman" panose="02020603050405020304" pitchFamily="18" charset="0"/>
              </a:rPr>
              <a:t>development</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It </a:t>
            </a:r>
            <a:r>
              <a:rPr lang="en-US" sz="2000" dirty="0">
                <a:solidFill>
                  <a:schemeClr val="bg1"/>
                </a:solidFill>
                <a:latin typeface="Times New Roman" panose="02020603050405020304" pitchFamily="18" charset="0"/>
                <a:cs typeface="Times New Roman" panose="02020603050405020304" pitchFamily="18" charset="0"/>
              </a:rPr>
              <a:t>improves clients </a:t>
            </a:r>
            <a:r>
              <a:rPr lang="en-US" sz="2000" dirty="0" smtClean="0">
                <a:solidFill>
                  <a:schemeClr val="bg1"/>
                </a:solidFill>
                <a:latin typeface="Times New Roman" panose="02020603050405020304" pitchFamily="18" charset="0"/>
                <a:cs typeface="Times New Roman" panose="02020603050405020304" pitchFamily="18" charset="0"/>
              </a:rPr>
              <a:t>relations</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It decreases project </a:t>
            </a:r>
            <a:r>
              <a:rPr lang="en-US" sz="2000" dirty="0" smtClean="0">
                <a:solidFill>
                  <a:schemeClr val="bg1"/>
                </a:solidFill>
                <a:latin typeface="Times New Roman" panose="02020603050405020304" pitchFamily="18" charset="0"/>
                <a:cs typeface="Times New Roman" panose="02020603050405020304" pitchFamily="18" charset="0"/>
              </a:rPr>
              <a:t>risks</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It decreases project management expenses and the overall cost of production</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3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Requirements gathering:</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In this phase, you must define the requirements. You should explain business opportunities and plan the time and effort needed to build the project. Based on this information, you can evaluate technical and economic feasibility</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Design the requirements:</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When you have identified the project, work with stakeholders to define requirements. You can use the user flow diagram or the high-level UML diagram to show the work of new features and show how it will apply to your existing system</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7562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Construction/ iteration:</a:t>
            </a:r>
          </a:p>
          <a:p>
            <a:pPr algn="l"/>
            <a:r>
              <a:rPr lang="en-US" sz="2000" dirty="0">
                <a:solidFill>
                  <a:schemeClr val="bg1"/>
                </a:solidFill>
                <a:latin typeface="Times New Roman" panose="02020603050405020304" pitchFamily="18" charset="0"/>
                <a:cs typeface="Times New Roman" panose="02020603050405020304" pitchFamily="18" charset="0"/>
              </a:rPr>
              <a:t>	When the team defines the requirements, the work begins. Designers and developers start working on their project, which aims to deploy a working product. The product will undergo various stages of improvement, so it includes simple, minimal functionality</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Testing:</a:t>
            </a:r>
          </a:p>
          <a:p>
            <a:pPr algn="l"/>
            <a:r>
              <a:rPr lang="en-US" sz="2000" b="1"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 In this phase, the Quality Assurance team examines the product's performance and looks for the bug</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solidFill>
                  <a:srgbClr val="FFFF00"/>
                </a:solidFill>
                <a:latin typeface="Times New Roman" panose="02020603050405020304" pitchFamily="18" charset="0"/>
                <a:cs typeface="Times New Roman" panose="02020603050405020304" pitchFamily="18" charset="0"/>
              </a:rPr>
              <a:t>Deployment:</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In this phase, the team issues a product for the user's work environment.</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96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Feedback:</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After releasing the product, the last step is feedback. In this, the team receives feedback about the product and works through the feedback.</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7731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FFFF00"/>
                </a:solidFill>
                <a:latin typeface="Times New Roman" panose="02020603050405020304" pitchFamily="18" charset="0"/>
                <a:cs typeface="Times New Roman" panose="02020603050405020304" pitchFamily="18" charset="0"/>
              </a:rPr>
              <a:t>Agile Testing Methods:</a:t>
            </a:r>
          </a:p>
          <a:p>
            <a:pPr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Scrum</a:t>
            </a:r>
          </a:p>
          <a:p>
            <a:pPr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Crystal</a:t>
            </a:r>
          </a:p>
          <a:p>
            <a:pPr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Dynamic Software Development Method(DSDM)</a:t>
            </a:r>
          </a:p>
          <a:p>
            <a:pPr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Feature Driven Development(FDD)</a:t>
            </a:r>
          </a:p>
          <a:p>
            <a:pPr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Lean Software Development</a:t>
            </a:r>
          </a:p>
          <a:p>
            <a:pPr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Extreme Programming(XP)</a:t>
            </a:r>
          </a:p>
          <a:p>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418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FFFF00"/>
                </a:solidFill>
                <a:latin typeface="Times New Roman" panose="02020603050405020304" pitchFamily="18" charset="0"/>
                <a:cs typeface="Times New Roman" panose="02020603050405020304" pitchFamily="18" charset="0"/>
              </a:rPr>
              <a:t>Agile </a:t>
            </a:r>
            <a:r>
              <a:rPr lang="en-US" sz="2000" b="1" dirty="0" smtClean="0">
                <a:solidFill>
                  <a:srgbClr val="FFFF00"/>
                </a:solidFill>
                <a:latin typeface="Times New Roman" panose="02020603050405020304" pitchFamily="18" charset="0"/>
                <a:cs typeface="Times New Roman" panose="02020603050405020304" pitchFamily="18" charset="0"/>
              </a:rPr>
              <a:t>Manifesto:</a:t>
            </a:r>
          </a:p>
          <a:p>
            <a:pPr algn="just"/>
            <a:endParaRPr lang="en-US" sz="2000" b="1" dirty="0">
              <a:solidFill>
                <a:srgbClr val="FFFF00"/>
              </a:solidFill>
              <a:latin typeface="Times New Roman" panose="02020603050405020304" pitchFamily="18" charset="0"/>
              <a:cs typeface="Times New Roman" panose="02020603050405020304" pitchFamily="18" charset="0"/>
            </a:endParaRPr>
          </a:p>
          <a:p>
            <a:pPr algn="l"/>
            <a:r>
              <a:rPr lang="en-US" sz="2000" dirty="0">
                <a:solidFill>
                  <a:schemeClr val="bg1"/>
                </a:solidFill>
                <a:latin typeface="Times New Roman" panose="02020603050405020304" pitchFamily="18" charset="0"/>
                <a:cs typeface="Times New Roman" panose="02020603050405020304" pitchFamily="18" charset="0"/>
              </a:rPr>
              <a:t>In February 2001, at the Snowbird resort in Utah, a team of 17 software developers met to discuss lightweight development methods. The result of their meeting was the following Agile Manifesto for software development</a:t>
            </a:r>
          </a:p>
          <a:p>
            <a:pPr algn="l">
              <a:buFont typeface="Wingdings" panose="05000000000000000000" pitchFamily="2" charset="2"/>
              <a:buChar char="ü"/>
            </a:pPr>
            <a:r>
              <a:rPr lang="en-US" sz="2000" dirty="0">
                <a:solidFill>
                  <a:schemeClr val="bg1"/>
                </a:solidFill>
                <a:latin typeface="Times New Roman" panose="02020603050405020304" pitchFamily="18" charset="0"/>
                <a:cs typeface="Times New Roman" panose="02020603050405020304" pitchFamily="18" charset="0"/>
              </a:rPr>
              <a:t>Individuals and interactions over Processes and tools.</a:t>
            </a:r>
          </a:p>
          <a:p>
            <a:pPr algn="l">
              <a:buFont typeface="Wingdings" panose="05000000000000000000" pitchFamily="2" charset="2"/>
              <a:buChar char="ü"/>
            </a:pPr>
            <a:r>
              <a:rPr lang="en-US" sz="2000" dirty="0">
                <a:solidFill>
                  <a:schemeClr val="bg1"/>
                </a:solidFill>
                <a:latin typeface="Times New Roman" panose="02020603050405020304" pitchFamily="18" charset="0"/>
                <a:cs typeface="Times New Roman" panose="02020603050405020304" pitchFamily="18" charset="0"/>
              </a:rPr>
              <a:t>Working software over comprehensive documentation.</a:t>
            </a:r>
          </a:p>
          <a:p>
            <a:pPr algn="l">
              <a:buFont typeface="Wingdings" panose="05000000000000000000" pitchFamily="2" charset="2"/>
              <a:buChar char="ü"/>
            </a:pPr>
            <a:r>
              <a:rPr lang="en-US" sz="2000" dirty="0">
                <a:solidFill>
                  <a:schemeClr val="bg1"/>
                </a:solidFill>
                <a:latin typeface="Times New Roman" panose="02020603050405020304" pitchFamily="18" charset="0"/>
                <a:cs typeface="Times New Roman" panose="02020603050405020304" pitchFamily="18" charset="0"/>
              </a:rPr>
              <a:t>Customers are collaboration over contact negotiation.</a:t>
            </a:r>
          </a:p>
          <a:p>
            <a:pPr algn="l">
              <a:buFont typeface="Wingdings" panose="05000000000000000000" pitchFamily="2" charset="2"/>
              <a:buChar char="ü"/>
            </a:pPr>
            <a:r>
              <a:rPr lang="en-US" sz="2000" dirty="0">
                <a:solidFill>
                  <a:schemeClr val="bg1"/>
                </a:solidFill>
                <a:latin typeface="Times New Roman" panose="02020603050405020304" pitchFamily="18" charset="0"/>
                <a:cs typeface="Times New Roman" panose="02020603050405020304" pitchFamily="18" charset="0"/>
              </a:rPr>
              <a:t>Responding to change over following a plan.</a:t>
            </a:r>
          </a:p>
          <a:p>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8429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Principles of Agile</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Customer Satisfaction:</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Manifesto provides high priority to satisfy the costumer's requirements. This is done through early and continuous delivery of valuable software</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Welcome Change:</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Making changes during software development is common and inevitable. Every </a:t>
            </a:r>
            <a:r>
              <a:rPr lang="en-US" sz="2000" dirty="0" smtClean="0">
                <a:solidFill>
                  <a:schemeClr val="bg1"/>
                </a:solidFill>
                <a:latin typeface="Times New Roman" panose="02020603050405020304" pitchFamily="18" charset="0"/>
                <a:cs typeface="Times New Roman" panose="02020603050405020304" pitchFamily="18" charset="0"/>
              </a:rPr>
              <a:t>changing requirement </a:t>
            </a:r>
            <a:r>
              <a:rPr lang="en-US" sz="2000" dirty="0">
                <a:solidFill>
                  <a:schemeClr val="bg1"/>
                </a:solidFill>
                <a:latin typeface="Times New Roman" panose="02020603050405020304" pitchFamily="18" charset="0"/>
                <a:cs typeface="Times New Roman" panose="02020603050405020304" pitchFamily="18" charset="0"/>
              </a:rPr>
              <a:t>should be welcome, </a:t>
            </a:r>
            <a:r>
              <a:rPr lang="en-US" sz="2000" dirty="0" smtClean="0">
                <a:solidFill>
                  <a:schemeClr val="bg1"/>
                </a:solidFill>
                <a:latin typeface="Times New Roman" panose="02020603050405020304" pitchFamily="18" charset="0"/>
                <a:cs typeface="Times New Roman" panose="02020603050405020304" pitchFamily="18" charset="0"/>
              </a:rPr>
              <a:t>even in </a:t>
            </a:r>
            <a:r>
              <a:rPr lang="en-US" sz="2000" dirty="0">
                <a:solidFill>
                  <a:schemeClr val="bg1"/>
                </a:solidFill>
                <a:latin typeface="Times New Roman" panose="02020603050405020304" pitchFamily="18" charset="0"/>
                <a:cs typeface="Times New Roman" panose="02020603050405020304" pitchFamily="18" charset="0"/>
              </a:rPr>
              <a:t>the late development phase. Agile process works to increase the customers' competitive advantage</a:t>
            </a: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100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Deliver the Working Software:</a:t>
            </a:r>
            <a:endParaRPr lang="en-US" sz="2000" dirty="0">
              <a:solidFill>
                <a:srgbClr val="FFFF00"/>
              </a:solidFill>
              <a:latin typeface="Times New Roman" panose="02020603050405020304" pitchFamily="18" charset="0"/>
              <a:cs typeface="Times New Roman" panose="02020603050405020304" pitchFamily="18" charset="0"/>
            </a:endParaRPr>
          </a:p>
          <a:p>
            <a:pPr algn="l"/>
            <a:r>
              <a:rPr lang="en-US" sz="2000" dirty="0">
                <a:solidFill>
                  <a:schemeClr val="bg1"/>
                </a:solidFill>
                <a:latin typeface="Times New Roman" panose="02020603050405020304" pitchFamily="18" charset="0"/>
                <a:cs typeface="Times New Roman" panose="02020603050405020304" pitchFamily="18" charset="0"/>
              </a:rPr>
              <a:t>	Deliver the working software frequently, ranging from a few weeks to a few months with considering the shortest time period</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Collaboration:</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Business people (Scrum Master and Project Owner) and developers must work together during the entire life of a project development phase</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Motivation:</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Projects should be build around motivated team members. Provide such environment that </a:t>
            </a:r>
            <a:r>
              <a:rPr lang="en-US" sz="2000" dirty="0" smtClean="0">
                <a:solidFill>
                  <a:schemeClr val="bg1"/>
                </a:solidFill>
                <a:latin typeface="Times New Roman" panose="02020603050405020304" pitchFamily="18" charset="0"/>
                <a:cs typeface="Times New Roman" panose="02020603050405020304" pitchFamily="18" charset="0"/>
              </a:rPr>
              <a:t>supports individual </a:t>
            </a:r>
            <a:r>
              <a:rPr lang="en-US" sz="2000" dirty="0">
                <a:solidFill>
                  <a:schemeClr val="bg1"/>
                </a:solidFill>
                <a:latin typeface="Times New Roman" panose="02020603050405020304" pitchFamily="18" charset="0"/>
                <a:cs typeface="Times New Roman" panose="02020603050405020304" pitchFamily="18" charset="0"/>
              </a:rPr>
              <a:t>team members and trust them. It makes them feel responsible for </a:t>
            </a:r>
            <a:r>
              <a:rPr lang="en-US" sz="2000" dirty="0" smtClean="0">
                <a:solidFill>
                  <a:schemeClr val="bg1"/>
                </a:solidFill>
                <a:latin typeface="Times New Roman" panose="02020603050405020304" pitchFamily="18" charset="0"/>
                <a:cs typeface="Times New Roman" panose="02020603050405020304" pitchFamily="18" charset="0"/>
              </a:rPr>
              <a:t>getting the </a:t>
            </a:r>
            <a:r>
              <a:rPr lang="en-US" sz="2000" dirty="0">
                <a:solidFill>
                  <a:schemeClr val="bg1"/>
                </a:solidFill>
                <a:latin typeface="Times New Roman" panose="02020603050405020304" pitchFamily="18" charset="0"/>
                <a:cs typeface="Times New Roman" panose="02020603050405020304" pitchFamily="18" charset="0"/>
              </a:rPr>
              <a:t>job </a:t>
            </a:r>
            <a:r>
              <a:rPr lang="en-US" sz="2000" dirty="0" smtClean="0">
                <a:solidFill>
                  <a:schemeClr val="bg1"/>
                </a:solidFill>
                <a:latin typeface="Times New Roman" panose="02020603050405020304" pitchFamily="18" charset="0"/>
                <a:cs typeface="Times New Roman" panose="02020603050405020304" pitchFamily="18" charset="0"/>
              </a:rPr>
              <a:t>done thoroughly</a:t>
            </a:r>
            <a:r>
              <a:rPr lang="en-US" sz="2000" dirty="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416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Face-to-face Conversation:</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Face-to-face conversation </a:t>
            </a:r>
            <a:r>
              <a:rPr lang="en-US" sz="2000" dirty="0" smtClean="0">
                <a:solidFill>
                  <a:schemeClr val="bg1"/>
                </a:solidFill>
                <a:latin typeface="Times New Roman" panose="02020603050405020304" pitchFamily="18" charset="0"/>
                <a:cs typeface="Times New Roman" panose="02020603050405020304" pitchFamily="18" charset="0"/>
              </a:rPr>
              <a:t>between Scrum </a:t>
            </a:r>
            <a:r>
              <a:rPr lang="en-US" sz="2000" dirty="0">
                <a:solidFill>
                  <a:schemeClr val="bg1"/>
                </a:solidFill>
                <a:latin typeface="Times New Roman" panose="02020603050405020304" pitchFamily="18" charset="0"/>
                <a:cs typeface="Times New Roman" panose="02020603050405020304" pitchFamily="18" charset="0"/>
              </a:rPr>
              <a:t>Master </a:t>
            </a:r>
            <a:r>
              <a:rPr lang="en-US" sz="2000" dirty="0" smtClean="0">
                <a:solidFill>
                  <a:schemeClr val="bg1"/>
                </a:solidFill>
                <a:latin typeface="Times New Roman" panose="02020603050405020304" pitchFamily="18" charset="0"/>
                <a:cs typeface="Times New Roman" panose="02020603050405020304" pitchFamily="18" charset="0"/>
              </a:rPr>
              <a:t>and development </a:t>
            </a:r>
            <a:r>
              <a:rPr lang="en-US" sz="2000" dirty="0">
                <a:solidFill>
                  <a:schemeClr val="bg1"/>
                </a:solidFill>
                <a:latin typeface="Times New Roman" panose="02020603050405020304" pitchFamily="18" charset="0"/>
                <a:cs typeface="Times New Roman" panose="02020603050405020304" pitchFamily="18" charset="0"/>
              </a:rPr>
              <a:t>team and between the Scrum Master and customers for the most efficient and effective method of conveying information to and within a development team</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Measure the Progress as per the Working Software:</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The working software is the key and primary measure of the progress</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Maintain Constant Pace:</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The aim of agile development is sustainable development. All the businesses and users should be able to maintain a constant pace with the project.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111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Monitoring:</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Pay regular attention to technical excellence and good design to maximize agility</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Simplicity:</a:t>
            </a:r>
          </a:p>
          <a:p>
            <a:pPr algn="l"/>
            <a:r>
              <a:rPr lang="en-US" sz="2000" b="1"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 Keep things simple and use simple terms to measure the work that is not completed</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a:solidFill>
                  <a:srgbClr val="FFFF00"/>
                </a:solidFill>
                <a:latin typeface="Times New Roman" panose="02020603050405020304" pitchFamily="18" charset="0"/>
                <a:cs typeface="Times New Roman" panose="02020603050405020304" pitchFamily="18" charset="0"/>
              </a:rPr>
              <a:t>Self-organized Teams:</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The Agile team should be self-organized. They should not be depending heavily on other teams because the best architectures, requirements, and designs emerge from self-organized teams</a:t>
            </a: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9800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FF00"/>
                </a:solidFill>
                <a:latin typeface="Times New Roman" panose="02020603050405020304" pitchFamily="18" charset="0"/>
                <a:cs typeface="Times New Roman" panose="02020603050405020304" pitchFamily="18" charset="0"/>
              </a:rPr>
              <a:t>Review the Work Regularly:</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The work should be reviewed at regular intervals, so that the team can reflect on how to become more productive and adjust its behavior accordingly.</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90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Security in SDLC</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bg1"/>
                </a:solidFill>
                <a:latin typeface="Times New Roman" panose="02020603050405020304" pitchFamily="18" charset="0"/>
                <a:cs typeface="Times New Roman" panose="02020603050405020304" pitchFamily="18" charset="0"/>
              </a:rPr>
              <a:t>The initial concept and creation of the SDLC only addressed security activities as a separate and singular task, performance as part of the testing phase</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a:solidFill>
                  <a:schemeClr val="bg1"/>
                </a:solidFill>
                <a:latin typeface="Times New Roman" panose="02020603050405020304" pitchFamily="18" charset="0"/>
                <a:cs typeface="Times New Roman" panose="02020603050405020304" pitchFamily="18" charset="0"/>
              </a:rPr>
              <a:t>The shortcomings of this after-the-fact approach were the inevitable high number of vulnerabilities or bugs discovered too late in the process or in certain cases not discovered at all.</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638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Scrum</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smtClean="0">
                <a:solidFill>
                  <a:schemeClr val="bg1"/>
                </a:solidFill>
                <a:latin typeface="Times New Roman" panose="02020603050405020304" pitchFamily="18" charset="0"/>
                <a:cs typeface="Times New Roman" panose="02020603050405020304" pitchFamily="18" charset="0"/>
              </a:rPr>
              <a:t>Scrum is a framework that helps teams work together.</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smtClean="0">
                <a:solidFill>
                  <a:schemeClr val="bg1"/>
                </a:solidFill>
                <a:latin typeface="Times New Roman" panose="02020603050405020304" pitchFamily="18" charset="0"/>
                <a:cs typeface="Times New Roman" panose="02020603050405020304" pitchFamily="18" charset="0"/>
              </a:rPr>
              <a:t>Scrum encourages teams to learn through experiences, self organize while working on a problem and reflect on their wins and losses to continuously improve.</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smtClean="0">
                <a:solidFill>
                  <a:schemeClr val="bg1"/>
                </a:solidFill>
                <a:latin typeface="Times New Roman" panose="02020603050405020304" pitchFamily="18" charset="0"/>
                <a:cs typeface="Times New Roman" panose="02020603050405020304" pitchFamily="18" charset="0"/>
              </a:rPr>
              <a:t>Scrum is structured to adapt team to naturally adapt to changing conditions and user requirements, with re-prioritization built into the process and short release cycles so your team can constantly learn and improve.</a:t>
            </a: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4"/>
          <a:stretch>
            <a:fillRect/>
          </a:stretch>
        </p:blipFill>
        <p:spPr>
          <a:xfrm>
            <a:off x="4913642" y="3566184"/>
            <a:ext cx="4937724" cy="3291816"/>
          </a:xfrm>
          <a:prstGeom prst="rect">
            <a:avLst/>
          </a:prstGeom>
        </p:spPr>
      </p:pic>
    </p:spTree>
    <p:extLst>
      <p:ext uri="{BB962C8B-B14F-4D97-AF65-F5344CB8AC3E}">
        <p14:creationId xmlns:p14="http://schemas.microsoft.com/office/powerpoint/2010/main" val="41082105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Crystal</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smtClean="0">
                <a:solidFill>
                  <a:schemeClr val="bg1"/>
                </a:solidFill>
                <a:latin typeface="Times New Roman" panose="02020603050405020304" pitchFamily="18" charset="0"/>
                <a:cs typeface="Times New Roman" panose="02020603050405020304" pitchFamily="18" charset="0"/>
              </a:rPr>
              <a:t>The crystal method is an agile methodology that is considered a lightweight that focuses on individuals and their interactions. </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smtClean="0">
                <a:solidFill>
                  <a:schemeClr val="bg1"/>
                </a:solidFill>
                <a:latin typeface="Times New Roman" panose="02020603050405020304" pitchFamily="18" charset="0"/>
                <a:cs typeface="Times New Roman" panose="02020603050405020304" pitchFamily="18" charset="0"/>
              </a:rPr>
              <a:t>It is mainly for short term projects by a team of developers working out of a single workspace.</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smtClean="0">
                <a:solidFill>
                  <a:srgbClr val="FFFF00"/>
                </a:solidFill>
                <a:latin typeface="Times New Roman" panose="02020603050405020304" pitchFamily="18" charset="0"/>
                <a:cs typeface="Times New Roman" panose="02020603050405020304" pitchFamily="18" charset="0"/>
              </a:rPr>
              <a:t>Two Core benefits of Crystal Method:</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Find your own way and methods to optimize workflow</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Make use of unique methods to make the project unique and dynamic</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434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400" b="1" dirty="0" smtClean="0">
                <a:solidFill>
                  <a:srgbClr val="FFFF00"/>
                </a:solidFill>
                <a:latin typeface="Times New Roman" panose="02020603050405020304" pitchFamily="18" charset="0"/>
                <a:cs typeface="Times New Roman" panose="02020603050405020304" pitchFamily="18" charset="0"/>
              </a:rPr>
              <a:t>Properties of Crystal Framework</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Frequent Delivery</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Reflective Improvement</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Osmotic communication</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Personal Safety</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Focus</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Easy access to expert users</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Technical tooling</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490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400" b="1" dirty="0" smtClean="0">
                <a:solidFill>
                  <a:srgbClr val="FFFF00"/>
                </a:solidFill>
                <a:latin typeface="Times New Roman" panose="02020603050405020304" pitchFamily="18" charset="0"/>
                <a:cs typeface="Times New Roman" panose="02020603050405020304" pitchFamily="18" charset="0"/>
              </a:rPr>
              <a:t>How does Crystal Function</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Crystal Clear – short term projects – 1 to 6 members – single workspace</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Crystal Yellow – small team size – 7 to 20 members – automated testing – resolve bugs – reduce documentations</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Crystal Orange – 21 to 40 members – team splits as per the function – project last to 1 to 2 years</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Crystal Orange Web – 21 to 40 members – project used by public – series requires programming</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Crystal Red – 40 to 80 members – team formed and divided according to requirements</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Crystal Maroon – large size project – 80 to 200 members – methods are different as per the requirement of the software</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Crystal Diamond – Large Projects</a:t>
            </a:r>
          </a:p>
          <a:p>
            <a:pPr marL="457200" indent="-457200" algn="l">
              <a:buAutoNum type="arabicPeriod"/>
            </a:pP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1419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Adaptive Software Development</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smtClean="0">
                <a:solidFill>
                  <a:schemeClr val="bg1"/>
                </a:solidFill>
                <a:latin typeface="Times New Roman" panose="02020603050405020304" pitchFamily="18" charset="0"/>
                <a:cs typeface="Times New Roman" panose="02020603050405020304" pitchFamily="18" charset="0"/>
              </a:rPr>
              <a:t>Adaptive Software Development is a method to build complex software and system.</a:t>
            </a:r>
          </a:p>
          <a:p>
            <a:pPr algn="l"/>
            <a:r>
              <a:rPr lang="en-US" sz="2000" dirty="0" smtClean="0">
                <a:solidFill>
                  <a:schemeClr val="bg1"/>
                </a:solidFill>
                <a:latin typeface="Times New Roman" panose="02020603050405020304" pitchFamily="18" charset="0"/>
                <a:cs typeface="Times New Roman" panose="02020603050405020304" pitchFamily="18" charset="0"/>
              </a:rPr>
              <a:t>ASD life cycle incorporates three phases</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smtClean="0">
                <a:solidFill>
                  <a:schemeClr val="bg1"/>
                </a:solidFill>
                <a:latin typeface="Times New Roman" panose="02020603050405020304" pitchFamily="18" charset="0"/>
                <a:cs typeface="Times New Roman" panose="02020603050405020304" pitchFamily="18" charset="0"/>
              </a:rPr>
              <a:t>	Speculation</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smtClean="0">
                <a:solidFill>
                  <a:schemeClr val="bg1"/>
                </a:solidFill>
                <a:latin typeface="Times New Roman" panose="02020603050405020304" pitchFamily="18" charset="0"/>
                <a:cs typeface="Times New Roman" panose="02020603050405020304" pitchFamily="18" charset="0"/>
              </a:rPr>
              <a:t>	Collaboration</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smtClean="0">
                <a:solidFill>
                  <a:schemeClr val="bg1"/>
                </a:solidFill>
                <a:latin typeface="Times New Roman" panose="02020603050405020304" pitchFamily="18" charset="0"/>
                <a:cs typeface="Times New Roman" panose="02020603050405020304" pitchFamily="18" charset="0"/>
              </a:rPr>
              <a:t>	Learning</a:t>
            </a: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Light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1973" y="2174631"/>
            <a:ext cx="5382695" cy="3462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3947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smtClean="0">
                <a:solidFill>
                  <a:srgbClr val="FFFF00"/>
                </a:solidFill>
                <a:latin typeface="Times New Roman" panose="02020603050405020304" pitchFamily="18" charset="0"/>
                <a:cs typeface="Times New Roman" panose="02020603050405020304" pitchFamily="18" charset="0"/>
              </a:rPr>
              <a:t>Speculation:</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During this phase the project is initiated and planning is conducted. The project plan uses project initiation information like project requirements, user needs, customer mission statement, </a:t>
            </a:r>
            <a:r>
              <a:rPr lang="en-US" sz="2000" dirty="0" err="1" smtClean="0">
                <a:solidFill>
                  <a:schemeClr val="bg1"/>
                </a:solidFill>
                <a:latin typeface="Times New Roman" panose="02020603050405020304" pitchFamily="18" charset="0"/>
                <a:cs typeface="Times New Roman" panose="02020603050405020304" pitchFamily="18" charset="0"/>
              </a:rPr>
              <a:t>etc</a:t>
            </a:r>
            <a:r>
              <a:rPr lang="en-US" sz="2000" dirty="0" smtClean="0">
                <a:solidFill>
                  <a:schemeClr val="bg1"/>
                </a:solidFill>
                <a:latin typeface="Times New Roman" panose="02020603050405020304" pitchFamily="18" charset="0"/>
                <a:cs typeface="Times New Roman" panose="02020603050405020304" pitchFamily="18" charset="0"/>
              </a:rPr>
              <a:t>, to define set of release cycles that the project wants.</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smtClean="0">
                <a:solidFill>
                  <a:srgbClr val="FFFF00"/>
                </a:solidFill>
                <a:latin typeface="Times New Roman" panose="02020603050405020304" pitchFamily="18" charset="0"/>
                <a:cs typeface="Times New Roman" panose="02020603050405020304" pitchFamily="18" charset="0"/>
              </a:rPr>
              <a:t>Collaboration:</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It collaborates communication and teamwork but emphasizes individualism as individual creativity play a major role in creative thinking. </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smtClean="0">
                <a:solidFill>
                  <a:schemeClr val="bg1"/>
                </a:solidFill>
                <a:latin typeface="Times New Roman" panose="02020603050405020304" pitchFamily="18" charset="0"/>
                <a:cs typeface="Times New Roman" panose="02020603050405020304" pitchFamily="18" charset="0"/>
              </a:rPr>
              <a:t>	Criticize without animosity</a:t>
            </a:r>
          </a:p>
          <a:p>
            <a:pPr algn="l"/>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Assist without resentment </a:t>
            </a:r>
          </a:p>
          <a:p>
            <a:pPr algn="l"/>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Work as hard as possible</a:t>
            </a:r>
          </a:p>
          <a:p>
            <a:pPr algn="l"/>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Possession of skill set</a:t>
            </a:r>
          </a:p>
          <a:p>
            <a:pPr algn="l"/>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Communicate problems to find effective solution</a:t>
            </a:r>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4879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smtClean="0">
                <a:solidFill>
                  <a:srgbClr val="FFFF00"/>
                </a:solidFill>
                <a:latin typeface="Times New Roman" panose="02020603050405020304" pitchFamily="18" charset="0"/>
                <a:cs typeface="Times New Roman" panose="02020603050405020304" pitchFamily="18" charset="0"/>
              </a:rPr>
              <a:t>Learning:</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Learning helps the workers to increase their level of understanding over the project.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smtClean="0">
                <a:solidFill>
                  <a:schemeClr val="bg1"/>
                </a:solidFill>
                <a:latin typeface="Times New Roman" panose="02020603050405020304" pitchFamily="18" charset="0"/>
                <a:cs typeface="Times New Roman" panose="02020603050405020304" pitchFamily="18" charset="0"/>
              </a:rPr>
              <a:t>Learning process is of 3 ways</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smtClean="0">
                <a:solidFill>
                  <a:schemeClr val="bg1"/>
                </a:solidFill>
                <a:latin typeface="Times New Roman" panose="02020603050405020304" pitchFamily="18" charset="0"/>
                <a:cs typeface="Times New Roman" panose="02020603050405020304" pitchFamily="18" charset="0"/>
              </a:rPr>
              <a:t>	Focus groups</a:t>
            </a:r>
          </a:p>
          <a:p>
            <a:pPr algn="l"/>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Technical reviews</a:t>
            </a:r>
          </a:p>
          <a:p>
            <a:pPr algn="l"/>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Project postmortem</a:t>
            </a:r>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2918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Dynamic Software Development</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smtClean="0">
                <a:solidFill>
                  <a:schemeClr val="bg1"/>
                </a:solidFill>
                <a:latin typeface="Times New Roman" panose="02020603050405020304" pitchFamily="18" charset="0"/>
                <a:cs typeface="Times New Roman" panose="02020603050405020304" pitchFamily="18" charset="0"/>
              </a:rPr>
              <a:t>The DSD technique is an associate degree agile code development approach that provides a framework for building and maintaining systems.</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smtClean="0">
                <a:solidFill>
                  <a:schemeClr val="bg1"/>
                </a:solidFill>
                <a:latin typeface="Times New Roman" panose="02020603050405020304" pitchFamily="18" charset="0"/>
                <a:cs typeface="Times New Roman" panose="02020603050405020304" pitchFamily="18" charset="0"/>
              </a:rPr>
              <a:t>The DSDM philosophy is borrowed from a modified version of the sociologist principle – 80% of An application is often delivered in twenty percent of the time it would desire deliver the entire application.</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smtClean="0">
                <a:solidFill>
                  <a:schemeClr val="bg1"/>
                </a:solidFill>
                <a:latin typeface="Times New Roman" panose="02020603050405020304" pitchFamily="18" charset="0"/>
                <a:cs typeface="Times New Roman" panose="02020603050405020304" pitchFamily="18" charset="0"/>
              </a:rPr>
              <a:t>DSDM Life Cycle:</a:t>
            </a:r>
          </a:p>
          <a:p>
            <a:pPr algn="l"/>
            <a:r>
              <a:rPr lang="en-US" sz="2000" dirty="0">
                <a:solidFill>
                  <a:schemeClr val="bg1"/>
                </a:solidFill>
                <a:latin typeface="Times New Roman" panose="02020603050405020304" pitchFamily="18" charset="0"/>
                <a:cs typeface="Times New Roman" panose="02020603050405020304" pitchFamily="18" charset="0"/>
              </a:rPr>
              <a:t>	</a:t>
            </a:r>
            <a:endParaRPr lang="en-US" sz="2000" dirty="0" smtClean="0">
              <a:solidFill>
                <a:schemeClr val="bg1"/>
              </a:solidFill>
              <a:latin typeface="Times New Roman" panose="02020603050405020304" pitchFamily="18" charset="0"/>
              <a:cs typeface="Times New Roman" panose="02020603050405020304" pitchFamily="18" charset="0"/>
            </a:endParaRPr>
          </a:p>
          <a:p>
            <a:pPr algn="l"/>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1. Feasibility Study</a:t>
            </a:r>
          </a:p>
          <a:p>
            <a:pPr algn="l"/>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2. Business Study</a:t>
            </a:r>
          </a:p>
          <a:p>
            <a:pPr algn="l"/>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3. Functional Model Iteration</a:t>
            </a:r>
          </a:p>
          <a:p>
            <a:pPr algn="l"/>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4. Design and Build Iteration</a:t>
            </a:r>
          </a:p>
          <a:p>
            <a:pPr algn="l"/>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5. Implementation</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9066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smtClean="0">
                <a:solidFill>
                  <a:srgbClr val="FFFF00"/>
                </a:solidFill>
                <a:latin typeface="Times New Roman" panose="02020603050405020304" pitchFamily="18" charset="0"/>
                <a:cs typeface="Times New Roman" panose="02020603050405020304" pitchFamily="18" charset="0"/>
              </a:rPr>
              <a:t>Feasibility Study:</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It establishes the essential business necessities and constraints related to the applying to be designed then assesses whether or not the application could be viable candidate for the DSDM method.</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smtClean="0">
                <a:solidFill>
                  <a:srgbClr val="FFFF00"/>
                </a:solidFill>
                <a:latin typeface="Times New Roman" panose="02020603050405020304" pitchFamily="18" charset="0"/>
                <a:cs typeface="Times New Roman" panose="02020603050405020304" pitchFamily="18" charset="0"/>
              </a:rPr>
              <a:t>Business Study:</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It establishes the use and knowledge necessities that may permit the applying to supply business value; additionally, it is the essential application design and identifies the maintainability necessities for the applying.</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smtClean="0">
                <a:solidFill>
                  <a:srgbClr val="FFFF00"/>
                </a:solidFill>
                <a:latin typeface="Times New Roman" panose="02020603050405020304" pitchFamily="18" charset="0"/>
                <a:cs typeface="Times New Roman" panose="02020603050405020304" pitchFamily="18" charset="0"/>
              </a:rPr>
              <a:t>Functional Model Iteration:</a:t>
            </a:r>
          </a:p>
          <a:p>
            <a:pPr algn="l"/>
            <a:r>
              <a:rPr lang="en-US" sz="2000" dirty="0" smtClean="0">
                <a:solidFill>
                  <a:schemeClr val="bg1"/>
                </a:solidFill>
                <a:latin typeface="Times New Roman" panose="02020603050405020304" pitchFamily="18" charset="0"/>
                <a:cs typeface="Times New Roman" panose="02020603050405020304" pitchFamily="18" charset="0"/>
              </a:rPr>
              <a:t>It produces a collection of progressive prototypes that demonstrates practically for the client.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smtClean="0">
                <a:solidFill>
                  <a:srgbClr val="FFFF00"/>
                </a:solidFill>
                <a:latin typeface="Times New Roman" panose="02020603050405020304" pitchFamily="18" charset="0"/>
                <a:cs typeface="Times New Roman" panose="02020603050405020304" pitchFamily="18" charset="0"/>
              </a:rPr>
              <a:t>Design and Build Iteration:</a:t>
            </a:r>
          </a:p>
          <a:p>
            <a:pPr algn="l"/>
            <a:r>
              <a:rPr lang="en-US" sz="2000" dirty="0" smtClean="0">
                <a:solidFill>
                  <a:schemeClr val="bg1"/>
                </a:solidFill>
                <a:latin typeface="Times New Roman" panose="02020603050405020304" pitchFamily="18" charset="0"/>
                <a:cs typeface="Times New Roman" panose="02020603050405020304" pitchFamily="18" charset="0"/>
              </a:rPr>
              <a:t>It revisits prototypes designed throughout useful model iteration to make sure that everyone has been designed during a manner that may alter it to supply operational business price for finish users.</a:t>
            </a:r>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45880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smtClean="0">
                <a:solidFill>
                  <a:srgbClr val="FFFF00"/>
                </a:solidFill>
                <a:latin typeface="Times New Roman" panose="02020603050405020304" pitchFamily="18" charset="0"/>
                <a:cs typeface="Times New Roman" panose="02020603050405020304" pitchFamily="18" charset="0"/>
              </a:rPr>
              <a:t>Implementation:</a:t>
            </a:r>
            <a:r>
              <a:rPr lang="en-US" sz="2000" dirty="0">
                <a:solidFill>
                  <a:srgbClr val="FFFF00"/>
                </a:solidFill>
                <a:latin typeface="Times New Roman" panose="02020603050405020304" pitchFamily="18" charset="0"/>
                <a:cs typeface="Times New Roman" panose="02020603050405020304" pitchFamily="18" charset="0"/>
              </a:rPr>
              <a:t> </a:t>
            </a:r>
          </a:p>
          <a:p>
            <a:pPr algn="l"/>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It places the newest code increment into the operational surroundings.</a:t>
            </a:r>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2050" name="Picture 2" descr="Light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986" y="2242102"/>
            <a:ext cx="5641375" cy="426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29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Advantages of pursuing a secure SDLC</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More secure software as security is a continuous </a:t>
            </a:r>
            <a:r>
              <a:rPr lang="en-US" sz="2000" dirty="0" smtClean="0">
                <a:solidFill>
                  <a:schemeClr val="bg1"/>
                </a:solidFill>
                <a:latin typeface="Times New Roman" panose="02020603050405020304" pitchFamily="18" charset="0"/>
                <a:cs typeface="Times New Roman" panose="02020603050405020304" pitchFamily="18" charset="0"/>
              </a:rPr>
              <a:t>concern</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Awareness of security considerations by </a:t>
            </a:r>
            <a:r>
              <a:rPr lang="en-US" sz="2000" dirty="0" smtClean="0">
                <a:solidFill>
                  <a:schemeClr val="bg1"/>
                </a:solidFill>
                <a:latin typeface="Times New Roman" panose="02020603050405020304" pitchFamily="18" charset="0"/>
                <a:cs typeface="Times New Roman" panose="02020603050405020304" pitchFamily="18" charset="0"/>
              </a:rPr>
              <a:t>stakeholders</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Early detection of flaws in the </a:t>
            </a:r>
            <a:r>
              <a:rPr lang="en-US" sz="2000" dirty="0" smtClean="0">
                <a:solidFill>
                  <a:schemeClr val="bg1"/>
                </a:solidFill>
                <a:latin typeface="Times New Roman" panose="02020603050405020304" pitchFamily="18" charset="0"/>
                <a:cs typeface="Times New Roman" panose="02020603050405020304" pitchFamily="18" charset="0"/>
              </a:rPr>
              <a:t>system</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Cost reduction as a result of early detection and resolution of </a:t>
            </a:r>
            <a:r>
              <a:rPr lang="en-US" sz="2000" dirty="0" smtClean="0">
                <a:solidFill>
                  <a:schemeClr val="bg1"/>
                </a:solidFill>
                <a:latin typeface="Times New Roman" panose="02020603050405020304" pitchFamily="18" charset="0"/>
                <a:cs typeface="Times New Roman" panose="02020603050405020304" pitchFamily="18" charset="0"/>
              </a:rPr>
              <a:t>issues</a:t>
            </a:r>
          </a:p>
          <a:p>
            <a:pPr marL="342900" indent="-342900" algn="l">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Overall reduction of intrinsic business risks for the organization</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9570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Feature Driven Development</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smtClean="0">
                <a:solidFill>
                  <a:schemeClr val="bg1"/>
                </a:solidFill>
                <a:latin typeface="Times New Roman" panose="02020603050405020304" pitchFamily="18" charset="0"/>
                <a:cs typeface="Times New Roman" panose="02020603050405020304" pitchFamily="18" charset="0"/>
              </a:rPr>
              <a:t>An Agile method of developing software, Feature-Driven Development (FDD) is customer – centric, iterative and incremental with the goal of delivering tangible software results often and efficiently.</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dirty="0" smtClean="0">
                <a:solidFill>
                  <a:schemeClr val="bg1"/>
                </a:solidFill>
                <a:latin typeface="Times New Roman" panose="02020603050405020304" pitchFamily="18" charset="0"/>
                <a:cs typeface="Times New Roman" panose="02020603050405020304" pitchFamily="18" charset="0"/>
              </a:rPr>
              <a:t>FDD in Agile encourages status reporting at all levels, which helps track progress and results.</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smtClean="0">
                <a:solidFill>
                  <a:srgbClr val="FFFF00"/>
                </a:solidFill>
                <a:latin typeface="Times New Roman" panose="02020603050405020304" pitchFamily="18" charset="0"/>
                <a:cs typeface="Times New Roman" panose="02020603050405020304" pitchFamily="18" charset="0"/>
              </a:rPr>
              <a:t>How does FDD Work?</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Develop Overall Model</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Build Feature List</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Plan by Feature</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Design by Feature</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Build by Feature</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00925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Lean Software Development (LSD)</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smtClean="0">
                <a:solidFill>
                  <a:schemeClr val="bg1"/>
                </a:solidFill>
                <a:latin typeface="Times New Roman" panose="02020603050405020304" pitchFamily="18" charset="0"/>
                <a:cs typeface="Times New Roman" panose="02020603050405020304" pitchFamily="18" charset="0"/>
              </a:rPr>
              <a:t>LSD is used to streamline and optimize the software development process. </a:t>
            </a:r>
          </a:p>
          <a:p>
            <a:pPr algn="l"/>
            <a:r>
              <a:rPr lang="en-US" sz="2000" dirty="0" smtClean="0">
                <a:solidFill>
                  <a:schemeClr val="bg1"/>
                </a:solidFill>
                <a:latin typeface="Times New Roman" panose="02020603050405020304" pitchFamily="18" charset="0"/>
                <a:cs typeface="Times New Roman" panose="02020603050405020304" pitchFamily="18" charset="0"/>
              </a:rPr>
              <a:t>It is also referred to as Minimum Viable Product (MVP)</a:t>
            </a:r>
          </a:p>
          <a:p>
            <a:pPr algn="l"/>
            <a:r>
              <a:rPr lang="en-US" sz="2000" dirty="0" smtClean="0">
                <a:solidFill>
                  <a:schemeClr val="bg1"/>
                </a:solidFill>
                <a:latin typeface="Times New Roman" panose="02020603050405020304" pitchFamily="18" charset="0"/>
                <a:cs typeface="Times New Roman" panose="02020603050405020304" pitchFamily="18" charset="0"/>
              </a:rPr>
              <a:t>As its intend is to speed up development by focusing on new </a:t>
            </a:r>
            <a:r>
              <a:rPr lang="en-US" sz="2000" dirty="0" err="1" smtClean="0">
                <a:solidFill>
                  <a:schemeClr val="bg1"/>
                </a:solidFill>
                <a:latin typeface="Times New Roman" panose="02020603050405020304" pitchFamily="18" charset="0"/>
                <a:cs typeface="Times New Roman" panose="02020603050405020304" pitchFamily="18" charset="0"/>
              </a:rPr>
              <a:t>delivarbles</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l"/>
            <a:r>
              <a:rPr lang="en-US" sz="2000" b="1" dirty="0" smtClean="0">
                <a:solidFill>
                  <a:srgbClr val="FFFF00"/>
                </a:solidFill>
                <a:latin typeface="Times New Roman" panose="02020603050405020304" pitchFamily="18" charset="0"/>
                <a:cs typeface="Times New Roman" panose="02020603050405020304" pitchFamily="18" charset="0"/>
              </a:rPr>
              <a:t>Key Principles of Lean Software Development:</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Eliminating the waste</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Fast Delivery</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Amplify Learning</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Builds Quality</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Respect Teamwork</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Delay the commitment </a:t>
            </a: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Optimizing the whole system</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9394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400" b="1" dirty="0" smtClean="0">
                <a:solidFill>
                  <a:srgbClr val="FFFF00"/>
                </a:solidFill>
                <a:latin typeface="Times New Roman" panose="02020603050405020304" pitchFamily="18" charset="0"/>
                <a:cs typeface="Times New Roman" panose="02020603050405020304" pitchFamily="18" charset="0"/>
              </a:rPr>
              <a:t>Advantages of LSD</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660639" y="1147873"/>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Removes unnecessary process stages when designing software so that it acts as a time saver as simplifies the development process.</a:t>
            </a:r>
          </a:p>
          <a:p>
            <a:pPr marL="457200" indent="-457200" algn="l">
              <a:buAutoNum type="arabicPeriod"/>
            </a:pPr>
            <a:endParaRPr lang="en-US" sz="2000" dirty="0">
              <a:solidFill>
                <a:schemeClr val="bg1"/>
              </a:solidFill>
              <a:latin typeface="Times New Roman" panose="02020603050405020304" pitchFamily="18" charset="0"/>
              <a:cs typeface="Times New Roman" panose="02020603050405020304" pitchFamily="18" charset="0"/>
            </a:endParaRP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With a focus 	on MVP, Lean Software Development prioritizes essential functions so this removes the risk of spending time on valueless builds.</a:t>
            </a:r>
          </a:p>
          <a:p>
            <a:pPr marL="457200" indent="-457200" algn="l">
              <a:buAutoNum type="arabicPeriod"/>
            </a:pPr>
            <a:endParaRPr lang="en-US" sz="2000" dirty="0">
              <a:solidFill>
                <a:schemeClr val="bg1"/>
              </a:solidFill>
              <a:latin typeface="Times New Roman" panose="02020603050405020304" pitchFamily="18" charset="0"/>
              <a:cs typeface="Times New Roman" panose="02020603050405020304" pitchFamily="18" charset="0"/>
            </a:endParaRPr>
          </a:p>
          <a:p>
            <a:pPr marL="457200" indent="-457200" algn="l">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It increases the involvement power of your team as more and more members participate due to which the overall workflow becomes optimized and losses get reduced.</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194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pic>
        <p:nvPicPr>
          <p:cNvPr id="6" name="Picture 4" descr="Stages of SDLC">
            <a:extLst>
              <a:ext uri="{FF2B5EF4-FFF2-40B4-BE49-F238E27FC236}">
                <a16:creationId xmlns:a16="http://schemas.microsoft.com/office/drawing/2014/main" xmlns="" id="{4A976383-CD97-11FF-5B27-2E7F79BF6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0727" y="793102"/>
            <a:ext cx="7735077" cy="4917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64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sp>
        <p:nvSpPr>
          <p:cNvPr id="15" name="Title 1">
            <a:extLst>
              <a:ext uri="{FF2B5EF4-FFF2-40B4-BE49-F238E27FC236}">
                <a16:creationId xmlns:a16="http://schemas.microsoft.com/office/drawing/2014/main" xmlns="" id="{319D06E2-D16F-BD74-2546-1D253E6EC4AB}"/>
              </a:ext>
            </a:extLst>
          </p:cNvPr>
          <p:cNvSpPr txBox="1">
            <a:spLocks/>
          </p:cNvSpPr>
          <p:nvPr/>
        </p:nvSpPr>
        <p:spPr>
          <a:xfrm>
            <a:off x="579408" y="0"/>
            <a:ext cx="10515600" cy="670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400" b="1" dirty="0" smtClean="0">
                <a:solidFill>
                  <a:srgbClr val="FFFF00"/>
                </a:solidFill>
                <a:latin typeface="Times New Roman" panose="02020603050405020304" pitchFamily="18" charset="0"/>
                <a:cs typeface="Times New Roman" panose="02020603050405020304" pitchFamily="18" charset="0"/>
              </a:rPr>
              <a:t>Planning and Requirement Analysis</a:t>
            </a:r>
            <a:endParaRPr lang="en-US" sz="3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xmlns="" id="{20FF7B35-F30B-AD4A-4288-E4CA15BE6897}"/>
              </a:ext>
            </a:extLst>
          </p:cNvPr>
          <p:cNvSpPr txBox="1">
            <a:spLocks/>
          </p:cNvSpPr>
          <p:nvPr/>
        </p:nvSpPr>
        <p:spPr>
          <a:xfrm>
            <a:off x="483079" y="868302"/>
            <a:ext cx="10870721" cy="5308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Requirement analysis is the most important and fundamental stage in SDLC</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 It is performed by the senior members of the team with inputs from the customer, the sales department, market surveys and domain experts in the industry</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This information is then used to plan the basic project approach and to conduct product feasibility study in the economical, operational and technical areas</a:t>
            </a:r>
            <a:r>
              <a:rPr lang="en-US" sz="2000" dirty="0" smtClean="0">
                <a:solidFill>
                  <a:schemeClr val="bg1"/>
                </a:solidFill>
                <a:latin typeface="Times New Roman" panose="02020603050405020304" pitchFamily="18" charset="0"/>
                <a:cs typeface="Times New Roman" panose="02020603050405020304" pitchFamily="18" charset="0"/>
              </a:rPr>
              <a:t>.</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Planning for the quality assurance requirements and identification of the risks associated with the project is also done in the planning stage.</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238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3093202-6980-4474-95F2-299578BCE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3715" y="198256"/>
            <a:ext cx="1293237" cy="395426"/>
          </a:xfrm>
          <a:prstGeom prst="rect">
            <a:avLst/>
          </a:prstGeom>
        </p:spPr>
      </p:pic>
      <p:pic>
        <p:nvPicPr>
          <p:cNvPr id="5"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1236" y="876719"/>
            <a:ext cx="4968757" cy="4351338"/>
          </a:xfrm>
          <a:prstGeom prst="rect">
            <a:avLst/>
          </a:prstGeom>
        </p:spPr>
      </p:pic>
    </p:spTree>
    <p:extLst>
      <p:ext uri="{BB962C8B-B14F-4D97-AF65-F5344CB8AC3E}">
        <p14:creationId xmlns:p14="http://schemas.microsoft.com/office/powerpoint/2010/main" val="3830480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4dc151e-96f1-4eb4-9378-1a6534ee3ea2">
      <UserInfo>
        <DisplayName>Gautham Sevarkodiyon</DisplayName>
        <AccountId>506</AccountId>
        <AccountType/>
      </UserInfo>
    </SharedWithUsers>
    <TaxCatchAll xmlns="94dc151e-96f1-4eb4-9378-1a6534ee3ea2" xsi:nil="true"/>
    <lcf76f155ced4ddcb4097134ff3c332f xmlns="17146cce-a442-4f72-be91-44ad3ee32d7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B890EC8CFBFE49B2D57577C7B8EA4E" ma:contentTypeVersion="16" ma:contentTypeDescription="Create a new document." ma:contentTypeScope="" ma:versionID="e74a7cef206931d36e7fb085574965d1">
  <xsd:schema xmlns:xsd="http://www.w3.org/2001/XMLSchema" xmlns:xs="http://www.w3.org/2001/XMLSchema" xmlns:p="http://schemas.microsoft.com/office/2006/metadata/properties" xmlns:ns2="17146cce-a442-4f72-be91-44ad3ee32d75" xmlns:ns3="94dc151e-96f1-4eb4-9378-1a6534ee3ea2" targetNamespace="http://schemas.microsoft.com/office/2006/metadata/properties" ma:root="true" ma:fieldsID="47b73689295bc09a3f02014606f3a702" ns2:_="" ns3:_="">
    <xsd:import namespace="17146cce-a442-4f72-be91-44ad3ee32d75"/>
    <xsd:import namespace="94dc151e-96f1-4eb4-9378-1a6534ee3ea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146cce-a442-4f72-be91-44ad3ee32d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9aca27d-ad6b-47ba-9d7f-bbf5125bca3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4dc151e-96f1-4eb4-9378-1a6534ee3ea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71641eb-1a03-4d12-b24f-4e05ec75c686}" ma:internalName="TaxCatchAll" ma:showField="CatchAllData" ma:web="94dc151e-96f1-4eb4-9378-1a6534ee3ea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7E7119-51D5-4846-A60B-B086251EF73C}">
  <ds:schemaRefs>
    <ds:schemaRef ds:uri="http://schemas.microsoft.com/office/2006/metadata/properties"/>
    <ds:schemaRef ds:uri="http://purl.org/dc/elements/1.1/"/>
    <ds:schemaRef ds:uri="http://purl.org/dc/terms/"/>
    <ds:schemaRef ds:uri="http://schemas.openxmlformats.org/package/2006/metadata/core-properties"/>
    <ds:schemaRef ds:uri="http://schemas.microsoft.com/office/2006/documentManagement/types"/>
    <ds:schemaRef ds:uri="17146cce-a442-4f72-be91-44ad3ee32d75"/>
    <ds:schemaRef ds:uri="http://schemas.microsoft.com/office/infopath/2007/PartnerControls"/>
    <ds:schemaRef ds:uri="94dc151e-96f1-4eb4-9378-1a6534ee3ea2"/>
    <ds:schemaRef ds:uri="http://www.w3.org/XML/1998/namespace"/>
    <ds:schemaRef ds:uri="http://purl.org/dc/dcmitype/"/>
  </ds:schemaRefs>
</ds:datastoreItem>
</file>

<file path=customXml/itemProps2.xml><?xml version="1.0" encoding="utf-8"?>
<ds:datastoreItem xmlns:ds="http://schemas.openxmlformats.org/officeDocument/2006/customXml" ds:itemID="{B453E3EE-4AAF-4A91-BBE0-8A27D01C60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146cce-a442-4f72-be91-44ad3ee32d75"/>
    <ds:schemaRef ds:uri="94dc151e-96f1-4eb4-9378-1a6534ee3e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C96D78-ED0D-48AC-91BB-07B49A412F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170</TotalTime>
  <Words>2005</Words>
  <Application>Microsoft Office PowerPoint</Application>
  <PresentationFormat>Widescreen</PresentationFormat>
  <Paragraphs>403</Paragraphs>
  <Slides>62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Calibri Light</vt:lpstr>
      <vt:lpstr>Nunito</vt:lpstr>
      <vt:lpstr>Poppins SemiBold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Anusankari</dc:creator>
  <cp:lastModifiedBy>admin</cp:lastModifiedBy>
  <cp:revision>83</cp:revision>
  <dcterms:created xsi:type="dcterms:W3CDTF">2022-08-22T06:33:41Z</dcterms:created>
  <dcterms:modified xsi:type="dcterms:W3CDTF">2022-11-10T06:53:35Z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0x0101004CB890EC8CFBFE49B2D57577C7B8EA4E</vt:lpwstr>
  </property>
</Properties>
</file>