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7556500" cy="10693400"/>
  <p:notesSz cx="7556500" cy="106934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4" d="100"/>
          <a:sy n="44" d="100"/>
        </p:scale>
        <p:origin x="2352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5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7/27/2021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7/27/2021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7/27/2021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7/27/2021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7/27/2021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551557" y="858976"/>
            <a:ext cx="2459735" cy="7575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142" y="2459482"/>
            <a:ext cx="6806565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71369" y="9944862"/>
            <a:ext cx="2420112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7/27/2021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4525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3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6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850900"/>
            <a:ext cx="7556500" cy="1243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8000" dirty="0"/>
              <a:t>Yapı</a:t>
            </a:r>
            <a:r>
              <a:rPr sz="8000" spc="-25" dirty="0"/>
              <a:t>K</a:t>
            </a:r>
            <a:r>
              <a:rPr sz="8000" spc="-5" dirty="0"/>
              <a:t>redi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0" y="4444837"/>
            <a:ext cx="7556500" cy="27866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0"/>
              </a:spcBef>
            </a:pPr>
            <a:r>
              <a:rPr sz="5400" b="1" spc="-10" dirty="0">
                <a:latin typeface="Calibri"/>
                <a:cs typeface="Calibri"/>
              </a:rPr>
              <a:t>Case</a:t>
            </a:r>
            <a:r>
              <a:rPr sz="5400" b="1" spc="-55" dirty="0">
                <a:latin typeface="Calibri"/>
                <a:cs typeface="Calibri"/>
              </a:rPr>
              <a:t> </a:t>
            </a:r>
            <a:r>
              <a:rPr sz="5400" b="1" spc="-5" dirty="0">
                <a:latin typeface="Calibri"/>
                <a:cs typeface="Calibri"/>
              </a:rPr>
              <a:t>Study</a:t>
            </a:r>
            <a:endParaRPr sz="5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5400" dirty="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2155"/>
              </a:spcBef>
            </a:pPr>
            <a:r>
              <a:rPr sz="5400" b="1" spc="-5" dirty="0">
                <a:latin typeface="Calibri"/>
                <a:cs typeface="Calibri"/>
              </a:rPr>
              <a:t>By</a:t>
            </a:r>
            <a:r>
              <a:rPr sz="5400" b="1" spc="-40" dirty="0">
                <a:latin typeface="Calibri"/>
                <a:cs typeface="Calibri"/>
              </a:rPr>
              <a:t> </a:t>
            </a:r>
            <a:r>
              <a:rPr sz="5400" b="1" spc="-5" dirty="0">
                <a:latin typeface="Calibri"/>
                <a:cs typeface="Calibri"/>
              </a:rPr>
              <a:t>Nurullah</a:t>
            </a:r>
            <a:r>
              <a:rPr sz="5400" b="1" spc="-40" dirty="0">
                <a:latin typeface="Calibri"/>
                <a:cs typeface="Calibri"/>
              </a:rPr>
              <a:t> </a:t>
            </a:r>
            <a:r>
              <a:rPr sz="5400" b="1" spc="-5" dirty="0">
                <a:latin typeface="Calibri"/>
                <a:cs typeface="Calibri"/>
              </a:rPr>
              <a:t>Sırça</a:t>
            </a:r>
            <a:endParaRPr sz="5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6764" y="5173471"/>
            <a:ext cx="329882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spc="-5" dirty="0">
                <a:latin typeface="Calibri"/>
                <a:cs typeface="Calibri"/>
              </a:rPr>
              <a:t>Feature</a:t>
            </a:r>
            <a:r>
              <a:rPr sz="1600" b="1" spc="5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Engineering</a:t>
            </a:r>
            <a:r>
              <a:rPr sz="1600" b="1" spc="15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and</a:t>
            </a:r>
            <a:r>
              <a:rPr sz="1600" b="1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Data</a:t>
            </a:r>
            <a:r>
              <a:rPr sz="1600" b="1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Cleaning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66596" y="5966205"/>
            <a:ext cx="5393055" cy="39433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5080" indent="-229235">
              <a:lnSpc>
                <a:spcPct val="101699"/>
              </a:lnSpc>
              <a:spcBef>
                <a:spcPts val="75"/>
              </a:spcBef>
            </a:pPr>
            <a:r>
              <a:rPr sz="1200" b="1" spc="-5" dirty="0">
                <a:latin typeface="Calibri"/>
                <a:cs typeface="Calibri"/>
              </a:rPr>
              <a:t>1.</a:t>
            </a:r>
            <a:r>
              <a:rPr sz="1200" b="1" spc="9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Relationship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between </a:t>
            </a:r>
            <a:r>
              <a:rPr sz="1200" b="1" spc="-5" dirty="0">
                <a:latin typeface="Calibri"/>
                <a:cs typeface="Calibri"/>
              </a:rPr>
              <a:t>educaton_level</a:t>
            </a:r>
            <a:r>
              <a:rPr sz="1200" b="1" spc="-15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and education_num</a:t>
            </a:r>
            <a:r>
              <a:rPr sz="1200" dirty="0">
                <a:latin typeface="Calibri"/>
                <a:cs typeface="Calibri"/>
              </a:rPr>
              <a:t>.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Because</a:t>
            </a:r>
            <a:r>
              <a:rPr sz="1200" dirty="0">
                <a:latin typeface="Calibri"/>
                <a:cs typeface="Calibri"/>
              </a:rPr>
              <a:t> I </a:t>
            </a:r>
            <a:r>
              <a:rPr sz="1200" spc="-5" dirty="0">
                <a:latin typeface="Calibri"/>
                <a:cs typeface="Calibri"/>
              </a:rPr>
              <a:t>thought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that </a:t>
            </a:r>
            <a:r>
              <a:rPr sz="1200" spc="-26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there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can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be</a:t>
            </a:r>
            <a:r>
              <a:rPr sz="1200" spc="1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similarities</a:t>
            </a:r>
            <a:r>
              <a:rPr sz="1200" spc="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between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them.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9794" y="899794"/>
            <a:ext cx="3918718" cy="265992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32188" y="6440868"/>
            <a:ext cx="1846445" cy="297180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242945" y="6488493"/>
            <a:ext cx="2486025" cy="294150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6764" y="862329"/>
            <a:ext cx="5782310" cy="16325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9800"/>
              </a:lnSpc>
              <a:spcBef>
                <a:spcPts val="100"/>
              </a:spcBef>
            </a:pPr>
            <a:r>
              <a:rPr sz="1200" spc="-5" dirty="0">
                <a:latin typeface="Calibri"/>
                <a:cs typeface="Calibri"/>
              </a:rPr>
              <a:t>After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checking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the</a:t>
            </a:r>
            <a:r>
              <a:rPr sz="1200" spc="3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relationship </a:t>
            </a:r>
            <a:r>
              <a:rPr sz="1200" dirty="0">
                <a:latin typeface="Calibri"/>
                <a:cs typeface="Calibri"/>
              </a:rPr>
              <a:t>between</a:t>
            </a:r>
            <a:r>
              <a:rPr sz="1200" spc="-5" dirty="0">
                <a:latin typeface="Calibri"/>
                <a:cs typeface="Calibri"/>
              </a:rPr>
              <a:t> education_level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and</a:t>
            </a:r>
            <a:r>
              <a:rPr sz="1200" spc="2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educationn_num,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we 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recognized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that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education_num </a:t>
            </a:r>
            <a:r>
              <a:rPr sz="1200" dirty="0">
                <a:latin typeface="Calibri"/>
                <a:cs typeface="Calibri"/>
              </a:rPr>
              <a:t>was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labeled</a:t>
            </a:r>
            <a:r>
              <a:rPr sz="1200" spc="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based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on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educational_level.</a:t>
            </a:r>
            <a:r>
              <a:rPr sz="1200" spc="1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On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the</a:t>
            </a:r>
            <a:r>
              <a:rPr sz="1200" spc="2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other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hand, </a:t>
            </a:r>
            <a:r>
              <a:rPr sz="1200" spc="-26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missing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values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in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education_level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and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education_num are</a:t>
            </a:r>
            <a:r>
              <a:rPr sz="1200" spc="1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not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spc="5" dirty="0">
                <a:latin typeface="Calibri"/>
                <a:cs typeface="Calibri"/>
              </a:rPr>
              <a:t>on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the </a:t>
            </a:r>
            <a:r>
              <a:rPr sz="1200" dirty="0">
                <a:latin typeface="Calibri"/>
                <a:cs typeface="Calibri"/>
              </a:rPr>
              <a:t>same row. </a:t>
            </a:r>
            <a:r>
              <a:rPr sz="1200" spc="-5" dirty="0">
                <a:latin typeface="Calibri"/>
                <a:cs typeface="Calibri"/>
              </a:rPr>
              <a:t>Namely, 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education_level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has</a:t>
            </a:r>
            <a:r>
              <a:rPr sz="1200" spc="5" dirty="0">
                <a:latin typeface="Calibri"/>
                <a:cs typeface="Calibri"/>
              </a:rPr>
              <a:t> no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NaN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values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in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the </a:t>
            </a:r>
            <a:r>
              <a:rPr sz="1200" dirty="0">
                <a:latin typeface="Calibri"/>
                <a:cs typeface="Calibri"/>
              </a:rPr>
              <a:t>rows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where education_num</a:t>
            </a:r>
            <a:r>
              <a:rPr sz="1200" spc="2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has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NaN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values,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and 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education_num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has</a:t>
            </a:r>
            <a:r>
              <a:rPr sz="1200" spc="5" dirty="0">
                <a:latin typeface="Calibri"/>
                <a:cs typeface="Calibri"/>
              </a:rPr>
              <a:t> no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NaN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values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spc="5" dirty="0">
                <a:latin typeface="Calibri"/>
                <a:cs typeface="Calibri"/>
              </a:rPr>
              <a:t>in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the</a:t>
            </a:r>
            <a:r>
              <a:rPr sz="1200" dirty="0">
                <a:latin typeface="Calibri"/>
                <a:cs typeface="Calibri"/>
              </a:rPr>
              <a:t> rows </a:t>
            </a:r>
            <a:r>
              <a:rPr sz="1200" spc="-5" dirty="0">
                <a:latin typeface="Calibri"/>
                <a:cs typeface="Calibri"/>
              </a:rPr>
              <a:t>where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education_level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has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NaN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values.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The 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best</a:t>
            </a:r>
            <a:r>
              <a:rPr sz="1200" spc="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way</a:t>
            </a:r>
            <a:r>
              <a:rPr sz="1200" spc="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</a:t>
            </a:r>
            <a:r>
              <a:rPr sz="1200" spc="1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deal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with</a:t>
            </a:r>
            <a:r>
              <a:rPr sz="1200" spc="1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missing</a:t>
            </a:r>
            <a:r>
              <a:rPr sz="1200" spc="3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values</a:t>
            </a:r>
            <a:r>
              <a:rPr sz="1200" spc="3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is</a:t>
            </a:r>
            <a:r>
              <a:rPr sz="1200" spc="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</a:t>
            </a:r>
            <a:r>
              <a:rPr sz="1200" spc="15" dirty="0">
                <a:latin typeface="Calibri"/>
                <a:cs typeface="Calibri"/>
              </a:rPr>
              <a:t> </a:t>
            </a:r>
            <a:r>
              <a:rPr sz="1200" spc="5" dirty="0">
                <a:latin typeface="Calibri"/>
                <a:cs typeface="Calibri"/>
              </a:rPr>
              <a:t>do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imputation</a:t>
            </a:r>
            <a:r>
              <a:rPr sz="1200" spc="2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of</a:t>
            </a:r>
            <a:r>
              <a:rPr sz="1200" spc="3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education_level</a:t>
            </a:r>
            <a:r>
              <a:rPr sz="1200" spc="3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with</a:t>
            </a:r>
            <a:r>
              <a:rPr sz="1200" spc="2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the</a:t>
            </a:r>
            <a:r>
              <a:rPr sz="1200" spc="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values 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of education num. </a:t>
            </a:r>
            <a:r>
              <a:rPr sz="1200" dirty="0">
                <a:latin typeface="Calibri"/>
                <a:cs typeface="Calibri"/>
              </a:rPr>
              <a:t>It </a:t>
            </a:r>
            <a:r>
              <a:rPr sz="1200" spc="-10" dirty="0">
                <a:latin typeface="Calibri"/>
                <a:cs typeface="Calibri"/>
              </a:rPr>
              <a:t>is </a:t>
            </a:r>
            <a:r>
              <a:rPr sz="1200" spc="-5" dirty="0">
                <a:latin typeface="Calibri"/>
                <a:cs typeface="Calibri"/>
              </a:rPr>
              <a:t>impossible </a:t>
            </a:r>
            <a:r>
              <a:rPr sz="1200" spc="10" dirty="0">
                <a:latin typeface="Calibri"/>
                <a:cs typeface="Calibri"/>
              </a:rPr>
              <a:t>to </a:t>
            </a:r>
            <a:r>
              <a:rPr sz="1200" spc="-5" dirty="0">
                <a:latin typeface="Calibri"/>
                <a:cs typeface="Calibri"/>
              </a:rPr>
              <a:t>do </a:t>
            </a:r>
            <a:r>
              <a:rPr sz="1200" dirty="0">
                <a:latin typeface="Calibri"/>
                <a:cs typeface="Calibri"/>
              </a:rPr>
              <a:t>an </a:t>
            </a:r>
            <a:r>
              <a:rPr sz="1200" spc="-5" dirty="0">
                <a:latin typeface="Calibri"/>
                <a:cs typeface="Calibri"/>
              </a:rPr>
              <a:t>imputation </a:t>
            </a:r>
            <a:r>
              <a:rPr sz="1200" dirty="0">
                <a:latin typeface="Calibri"/>
                <a:cs typeface="Calibri"/>
              </a:rPr>
              <a:t>for </a:t>
            </a:r>
            <a:r>
              <a:rPr sz="1200" spc="5" dirty="0">
                <a:latin typeface="Calibri"/>
                <a:cs typeface="Calibri"/>
              </a:rPr>
              <a:t>the </a:t>
            </a:r>
            <a:r>
              <a:rPr sz="1200" spc="-5" dirty="0">
                <a:latin typeface="Calibri"/>
                <a:cs typeface="Calibri"/>
              </a:rPr>
              <a:t>missing values of 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education_num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as </a:t>
            </a:r>
            <a:r>
              <a:rPr sz="1200" spc="-10" dirty="0">
                <a:latin typeface="Calibri"/>
                <a:cs typeface="Calibri"/>
              </a:rPr>
              <a:t>it</a:t>
            </a:r>
            <a:r>
              <a:rPr sz="1200" spc="2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has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3533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missing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values.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86764" y="5176519"/>
            <a:ext cx="5711190" cy="1333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0000"/>
              </a:lnSpc>
              <a:spcBef>
                <a:spcPts val="100"/>
              </a:spcBef>
            </a:pPr>
            <a:r>
              <a:rPr sz="1200" dirty="0">
                <a:latin typeface="Calibri"/>
                <a:cs typeface="Calibri"/>
              </a:rPr>
              <a:t>As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it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is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seen</a:t>
            </a:r>
            <a:r>
              <a:rPr sz="1200" spc="-5" dirty="0">
                <a:latin typeface="Calibri"/>
                <a:cs typeface="Calibri"/>
              </a:rPr>
              <a:t> above,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values</a:t>
            </a:r>
            <a:r>
              <a:rPr sz="1200" spc="1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of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education_level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were </a:t>
            </a:r>
            <a:r>
              <a:rPr sz="1200" spc="-5" dirty="0">
                <a:latin typeface="Calibri"/>
                <a:cs typeface="Calibri"/>
              </a:rPr>
              <a:t>replaced</a:t>
            </a:r>
            <a:r>
              <a:rPr sz="1200" spc="1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by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education_num’s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values</a:t>
            </a:r>
            <a:r>
              <a:rPr sz="1200" spc="1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and </a:t>
            </a:r>
            <a:r>
              <a:rPr sz="1200" spc="-26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missing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values</a:t>
            </a:r>
            <a:r>
              <a:rPr sz="1200" spc="1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of education_level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were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filled with</a:t>
            </a:r>
            <a:r>
              <a:rPr sz="1200" spc="4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the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values</a:t>
            </a:r>
            <a:r>
              <a:rPr sz="1200" spc="1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of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education_num.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After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then, 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 </a:t>
            </a:r>
            <a:r>
              <a:rPr sz="1200" spc="-5" dirty="0">
                <a:latin typeface="Calibri"/>
                <a:cs typeface="Calibri"/>
              </a:rPr>
              <a:t>column </a:t>
            </a:r>
            <a:r>
              <a:rPr sz="1200" spc="5" dirty="0">
                <a:latin typeface="Calibri"/>
                <a:cs typeface="Calibri"/>
              </a:rPr>
              <a:t>of </a:t>
            </a:r>
            <a:r>
              <a:rPr sz="1200" spc="-5" dirty="0">
                <a:latin typeface="Calibri"/>
                <a:cs typeface="Calibri"/>
              </a:rPr>
              <a:t>educaton_num </a:t>
            </a:r>
            <a:r>
              <a:rPr sz="1200" dirty="0">
                <a:latin typeface="Calibri"/>
                <a:cs typeface="Calibri"/>
              </a:rPr>
              <a:t>was </a:t>
            </a:r>
            <a:r>
              <a:rPr sz="1200" spc="-5" dirty="0">
                <a:latin typeface="Calibri"/>
                <a:cs typeface="Calibri"/>
              </a:rPr>
              <a:t>dropped </a:t>
            </a:r>
            <a:r>
              <a:rPr sz="1200" spc="5" dirty="0">
                <a:latin typeface="Calibri"/>
                <a:cs typeface="Calibri"/>
              </a:rPr>
              <a:t>in </a:t>
            </a:r>
            <a:r>
              <a:rPr sz="1200" spc="-5" dirty="0">
                <a:latin typeface="Calibri"/>
                <a:cs typeface="Calibri"/>
              </a:rPr>
              <a:t>order </a:t>
            </a:r>
            <a:r>
              <a:rPr sz="1200" dirty="0">
                <a:latin typeface="Calibri"/>
                <a:cs typeface="Calibri"/>
              </a:rPr>
              <a:t>to </a:t>
            </a:r>
            <a:r>
              <a:rPr sz="1200" spc="-5" dirty="0">
                <a:latin typeface="Calibri"/>
                <a:cs typeface="Calibri"/>
              </a:rPr>
              <a:t>avoid duplication. </a:t>
            </a:r>
            <a:r>
              <a:rPr sz="1200" dirty="0">
                <a:latin typeface="Calibri"/>
                <a:cs typeface="Calibri"/>
              </a:rPr>
              <a:t>The </a:t>
            </a:r>
            <a:r>
              <a:rPr sz="1200" spc="-5" dirty="0">
                <a:latin typeface="Calibri"/>
                <a:cs typeface="Calibri"/>
              </a:rPr>
              <a:t>reason </a:t>
            </a:r>
            <a:r>
              <a:rPr sz="1200" dirty="0">
                <a:latin typeface="Calibri"/>
                <a:cs typeface="Calibri"/>
              </a:rPr>
              <a:t>for 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missing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values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can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be</a:t>
            </a:r>
            <a:r>
              <a:rPr sz="1200" dirty="0">
                <a:latin typeface="Calibri"/>
                <a:cs typeface="Calibri"/>
              </a:rPr>
              <a:t> caused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by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human</a:t>
            </a:r>
            <a:r>
              <a:rPr sz="1200" spc="1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mistakes.Column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of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name</a:t>
            </a:r>
            <a:r>
              <a:rPr sz="1200" spc="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was </a:t>
            </a:r>
            <a:r>
              <a:rPr sz="1200" spc="-5" dirty="0">
                <a:latin typeface="Calibri"/>
                <a:cs typeface="Calibri"/>
              </a:rPr>
              <a:t>dropped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as </a:t>
            </a:r>
            <a:r>
              <a:rPr sz="1200" spc="-10" dirty="0">
                <a:latin typeface="Calibri"/>
                <a:cs typeface="Calibri"/>
              </a:rPr>
              <a:t>it</a:t>
            </a:r>
            <a:r>
              <a:rPr sz="1200" spc="2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has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no 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any logical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correlation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among</a:t>
            </a:r>
            <a:r>
              <a:rPr sz="1200" dirty="0">
                <a:latin typeface="Calibri"/>
                <a:cs typeface="Calibri"/>
              </a:rPr>
              <a:t> other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columns</a:t>
            </a:r>
            <a:r>
              <a:rPr sz="1200" b="1" dirty="0">
                <a:latin typeface="Calibri"/>
                <a:cs typeface="Calibri"/>
              </a:rPr>
              <a:t>.</a:t>
            </a:r>
            <a:endParaRPr sz="1200">
              <a:latin typeface="Calibri"/>
              <a:cs typeface="Calibri"/>
            </a:endParaRPr>
          </a:p>
          <a:p>
            <a:pPr marL="192405">
              <a:lnSpc>
                <a:spcPct val="100000"/>
              </a:lnSpc>
              <a:spcBef>
                <a:spcPts val="935"/>
              </a:spcBef>
            </a:pPr>
            <a:r>
              <a:rPr sz="1200" b="1" spc="-5" dirty="0">
                <a:latin typeface="Calibri"/>
                <a:cs typeface="Calibri"/>
              </a:rPr>
              <a:t>2.</a:t>
            </a:r>
            <a:r>
              <a:rPr sz="1200" b="1" spc="30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Marital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status.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6764" y="7804784"/>
            <a:ext cx="5735955" cy="8305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0000"/>
              </a:lnSpc>
              <a:spcBef>
                <a:spcPts val="100"/>
              </a:spcBef>
            </a:pPr>
            <a:r>
              <a:rPr sz="1200" spc="-5" dirty="0">
                <a:latin typeface="Calibri"/>
                <a:cs typeface="Calibri"/>
              </a:rPr>
              <a:t>For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reasons</a:t>
            </a:r>
            <a:r>
              <a:rPr sz="1200" spc="3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of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simplicity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and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similarities,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attributes</a:t>
            </a:r>
            <a:r>
              <a:rPr sz="1200" spc="1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were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simplified.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Married-AF-spouse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and 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Married-cv-spouse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were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combined</a:t>
            </a:r>
            <a:r>
              <a:rPr sz="1200" spc="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as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Married.</a:t>
            </a:r>
            <a:r>
              <a:rPr sz="1200" spc="3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Married-spouse-absent,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Separated, Divorced </a:t>
            </a:r>
            <a:r>
              <a:rPr sz="1200" spc="-26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and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Widowed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were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combined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with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Separated,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5" dirty="0">
                <a:latin typeface="Calibri"/>
                <a:cs typeface="Calibri"/>
              </a:rPr>
              <a:t>and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Never-married</a:t>
            </a:r>
            <a:r>
              <a:rPr sz="1200" spc="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was </a:t>
            </a:r>
            <a:r>
              <a:rPr sz="1200" spc="-5" dirty="0">
                <a:latin typeface="Calibri"/>
                <a:cs typeface="Calibri"/>
              </a:rPr>
              <a:t>added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 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NotMarried.Native-countries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9794" y="2505836"/>
            <a:ext cx="4438650" cy="226695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99794" y="4888991"/>
            <a:ext cx="4391025" cy="199008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99794" y="6620382"/>
            <a:ext cx="5638800" cy="10953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6764" y="2521077"/>
            <a:ext cx="5756275" cy="22447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0000"/>
              </a:lnSpc>
              <a:spcBef>
                <a:spcPts val="100"/>
              </a:spcBef>
            </a:pPr>
            <a:r>
              <a:rPr sz="1200" dirty="0">
                <a:latin typeface="Calibri"/>
                <a:cs typeface="Calibri"/>
              </a:rPr>
              <a:t>As </a:t>
            </a:r>
            <a:r>
              <a:rPr sz="1200" spc="-10" dirty="0">
                <a:latin typeface="Calibri"/>
                <a:cs typeface="Calibri"/>
              </a:rPr>
              <a:t>it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is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analyzed</a:t>
            </a:r>
            <a:r>
              <a:rPr sz="1200" spc="1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in </a:t>
            </a:r>
            <a:r>
              <a:rPr sz="1200" spc="-5" dirty="0">
                <a:latin typeface="Calibri"/>
                <a:cs typeface="Calibri"/>
              </a:rPr>
              <a:t>the visualization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part,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the</a:t>
            </a:r>
            <a:r>
              <a:rPr sz="1200" dirty="0">
                <a:latin typeface="Calibri"/>
                <a:cs typeface="Calibri"/>
              </a:rPr>
              <a:t> graph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shows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that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most of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the</a:t>
            </a:r>
            <a:r>
              <a:rPr sz="1200" spc="2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people </a:t>
            </a:r>
            <a:r>
              <a:rPr sz="1200" spc="5" dirty="0">
                <a:latin typeface="Calibri"/>
                <a:cs typeface="Calibri"/>
              </a:rPr>
              <a:t>in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the </a:t>
            </a:r>
            <a:r>
              <a:rPr sz="1200" dirty="0">
                <a:latin typeface="Calibri"/>
                <a:cs typeface="Calibri"/>
              </a:rPr>
              <a:t> dataset </a:t>
            </a:r>
            <a:r>
              <a:rPr sz="1200" spc="-5" dirty="0">
                <a:latin typeface="Calibri"/>
                <a:cs typeface="Calibri"/>
              </a:rPr>
              <a:t>are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from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America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5" dirty="0">
                <a:latin typeface="Calibri"/>
                <a:cs typeface="Calibri"/>
              </a:rPr>
              <a:t>and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followed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by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some</a:t>
            </a:r>
            <a:r>
              <a:rPr sz="1200" spc="20" dirty="0">
                <a:latin typeface="Calibri"/>
                <a:cs typeface="Calibri"/>
              </a:rPr>
              <a:t> </a:t>
            </a:r>
            <a:r>
              <a:rPr sz="1200" spc="5" dirty="0">
                <a:latin typeface="Calibri"/>
                <a:cs typeface="Calibri"/>
              </a:rPr>
              <a:t>of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the other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countries.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Few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people are</a:t>
            </a:r>
            <a:r>
              <a:rPr sz="1200" spc="2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from </a:t>
            </a:r>
            <a:r>
              <a:rPr sz="1200" spc="-254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other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countries.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Other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countries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where</a:t>
            </a:r>
            <a:r>
              <a:rPr sz="1200" spc="1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have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few</a:t>
            </a:r>
            <a:r>
              <a:rPr sz="1200" spc="2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people</a:t>
            </a:r>
            <a:r>
              <a:rPr sz="1200" spc="1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in </a:t>
            </a:r>
            <a:r>
              <a:rPr sz="1200" spc="-5" dirty="0">
                <a:latin typeface="Calibri"/>
                <a:cs typeface="Calibri"/>
              </a:rPr>
              <a:t>the</a:t>
            </a:r>
            <a:r>
              <a:rPr sz="1200" spc="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USA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were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grouped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as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200" spc="-10" dirty="0">
                <a:latin typeface="Calibri"/>
                <a:cs typeface="Calibri"/>
              </a:rPr>
              <a:t>‘others’.</a:t>
            </a:r>
            <a:endParaRPr sz="1200">
              <a:latin typeface="Calibri"/>
              <a:cs typeface="Calibri"/>
            </a:endParaRPr>
          </a:p>
          <a:p>
            <a:pPr marL="421005" indent="-229235">
              <a:lnSpc>
                <a:spcPct val="100000"/>
              </a:lnSpc>
              <a:spcBef>
                <a:spcPts val="940"/>
              </a:spcBef>
              <a:buFont typeface="Calibri"/>
              <a:buAutoNum type="arabicPeriod" startAt="3"/>
              <a:tabLst>
                <a:tab pos="421640" algn="l"/>
              </a:tabLst>
            </a:pPr>
            <a:r>
              <a:rPr sz="1200" spc="-5" dirty="0">
                <a:latin typeface="Calibri"/>
                <a:cs typeface="Calibri"/>
              </a:rPr>
              <a:t>Income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Calibri"/>
              <a:buAutoNum type="arabicPeriod" startAt="3"/>
            </a:pP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Calibri"/>
              <a:buAutoNum type="arabicPeriod" startAt="3"/>
            </a:pPr>
            <a:endParaRPr sz="1400">
              <a:latin typeface="Calibri"/>
              <a:cs typeface="Calibri"/>
            </a:endParaRPr>
          </a:p>
          <a:p>
            <a:pPr marL="12700" marR="757555">
              <a:lnSpc>
                <a:spcPct val="110000"/>
              </a:lnSpc>
            </a:pPr>
            <a:r>
              <a:rPr sz="1200" dirty="0">
                <a:latin typeface="Calibri"/>
                <a:cs typeface="Calibri"/>
              </a:rPr>
              <a:t>As </a:t>
            </a:r>
            <a:r>
              <a:rPr sz="1200" spc="-10" dirty="0">
                <a:latin typeface="Calibri"/>
                <a:cs typeface="Calibri"/>
              </a:rPr>
              <a:t>it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is</a:t>
            </a:r>
            <a:r>
              <a:rPr sz="1200" dirty="0">
                <a:latin typeface="Calibri"/>
                <a:cs typeface="Calibri"/>
              </a:rPr>
              <a:t> a</a:t>
            </a:r>
            <a:r>
              <a:rPr sz="1200" spc="-5" dirty="0">
                <a:latin typeface="Calibri"/>
                <a:cs typeface="Calibri"/>
              </a:rPr>
              <a:t> classification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problem,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one</a:t>
            </a:r>
            <a:r>
              <a:rPr sz="1200" spc="1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of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the</a:t>
            </a:r>
            <a:r>
              <a:rPr sz="1200" spc="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best ways </a:t>
            </a:r>
            <a:r>
              <a:rPr sz="1200" spc="-10" dirty="0">
                <a:latin typeface="Calibri"/>
                <a:cs typeface="Calibri"/>
              </a:rPr>
              <a:t>is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map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the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income</a:t>
            </a:r>
            <a:r>
              <a:rPr sz="1200" spc="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labels </a:t>
            </a:r>
            <a:r>
              <a:rPr sz="1200" spc="-254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numerically,</a:t>
            </a:r>
            <a:r>
              <a:rPr sz="1200" dirty="0">
                <a:latin typeface="Calibri"/>
                <a:cs typeface="Calibri"/>
              </a:rPr>
              <a:t> as </a:t>
            </a:r>
            <a:r>
              <a:rPr sz="1200" spc="-5" dirty="0">
                <a:latin typeface="Calibri"/>
                <a:cs typeface="Calibri"/>
              </a:rPr>
              <a:t>&lt;=50K</a:t>
            </a:r>
            <a:r>
              <a:rPr sz="1200" spc="1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is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‘0’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5" dirty="0">
                <a:latin typeface="Calibri"/>
                <a:cs typeface="Calibri"/>
              </a:rPr>
              <a:t>and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&gt;50K</a:t>
            </a:r>
            <a:r>
              <a:rPr sz="1200" spc="1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is</a:t>
            </a:r>
            <a:r>
              <a:rPr sz="1200" spc="2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‘1’.</a:t>
            </a:r>
            <a:endParaRPr sz="1200">
              <a:latin typeface="Calibri"/>
              <a:cs typeface="Calibri"/>
            </a:endParaRPr>
          </a:p>
          <a:p>
            <a:pPr marL="421005" indent="-229235">
              <a:lnSpc>
                <a:spcPct val="100000"/>
              </a:lnSpc>
              <a:spcBef>
                <a:spcPts val="960"/>
              </a:spcBef>
              <a:buFont typeface="Calibri"/>
              <a:buAutoNum type="arabicPeriod" startAt="4"/>
              <a:tabLst>
                <a:tab pos="421640" algn="l"/>
              </a:tabLst>
            </a:pPr>
            <a:r>
              <a:rPr sz="1200" dirty="0">
                <a:latin typeface="Calibri"/>
                <a:cs typeface="Calibri"/>
              </a:rPr>
              <a:t>Age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86764" y="5853429"/>
            <a:ext cx="5718175" cy="19342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86995">
              <a:lnSpc>
                <a:spcPct val="109600"/>
              </a:lnSpc>
              <a:spcBef>
                <a:spcPts val="105"/>
              </a:spcBef>
            </a:pPr>
            <a:r>
              <a:rPr sz="1200" dirty="0">
                <a:latin typeface="Calibri"/>
                <a:cs typeface="Calibri"/>
              </a:rPr>
              <a:t>As </a:t>
            </a:r>
            <a:r>
              <a:rPr sz="1200" spc="-10" dirty="0">
                <a:latin typeface="Calibri"/>
                <a:cs typeface="Calibri"/>
              </a:rPr>
              <a:t>it is </a:t>
            </a:r>
            <a:r>
              <a:rPr sz="1200" dirty="0">
                <a:latin typeface="Calibri"/>
                <a:cs typeface="Calibri"/>
              </a:rPr>
              <a:t>seen </a:t>
            </a:r>
            <a:r>
              <a:rPr sz="1200" spc="-5" dirty="0">
                <a:latin typeface="Calibri"/>
                <a:cs typeface="Calibri"/>
              </a:rPr>
              <a:t>on the graph of </a:t>
            </a:r>
            <a:r>
              <a:rPr sz="1200" dirty="0">
                <a:latin typeface="Calibri"/>
                <a:cs typeface="Calibri"/>
              </a:rPr>
              <a:t>income-age </a:t>
            </a:r>
            <a:r>
              <a:rPr sz="1200" spc="-10" dirty="0">
                <a:latin typeface="Calibri"/>
                <a:cs typeface="Calibri"/>
              </a:rPr>
              <a:t>in </a:t>
            </a:r>
            <a:r>
              <a:rPr sz="1200" spc="-5" dirty="0">
                <a:latin typeface="Calibri"/>
                <a:cs typeface="Calibri"/>
              </a:rPr>
              <a:t>visualization part, the </a:t>
            </a:r>
            <a:r>
              <a:rPr sz="1200" dirty="0">
                <a:latin typeface="Calibri"/>
                <a:cs typeface="Calibri"/>
              </a:rPr>
              <a:t>age </a:t>
            </a:r>
            <a:r>
              <a:rPr sz="1200" spc="5" dirty="0">
                <a:latin typeface="Calibri"/>
                <a:cs typeface="Calibri"/>
              </a:rPr>
              <a:t>of </a:t>
            </a:r>
            <a:r>
              <a:rPr sz="1200" spc="-5" dirty="0">
                <a:latin typeface="Calibri"/>
                <a:cs typeface="Calibri"/>
              </a:rPr>
              <a:t>people </a:t>
            </a:r>
            <a:r>
              <a:rPr sz="1200" spc="5" dirty="0">
                <a:latin typeface="Calibri"/>
                <a:cs typeface="Calibri"/>
              </a:rPr>
              <a:t>who </a:t>
            </a:r>
            <a:r>
              <a:rPr sz="1200" spc="-5" dirty="0">
                <a:latin typeface="Calibri"/>
                <a:cs typeface="Calibri"/>
              </a:rPr>
              <a:t>have 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less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than</a:t>
            </a:r>
            <a:r>
              <a:rPr sz="1200" spc="-10" dirty="0">
                <a:latin typeface="Calibri"/>
                <a:cs typeface="Calibri"/>
              </a:rPr>
              <a:t> 50K </a:t>
            </a:r>
            <a:r>
              <a:rPr sz="1200" spc="-5" dirty="0">
                <a:latin typeface="Calibri"/>
                <a:cs typeface="Calibri"/>
              </a:rPr>
              <a:t>has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skewed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distribution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5" dirty="0">
                <a:latin typeface="Calibri"/>
                <a:cs typeface="Calibri"/>
              </a:rPr>
              <a:t>and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therefore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missing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values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of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that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columns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were 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filled with </a:t>
            </a:r>
            <a:r>
              <a:rPr sz="1200" dirty="0">
                <a:latin typeface="Calibri"/>
                <a:cs typeface="Calibri"/>
              </a:rPr>
              <a:t>a median </a:t>
            </a:r>
            <a:r>
              <a:rPr sz="1200" spc="5" dirty="0">
                <a:latin typeface="Calibri"/>
                <a:cs typeface="Calibri"/>
              </a:rPr>
              <a:t>of </a:t>
            </a:r>
            <a:r>
              <a:rPr sz="1200" dirty="0">
                <a:latin typeface="Calibri"/>
                <a:cs typeface="Calibri"/>
              </a:rPr>
              <a:t>age. </a:t>
            </a:r>
            <a:r>
              <a:rPr sz="1200" spc="-5" dirty="0">
                <a:latin typeface="Calibri"/>
                <a:cs typeface="Calibri"/>
              </a:rPr>
              <a:t>On the </a:t>
            </a:r>
            <a:r>
              <a:rPr sz="1200" dirty="0">
                <a:latin typeface="Calibri"/>
                <a:cs typeface="Calibri"/>
              </a:rPr>
              <a:t>other </a:t>
            </a:r>
            <a:r>
              <a:rPr sz="1200" spc="-5" dirty="0">
                <a:latin typeface="Calibri"/>
                <a:cs typeface="Calibri"/>
              </a:rPr>
              <a:t>hand, </a:t>
            </a:r>
            <a:r>
              <a:rPr sz="1200" spc="10" dirty="0">
                <a:latin typeface="Calibri"/>
                <a:cs typeface="Calibri"/>
              </a:rPr>
              <a:t>the </a:t>
            </a:r>
            <a:r>
              <a:rPr sz="1200" dirty="0">
                <a:latin typeface="Calibri"/>
                <a:cs typeface="Calibri"/>
              </a:rPr>
              <a:t>age </a:t>
            </a:r>
            <a:r>
              <a:rPr sz="1200" spc="-5" dirty="0">
                <a:latin typeface="Calibri"/>
                <a:cs typeface="Calibri"/>
              </a:rPr>
              <a:t>of people </a:t>
            </a:r>
            <a:r>
              <a:rPr sz="1200" spc="5" dirty="0">
                <a:latin typeface="Calibri"/>
                <a:cs typeface="Calibri"/>
              </a:rPr>
              <a:t>who </a:t>
            </a:r>
            <a:r>
              <a:rPr sz="1200" spc="-5" dirty="0">
                <a:latin typeface="Calibri"/>
                <a:cs typeface="Calibri"/>
              </a:rPr>
              <a:t>have </a:t>
            </a:r>
            <a:r>
              <a:rPr sz="1200" dirty="0">
                <a:latin typeface="Calibri"/>
                <a:cs typeface="Calibri"/>
              </a:rPr>
              <a:t>more </a:t>
            </a:r>
            <a:r>
              <a:rPr sz="1200" spc="-5" dirty="0">
                <a:latin typeface="Calibri"/>
                <a:cs typeface="Calibri"/>
              </a:rPr>
              <a:t>than </a:t>
            </a:r>
            <a:r>
              <a:rPr sz="1200" spc="-10" dirty="0">
                <a:latin typeface="Calibri"/>
                <a:cs typeface="Calibri"/>
              </a:rPr>
              <a:t>50K </a:t>
            </a:r>
            <a:r>
              <a:rPr sz="1200" spc="-26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has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-5" dirty="0">
                <a:latin typeface="Calibri"/>
                <a:cs typeface="Calibri"/>
              </a:rPr>
              <a:t> normal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distribution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and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therefore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missing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values</a:t>
            </a:r>
            <a:r>
              <a:rPr sz="1200" spc="1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of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that</a:t>
            </a:r>
            <a:r>
              <a:rPr sz="1200" spc="2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columns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were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filled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with</a:t>
            </a:r>
            <a:r>
              <a:rPr sz="1200" spc="1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the </a:t>
            </a:r>
            <a:r>
              <a:rPr sz="1200" spc="-26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mean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of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age.</a:t>
            </a:r>
            <a:endParaRPr sz="1200">
              <a:latin typeface="Calibri"/>
              <a:cs typeface="Calibri"/>
            </a:endParaRPr>
          </a:p>
          <a:p>
            <a:pPr marL="421005" marR="5080" indent="-229235" algn="just">
              <a:lnSpc>
                <a:spcPct val="110000"/>
              </a:lnSpc>
              <a:spcBef>
                <a:spcPts val="795"/>
              </a:spcBef>
              <a:buFont typeface="Calibri"/>
              <a:buAutoNum type="arabicPeriod" startAt="5"/>
              <a:tabLst>
                <a:tab pos="421640" algn="l"/>
              </a:tabLst>
            </a:pPr>
            <a:r>
              <a:rPr sz="1200" spc="-5" dirty="0">
                <a:latin typeface="Calibri"/>
                <a:cs typeface="Calibri"/>
              </a:rPr>
              <a:t>Lastly other rows having null values were dropped </a:t>
            </a:r>
            <a:r>
              <a:rPr sz="1200" spc="-10" dirty="0">
                <a:latin typeface="Calibri"/>
                <a:cs typeface="Calibri"/>
              </a:rPr>
              <a:t>in </a:t>
            </a:r>
            <a:r>
              <a:rPr sz="1200" spc="-5" dirty="0">
                <a:latin typeface="Calibri"/>
                <a:cs typeface="Calibri"/>
              </a:rPr>
              <a:t>the Income column(There </a:t>
            </a:r>
            <a:r>
              <a:rPr sz="1200" spc="5" dirty="0">
                <a:latin typeface="Calibri"/>
                <a:cs typeface="Calibri"/>
              </a:rPr>
              <a:t>were 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null </a:t>
            </a:r>
            <a:r>
              <a:rPr sz="1200" spc="-5" dirty="0">
                <a:latin typeface="Calibri"/>
                <a:cs typeface="Calibri"/>
              </a:rPr>
              <a:t>values only </a:t>
            </a:r>
            <a:r>
              <a:rPr sz="1200" dirty="0">
                <a:latin typeface="Calibri"/>
                <a:cs typeface="Calibri"/>
              </a:rPr>
              <a:t>for </a:t>
            </a:r>
            <a:r>
              <a:rPr sz="1200" spc="-5" dirty="0">
                <a:latin typeface="Calibri"/>
                <a:cs typeface="Calibri"/>
              </a:rPr>
              <a:t>the </a:t>
            </a:r>
            <a:r>
              <a:rPr sz="1200" dirty="0">
                <a:latin typeface="Calibri"/>
                <a:cs typeface="Calibri"/>
              </a:rPr>
              <a:t>Income </a:t>
            </a:r>
            <a:r>
              <a:rPr sz="1200" spc="-5" dirty="0">
                <a:latin typeface="Calibri"/>
                <a:cs typeface="Calibri"/>
              </a:rPr>
              <a:t>column. </a:t>
            </a:r>
            <a:r>
              <a:rPr sz="1200" spc="5" dirty="0">
                <a:latin typeface="Calibri"/>
                <a:cs typeface="Calibri"/>
              </a:rPr>
              <a:t>No </a:t>
            </a:r>
            <a:r>
              <a:rPr sz="1200" spc="-5" dirty="0">
                <a:latin typeface="Calibri"/>
                <a:cs typeface="Calibri"/>
              </a:rPr>
              <a:t>need </a:t>
            </a:r>
            <a:r>
              <a:rPr sz="1200" dirty="0">
                <a:latin typeface="Calibri"/>
                <a:cs typeface="Calibri"/>
              </a:rPr>
              <a:t>to </a:t>
            </a:r>
            <a:r>
              <a:rPr sz="1200" spc="-5" dirty="0">
                <a:latin typeface="Calibri"/>
                <a:cs typeface="Calibri"/>
              </a:rPr>
              <a:t>do imputation of income columns </a:t>
            </a:r>
            <a:r>
              <a:rPr sz="1200" spc="-26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with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mean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5" dirty="0">
                <a:latin typeface="Calibri"/>
                <a:cs typeface="Calibri"/>
              </a:rPr>
              <a:t>or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median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values.</a:t>
            </a:r>
            <a:r>
              <a:rPr sz="1200" dirty="0">
                <a:latin typeface="Calibri"/>
                <a:cs typeface="Calibri"/>
              </a:rPr>
              <a:t> It</a:t>
            </a:r>
            <a:r>
              <a:rPr sz="1200" spc="-5" dirty="0">
                <a:latin typeface="Calibri"/>
                <a:cs typeface="Calibri"/>
              </a:rPr>
              <a:t> can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lead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wrong</a:t>
            </a:r>
            <a:r>
              <a:rPr sz="1200" spc="2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results.</a:t>
            </a:r>
            <a:endParaRPr sz="1200">
              <a:latin typeface="Calibri"/>
              <a:cs typeface="Calibri"/>
            </a:endParaRPr>
          </a:p>
          <a:p>
            <a:pPr marL="421005" indent="-229235" algn="just">
              <a:lnSpc>
                <a:spcPct val="100000"/>
              </a:lnSpc>
              <a:spcBef>
                <a:spcPts val="145"/>
              </a:spcBef>
              <a:buFont typeface="Calibri"/>
              <a:buAutoNum type="arabicPeriod" startAt="5"/>
              <a:tabLst>
                <a:tab pos="421640" algn="l"/>
              </a:tabLst>
            </a:pPr>
            <a:r>
              <a:rPr sz="1200" spc="-5" dirty="0">
                <a:latin typeface="Calibri"/>
                <a:cs typeface="Calibri"/>
              </a:rPr>
              <a:t>Correlation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Matrix </a:t>
            </a:r>
            <a:r>
              <a:rPr sz="1200" spc="-5" dirty="0">
                <a:latin typeface="Calibri"/>
                <a:cs typeface="Calibri"/>
              </a:rPr>
              <a:t>of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Numerical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values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9794" y="899794"/>
            <a:ext cx="6143625" cy="153352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99794" y="3764914"/>
            <a:ext cx="4029075" cy="19050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99794" y="4876799"/>
            <a:ext cx="2647950" cy="170687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99794" y="5163311"/>
            <a:ext cx="2324100" cy="180212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99794" y="5468238"/>
            <a:ext cx="5076825" cy="3048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6764" y="5530087"/>
            <a:ext cx="50711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Calibri"/>
                <a:cs typeface="Calibri"/>
              </a:rPr>
              <a:t>The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Correlation Matrix</a:t>
            </a:r>
            <a:r>
              <a:rPr sz="1200" dirty="0">
                <a:latin typeface="Calibri"/>
                <a:cs typeface="Calibri"/>
              </a:rPr>
              <a:t> shows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that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there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is</a:t>
            </a:r>
            <a:r>
              <a:rPr sz="1200" spc="5" dirty="0">
                <a:latin typeface="Calibri"/>
                <a:cs typeface="Calibri"/>
              </a:rPr>
              <a:t> no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certain correlation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among</a:t>
            </a:r>
            <a:r>
              <a:rPr sz="1200" spc="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features.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86764" y="7441818"/>
            <a:ext cx="5659755" cy="188848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5095" algn="ctr">
              <a:lnSpc>
                <a:spcPct val="100000"/>
              </a:lnSpc>
              <a:spcBef>
                <a:spcPts val="90"/>
              </a:spcBef>
            </a:pPr>
            <a:r>
              <a:rPr sz="2000" b="1" spc="-5" dirty="0">
                <a:latin typeface="Calibri"/>
                <a:cs typeface="Calibri"/>
              </a:rPr>
              <a:t>Building Machine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Learning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Models</a:t>
            </a:r>
            <a:endParaRPr sz="2000">
              <a:latin typeface="Calibri"/>
              <a:cs typeface="Calibri"/>
            </a:endParaRPr>
          </a:p>
          <a:p>
            <a:pPr marL="12700" marR="5080">
              <a:lnSpc>
                <a:spcPct val="110000"/>
              </a:lnSpc>
              <a:spcBef>
                <a:spcPts val="925"/>
              </a:spcBef>
            </a:pPr>
            <a:r>
              <a:rPr sz="1200" spc="-5" dirty="0">
                <a:latin typeface="Calibri"/>
                <a:cs typeface="Calibri"/>
              </a:rPr>
              <a:t>Several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types</a:t>
            </a:r>
            <a:r>
              <a:rPr sz="1200" spc="1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of </a:t>
            </a:r>
            <a:r>
              <a:rPr sz="1200" dirty="0">
                <a:latin typeface="Calibri"/>
                <a:cs typeface="Calibri"/>
              </a:rPr>
              <a:t>ML </a:t>
            </a:r>
            <a:r>
              <a:rPr sz="1200" spc="-5" dirty="0">
                <a:latin typeface="Calibri"/>
                <a:cs typeface="Calibri"/>
              </a:rPr>
              <a:t>models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were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used with</a:t>
            </a:r>
            <a:r>
              <a:rPr sz="1200" spc="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Scaling,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non-scaling,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oversampling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with scaling. </a:t>
            </a:r>
            <a:r>
              <a:rPr sz="1200" spc="-254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The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best</a:t>
            </a:r>
            <a:r>
              <a:rPr sz="1200" spc="-5" dirty="0">
                <a:latin typeface="Calibri"/>
                <a:cs typeface="Calibri"/>
              </a:rPr>
              <a:t> result </a:t>
            </a:r>
            <a:r>
              <a:rPr sz="1200" dirty="0">
                <a:latin typeface="Calibri"/>
                <a:cs typeface="Calibri"/>
              </a:rPr>
              <a:t>was </a:t>
            </a:r>
            <a:r>
              <a:rPr sz="1200" spc="-5" dirty="0">
                <a:latin typeface="Calibri"/>
                <a:cs typeface="Calibri"/>
              </a:rPr>
              <a:t>gained</a:t>
            </a:r>
            <a:r>
              <a:rPr sz="1200" spc="1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from</a:t>
            </a:r>
            <a:r>
              <a:rPr sz="1200" spc="1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oversampling</a:t>
            </a:r>
            <a:r>
              <a:rPr sz="1200" dirty="0">
                <a:latin typeface="Calibri"/>
                <a:cs typeface="Calibri"/>
              </a:rPr>
              <a:t> ones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even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though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Scaling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ones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gave</a:t>
            </a:r>
            <a:r>
              <a:rPr sz="1200" spc="-5" dirty="0">
                <a:latin typeface="Calibri"/>
                <a:cs typeface="Calibri"/>
              </a:rPr>
              <a:t> good 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results.</a:t>
            </a:r>
            <a:r>
              <a:rPr sz="1200" dirty="0">
                <a:latin typeface="Calibri"/>
                <a:cs typeface="Calibri"/>
              </a:rPr>
              <a:t> In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this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report,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will</a:t>
            </a:r>
            <a:r>
              <a:rPr sz="1200" spc="2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explain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the result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of</a:t>
            </a:r>
            <a:r>
              <a:rPr sz="1200" spc="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ML</a:t>
            </a:r>
            <a:r>
              <a:rPr sz="1200" spc="-5" dirty="0">
                <a:latin typeface="Calibri"/>
                <a:cs typeface="Calibri"/>
              </a:rPr>
              <a:t> models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with</a:t>
            </a:r>
            <a:r>
              <a:rPr sz="1200" spc="2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oversampling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.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You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can 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check oğther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models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with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Scaling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and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non-scaling</a:t>
            </a:r>
            <a:r>
              <a:rPr sz="1200" spc="3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in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the notebook.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400" b="1" spc="-5" dirty="0">
                <a:latin typeface="Calibri"/>
                <a:cs typeface="Calibri"/>
              </a:rPr>
              <a:t>Feauture</a:t>
            </a:r>
            <a:r>
              <a:rPr sz="1400" b="1" spc="-40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Encoding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sz="1200" spc="-5" dirty="0">
                <a:latin typeface="Calibri"/>
                <a:cs typeface="Calibri"/>
              </a:rPr>
              <a:t>Categorical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variables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were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encoded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with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One-Hot</a:t>
            </a:r>
            <a:r>
              <a:rPr sz="1200" spc="2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Encoding.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8869" y="956944"/>
            <a:ext cx="4171950" cy="4352924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6764" y="2401950"/>
            <a:ext cx="5704840" cy="7480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b="1" spc="-5" dirty="0">
                <a:latin typeface="Calibri"/>
                <a:cs typeface="Calibri"/>
              </a:rPr>
              <a:t>Scaling</a:t>
            </a:r>
            <a:r>
              <a:rPr sz="1400" b="1" spc="-30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(StandardScaling)</a:t>
            </a:r>
            <a:endParaRPr sz="1400">
              <a:latin typeface="Calibri"/>
              <a:cs typeface="Calibri"/>
            </a:endParaRPr>
          </a:p>
          <a:p>
            <a:pPr marL="12700" marR="5080">
              <a:lnSpc>
                <a:spcPct val="110000"/>
              </a:lnSpc>
              <a:spcBef>
                <a:spcPts val="850"/>
              </a:spcBef>
            </a:pPr>
            <a:r>
              <a:rPr sz="1200" spc="-5" dirty="0">
                <a:latin typeface="Calibri"/>
                <a:cs typeface="Calibri"/>
              </a:rPr>
              <a:t>After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the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income</a:t>
            </a:r>
            <a:r>
              <a:rPr sz="1200" dirty="0">
                <a:latin typeface="Calibri"/>
                <a:cs typeface="Calibri"/>
              </a:rPr>
              <a:t> column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was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dropped,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all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the</a:t>
            </a:r>
            <a:r>
              <a:rPr sz="1200" spc="2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numerical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values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have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been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scaled</a:t>
            </a:r>
            <a:r>
              <a:rPr sz="1200" spc="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2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range </a:t>
            </a:r>
            <a:r>
              <a:rPr sz="1200" spc="-254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between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-1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1.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86764" y="5356351"/>
            <a:ext cx="1901189" cy="122682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b="1" spc="-5" dirty="0">
                <a:latin typeface="Calibri"/>
                <a:cs typeface="Calibri"/>
              </a:rPr>
              <a:t>Train-test</a:t>
            </a:r>
            <a:r>
              <a:rPr sz="1400" b="1" spc="-25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Split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400" b="1" spc="-5" dirty="0">
                <a:latin typeface="Calibri"/>
                <a:cs typeface="Calibri"/>
              </a:rPr>
              <a:t>Oversampling</a:t>
            </a:r>
            <a:r>
              <a:rPr sz="1400" b="1" spc="-35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Method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sz="1200" spc="-5" dirty="0">
                <a:latin typeface="Calibri"/>
                <a:cs typeface="Calibri"/>
              </a:rPr>
              <a:t>Income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dataset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is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imbalanced.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6764" y="8646032"/>
            <a:ext cx="5678805" cy="62357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9300"/>
              </a:lnSpc>
              <a:spcBef>
                <a:spcPts val="85"/>
              </a:spcBef>
            </a:pPr>
            <a:r>
              <a:rPr sz="1200" dirty="0">
                <a:latin typeface="Calibri"/>
                <a:cs typeface="Calibri"/>
              </a:rPr>
              <a:t>As </a:t>
            </a:r>
            <a:r>
              <a:rPr sz="1200" spc="-10" dirty="0">
                <a:latin typeface="Calibri"/>
                <a:cs typeface="Calibri"/>
              </a:rPr>
              <a:t>it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is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seen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above,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data </a:t>
            </a:r>
            <a:r>
              <a:rPr sz="1200" spc="-10" dirty="0">
                <a:latin typeface="Calibri"/>
                <a:cs typeface="Calibri"/>
              </a:rPr>
              <a:t>is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imbalanced</a:t>
            </a:r>
            <a:r>
              <a:rPr sz="1200" spc="1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with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7:3.</a:t>
            </a:r>
            <a:r>
              <a:rPr sz="1200" dirty="0">
                <a:latin typeface="Calibri"/>
                <a:cs typeface="Calibri"/>
              </a:rPr>
              <a:t> Hence,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data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was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resampled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with the 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oversampling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method.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Undersampling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was </a:t>
            </a:r>
            <a:r>
              <a:rPr sz="1200" spc="-10" dirty="0">
                <a:latin typeface="Calibri"/>
                <a:cs typeface="Calibri"/>
              </a:rPr>
              <a:t>not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5" dirty="0">
                <a:latin typeface="Calibri"/>
                <a:cs typeface="Calibri"/>
              </a:rPr>
              <a:t>used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in </a:t>
            </a:r>
            <a:r>
              <a:rPr sz="1200" spc="-5" dirty="0">
                <a:latin typeface="Calibri"/>
                <a:cs typeface="Calibri"/>
              </a:rPr>
              <a:t>the</a:t>
            </a:r>
            <a:r>
              <a:rPr sz="1200" spc="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case,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because</a:t>
            </a:r>
            <a:r>
              <a:rPr sz="1200" spc="2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it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didn’t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give good </a:t>
            </a:r>
            <a:r>
              <a:rPr sz="1200" spc="-254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results </a:t>
            </a:r>
            <a:r>
              <a:rPr sz="1200" spc="-10" dirty="0">
                <a:latin typeface="Calibri"/>
                <a:cs typeface="Calibri"/>
              </a:rPr>
              <a:t>in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terms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5" dirty="0">
                <a:latin typeface="Calibri"/>
                <a:cs typeface="Calibri"/>
              </a:rPr>
              <a:t>of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accuracy.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5889" y="943099"/>
            <a:ext cx="5717406" cy="101765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089" y="3339962"/>
            <a:ext cx="5660657" cy="1893606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99794" y="5712332"/>
            <a:ext cx="4972050" cy="22860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99794" y="6694169"/>
            <a:ext cx="5543550" cy="17907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16985" y="877569"/>
            <a:ext cx="14408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alibri"/>
                <a:cs typeface="Calibri"/>
              </a:rPr>
              <a:t>Learning</a:t>
            </a:r>
            <a:r>
              <a:rPr sz="1800" b="1" spc="-5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Curve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86764" y="4118609"/>
            <a:ext cx="5366385" cy="62230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 marR="5080">
              <a:lnSpc>
                <a:spcPct val="104800"/>
              </a:lnSpc>
              <a:spcBef>
                <a:spcPts val="45"/>
              </a:spcBef>
            </a:pPr>
            <a:r>
              <a:rPr sz="1050" spc="-10" dirty="0">
                <a:latin typeface="Arial MT"/>
                <a:cs typeface="Arial MT"/>
              </a:rPr>
              <a:t>This</a:t>
            </a:r>
            <a:r>
              <a:rPr sz="1050" dirty="0">
                <a:latin typeface="Arial MT"/>
                <a:cs typeface="Arial MT"/>
              </a:rPr>
              <a:t> </a:t>
            </a:r>
            <a:r>
              <a:rPr sz="1050" spc="-5" dirty="0">
                <a:latin typeface="Arial MT"/>
                <a:cs typeface="Arial MT"/>
              </a:rPr>
              <a:t>learning</a:t>
            </a:r>
            <a:r>
              <a:rPr sz="1050" spc="10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curve</a:t>
            </a:r>
            <a:r>
              <a:rPr sz="1050" spc="-15" dirty="0">
                <a:latin typeface="Arial MT"/>
                <a:cs typeface="Arial MT"/>
              </a:rPr>
              <a:t> </a:t>
            </a:r>
            <a:r>
              <a:rPr sz="1050" spc="-5" dirty="0">
                <a:latin typeface="Arial MT"/>
                <a:cs typeface="Arial MT"/>
              </a:rPr>
              <a:t>clearly</a:t>
            </a:r>
            <a:r>
              <a:rPr sz="1050" spc="-2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shows </a:t>
            </a:r>
            <a:r>
              <a:rPr sz="1050" spc="-10" dirty="0">
                <a:latin typeface="Arial MT"/>
                <a:cs typeface="Arial MT"/>
              </a:rPr>
              <a:t>that</a:t>
            </a:r>
            <a:r>
              <a:rPr sz="1050" dirty="0">
                <a:latin typeface="Arial MT"/>
                <a:cs typeface="Arial MT"/>
              </a:rPr>
              <a:t> </a:t>
            </a:r>
            <a:r>
              <a:rPr sz="1050" spc="-10" dirty="0">
                <a:latin typeface="Arial MT"/>
                <a:cs typeface="Arial MT"/>
              </a:rPr>
              <a:t>our</a:t>
            </a:r>
            <a:r>
              <a:rPr sz="1050" spc="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models </a:t>
            </a:r>
            <a:r>
              <a:rPr sz="1050" spc="-5" dirty="0">
                <a:latin typeface="Arial MT"/>
                <a:cs typeface="Arial MT"/>
              </a:rPr>
              <a:t>are</a:t>
            </a:r>
            <a:r>
              <a:rPr sz="1050" spc="-15" dirty="0">
                <a:latin typeface="Arial MT"/>
                <a:cs typeface="Arial MT"/>
              </a:rPr>
              <a:t> </a:t>
            </a:r>
            <a:r>
              <a:rPr sz="1050" spc="-10" dirty="0">
                <a:latin typeface="Arial MT"/>
                <a:cs typeface="Arial MT"/>
              </a:rPr>
              <a:t>not</a:t>
            </a:r>
            <a:r>
              <a:rPr sz="1050" spc="-5" dirty="0">
                <a:latin typeface="Arial MT"/>
                <a:cs typeface="Arial MT"/>
              </a:rPr>
              <a:t> learning</a:t>
            </a:r>
            <a:r>
              <a:rPr sz="1050" spc="15" dirty="0">
                <a:latin typeface="Arial MT"/>
                <a:cs typeface="Arial MT"/>
              </a:rPr>
              <a:t> </a:t>
            </a:r>
            <a:r>
              <a:rPr sz="1050" spc="-10" dirty="0">
                <a:latin typeface="Arial MT"/>
                <a:cs typeface="Arial MT"/>
              </a:rPr>
              <a:t>anything</a:t>
            </a:r>
            <a:r>
              <a:rPr sz="1050" spc="10" dirty="0">
                <a:latin typeface="Arial MT"/>
                <a:cs typeface="Arial MT"/>
              </a:rPr>
              <a:t> </a:t>
            </a:r>
            <a:r>
              <a:rPr sz="1050" spc="-5" dirty="0">
                <a:latin typeface="Arial MT"/>
                <a:cs typeface="Arial MT"/>
              </a:rPr>
              <a:t>after</a:t>
            </a:r>
            <a:r>
              <a:rPr sz="1050" spc="5" dirty="0">
                <a:latin typeface="Arial MT"/>
                <a:cs typeface="Arial MT"/>
              </a:rPr>
              <a:t> ~56,000 </a:t>
            </a:r>
            <a:r>
              <a:rPr sz="1050" spc="10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samples.</a:t>
            </a:r>
            <a:r>
              <a:rPr sz="1050" spc="-10" dirty="0">
                <a:latin typeface="Arial MT"/>
                <a:cs typeface="Arial MT"/>
              </a:rPr>
              <a:t> </a:t>
            </a:r>
            <a:r>
              <a:rPr sz="1050" spc="-5" dirty="0">
                <a:latin typeface="Arial MT"/>
                <a:cs typeface="Arial MT"/>
              </a:rPr>
              <a:t>So </a:t>
            </a:r>
            <a:r>
              <a:rPr sz="1050" spc="-10" dirty="0">
                <a:latin typeface="Arial MT"/>
                <a:cs typeface="Arial MT"/>
              </a:rPr>
              <a:t>dataset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spc="5" dirty="0">
                <a:latin typeface="Arial MT"/>
                <a:cs typeface="Arial MT"/>
              </a:rPr>
              <a:t>was</a:t>
            </a:r>
            <a:r>
              <a:rPr sz="1050" dirty="0">
                <a:latin typeface="Arial MT"/>
                <a:cs typeface="Arial MT"/>
              </a:rPr>
              <a:t> </a:t>
            </a:r>
            <a:r>
              <a:rPr sz="1050" spc="-5" dirty="0">
                <a:latin typeface="Arial MT"/>
                <a:cs typeface="Arial MT"/>
              </a:rPr>
              <a:t>randomly</a:t>
            </a:r>
            <a:r>
              <a:rPr sz="1050" spc="-2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sampled</a:t>
            </a:r>
            <a:r>
              <a:rPr sz="1050" spc="5" dirty="0">
                <a:latin typeface="Arial MT"/>
                <a:cs typeface="Arial MT"/>
              </a:rPr>
              <a:t> </a:t>
            </a:r>
            <a:r>
              <a:rPr sz="1050" spc="-10" dirty="0">
                <a:latin typeface="Arial MT"/>
                <a:cs typeface="Arial MT"/>
              </a:rPr>
              <a:t>and</a:t>
            </a:r>
            <a:r>
              <a:rPr sz="1050" spc="-1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used</a:t>
            </a:r>
            <a:r>
              <a:rPr sz="1050" spc="-1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only</a:t>
            </a:r>
            <a:r>
              <a:rPr sz="1050" spc="10" dirty="0">
                <a:latin typeface="Arial MT"/>
                <a:cs typeface="Arial MT"/>
              </a:rPr>
              <a:t> </a:t>
            </a:r>
            <a:r>
              <a:rPr sz="1050" spc="-5" dirty="0">
                <a:latin typeface="Arial MT"/>
                <a:cs typeface="Arial MT"/>
              </a:rPr>
              <a:t>56,000</a:t>
            </a:r>
            <a:r>
              <a:rPr sz="1050" spc="-1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samples </a:t>
            </a:r>
            <a:r>
              <a:rPr sz="1050" spc="-5" dirty="0">
                <a:latin typeface="Arial MT"/>
                <a:cs typeface="Arial MT"/>
              </a:rPr>
              <a:t>of</a:t>
            </a:r>
            <a:r>
              <a:rPr sz="1050" spc="15" dirty="0">
                <a:latin typeface="Arial MT"/>
                <a:cs typeface="Arial MT"/>
              </a:rPr>
              <a:t> </a:t>
            </a:r>
            <a:r>
              <a:rPr sz="1050" spc="-10" dirty="0">
                <a:latin typeface="Arial MT"/>
                <a:cs typeface="Arial MT"/>
              </a:rPr>
              <a:t>our</a:t>
            </a:r>
            <a:r>
              <a:rPr sz="1050" spc="5" dirty="0">
                <a:latin typeface="Arial MT"/>
                <a:cs typeface="Arial MT"/>
              </a:rPr>
              <a:t> </a:t>
            </a:r>
            <a:r>
              <a:rPr sz="1050" spc="-10" dirty="0">
                <a:latin typeface="Arial MT"/>
                <a:cs typeface="Arial MT"/>
              </a:rPr>
              <a:t>dataset.</a:t>
            </a:r>
            <a:endParaRPr sz="10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850"/>
              </a:spcBef>
            </a:pPr>
            <a:r>
              <a:rPr sz="1050" spc="-10" dirty="0">
                <a:latin typeface="Arial MT"/>
                <a:cs typeface="Arial MT"/>
              </a:rPr>
              <a:t>Note:</a:t>
            </a:r>
            <a:r>
              <a:rPr sz="1050" spc="-5" dirty="0">
                <a:latin typeface="Arial MT"/>
                <a:cs typeface="Arial MT"/>
              </a:rPr>
              <a:t> In</a:t>
            </a:r>
            <a:r>
              <a:rPr sz="1050" spc="10" dirty="0">
                <a:latin typeface="Arial MT"/>
                <a:cs typeface="Arial MT"/>
              </a:rPr>
              <a:t> </a:t>
            </a:r>
            <a:r>
              <a:rPr sz="1050" spc="-10" dirty="0">
                <a:latin typeface="Arial MT"/>
                <a:cs typeface="Arial MT"/>
              </a:rPr>
              <a:t>the</a:t>
            </a:r>
            <a:r>
              <a:rPr sz="1050" spc="-15" dirty="0">
                <a:latin typeface="Arial MT"/>
                <a:cs typeface="Arial MT"/>
              </a:rPr>
              <a:t> </a:t>
            </a:r>
            <a:r>
              <a:rPr sz="1050" spc="-5" dirty="0">
                <a:latin typeface="Arial MT"/>
                <a:cs typeface="Arial MT"/>
              </a:rPr>
              <a:t>plot, </a:t>
            </a:r>
            <a:r>
              <a:rPr sz="1050" dirty="0">
                <a:latin typeface="Arial MT"/>
                <a:cs typeface="Arial MT"/>
              </a:rPr>
              <a:t>only ~40</a:t>
            </a:r>
            <a:r>
              <a:rPr sz="1050" spc="-1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000</a:t>
            </a:r>
            <a:r>
              <a:rPr sz="1050" spc="-1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samples</a:t>
            </a:r>
            <a:r>
              <a:rPr sz="1050" spc="5" dirty="0">
                <a:latin typeface="Arial MT"/>
                <a:cs typeface="Arial MT"/>
              </a:rPr>
              <a:t> </a:t>
            </a:r>
            <a:r>
              <a:rPr sz="1050" spc="-5" dirty="0">
                <a:latin typeface="Arial MT"/>
                <a:cs typeface="Arial MT"/>
              </a:rPr>
              <a:t>are</a:t>
            </a:r>
            <a:r>
              <a:rPr sz="1050" spc="-15" dirty="0">
                <a:latin typeface="Arial MT"/>
                <a:cs typeface="Arial MT"/>
              </a:rPr>
              <a:t> </a:t>
            </a:r>
            <a:r>
              <a:rPr sz="1050" spc="-5" dirty="0">
                <a:latin typeface="Arial MT"/>
                <a:cs typeface="Arial MT"/>
              </a:rPr>
              <a:t>shown</a:t>
            </a:r>
            <a:r>
              <a:rPr sz="1050" spc="-15" dirty="0">
                <a:latin typeface="Arial MT"/>
                <a:cs typeface="Arial MT"/>
              </a:rPr>
              <a:t> </a:t>
            </a:r>
            <a:r>
              <a:rPr sz="1050" spc="-10" dirty="0">
                <a:latin typeface="Arial MT"/>
                <a:cs typeface="Arial MT"/>
              </a:rPr>
              <a:t>because</a:t>
            </a:r>
            <a:r>
              <a:rPr sz="1050" spc="-1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it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is a</a:t>
            </a:r>
            <a:r>
              <a:rPr sz="1050" spc="-1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plot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for</a:t>
            </a:r>
            <a:r>
              <a:rPr sz="1050" spc="5" dirty="0">
                <a:latin typeface="Arial MT"/>
                <a:cs typeface="Arial MT"/>
              </a:rPr>
              <a:t> </a:t>
            </a:r>
            <a:r>
              <a:rPr sz="1050" spc="-5" dirty="0">
                <a:latin typeface="Arial MT"/>
                <a:cs typeface="Arial MT"/>
              </a:rPr>
              <a:t>training</a:t>
            </a:r>
            <a:r>
              <a:rPr sz="1050" spc="15" dirty="0">
                <a:latin typeface="Arial MT"/>
                <a:cs typeface="Arial MT"/>
              </a:rPr>
              <a:t> </a:t>
            </a:r>
            <a:r>
              <a:rPr sz="1050" spc="-5" dirty="0">
                <a:latin typeface="Arial MT"/>
                <a:cs typeface="Arial MT"/>
              </a:rPr>
              <a:t>set.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6764" y="6374637"/>
            <a:ext cx="5702935" cy="17633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737995">
              <a:lnSpc>
                <a:spcPct val="100000"/>
              </a:lnSpc>
              <a:spcBef>
                <a:spcPts val="90"/>
              </a:spcBef>
            </a:pPr>
            <a:r>
              <a:rPr sz="1400" b="1" spc="-5" dirty="0">
                <a:latin typeface="Arial"/>
                <a:cs typeface="Arial"/>
              </a:rPr>
              <a:t>Evaluation</a:t>
            </a:r>
            <a:r>
              <a:rPr sz="1400" b="1" spc="10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Approach</a:t>
            </a:r>
            <a:endParaRPr sz="1400">
              <a:latin typeface="Arial"/>
              <a:cs typeface="Arial"/>
            </a:endParaRPr>
          </a:p>
          <a:p>
            <a:pPr marL="12700" marR="5080">
              <a:lnSpc>
                <a:spcPct val="103400"/>
              </a:lnSpc>
              <a:spcBef>
                <a:spcPts val="825"/>
              </a:spcBef>
            </a:pPr>
            <a:r>
              <a:rPr sz="1200" dirty="0">
                <a:latin typeface="Arial MT"/>
                <a:cs typeface="Arial MT"/>
              </a:rPr>
              <a:t>For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the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Income</a:t>
            </a:r>
            <a:r>
              <a:rPr sz="1200" spc="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dataset,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False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Negative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Rate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is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one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of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the</a:t>
            </a:r>
            <a:r>
              <a:rPr sz="1200" dirty="0">
                <a:latin typeface="Arial MT"/>
                <a:cs typeface="Arial MT"/>
              </a:rPr>
              <a:t> best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metrics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to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evaluate </a:t>
            </a:r>
            <a:r>
              <a:rPr sz="1200" dirty="0">
                <a:latin typeface="Arial MT"/>
                <a:cs typeface="Arial MT"/>
              </a:rPr>
              <a:t> the </a:t>
            </a:r>
            <a:r>
              <a:rPr sz="1200" spc="-5" dirty="0">
                <a:latin typeface="Arial MT"/>
                <a:cs typeface="Arial MT"/>
              </a:rPr>
              <a:t>model.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The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lower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the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number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of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false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negatives,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the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better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the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model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5" dirty="0">
                <a:latin typeface="Arial MT"/>
                <a:cs typeface="Arial MT"/>
              </a:rPr>
              <a:t>is. </a:t>
            </a:r>
            <a:r>
              <a:rPr sz="1200" spc="-15" dirty="0">
                <a:latin typeface="Arial MT"/>
                <a:cs typeface="Arial MT"/>
              </a:rPr>
              <a:t>In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this 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project,</a:t>
            </a:r>
            <a:r>
              <a:rPr sz="1200" dirty="0">
                <a:latin typeface="Arial MT"/>
                <a:cs typeface="Arial MT"/>
              </a:rPr>
              <a:t> False </a:t>
            </a:r>
            <a:r>
              <a:rPr sz="1200" spc="-5" dirty="0">
                <a:latin typeface="Arial MT"/>
                <a:cs typeface="Arial MT"/>
              </a:rPr>
              <a:t>negative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10" dirty="0">
                <a:latin typeface="Arial MT"/>
                <a:cs typeface="Arial MT"/>
              </a:rPr>
              <a:t>is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when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the </a:t>
            </a:r>
            <a:r>
              <a:rPr sz="1200" spc="-10" dirty="0">
                <a:latin typeface="Arial MT"/>
                <a:cs typeface="Arial MT"/>
              </a:rPr>
              <a:t>model</a:t>
            </a:r>
            <a:r>
              <a:rPr sz="1200" spc="-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predicts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‘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income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holder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will</a:t>
            </a:r>
            <a:r>
              <a:rPr sz="1200" spc="2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have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&lt;=50k 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even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though</a:t>
            </a:r>
            <a:r>
              <a:rPr sz="1200" dirty="0">
                <a:latin typeface="Arial MT"/>
                <a:cs typeface="Arial MT"/>
              </a:rPr>
              <a:t> he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has</a:t>
            </a:r>
            <a:r>
              <a:rPr sz="1200" dirty="0">
                <a:latin typeface="Arial MT"/>
                <a:cs typeface="Arial MT"/>
              </a:rPr>
              <a:t> over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50K.’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Our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model</a:t>
            </a:r>
            <a:r>
              <a:rPr sz="1200" spc="2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cannot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afford</a:t>
            </a:r>
            <a:r>
              <a:rPr sz="1200" dirty="0">
                <a:latin typeface="Arial MT"/>
                <a:cs typeface="Arial MT"/>
              </a:rPr>
              <a:t> to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have </a:t>
            </a:r>
            <a:r>
              <a:rPr sz="1200" spc="-5" dirty="0">
                <a:latin typeface="Arial MT"/>
                <a:cs typeface="Arial MT"/>
              </a:rPr>
              <a:t>higher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false 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negatives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as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10" dirty="0">
                <a:latin typeface="Arial MT"/>
                <a:cs typeface="Arial MT"/>
              </a:rPr>
              <a:t>it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leads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to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</a:t>
            </a:r>
            <a:r>
              <a:rPr sz="1200" spc="1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negative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impact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on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the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investors.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Hence,</a:t>
            </a:r>
            <a:r>
              <a:rPr sz="1200" spc="3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our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models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were </a:t>
            </a:r>
            <a:r>
              <a:rPr sz="1200" spc="-3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evaluated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using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the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number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of False </a:t>
            </a:r>
            <a:r>
              <a:rPr sz="1200" spc="-10" dirty="0">
                <a:latin typeface="Arial MT"/>
                <a:cs typeface="Arial MT"/>
              </a:rPr>
              <a:t>Negatives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and </a:t>
            </a:r>
            <a:r>
              <a:rPr sz="1200" spc="-5" dirty="0">
                <a:latin typeface="Arial MT"/>
                <a:cs typeface="Arial MT"/>
              </a:rPr>
              <a:t>accuracies.</a:t>
            </a:r>
            <a:endParaRPr sz="1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sz="1200" b="1" dirty="0">
                <a:latin typeface="Arial"/>
                <a:cs typeface="Arial"/>
              </a:rPr>
              <a:t>NOTE:</a:t>
            </a:r>
            <a:r>
              <a:rPr sz="1200" b="1" spc="-10" dirty="0">
                <a:latin typeface="Arial"/>
                <a:cs typeface="Arial"/>
              </a:rPr>
              <a:t> </a:t>
            </a:r>
            <a:r>
              <a:rPr sz="1200" dirty="0">
                <a:latin typeface="Arial MT"/>
                <a:cs typeface="Arial MT"/>
              </a:rPr>
              <a:t>The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bottom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spc="5" dirty="0">
                <a:latin typeface="Arial MT"/>
                <a:cs typeface="Arial MT"/>
              </a:rPr>
              <a:t>left </a:t>
            </a:r>
            <a:r>
              <a:rPr sz="1200" spc="-10" dirty="0">
                <a:latin typeface="Arial MT"/>
                <a:cs typeface="Arial MT"/>
              </a:rPr>
              <a:t>cell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represents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False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Negative</a:t>
            </a:r>
            <a:r>
              <a:rPr sz="1200" spc="5" dirty="0">
                <a:latin typeface="Arial MT"/>
                <a:cs typeface="Arial MT"/>
              </a:rPr>
              <a:t> Rate.</a:t>
            </a:r>
            <a:endParaRPr sz="12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0294" y="1407286"/>
            <a:ext cx="3609975" cy="252412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074" y="1156004"/>
            <a:ext cx="5621642" cy="233516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64976" y="3981791"/>
            <a:ext cx="5372225" cy="241828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97763" y="6965269"/>
            <a:ext cx="5134222" cy="239121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9542" y="1107511"/>
            <a:ext cx="5329265" cy="2532546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8128" y="3988659"/>
            <a:ext cx="5523080" cy="256512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29797" y="6996146"/>
            <a:ext cx="5468215" cy="2518857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79117" y="4310633"/>
            <a:ext cx="378967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alibri"/>
                <a:cs typeface="Calibri"/>
              </a:rPr>
              <a:t>Receiver</a:t>
            </a:r>
            <a:r>
              <a:rPr sz="1800" b="1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Operating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Characteristic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Curve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41070" y="964564"/>
            <a:ext cx="2238782" cy="265557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55959" y="4804468"/>
            <a:ext cx="5431040" cy="2680607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6764" y="3293669"/>
            <a:ext cx="5761355" cy="59912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94945">
              <a:lnSpc>
                <a:spcPct val="110100"/>
              </a:lnSpc>
              <a:spcBef>
                <a:spcPts val="100"/>
              </a:spcBef>
            </a:pPr>
            <a:r>
              <a:rPr sz="1200" spc="-10" dirty="0">
                <a:latin typeface="Calibri"/>
                <a:cs typeface="Calibri"/>
              </a:rPr>
              <a:t>From </a:t>
            </a:r>
            <a:r>
              <a:rPr sz="1200" spc="-5" dirty="0">
                <a:latin typeface="Calibri"/>
                <a:cs typeface="Calibri"/>
              </a:rPr>
              <a:t>the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confusion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matrices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and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ROC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Curve</a:t>
            </a:r>
            <a:r>
              <a:rPr sz="1200" dirty="0">
                <a:latin typeface="Calibri"/>
                <a:cs typeface="Calibri"/>
              </a:rPr>
              <a:t> Analysis,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we </a:t>
            </a:r>
            <a:r>
              <a:rPr sz="1200" spc="-5" dirty="0">
                <a:latin typeface="Calibri"/>
                <a:cs typeface="Calibri"/>
              </a:rPr>
              <a:t>can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infer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that</a:t>
            </a:r>
            <a:r>
              <a:rPr sz="1200" spc="35" dirty="0"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FF0000"/>
                </a:solidFill>
                <a:latin typeface="Calibri"/>
                <a:cs typeface="Calibri"/>
              </a:rPr>
              <a:t>Random</a:t>
            </a:r>
            <a:r>
              <a:rPr sz="1400" b="1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FF0000"/>
                </a:solidFill>
                <a:latin typeface="Calibri"/>
                <a:cs typeface="Calibri"/>
              </a:rPr>
              <a:t>Forest </a:t>
            </a:r>
            <a:r>
              <a:rPr sz="1400" b="1" spc="-3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FF0000"/>
                </a:solidFill>
                <a:latin typeface="Calibri"/>
                <a:cs typeface="Calibri"/>
              </a:rPr>
              <a:t>with </a:t>
            </a:r>
            <a:r>
              <a:rPr sz="1400" b="1" spc="-5" dirty="0">
                <a:solidFill>
                  <a:srgbClr val="FF0000"/>
                </a:solidFill>
                <a:latin typeface="Calibri"/>
                <a:cs typeface="Calibri"/>
              </a:rPr>
              <a:t>Hyperparameter</a:t>
            </a:r>
            <a:r>
              <a:rPr sz="1400" b="1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FF0000"/>
                </a:solidFill>
                <a:latin typeface="Calibri"/>
                <a:cs typeface="Calibri"/>
              </a:rPr>
              <a:t>Tuning</a:t>
            </a:r>
            <a:r>
              <a:rPr sz="1400" b="1" spc="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had</a:t>
            </a:r>
            <a:r>
              <a:rPr sz="1400" b="1" spc="-1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the</a:t>
            </a:r>
            <a:r>
              <a:rPr sz="1400" b="1" spc="-1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least</a:t>
            </a:r>
            <a:r>
              <a:rPr sz="1400" b="1" spc="-5" dirty="0">
                <a:latin typeface="Calibri"/>
                <a:cs typeface="Calibri"/>
              </a:rPr>
              <a:t> False</a:t>
            </a:r>
            <a:r>
              <a:rPr sz="1400" b="1" spc="10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Negative</a:t>
            </a:r>
            <a:r>
              <a:rPr sz="1400" b="1" spc="-10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Rate</a:t>
            </a:r>
            <a:r>
              <a:rPr sz="1400" b="1" spc="10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with</a:t>
            </a:r>
            <a:r>
              <a:rPr sz="1400" b="1" spc="-1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the </a:t>
            </a:r>
            <a:r>
              <a:rPr sz="1400" b="1" spc="5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highest</a:t>
            </a:r>
            <a:r>
              <a:rPr sz="1400" b="1" spc="10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AUC.</a:t>
            </a:r>
            <a:r>
              <a:rPr sz="1400" b="1" spc="15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Consequently,</a:t>
            </a:r>
            <a:r>
              <a:rPr sz="1400" b="1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Random</a:t>
            </a:r>
            <a:r>
              <a:rPr sz="1400" b="1" spc="20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Forest with</a:t>
            </a:r>
            <a:r>
              <a:rPr sz="1400" b="1" spc="-10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Hyperparameter</a:t>
            </a:r>
            <a:r>
              <a:rPr sz="1400" b="1" spc="10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Tuning</a:t>
            </a:r>
            <a:r>
              <a:rPr sz="1400" b="1" spc="10" dirty="0">
                <a:latin typeface="Calibri"/>
                <a:cs typeface="Calibri"/>
              </a:rPr>
              <a:t> </a:t>
            </a:r>
            <a:r>
              <a:rPr sz="1400" b="1" spc="-10" dirty="0">
                <a:latin typeface="Calibri"/>
                <a:cs typeface="Calibri"/>
              </a:rPr>
              <a:t>is </a:t>
            </a:r>
            <a:r>
              <a:rPr sz="1400" b="1" spc="-300" dirty="0">
                <a:latin typeface="Calibri"/>
                <a:cs typeface="Calibri"/>
              </a:rPr>
              <a:t> </a:t>
            </a:r>
            <a:r>
              <a:rPr sz="1400" b="1" spc="-10" dirty="0">
                <a:latin typeface="Calibri"/>
                <a:cs typeface="Calibri"/>
              </a:rPr>
              <a:t>the</a:t>
            </a:r>
            <a:r>
              <a:rPr sz="1400" b="1" spc="5" dirty="0">
                <a:latin typeface="Calibri"/>
                <a:cs typeface="Calibri"/>
              </a:rPr>
              <a:t> </a:t>
            </a:r>
            <a:r>
              <a:rPr sz="1400" b="1" spc="-10" dirty="0">
                <a:latin typeface="Calibri"/>
                <a:cs typeface="Calibri"/>
              </a:rPr>
              <a:t>most</a:t>
            </a:r>
            <a:r>
              <a:rPr sz="1400" b="1" spc="10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accurate</a:t>
            </a:r>
            <a:r>
              <a:rPr sz="1400" b="1" spc="-10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model.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69"/>
              </a:spcBef>
            </a:pPr>
            <a:r>
              <a:rPr sz="1800" b="1" spc="-10" dirty="0">
                <a:latin typeface="Calibri"/>
                <a:cs typeface="Calibri"/>
              </a:rPr>
              <a:t>Scope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of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Problem</a:t>
            </a:r>
            <a:endParaRPr sz="1800">
              <a:latin typeface="Calibri"/>
              <a:cs typeface="Calibri"/>
            </a:endParaRPr>
          </a:p>
          <a:p>
            <a:pPr marL="469900" marR="109220" indent="-229235">
              <a:lnSpc>
                <a:spcPct val="110000"/>
              </a:lnSpc>
              <a:spcBef>
                <a:spcPts val="960"/>
              </a:spcBef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sz="1200" spc="-5" dirty="0">
                <a:latin typeface="Calibri"/>
                <a:cs typeface="Calibri"/>
              </a:rPr>
              <a:t>Our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problem can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be</a:t>
            </a:r>
            <a:r>
              <a:rPr sz="1200" dirty="0">
                <a:latin typeface="Calibri"/>
                <a:cs typeface="Calibri"/>
              </a:rPr>
              <a:t> expressed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as a</a:t>
            </a:r>
            <a:r>
              <a:rPr sz="1200" spc="-5" dirty="0">
                <a:latin typeface="Calibri"/>
                <a:cs typeface="Calibri"/>
              </a:rPr>
              <a:t> Supervised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learning</a:t>
            </a:r>
            <a:r>
              <a:rPr sz="1200" spc="2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problem</a:t>
            </a:r>
            <a:r>
              <a:rPr sz="1200" spc="-5" dirty="0">
                <a:latin typeface="Calibri"/>
                <a:cs typeface="Calibri"/>
              </a:rPr>
              <a:t> where</a:t>
            </a:r>
            <a:r>
              <a:rPr sz="1200" spc="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we</a:t>
            </a:r>
            <a:r>
              <a:rPr sz="1200" spc="-5" dirty="0">
                <a:latin typeface="Calibri"/>
                <a:cs typeface="Calibri"/>
              </a:rPr>
              <a:t> have </a:t>
            </a:r>
            <a:r>
              <a:rPr sz="1200" dirty="0">
                <a:latin typeface="Calibri"/>
                <a:cs typeface="Calibri"/>
              </a:rPr>
              <a:t>a 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target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variable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specified.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We</a:t>
            </a:r>
            <a:r>
              <a:rPr sz="1200" spc="2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have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used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supervised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learning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algorithms</a:t>
            </a:r>
            <a:r>
              <a:rPr sz="1200" spc="3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like</a:t>
            </a:r>
            <a:r>
              <a:rPr sz="1200" spc="3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Random </a:t>
            </a:r>
            <a:r>
              <a:rPr sz="1200" spc="-254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Forest,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Logistic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Regression,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Naive Bayes,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Ensemble Techniques,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5" dirty="0">
                <a:latin typeface="Calibri"/>
                <a:cs typeface="Calibri"/>
              </a:rPr>
              <a:t>and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more.</a:t>
            </a:r>
            <a:endParaRPr sz="1200">
              <a:latin typeface="Calibri"/>
              <a:cs typeface="Calibri"/>
            </a:endParaRPr>
          </a:p>
          <a:p>
            <a:pPr marL="469900" marR="5080" indent="-229235">
              <a:lnSpc>
                <a:spcPct val="109200"/>
              </a:lnSpc>
              <a:spcBef>
                <a:spcPts val="85"/>
              </a:spcBef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sz="1200" spc="-10" dirty="0">
                <a:latin typeface="Calibri"/>
                <a:cs typeface="Calibri"/>
              </a:rPr>
              <a:t>We </a:t>
            </a:r>
            <a:r>
              <a:rPr sz="1200" spc="-5" dirty="0">
                <a:latin typeface="Calibri"/>
                <a:cs typeface="Calibri"/>
              </a:rPr>
              <a:t>had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around </a:t>
            </a:r>
            <a:r>
              <a:rPr sz="1200" spc="-5" dirty="0">
                <a:latin typeface="Calibri"/>
                <a:cs typeface="Calibri"/>
              </a:rPr>
              <a:t>45000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observations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5" dirty="0">
                <a:latin typeface="Calibri"/>
                <a:cs typeface="Calibri"/>
              </a:rPr>
              <a:t>of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data.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By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implementing 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1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learning </a:t>
            </a:r>
            <a:r>
              <a:rPr sz="1200" dirty="0">
                <a:latin typeface="Calibri"/>
                <a:cs typeface="Calibri"/>
              </a:rPr>
              <a:t>curve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for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the </a:t>
            </a:r>
            <a:r>
              <a:rPr sz="1200" spc="-26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data, </a:t>
            </a:r>
            <a:r>
              <a:rPr sz="1200" spc="-10" dirty="0">
                <a:latin typeface="Calibri"/>
                <a:cs typeface="Calibri"/>
              </a:rPr>
              <a:t>it </a:t>
            </a:r>
            <a:r>
              <a:rPr sz="1200" dirty="0">
                <a:latin typeface="Calibri"/>
                <a:cs typeface="Calibri"/>
              </a:rPr>
              <a:t>was </a:t>
            </a:r>
            <a:r>
              <a:rPr sz="1200" spc="-5" dirty="0">
                <a:latin typeface="Calibri"/>
                <a:cs typeface="Calibri"/>
              </a:rPr>
              <a:t>realized that the models </a:t>
            </a:r>
            <a:r>
              <a:rPr sz="1200" spc="5" dirty="0">
                <a:latin typeface="Calibri"/>
                <a:cs typeface="Calibri"/>
              </a:rPr>
              <a:t>do </a:t>
            </a:r>
            <a:r>
              <a:rPr sz="1200" dirty="0">
                <a:latin typeface="Calibri"/>
                <a:cs typeface="Calibri"/>
              </a:rPr>
              <a:t>not </a:t>
            </a:r>
            <a:r>
              <a:rPr sz="1200" spc="-5" dirty="0">
                <a:latin typeface="Calibri"/>
                <a:cs typeface="Calibri"/>
              </a:rPr>
              <a:t>learn after approximately </a:t>
            </a:r>
            <a:r>
              <a:rPr sz="1200" dirty="0">
                <a:latin typeface="Calibri"/>
                <a:cs typeface="Calibri"/>
              </a:rPr>
              <a:t>40000 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observations of</a:t>
            </a:r>
            <a:r>
              <a:rPr sz="1200" spc="1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the training</a:t>
            </a:r>
            <a:r>
              <a:rPr sz="1200" dirty="0">
                <a:latin typeface="Calibri"/>
                <a:cs typeface="Calibri"/>
              </a:rPr>
              <a:t> set.</a:t>
            </a:r>
            <a:endParaRPr sz="1200">
              <a:latin typeface="Calibri"/>
              <a:cs typeface="Calibri"/>
            </a:endParaRPr>
          </a:p>
          <a:p>
            <a:pPr marL="469900" marR="94615" indent="-229235">
              <a:lnSpc>
                <a:spcPct val="108300"/>
              </a:lnSpc>
              <a:spcBef>
                <a:spcPts val="95"/>
              </a:spcBef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sz="1200" spc="-10" dirty="0">
                <a:latin typeface="Calibri"/>
                <a:cs typeface="Calibri"/>
              </a:rPr>
              <a:t>The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data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has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been</a:t>
            </a:r>
            <a:r>
              <a:rPr sz="1200" spc="1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preprocessed </a:t>
            </a:r>
            <a:r>
              <a:rPr sz="1200" spc="-10" dirty="0">
                <a:latin typeface="Calibri"/>
                <a:cs typeface="Calibri"/>
              </a:rPr>
              <a:t>using</a:t>
            </a:r>
            <a:r>
              <a:rPr sz="1200" spc="1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techniques</a:t>
            </a:r>
            <a:r>
              <a:rPr sz="1200" spc="1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like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scaling,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filling</a:t>
            </a:r>
            <a:r>
              <a:rPr sz="1200" spc="4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null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values,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and </a:t>
            </a:r>
            <a:r>
              <a:rPr sz="1200" spc="-254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more.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30"/>
              </a:spcBef>
            </a:pPr>
            <a:r>
              <a:rPr sz="2000" b="1" spc="-5" dirty="0">
                <a:latin typeface="Calibri"/>
                <a:cs typeface="Calibri"/>
              </a:rPr>
              <a:t>Conclusion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200" dirty="0">
                <a:latin typeface="Calibri"/>
                <a:cs typeface="Calibri"/>
              </a:rPr>
              <a:t>In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summary,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what has been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achieved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so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spc="5" dirty="0">
                <a:latin typeface="Calibri"/>
                <a:cs typeface="Calibri"/>
              </a:rPr>
              <a:t>far;</a:t>
            </a:r>
            <a:endParaRPr sz="1200">
              <a:latin typeface="Calibri"/>
              <a:cs typeface="Calibri"/>
            </a:endParaRPr>
          </a:p>
          <a:p>
            <a:pPr marL="12700" marR="36195">
              <a:lnSpc>
                <a:spcPct val="110100"/>
              </a:lnSpc>
              <a:spcBef>
                <a:spcPts val="735"/>
              </a:spcBef>
            </a:pPr>
            <a:r>
              <a:rPr sz="1200" dirty="0">
                <a:latin typeface="Calibri"/>
                <a:cs typeface="Calibri"/>
              </a:rPr>
              <a:t>A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classification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model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based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on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the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FF0000"/>
                </a:solidFill>
                <a:latin typeface="Calibri"/>
                <a:cs typeface="Calibri"/>
              </a:rPr>
              <a:t>random</a:t>
            </a:r>
            <a:r>
              <a:rPr sz="1400" b="1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FF0000"/>
                </a:solidFill>
                <a:latin typeface="Calibri"/>
                <a:cs typeface="Calibri"/>
              </a:rPr>
              <a:t>forest(with</a:t>
            </a:r>
            <a:r>
              <a:rPr sz="1400" b="1" spc="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FF0000"/>
                </a:solidFill>
                <a:latin typeface="Calibri"/>
                <a:cs typeface="Calibri"/>
              </a:rPr>
              <a:t>tuning)</a:t>
            </a:r>
            <a:r>
              <a:rPr sz="1400" b="1" spc="-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algorithm</a:t>
            </a:r>
            <a:r>
              <a:rPr sz="1200" spc="2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has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been 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developed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help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determine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the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creditworthiness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of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individuals.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It </a:t>
            </a:r>
            <a:r>
              <a:rPr sz="1200" spc="-10" dirty="0">
                <a:latin typeface="Calibri"/>
                <a:cs typeface="Calibri"/>
              </a:rPr>
              <a:t>is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important</a:t>
            </a:r>
            <a:r>
              <a:rPr sz="1200" dirty="0">
                <a:latin typeface="Calibri"/>
                <a:cs typeface="Calibri"/>
              </a:rPr>
              <a:t> to</a:t>
            </a:r>
            <a:r>
              <a:rPr sz="1200" spc="1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note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that </a:t>
            </a:r>
            <a:r>
              <a:rPr sz="1200" spc="-26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this</a:t>
            </a:r>
            <a:r>
              <a:rPr sz="1200" spc="1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is</a:t>
            </a:r>
            <a:r>
              <a:rPr sz="1200" spc="2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only</a:t>
            </a:r>
            <a:r>
              <a:rPr sz="1200" spc="1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assistance</a:t>
            </a:r>
            <a:r>
              <a:rPr sz="1200" spc="1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in</a:t>
            </a:r>
            <a:r>
              <a:rPr sz="1200" dirty="0">
                <a:latin typeface="Calibri"/>
                <a:cs typeface="Calibri"/>
              </a:rPr>
              <a:t> this</a:t>
            </a:r>
            <a:r>
              <a:rPr sz="1200" spc="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case.</a:t>
            </a:r>
            <a:r>
              <a:rPr sz="1200" spc="2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Because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of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that,</a:t>
            </a:r>
            <a:r>
              <a:rPr sz="1200" spc="1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the</a:t>
            </a:r>
            <a:r>
              <a:rPr sz="1200" spc="1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data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basis</a:t>
            </a:r>
            <a:r>
              <a:rPr sz="1200" spc="2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allows</a:t>
            </a:r>
            <a:r>
              <a:rPr sz="1200" spc="2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only</a:t>
            </a:r>
            <a:r>
              <a:rPr sz="1200" spc="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 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determination </a:t>
            </a:r>
            <a:r>
              <a:rPr sz="1200" dirty="0">
                <a:latin typeface="Calibri"/>
                <a:cs typeface="Calibri"/>
              </a:rPr>
              <a:t>as to </a:t>
            </a:r>
            <a:r>
              <a:rPr sz="1200" spc="-5" dirty="0">
                <a:latin typeface="Calibri"/>
                <a:cs typeface="Calibri"/>
              </a:rPr>
              <a:t>whether </a:t>
            </a:r>
            <a:r>
              <a:rPr sz="1200" dirty="0">
                <a:latin typeface="Calibri"/>
                <a:cs typeface="Calibri"/>
              </a:rPr>
              <a:t>a </a:t>
            </a:r>
            <a:r>
              <a:rPr sz="1200" spc="-5" dirty="0">
                <a:latin typeface="Calibri"/>
                <a:cs typeface="Calibri"/>
              </a:rPr>
              <a:t>person earns more or less than </a:t>
            </a:r>
            <a:r>
              <a:rPr sz="1200" dirty="0">
                <a:latin typeface="Calibri"/>
                <a:cs typeface="Calibri"/>
              </a:rPr>
              <a:t>50k, more </a:t>
            </a:r>
            <a:r>
              <a:rPr sz="1200" spc="-5" dirty="0">
                <a:latin typeface="Calibri"/>
                <a:cs typeface="Calibri"/>
              </a:rPr>
              <a:t>complex 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calculations</a:t>
            </a:r>
            <a:r>
              <a:rPr sz="1200" dirty="0">
                <a:latin typeface="Calibri"/>
                <a:cs typeface="Calibri"/>
              </a:rPr>
              <a:t> around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the granting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of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credit cannot</a:t>
            </a:r>
            <a:r>
              <a:rPr sz="1200" spc="2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be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applied.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Therefore,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the</a:t>
            </a:r>
            <a:r>
              <a:rPr sz="1200" spc="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model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could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be 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used </a:t>
            </a:r>
            <a:r>
              <a:rPr sz="1200" spc="-10" dirty="0">
                <a:latin typeface="Calibri"/>
                <a:cs typeface="Calibri"/>
              </a:rPr>
              <a:t>in </a:t>
            </a:r>
            <a:r>
              <a:rPr sz="1200" spc="-5" dirty="0">
                <a:latin typeface="Calibri"/>
                <a:cs typeface="Calibri"/>
              </a:rPr>
              <a:t>the first </a:t>
            </a:r>
            <a:r>
              <a:rPr sz="1200" dirty="0">
                <a:latin typeface="Calibri"/>
                <a:cs typeface="Calibri"/>
              </a:rPr>
              <a:t>step </a:t>
            </a:r>
            <a:r>
              <a:rPr sz="1200" spc="-5" dirty="0">
                <a:latin typeface="Calibri"/>
                <a:cs typeface="Calibri"/>
              </a:rPr>
              <a:t>of </a:t>
            </a:r>
            <a:r>
              <a:rPr sz="1200" dirty="0">
                <a:latin typeface="Calibri"/>
                <a:cs typeface="Calibri"/>
              </a:rPr>
              <a:t>lending. If a </a:t>
            </a:r>
            <a:r>
              <a:rPr sz="1200" spc="-5" dirty="0">
                <a:latin typeface="Calibri"/>
                <a:cs typeface="Calibri"/>
              </a:rPr>
              <a:t>potential </a:t>
            </a:r>
            <a:r>
              <a:rPr sz="1200" dirty="0">
                <a:latin typeface="Calibri"/>
                <a:cs typeface="Calibri"/>
              </a:rPr>
              <a:t>lender asks </a:t>
            </a:r>
            <a:r>
              <a:rPr sz="1200" spc="-10" dirty="0">
                <a:latin typeface="Calibri"/>
                <a:cs typeface="Calibri"/>
              </a:rPr>
              <a:t>his </a:t>
            </a:r>
            <a:r>
              <a:rPr sz="1200" spc="-5" dirty="0">
                <a:latin typeface="Calibri"/>
                <a:cs typeface="Calibri"/>
              </a:rPr>
              <a:t>bank </a:t>
            </a:r>
            <a:r>
              <a:rPr sz="1200" dirty="0">
                <a:latin typeface="Calibri"/>
                <a:cs typeface="Calibri"/>
              </a:rPr>
              <a:t>for a </a:t>
            </a:r>
            <a:r>
              <a:rPr sz="1200" spc="-5" dirty="0">
                <a:latin typeface="Calibri"/>
                <a:cs typeface="Calibri"/>
              </a:rPr>
              <a:t>loan, the service 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personnel can determine </a:t>
            </a:r>
            <a:r>
              <a:rPr sz="1200" dirty="0">
                <a:latin typeface="Calibri"/>
                <a:cs typeface="Calibri"/>
              </a:rPr>
              <a:t>with </a:t>
            </a:r>
            <a:r>
              <a:rPr sz="1200" spc="-5" dirty="0">
                <a:latin typeface="Calibri"/>
                <a:cs typeface="Calibri"/>
              </a:rPr>
              <a:t>the </a:t>
            </a:r>
            <a:r>
              <a:rPr sz="1200" dirty="0">
                <a:latin typeface="Calibri"/>
                <a:cs typeface="Calibri"/>
              </a:rPr>
              <a:t>help </a:t>
            </a:r>
            <a:r>
              <a:rPr sz="1200" spc="-5" dirty="0">
                <a:latin typeface="Calibri"/>
                <a:cs typeface="Calibri"/>
              </a:rPr>
              <a:t>of </a:t>
            </a:r>
            <a:r>
              <a:rPr sz="1200" dirty="0">
                <a:latin typeface="Calibri"/>
                <a:cs typeface="Calibri"/>
              </a:rPr>
              <a:t>personal </a:t>
            </a:r>
            <a:r>
              <a:rPr sz="1200" spc="-5" dirty="0">
                <a:latin typeface="Calibri"/>
                <a:cs typeface="Calibri"/>
              </a:rPr>
              <a:t>data that </a:t>
            </a:r>
            <a:r>
              <a:rPr sz="1200" spc="-10" dirty="0">
                <a:latin typeface="Calibri"/>
                <a:cs typeface="Calibri"/>
              </a:rPr>
              <a:t>is </a:t>
            </a:r>
            <a:r>
              <a:rPr sz="1200" dirty="0">
                <a:latin typeface="Calibri"/>
                <a:cs typeface="Calibri"/>
              </a:rPr>
              <a:t>easy to determine </a:t>
            </a:r>
            <a:r>
              <a:rPr sz="1200" spc="-5" dirty="0">
                <a:latin typeface="Calibri"/>
                <a:cs typeface="Calibri"/>
              </a:rPr>
              <a:t>whether 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the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person</a:t>
            </a:r>
            <a:r>
              <a:rPr sz="1200" spc="2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has</a:t>
            </a:r>
            <a:r>
              <a:rPr sz="1200" spc="1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possible</a:t>
            </a:r>
            <a:r>
              <a:rPr sz="1200" spc="3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creditworthiness</a:t>
            </a:r>
            <a:r>
              <a:rPr sz="1200" spc="1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and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whether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it</a:t>
            </a:r>
            <a:r>
              <a:rPr sz="1200" spc="3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is</a:t>
            </a:r>
            <a:r>
              <a:rPr sz="1200" spc="1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profitable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for</a:t>
            </a:r>
            <a:r>
              <a:rPr sz="1200" spc="-5" dirty="0">
                <a:latin typeface="Calibri"/>
                <a:cs typeface="Calibri"/>
              </a:rPr>
              <a:t> the</a:t>
            </a:r>
            <a:r>
              <a:rPr sz="1200" spc="3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credit 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institution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process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the</a:t>
            </a:r>
            <a:r>
              <a:rPr sz="1200" dirty="0">
                <a:latin typeface="Calibri"/>
                <a:cs typeface="Calibri"/>
              </a:rPr>
              <a:t> loan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application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further.</a:t>
            </a:r>
            <a:r>
              <a:rPr sz="1200" spc="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In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this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case,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the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service</a:t>
            </a:r>
            <a:r>
              <a:rPr sz="1200" spc="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staff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could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refer 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the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customer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an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expert.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2669" y="937894"/>
            <a:ext cx="3505200" cy="22002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6764" y="877569"/>
            <a:ext cx="5758180" cy="87058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R="127635" algn="ctr">
              <a:lnSpc>
                <a:spcPct val="100000"/>
              </a:lnSpc>
              <a:spcBef>
                <a:spcPts val="90"/>
              </a:spcBef>
            </a:pPr>
            <a:r>
              <a:rPr sz="2000" b="1" spc="-10" dirty="0">
                <a:latin typeface="Calibri"/>
                <a:cs typeface="Calibri"/>
              </a:rPr>
              <a:t>Income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Prediction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b="1" spc="-5" dirty="0">
                <a:latin typeface="Calibri"/>
                <a:cs typeface="Calibri"/>
              </a:rPr>
              <a:t>Problem</a:t>
            </a:r>
            <a:r>
              <a:rPr sz="1400" b="1" spc="-40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Definition:</a:t>
            </a:r>
            <a:endParaRPr sz="1400">
              <a:latin typeface="Calibri"/>
              <a:cs typeface="Calibri"/>
            </a:endParaRPr>
          </a:p>
          <a:p>
            <a:pPr marL="12700" marR="167005">
              <a:lnSpc>
                <a:spcPct val="109200"/>
              </a:lnSpc>
              <a:spcBef>
                <a:spcPts val="855"/>
              </a:spcBef>
            </a:pPr>
            <a:r>
              <a:rPr sz="1200" spc="-10" dirty="0">
                <a:latin typeface="Calibri"/>
                <a:cs typeface="Calibri"/>
              </a:rPr>
              <a:t>Salary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data</a:t>
            </a:r>
            <a:r>
              <a:rPr sz="1200" spc="-10" dirty="0">
                <a:latin typeface="Calibri"/>
                <a:cs typeface="Calibri"/>
              </a:rPr>
              <a:t> is</a:t>
            </a:r>
            <a:r>
              <a:rPr sz="1200" spc="2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important</a:t>
            </a:r>
            <a:r>
              <a:rPr sz="1200" dirty="0">
                <a:latin typeface="Calibri"/>
                <a:cs typeface="Calibri"/>
              </a:rPr>
              <a:t> for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many</a:t>
            </a:r>
            <a:r>
              <a:rPr sz="1200" dirty="0">
                <a:latin typeface="Calibri"/>
                <a:cs typeface="Calibri"/>
              </a:rPr>
              <a:t> businesses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as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it</a:t>
            </a:r>
            <a:r>
              <a:rPr sz="1200" spc="-5" dirty="0">
                <a:latin typeface="Calibri"/>
                <a:cs typeface="Calibri"/>
              </a:rPr>
              <a:t> can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play</a:t>
            </a:r>
            <a:r>
              <a:rPr sz="1200" dirty="0">
                <a:latin typeface="Calibri"/>
                <a:cs typeface="Calibri"/>
              </a:rPr>
              <a:t> a</a:t>
            </a:r>
            <a:r>
              <a:rPr sz="1200" spc="2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significant role</a:t>
            </a:r>
            <a:r>
              <a:rPr sz="1200" spc="1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in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the 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distribution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of</a:t>
            </a:r>
            <a:r>
              <a:rPr sz="1200" spc="1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their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resources.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For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example,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-5" dirty="0">
                <a:latin typeface="Calibri"/>
                <a:cs typeface="Calibri"/>
              </a:rPr>
              <a:t> high-end</a:t>
            </a:r>
            <a:r>
              <a:rPr sz="1200" spc="1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product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needs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market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its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goods </a:t>
            </a:r>
            <a:r>
              <a:rPr sz="1200" spc="-254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only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people with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high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incomes.</a:t>
            </a:r>
            <a:endParaRPr sz="1200">
              <a:latin typeface="Calibri"/>
              <a:cs typeface="Calibri"/>
            </a:endParaRPr>
          </a:p>
          <a:p>
            <a:pPr marL="12700" marR="534035">
              <a:lnSpc>
                <a:spcPct val="110000"/>
              </a:lnSpc>
              <a:spcBef>
                <a:spcPts val="819"/>
              </a:spcBef>
            </a:pPr>
            <a:r>
              <a:rPr sz="1200" spc="-10" dirty="0">
                <a:latin typeface="Calibri"/>
                <a:cs typeface="Calibri"/>
              </a:rPr>
              <a:t>Since </a:t>
            </a:r>
            <a:r>
              <a:rPr sz="1200" spc="-5" dirty="0">
                <a:latin typeface="Calibri"/>
                <a:cs typeface="Calibri"/>
              </a:rPr>
              <a:t>the project determines whether </a:t>
            </a:r>
            <a:r>
              <a:rPr sz="1200" dirty="0">
                <a:latin typeface="Calibri"/>
                <a:cs typeface="Calibri"/>
              </a:rPr>
              <a:t>a </a:t>
            </a:r>
            <a:r>
              <a:rPr sz="1200" spc="-5" dirty="0">
                <a:latin typeface="Calibri"/>
                <a:cs typeface="Calibri"/>
              </a:rPr>
              <a:t>person </a:t>
            </a:r>
            <a:r>
              <a:rPr sz="1200" spc="5" dirty="0">
                <a:latin typeface="Calibri"/>
                <a:cs typeface="Calibri"/>
              </a:rPr>
              <a:t>makes </a:t>
            </a:r>
            <a:r>
              <a:rPr sz="1200" spc="-10" dirty="0">
                <a:latin typeface="Calibri"/>
                <a:cs typeface="Calibri"/>
              </a:rPr>
              <a:t>more </a:t>
            </a:r>
            <a:r>
              <a:rPr sz="1200" spc="-5" dirty="0">
                <a:latin typeface="Calibri"/>
                <a:cs typeface="Calibri"/>
              </a:rPr>
              <a:t>than </a:t>
            </a:r>
            <a:r>
              <a:rPr sz="1200" dirty="0">
                <a:latin typeface="Calibri"/>
                <a:cs typeface="Calibri"/>
              </a:rPr>
              <a:t>50K </a:t>
            </a:r>
            <a:r>
              <a:rPr sz="1200" spc="5" dirty="0">
                <a:latin typeface="Calibri"/>
                <a:cs typeface="Calibri"/>
              </a:rPr>
              <a:t>or </a:t>
            </a:r>
            <a:r>
              <a:rPr sz="1200" dirty="0">
                <a:latin typeface="Calibri"/>
                <a:cs typeface="Calibri"/>
              </a:rPr>
              <a:t>not, we </a:t>
            </a:r>
            <a:r>
              <a:rPr sz="1200" spc="-5" dirty="0">
                <a:latin typeface="Calibri"/>
                <a:cs typeface="Calibri"/>
              </a:rPr>
              <a:t>are </a:t>
            </a:r>
            <a:r>
              <a:rPr sz="1200" spc="-26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determining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the dependent categorical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variable.</a:t>
            </a:r>
            <a:r>
              <a:rPr sz="1200" spc="2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Here,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we will;</a:t>
            </a:r>
            <a:endParaRPr sz="1200">
              <a:latin typeface="Calibri"/>
              <a:cs typeface="Calibri"/>
            </a:endParaRPr>
          </a:p>
          <a:p>
            <a:pPr marL="461009" indent="-448945">
              <a:lnSpc>
                <a:spcPct val="100000"/>
              </a:lnSpc>
              <a:spcBef>
                <a:spcPts val="935"/>
              </a:spcBef>
              <a:buChar char="•"/>
              <a:tabLst>
                <a:tab pos="461009" algn="l"/>
                <a:tab pos="461645" algn="l"/>
              </a:tabLst>
            </a:pPr>
            <a:r>
              <a:rPr sz="1200" spc="-5" dirty="0">
                <a:latin typeface="Calibri"/>
                <a:cs typeface="Calibri"/>
              </a:rPr>
              <a:t>Collect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the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relevant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data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set</a:t>
            </a:r>
            <a:endParaRPr sz="1200">
              <a:latin typeface="Calibri"/>
              <a:cs typeface="Calibri"/>
            </a:endParaRPr>
          </a:p>
          <a:p>
            <a:pPr marL="461009" indent="-448945">
              <a:lnSpc>
                <a:spcPct val="100000"/>
              </a:lnSpc>
              <a:spcBef>
                <a:spcPts val="935"/>
              </a:spcBef>
              <a:buChar char="•"/>
              <a:tabLst>
                <a:tab pos="461009" algn="l"/>
                <a:tab pos="461645" algn="l"/>
              </a:tabLst>
            </a:pPr>
            <a:r>
              <a:rPr sz="1200" spc="-5" dirty="0">
                <a:latin typeface="Calibri"/>
                <a:cs typeface="Calibri"/>
              </a:rPr>
              <a:t>Prepare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the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data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using</a:t>
            </a:r>
            <a:r>
              <a:rPr sz="1200" spc="-5" dirty="0">
                <a:latin typeface="Calibri"/>
                <a:cs typeface="Calibri"/>
              </a:rPr>
              <a:t> pandas,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NumPy</a:t>
            </a:r>
            <a:endParaRPr sz="1200">
              <a:latin typeface="Calibri"/>
              <a:cs typeface="Calibri"/>
            </a:endParaRPr>
          </a:p>
          <a:p>
            <a:pPr marL="461009" indent="-448945">
              <a:lnSpc>
                <a:spcPct val="100000"/>
              </a:lnSpc>
              <a:spcBef>
                <a:spcPts val="940"/>
              </a:spcBef>
              <a:buChar char="•"/>
              <a:tabLst>
                <a:tab pos="461009" algn="l"/>
                <a:tab pos="461645" algn="l"/>
              </a:tabLst>
            </a:pPr>
            <a:r>
              <a:rPr sz="1200" spc="-5" dirty="0">
                <a:latin typeface="Calibri"/>
                <a:cs typeface="Calibri"/>
              </a:rPr>
              <a:t>Visualize the data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determine the</a:t>
            </a:r>
            <a:r>
              <a:rPr sz="1200" spc="2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relationship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between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the variables</a:t>
            </a:r>
            <a:endParaRPr sz="1200">
              <a:latin typeface="Calibri"/>
              <a:cs typeface="Calibri"/>
            </a:endParaRPr>
          </a:p>
          <a:p>
            <a:pPr marL="461009" indent="-448945">
              <a:lnSpc>
                <a:spcPct val="100000"/>
              </a:lnSpc>
              <a:spcBef>
                <a:spcPts val="935"/>
              </a:spcBef>
              <a:buChar char="•"/>
              <a:tabLst>
                <a:tab pos="461009" algn="l"/>
                <a:tab pos="461645" algn="l"/>
              </a:tabLst>
            </a:pPr>
            <a:r>
              <a:rPr sz="1200" spc="-5" dirty="0">
                <a:latin typeface="Calibri"/>
                <a:cs typeface="Calibri"/>
              </a:rPr>
              <a:t>Eliminate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the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outliers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and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manage</a:t>
            </a:r>
            <a:r>
              <a:rPr sz="1200" spc="-5" dirty="0">
                <a:latin typeface="Calibri"/>
                <a:cs typeface="Calibri"/>
              </a:rPr>
              <a:t> missing values</a:t>
            </a:r>
            <a:endParaRPr sz="1200">
              <a:latin typeface="Calibri"/>
              <a:cs typeface="Calibri"/>
            </a:endParaRPr>
          </a:p>
          <a:p>
            <a:pPr marL="461009" indent="-448945">
              <a:lnSpc>
                <a:spcPct val="100000"/>
              </a:lnSpc>
              <a:spcBef>
                <a:spcPts val="960"/>
              </a:spcBef>
              <a:buChar char="•"/>
              <a:tabLst>
                <a:tab pos="461009" algn="l"/>
                <a:tab pos="461645" algn="l"/>
              </a:tabLst>
            </a:pPr>
            <a:r>
              <a:rPr sz="1200" spc="-5" dirty="0">
                <a:latin typeface="Calibri"/>
                <a:cs typeface="Calibri"/>
              </a:rPr>
              <a:t>Build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our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model</a:t>
            </a:r>
            <a:r>
              <a:rPr sz="1200" spc="-5" dirty="0">
                <a:latin typeface="Calibri"/>
                <a:cs typeface="Calibri"/>
              </a:rPr>
              <a:t> with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ML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techniques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10"/>
              </a:spcBef>
            </a:pPr>
            <a:r>
              <a:rPr sz="1400" b="1" spc="-5" dirty="0">
                <a:latin typeface="Calibri"/>
                <a:cs typeface="Calibri"/>
              </a:rPr>
              <a:t>Motivation:</a:t>
            </a:r>
            <a:endParaRPr sz="1400">
              <a:latin typeface="Calibri"/>
              <a:cs typeface="Calibri"/>
            </a:endParaRPr>
          </a:p>
          <a:p>
            <a:pPr marL="12700" marR="15240">
              <a:lnSpc>
                <a:spcPct val="110000"/>
              </a:lnSpc>
              <a:spcBef>
                <a:spcPts val="844"/>
              </a:spcBef>
            </a:pPr>
            <a:r>
              <a:rPr sz="1200" spc="-5" dirty="0">
                <a:latin typeface="Calibri"/>
                <a:cs typeface="Calibri"/>
              </a:rPr>
              <a:t>Having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income</a:t>
            </a:r>
            <a:r>
              <a:rPr sz="1200" spc="2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data</a:t>
            </a:r>
            <a:r>
              <a:rPr sz="1200" spc="-10" dirty="0">
                <a:latin typeface="Calibri"/>
                <a:cs typeface="Calibri"/>
              </a:rPr>
              <a:t> is</a:t>
            </a:r>
            <a:r>
              <a:rPr sz="1200" spc="3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important </a:t>
            </a:r>
            <a:r>
              <a:rPr sz="1200" spc="-10" dirty="0">
                <a:latin typeface="Calibri"/>
                <a:cs typeface="Calibri"/>
              </a:rPr>
              <a:t>in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the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business</a:t>
            </a:r>
            <a:r>
              <a:rPr sz="1200" dirty="0">
                <a:latin typeface="Calibri"/>
                <a:cs typeface="Calibri"/>
              </a:rPr>
              <a:t> world.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Because </a:t>
            </a:r>
            <a:r>
              <a:rPr sz="1200" spc="-10" dirty="0">
                <a:latin typeface="Calibri"/>
                <a:cs typeface="Calibri"/>
              </a:rPr>
              <a:t>it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supports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businesses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an 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insight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that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they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need.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It gives</a:t>
            </a:r>
            <a:r>
              <a:rPr sz="1200" spc="1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them</a:t>
            </a:r>
            <a:r>
              <a:rPr sz="1200" dirty="0">
                <a:latin typeface="Calibri"/>
                <a:cs typeface="Calibri"/>
              </a:rPr>
              <a:t> a</a:t>
            </a:r>
            <a:r>
              <a:rPr sz="1200" spc="-5" dirty="0">
                <a:latin typeface="Calibri"/>
                <a:cs typeface="Calibri"/>
              </a:rPr>
              <a:t> better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idea</a:t>
            </a:r>
            <a:r>
              <a:rPr sz="1200" spc="2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regarding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what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should</a:t>
            </a:r>
            <a:r>
              <a:rPr sz="1200" spc="1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be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consistent,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what </a:t>
            </a:r>
            <a:r>
              <a:rPr sz="1200" spc="-254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went</a:t>
            </a:r>
            <a:r>
              <a:rPr sz="1200" spc="-5" dirty="0">
                <a:latin typeface="Calibri"/>
                <a:cs typeface="Calibri"/>
              </a:rPr>
              <a:t> well,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what</a:t>
            </a:r>
            <a:r>
              <a:rPr sz="1200" spc="2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didn't </a:t>
            </a:r>
            <a:r>
              <a:rPr sz="1200" spc="5" dirty="0">
                <a:latin typeface="Calibri"/>
                <a:cs typeface="Calibri"/>
              </a:rPr>
              <a:t>go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well,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5" dirty="0">
                <a:latin typeface="Calibri"/>
                <a:cs typeface="Calibri"/>
              </a:rPr>
              <a:t>and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what would</a:t>
            </a:r>
            <a:r>
              <a:rPr sz="1200" spc="5" dirty="0">
                <a:latin typeface="Calibri"/>
                <a:cs typeface="Calibri"/>
              </a:rPr>
              <a:t> have</a:t>
            </a:r>
            <a:r>
              <a:rPr sz="1200" spc="-5" dirty="0">
                <a:latin typeface="Calibri"/>
                <a:cs typeface="Calibri"/>
              </a:rPr>
              <a:t> been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done</a:t>
            </a:r>
            <a:r>
              <a:rPr sz="1200" spc="2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differently</a:t>
            </a:r>
            <a:r>
              <a:rPr sz="1200" spc="2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in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the</a:t>
            </a:r>
            <a:r>
              <a:rPr sz="1200" spc="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future.</a:t>
            </a:r>
            <a:endParaRPr sz="1200">
              <a:latin typeface="Calibri"/>
              <a:cs typeface="Calibri"/>
            </a:endParaRPr>
          </a:p>
          <a:p>
            <a:pPr marL="12700" marR="39370">
              <a:lnSpc>
                <a:spcPts val="1590"/>
              </a:lnSpc>
              <a:spcBef>
                <a:spcPts val="50"/>
              </a:spcBef>
            </a:pPr>
            <a:r>
              <a:rPr sz="1200" spc="-5" dirty="0">
                <a:latin typeface="Calibri"/>
                <a:cs typeface="Calibri"/>
              </a:rPr>
              <a:t>Having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the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right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set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of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data,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the</a:t>
            </a:r>
            <a:r>
              <a:rPr sz="1200" spc="1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business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will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have</a:t>
            </a:r>
            <a:r>
              <a:rPr sz="1200" spc="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-5" dirty="0">
                <a:latin typeface="Calibri"/>
                <a:cs typeface="Calibri"/>
              </a:rPr>
              <a:t> clear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vision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and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an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informed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decision. 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Income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data would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help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people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understand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as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well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as</a:t>
            </a:r>
            <a:r>
              <a:rPr sz="1200" spc="3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improving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the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business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process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which </a:t>
            </a:r>
            <a:r>
              <a:rPr sz="1200" spc="-254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might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help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people reduce the </a:t>
            </a:r>
            <a:r>
              <a:rPr sz="1200" dirty="0">
                <a:latin typeface="Calibri"/>
                <a:cs typeface="Calibri"/>
              </a:rPr>
              <a:t>wasted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money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5" dirty="0">
                <a:latin typeface="Calibri"/>
                <a:cs typeface="Calibri"/>
              </a:rPr>
              <a:t>or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time.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sz="1400" b="1" spc="-5" dirty="0">
                <a:latin typeface="Calibri"/>
                <a:cs typeface="Calibri"/>
              </a:rPr>
              <a:t>Understanding</a:t>
            </a:r>
            <a:r>
              <a:rPr sz="1400" b="1" spc="-3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Data:</a:t>
            </a:r>
            <a:endParaRPr sz="1400">
              <a:latin typeface="Calibri"/>
              <a:cs typeface="Calibri"/>
            </a:endParaRPr>
          </a:p>
          <a:p>
            <a:pPr marL="469900" lvl="1" indent="-229235">
              <a:lnSpc>
                <a:spcPct val="100000"/>
              </a:lnSpc>
              <a:spcBef>
                <a:spcPts val="1015"/>
              </a:spcBef>
              <a:buFont typeface="Calibri"/>
              <a:buAutoNum type="arabicPeriod"/>
              <a:tabLst>
                <a:tab pos="470534" algn="l"/>
              </a:tabLst>
            </a:pPr>
            <a:r>
              <a:rPr sz="1200" b="1" dirty="0">
                <a:latin typeface="Calibri"/>
                <a:cs typeface="Calibri"/>
              </a:rPr>
              <a:t>age: </a:t>
            </a:r>
            <a:r>
              <a:rPr sz="1200" spc="-5" dirty="0">
                <a:latin typeface="Calibri"/>
                <a:cs typeface="Calibri"/>
              </a:rPr>
              <a:t>Represents</a:t>
            </a:r>
            <a:r>
              <a:rPr sz="1200" dirty="0">
                <a:latin typeface="Calibri"/>
                <a:cs typeface="Calibri"/>
              </a:rPr>
              <a:t> an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individual’s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years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on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earth.</a:t>
            </a:r>
            <a:endParaRPr sz="1200">
              <a:latin typeface="Calibri"/>
              <a:cs typeface="Calibri"/>
            </a:endParaRPr>
          </a:p>
          <a:p>
            <a:pPr marL="469900" lvl="1" indent="-229235">
              <a:lnSpc>
                <a:spcPct val="100000"/>
              </a:lnSpc>
              <a:spcBef>
                <a:spcPts val="940"/>
              </a:spcBef>
              <a:buFont typeface="Calibri"/>
              <a:buAutoNum type="arabicPeriod"/>
              <a:tabLst>
                <a:tab pos="470534" algn="l"/>
              </a:tabLst>
            </a:pPr>
            <a:r>
              <a:rPr sz="1200" b="1" spc="-5" dirty="0">
                <a:latin typeface="Calibri"/>
                <a:cs typeface="Calibri"/>
              </a:rPr>
              <a:t>workclass:</a:t>
            </a:r>
            <a:r>
              <a:rPr sz="1200" b="1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Represents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an</a:t>
            </a:r>
            <a:r>
              <a:rPr sz="1200" spc="-10" dirty="0">
                <a:latin typeface="Calibri"/>
                <a:cs typeface="Calibri"/>
              </a:rPr>
              <a:t> individual’s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employment status</a:t>
            </a:r>
            <a:endParaRPr sz="1200">
              <a:latin typeface="Calibri"/>
              <a:cs typeface="Calibri"/>
            </a:endParaRPr>
          </a:p>
          <a:p>
            <a:pPr marL="469900" marR="217804" lvl="1" indent="-229235">
              <a:lnSpc>
                <a:spcPct val="110000"/>
              </a:lnSpc>
              <a:spcBef>
                <a:spcPts val="790"/>
              </a:spcBef>
              <a:buFont typeface="Calibri"/>
              <a:buAutoNum type="arabicPeriod"/>
              <a:tabLst>
                <a:tab pos="470534" algn="l"/>
              </a:tabLst>
            </a:pPr>
            <a:r>
              <a:rPr sz="1200" b="1" spc="-5" dirty="0">
                <a:latin typeface="Calibri"/>
                <a:cs typeface="Calibri"/>
              </a:rPr>
              <a:t>education_level:</a:t>
            </a:r>
            <a:r>
              <a:rPr sz="1200" b="1" spc="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Represents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an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individual’s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highest </a:t>
            </a:r>
            <a:r>
              <a:rPr sz="1200" spc="-5" dirty="0">
                <a:latin typeface="Calibri"/>
                <a:cs typeface="Calibri"/>
              </a:rPr>
              <a:t>level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of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education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achieved</a:t>
            </a:r>
            <a:r>
              <a:rPr sz="1200" spc="-10" dirty="0">
                <a:latin typeface="Calibri"/>
                <a:cs typeface="Calibri"/>
              </a:rPr>
              <a:t> in </a:t>
            </a:r>
            <a:r>
              <a:rPr sz="1200" spc="-254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object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form.</a:t>
            </a:r>
            <a:endParaRPr sz="1200">
              <a:latin typeface="Calibri"/>
              <a:cs typeface="Calibri"/>
            </a:endParaRPr>
          </a:p>
          <a:p>
            <a:pPr marL="469900" marR="255270" lvl="1" indent="-229235">
              <a:lnSpc>
                <a:spcPct val="110100"/>
              </a:lnSpc>
              <a:spcBef>
                <a:spcPts val="795"/>
              </a:spcBef>
              <a:buFont typeface="Calibri"/>
              <a:buAutoNum type="arabicPeriod"/>
              <a:tabLst>
                <a:tab pos="470534" algn="l"/>
              </a:tabLst>
            </a:pPr>
            <a:r>
              <a:rPr sz="1200" b="1" spc="-5" dirty="0">
                <a:latin typeface="Calibri"/>
                <a:cs typeface="Calibri"/>
              </a:rPr>
              <a:t>education-num: </a:t>
            </a:r>
            <a:r>
              <a:rPr sz="1200" spc="-5" dirty="0">
                <a:latin typeface="Calibri"/>
                <a:cs typeface="Calibri"/>
              </a:rPr>
              <a:t>Represents </a:t>
            </a:r>
            <a:r>
              <a:rPr sz="1200" dirty="0">
                <a:latin typeface="Calibri"/>
                <a:cs typeface="Calibri"/>
              </a:rPr>
              <a:t>an </a:t>
            </a:r>
            <a:r>
              <a:rPr sz="1200" spc="-5" dirty="0">
                <a:latin typeface="Calibri"/>
                <a:cs typeface="Calibri"/>
              </a:rPr>
              <a:t>individual’s </a:t>
            </a:r>
            <a:r>
              <a:rPr sz="1200" dirty="0">
                <a:latin typeface="Calibri"/>
                <a:cs typeface="Calibri"/>
              </a:rPr>
              <a:t>highest level </a:t>
            </a:r>
            <a:r>
              <a:rPr sz="1200" spc="-5" dirty="0">
                <a:latin typeface="Calibri"/>
                <a:cs typeface="Calibri"/>
              </a:rPr>
              <a:t>of education </a:t>
            </a:r>
            <a:r>
              <a:rPr sz="1200" dirty="0">
                <a:latin typeface="Calibri"/>
                <a:cs typeface="Calibri"/>
              </a:rPr>
              <a:t>achieved </a:t>
            </a:r>
            <a:r>
              <a:rPr sz="1200" spc="5" dirty="0">
                <a:latin typeface="Calibri"/>
                <a:cs typeface="Calibri"/>
              </a:rPr>
              <a:t>in </a:t>
            </a:r>
            <a:r>
              <a:rPr sz="1200" spc="-26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numerical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form.</a:t>
            </a:r>
            <a:endParaRPr sz="1200">
              <a:latin typeface="Calibri"/>
              <a:cs typeface="Calibri"/>
            </a:endParaRPr>
          </a:p>
          <a:p>
            <a:pPr marL="469900" lvl="1" indent="-229235">
              <a:lnSpc>
                <a:spcPct val="100000"/>
              </a:lnSpc>
              <a:spcBef>
                <a:spcPts val="935"/>
              </a:spcBef>
              <a:buFont typeface="Calibri"/>
              <a:buAutoNum type="arabicPeriod"/>
              <a:tabLst>
                <a:tab pos="470534" algn="l"/>
              </a:tabLst>
            </a:pPr>
            <a:r>
              <a:rPr sz="1200" b="1" spc="-5" dirty="0">
                <a:latin typeface="Calibri"/>
                <a:cs typeface="Calibri"/>
              </a:rPr>
              <a:t>marital-status:</a:t>
            </a:r>
            <a:r>
              <a:rPr sz="1200" b="1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Represents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an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individual’s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civil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status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in</a:t>
            </a:r>
            <a:r>
              <a:rPr sz="1200" spc="-5" dirty="0">
                <a:latin typeface="Calibri"/>
                <a:cs typeface="Calibri"/>
              </a:rPr>
              <a:t> relation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-5" dirty="0">
                <a:latin typeface="Calibri"/>
                <a:cs typeface="Calibri"/>
              </a:rPr>
              <a:t> significant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other.</a:t>
            </a:r>
            <a:endParaRPr sz="1200">
              <a:latin typeface="Calibri"/>
              <a:cs typeface="Calibri"/>
            </a:endParaRPr>
          </a:p>
          <a:p>
            <a:pPr marL="469900" lvl="1" indent="-229235">
              <a:lnSpc>
                <a:spcPct val="100000"/>
              </a:lnSpc>
              <a:spcBef>
                <a:spcPts val="935"/>
              </a:spcBef>
              <a:buFont typeface="Calibri"/>
              <a:buAutoNum type="arabicPeriod"/>
              <a:tabLst>
                <a:tab pos="470534" algn="l"/>
              </a:tabLst>
            </a:pPr>
            <a:r>
              <a:rPr sz="1200" b="1" spc="-5" dirty="0">
                <a:latin typeface="Calibri"/>
                <a:cs typeface="Calibri"/>
              </a:rPr>
              <a:t>occupation:</a:t>
            </a:r>
            <a:r>
              <a:rPr sz="1200" b="1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Represents</a:t>
            </a:r>
            <a:r>
              <a:rPr sz="1200" dirty="0">
                <a:latin typeface="Calibri"/>
                <a:cs typeface="Calibri"/>
              </a:rPr>
              <a:t> an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individual’s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general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occupation</a:t>
            </a:r>
            <a:endParaRPr sz="1200">
              <a:latin typeface="Calibri"/>
              <a:cs typeface="Calibri"/>
            </a:endParaRPr>
          </a:p>
          <a:p>
            <a:pPr marL="469900" lvl="1" indent="-229235">
              <a:lnSpc>
                <a:spcPct val="100000"/>
              </a:lnSpc>
              <a:spcBef>
                <a:spcPts val="960"/>
              </a:spcBef>
              <a:buFont typeface="Calibri"/>
              <a:buAutoNum type="arabicPeriod"/>
              <a:tabLst>
                <a:tab pos="470534" algn="l"/>
              </a:tabLst>
            </a:pPr>
            <a:r>
              <a:rPr sz="1200" b="1" dirty="0">
                <a:latin typeface="Calibri"/>
                <a:cs typeface="Calibri"/>
              </a:rPr>
              <a:t>name:</a:t>
            </a:r>
            <a:r>
              <a:rPr sz="1200" b="1" spc="-2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Represents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name</a:t>
            </a:r>
            <a:endParaRPr sz="1200">
              <a:latin typeface="Calibri"/>
              <a:cs typeface="Calibri"/>
            </a:endParaRPr>
          </a:p>
          <a:p>
            <a:pPr marL="469900" marR="459105" lvl="1" indent="-229235">
              <a:lnSpc>
                <a:spcPct val="110000"/>
              </a:lnSpc>
              <a:spcBef>
                <a:spcPts val="795"/>
              </a:spcBef>
              <a:buFont typeface="Calibri"/>
              <a:buAutoNum type="arabicPeriod"/>
              <a:tabLst>
                <a:tab pos="470534" algn="l"/>
              </a:tabLst>
            </a:pPr>
            <a:r>
              <a:rPr sz="1200" b="1" spc="-5" dirty="0">
                <a:latin typeface="Calibri"/>
                <a:cs typeface="Calibri"/>
              </a:rPr>
              <a:t>relationship</a:t>
            </a:r>
            <a:r>
              <a:rPr sz="1200" spc="-5" dirty="0">
                <a:latin typeface="Calibri"/>
                <a:cs typeface="Calibri"/>
              </a:rPr>
              <a:t>: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Represents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an</a:t>
            </a:r>
            <a:r>
              <a:rPr sz="1200" spc="2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individual’s</a:t>
            </a:r>
            <a:r>
              <a:rPr sz="1200" spc="2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relation </a:t>
            </a:r>
            <a:r>
              <a:rPr sz="1200" spc="10" dirty="0">
                <a:latin typeface="Calibri"/>
                <a:cs typeface="Calibri"/>
              </a:rPr>
              <a:t>to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others</a:t>
            </a:r>
            <a:r>
              <a:rPr sz="1200" spc="3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in 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2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family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unit.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The </a:t>
            </a:r>
            <a:r>
              <a:rPr sz="1200" spc="-254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options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aren’t</a:t>
            </a:r>
            <a:r>
              <a:rPr sz="1200" spc="2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consistent and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seem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overlap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with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marital-status </a:t>
            </a:r>
            <a:r>
              <a:rPr sz="1200" spc="-10" dirty="0">
                <a:latin typeface="Calibri"/>
                <a:cs typeface="Calibri"/>
              </a:rPr>
              <a:t>column.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6764" y="855013"/>
            <a:ext cx="5544820" cy="495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0000"/>
              </a:lnSpc>
              <a:spcBef>
                <a:spcPts val="100"/>
              </a:spcBef>
            </a:pPr>
            <a:r>
              <a:rPr sz="1400" b="1" spc="-10" dirty="0">
                <a:solidFill>
                  <a:srgbClr val="FF0000"/>
                </a:solidFill>
                <a:latin typeface="Calibri"/>
                <a:cs typeface="Calibri"/>
              </a:rPr>
              <a:t>Note:</a:t>
            </a:r>
            <a:r>
              <a:rPr sz="1400" b="1" spc="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The</a:t>
            </a:r>
            <a:r>
              <a:rPr sz="1400" b="1" spc="10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case</a:t>
            </a:r>
            <a:r>
              <a:rPr sz="1400" b="1" spc="15" dirty="0">
                <a:latin typeface="Calibri"/>
                <a:cs typeface="Calibri"/>
              </a:rPr>
              <a:t> </a:t>
            </a:r>
            <a:r>
              <a:rPr sz="1400" b="1" spc="-10" dirty="0">
                <a:latin typeface="Calibri"/>
                <a:cs typeface="Calibri"/>
              </a:rPr>
              <a:t>was</a:t>
            </a:r>
            <a:r>
              <a:rPr sz="1400" b="1" spc="-5" dirty="0">
                <a:latin typeface="Calibri"/>
                <a:cs typeface="Calibri"/>
              </a:rPr>
              <a:t> concluded</a:t>
            </a:r>
            <a:r>
              <a:rPr sz="1400" b="1" spc="15" dirty="0">
                <a:latin typeface="Calibri"/>
                <a:cs typeface="Calibri"/>
              </a:rPr>
              <a:t> </a:t>
            </a:r>
            <a:r>
              <a:rPr sz="1400" b="1" spc="-10" dirty="0">
                <a:latin typeface="Calibri"/>
                <a:cs typeface="Calibri"/>
              </a:rPr>
              <a:t>from</a:t>
            </a:r>
            <a:r>
              <a:rPr sz="1400" b="1" spc="35" dirty="0">
                <a:latin typeface="Calibri"/>
                <a:cs typeface="Calibri"/>
              </a:rPr>
              <a:t> </a:t>
            </a:r>
            <a:r>
              <a:rPr sz="1400" b="1" spc="-10" dirty="0">
                <a:latin typeface="Calibri"/>
                <a:cs typeface="Calibri"/>
              </a:rPr>
              <a:t>the</a:t>
            </a:r>
            <a:r>
              <a:rPr sz="1400" b="1" spc="20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perspective </a:t>
            </a:r>
            <a:r>
              <a:rPr sz="1400" b="1" dirty="0">
                <a:latin typeface="Calibri"/>
                <a:cs typeface="Calibri"/>
              </a:rPr>
              <a:t>of</a:t>
            </a:r>
            <a:r>
              <a:rPr sz="1400" b="1" spc="-15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a</a:t>
            </a:r>
            <a:r>
              <a:rPr sz="1400" b="1" spc="5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bank</a:t>
            </a:r>
            <a:r>
              <a:rPr sz="1400" b="1" spc="25" dirty="0">
                <a:latin typeface="Calibri"/>
                <a:cs typeface="Calibri"/>
              </a:rPr>
              <a:t> </a:t>
            </a:r>
            <a:r>
              <a:rPr sz="1400" b="1" spc="-10" dirty="0">
                <a:latin typeface="Calibri"/>
                <a:cs typeface="Calibri"/>
              </a:rPr>
              <a:t>or</a:t>
            </a:r>
            <a:r>
              <a:rPr sz="1400" b="1" spc="10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a</a:t>
            </a:r>
            <a:r>
              <a:rPr sz="1400" b="1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financial </a:t>
            </a:r>
            <a:r>
              <a:rPr sz="1400" b="1" spc="-300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instituation.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6764" y="880617"/>
            <a:ext cx="5737860" cy="36690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229235">
              <a:lnSpc>
                <a:spcPct val="100000"/>
              </a:lnSpc>
              <a:spcBef>
                <a:spcPts val="100"/>
              </a:spcBef>
              <a:buFont typeface="Calibri"/>
              <a:buAutoNum type="arabicPeriod" startAt="9"/>
              <a:tabLst>
                <a:tab pos="470534" algn="l"/>
              </a:tabLst>
            </a:pPr>
            <a:r>
              <a:rPr sz="1200" b="1" spc="-5" dirty="0">
                <a:latin typeface="Calibri"/>
                <a:cs typeface="Calibri"/>
              </a:rPr>
              <a:t>race:</a:t>
            </a:r>
            <a:r>
              <a:rPr sz="1200" b="1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Represents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an</a:t>
            </a:r>
            <a:r>
              <a:rPr sz="1200" spc="-10" dirty="0">
                <a:latin typeface="Calibri"/>
                <a:cs typeface="Calibri"/>
              </a:rPr>
              <a:t> individual’s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shared</a:t>
            </a:r>
            <a:r>
              <a:rPr sz="1200" spc="2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physical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or</a:t>
            </a:r>
            <a:r>
              <a:rPr sz="1200" spc="1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general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region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of</a:t>
            </a:r>
            <a:r>
              <a:rPr sz="1200" spc="1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origin</a:t>
            </a:r>
            <a:endParaRPr sz="1200">
              <a:latin typeface="Calibri"/>
              <a:cs typeface="Calibri"/>
            </a:endParaRPr>
          </a:p>
          <a:p>
            <a:pPr marL="469900" indent="-229235">
              <a:lnSpc>
                <a:spcPct val="100000"/>
              </a:lnSpc>
              <a:spcBef>
                <a:spcPts val="935"/>
              </a:spcBef>
              <a:buFont typeface="Calibri"/>
              <a:buAutoNum type="arabicPeriod" startAt="9"/>
              <a:tabLst>
                <a:tab pos="470534" algn="l"/>
              </a:tabLst>
            </a:pPr>
            <a:r>
              <a:rPr sz="1200" b="1" dirty="0">
                <a:latin typeface="Calibri"/>
                <a:cs typeface="Calibri"/>
              </a:rPr>
              <a:t>sex:</a:t>
            </a:r>
            <a:r>
              <a:rPr sz="1200" b="1" spc="-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Represents</a:t>
            </a:r>
            <a:r>
              <a:rPr sz="1200" dirty="0">
                <a:latin typeface="Calibri"/>
                <a:cs typeface="Calibri"/>
              </a:rPr>
              <a:t> an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individual’s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gender.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This</a:t>
            </a:r>
            <a:r>
              <a:rPr sz="1200" dirty="0">
                <a:latin typeface="Calibri"/>
                <a:cs typeface="Calibri"/>
              </a:rPr>
              <a:t> dataset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only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had</a:t>
            </a:r>
            <a:r>
              <a:rPr sz="1200" spc="15" dirty="0">
                <a:latin typeface="Calibri"/>
                <a:cs typeface="Calibri"/>
              </a:rPr>
              <a:t> </a:t>
            </a:r>
            <a:r>
              <a:rPr sz="1200" spc="10" dirty="0">
                <a:latin typeface="Calibri"/>
                <a:cs typeface="Calibri"/>
              </a:rPr>
              <a:t>two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options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for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gender.</a:t>
            </a:r>
            <a:endParaRPr sz="1200">
              <a:latin typeface="Calibri"/>
              <a:cs typeface="Calibri"/>
            </a:endParaRPr>
          </a:p>
          <a:p>
            <a:pPr marL="469900" marR="506095" indent="-229235">
              <a:lnSpc>
                <a:spcPct val="108300"/>
              </a:lnSpc>
              <a:spcBef>
                <a:spcPts val="845"/>
              </a:spcBef>
              <a:buFont typeface="Calibri"/>
              <a:buAutoNum type="arabicPeriod" startAt="9"/>
              <a:tabLst>
                <a:tab pos="470534" algn="l"/>
              </a:tabLst>
            </a:pPr>
            <a:r>
              <a:rPr sz="1200" b="1" spc="-5" dirty="0">
                <a:latin typeface="Calibri"/>
                <a:cs typeface="Calibri"/>
              </a:rPr>
              <a:t>capital-gain:</a:t>
            </a:r>
            <a:r>
              <a:rPr sz="1200" b="1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Represents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an</a:t>
            </a:r>
            <a:r>
              <a:rPr sz="1200" spc="-10" dirty="0">
                <a:latin typeface="Calibri"/>
                <a:cs typeface="Calibri"/>
              </a:rPr>
              <a:t> individual’s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profit</a:t>
            </a:r>
            <a:r>
              <a:rPr sz="1200" dirty="0">
                <a:latin typeface="Calibri"/>
                <a:cs typeface="Calibri"/>
              </a:rPr>
              <a:t> from</a:t>
            </a:r>
            <a:r>
              <a:rPr sz="1200" spc="-5" dirty="0">
                <a:latin typeface="Calibri"/>
                <a:cs typeface="Calibri"/>
              </a:rPr>
              <a:t> the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sale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of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property</a:t>
            </a:r>
            <a:r>
              <a:rPr sz="1200" spc="5" dirty="0">
                <a:latin typeface="Calibri"/>
                <a:cs typeface="Calibri"/>
              </a:rPr>
              <a:t> or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an </a:t>
            </a:r>
            <a:r>
              <a:rPr sz="1200" spc="-26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investment</a:t>
            </a:r>
            <a:endParaRPr sz="1200">
              <a:latin typeface="Calibri"/>
              <a:cs typeface="Calibri"/>
            </a:endParaRPr>
          </a:p>
          <a:p>
            <a:pPr marL="469900" marR="642620" indent="-229235">
              <a:lnSpc>
                <a:spcPct val="110000"/>
              </a:lnSpc>
              <a:spcBef>
                <a:spcPts val="815"/>
              </a:spcBef>
              <a:buFont typeface="Calibri"/>
              <a:buAutoNum type="arabicPeriod" startAt="9"/>
              <a:tabLst>
                <a:tab pos="470534" algn="l"/>
              </a:tabLst>
            </a:pPr>
            <a:r>
              <a:rPr sz="1200" b="1" spc="-5" dirty="0">
                <a:latin typeface="Calibri"/>
                <a:cs typeface="Calibri"/>
              </a:rPr>
              <a:t>capital-loss: </a:t>
            </a:r>
            <a:r>
              <a:rPr sz="1200" spc="-5" dirty="0">
                <a:latin typeface="Calibri"/>
                <a:cs typeface="Calibri"/>
              </a:rPr>
              <a:t>Represents </a:t>
            </a:r>
            <a:r>
              <a:rPr sz="1200" dirty="0">
                <a:latin typeface="Calibri"/>
                <a:cs typeface="Calibri"/>
              </a:rPr>
              <a:t>an </a:t>
            </a:r>
            <a:r>
              <a:rPr sz="1200" spc="-5" dirty="0">
                <a:latin typeface="Calibri"/>
                <a:cs typeface="Calibri"/>
              </a:rPr>
              <a:t>individual’s loss from </a:t>
            </a:r>
            <a:r>
              <a:rPr sz="1200" spc="5" dirty="0">
                <a:latin typeface="Calibri"/>
                <a:cs typeface="Calibri"/>
              </a:rPr>
              <a:t>the </a:t>
            </a:r>
            <a:r>
              <a:rPr sz="1200" spc="-5" dirty="0">
                <a:latin typeface="Calibri"/>
                <a:cs typeface="Calibri"/>
              </a:rPr>
              <a:t>sale of property </a:t>
            </a:r>
            <a:r>
              <a:rPr sz="1200" spc="5" dirty="0">
                <a:latin typeface="Calibri"/>
                <a:cs typeface="Calibri"/>
              </a:rPr>
              <a:t>or </a:t>
            </a:r>
            <a:r>
              <a:rPr sz="1200" dirty="0">
                <a:latin typeface="Calibri"/>
                <a:cs typeface="Calibri"/>
              </a:rPr>
              <a:t>an </a:t>
            </a:r>
            <a:r>
              <a:rPr sz="1200" spc="-26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investment</a:t>
            </a:r>
            <a:endParaRPr sz="1200">
              <a:latin typeface="Calibri"/>
              <a:cs typeface="Calibri"/>
            </a:endParaRPr>
          </a:p>
          <a:p>
            <a:pPr marL="469900" indent="-229235">
              <a:lnSpc>
                <a:spcPct val="100000"/>
              </a:lnSpc>
              <a:spcBef>
                <a:spcPts val="935"/>
              </a:spcBef>
              <a:buFont typeface="Calibri"/>
              <a:buAutoNum type="arabicPeriod" startAt="9"/>
              <a:tabLst>
                <a:tab pos="470534" algn="l"/>
              </a:tabLst>
            </a:pPr>
            <a:r>
              <a:rPr sz="1200" b="1" spc="-5" dirty="0">
                <a:latin typeface="Calibri"/>
                <a:cs typeface="Calibri"/>
              </a:rPr>
              <a:t>hours-per-week: </a:t>
            </a:r>
            <a:r>
              <a:rPr sz="1200" spc="-5" dirty="0">
                <a:latin typeface="Calibri"/>
                <a:cs typeface="Calibri"/>
              </a:rPr>
              <a:t>Represents</a:t>
            </a:r>
            <a:r>
              <a:rPr sz="1200" dirty="0">
                <a:latin typeface="Calibri"/>
                <a:cs typeface="Calibri"/>
              </a:rPr>
              <a:t> an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individual’s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hours</a:t>
            </a:r>
            <a:r>
              <a:rPr sz="1200" dirty="0">
                <a:latin typeface="Calibri"/>
                <a:cs typeface="Calibri"/>
              </a:rPr>
              <a:t> worked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5" dirty="0">
                <a:latin typeface="Calibri"/>
                <a:cs typeface="Calibri"/>
              </a:rPr>
              <a:t>per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week.</a:t>
            </a:r>
            <a:endParaRPr sz="1200">
              <a:latin typeface="Calibri"/>
              <a:cs typeface="Calibri"/>
            </a:endParaRPr>
          </a:p>
          <a:p>
            <a:pPr marL="469900" indent="-229235">
              <a:lnSpc>
                <a:spcPct val="100000"/>
              </a:lnSpc>
              <a:spcBef>
                <a:spcPts val="940"/>
              </a:spcBef>
              <a:buFont typeface="Calibri"/>
              <a:buAutoNum type="arabicPeriod" startAt="9"/>
              <a:tabLst>
                <a:tab pos="470534" algn="l"/>
              </a:tabLst>
            </a:pPr>
            <a:r>
              <a:rPr sz="1200" b="1" spc="-5" dirty="0">
                <a:latin typeface="Calibri"/>
                <a:cs typeface="Calibri"/>
              </a:rPr>
              <a:t>native-country:</a:t>
            </a:r>
            <a:r>
              <a:rPr sz="1200" b="1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Represents</a:t>
            </a:r>
            <a:r>
              <a:rPr sz="1200" dirty="0">
                <a:latin typeface="Calibri"/>
                <a:cs typeface="Calibri"/>
              </a:rPr>
              <a:t> an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individual’s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country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of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origin</a:t>
            </a:r>
            <a:endParaRPr sz="1200">
              <a:latin typeface="Calibri"/>
              <a:cs typeface="Calibri"/>
            </a:endParaRPr>
          </a:p>
          <a:p>
            <a:pPr marL="469900" indent="-229235">
              <a:lnSpc>
                <a:spcPct val="100000"/>
              </a:lnSpc>
              <a:spcBef>
                <a:spcPts val="935"/>
              </a:spcBef>
              <a:buFont typeface="Calibri"/>
              <a:buAutoNum type="arabicPeriod" startAt="9"/>
              <a:tabLst>
                <a:tab pos="470534" algn="l"/>
              </a:tabLst>
            </a:pPr>
            <a:r>
              <a:rPr sz="1200" b="1" spc="-5" dirty="0">
                <a:latin typeface="Calibri"/>
                <a:cs typeface="Calibri"/>
              </a:rPr>
              <a:t>Income:</a:t>
            </a:r>
            <a:r>
              <a:rPr sz="1200" b="1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The</a:t>
            </a:r>
            <a:r>
              <a:rPr sz="1200" spc="-5" dirty="0">
                <a:latin typeface="Calibri"/>
                <a:cs typeface="Calibri"/>
              </a:rPr>
              <a:t> amount</a:t>
            </a:r>
            <a:r>
              <a:rPr sz="1200" spc="2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of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money an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individual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generates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within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year.</a:t>
            </a:r>
            <a:endParaRPr sz="1200">
              <a:latin typeface="Calibri"/>
              <a:cs typeface="Calibri"/>
            </a:endParaRPr>
          </a:p>
          <a:p>
            <a:pPr marL="12700" marR="1441450" indent="822960">
              <a:lnSpc>
                <a:spcPts val="2930"/>
              </a:lnSpc>
              <a:spcBef>
                <a:spcPts val="175"/>
              </a:spcBef>
            </a:pPr>
            <a:r>
              <a:rPr sz="1600" b="1" spc="-5" dirty="0">
                <a:latin typeface="Calibri"/>
                <a:cs typeface="Calibri"/>
              </a:rPr>
              <a:t>Data</a:t>
            </a:r>
            <a:r>
              <a:rPr sz="1600" b="1" spc="-10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Analysis,</a:t>
            </a:r>
            <a:r>
              <a:rPr sz="1600" b="1" spc="-5" dirty="0">
                <a:latin typeface="Calibri"/>
                <a:cs typeface="Calibri"/>
              </a:rPr>
              <a:t> Cleaning</a:t>
            </a:r>
            <a:r>
              <a:rPr sz="1600" b="1" spc="5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and</a:t>
            </a:r>
            <a:r>
              <a:rPr sz="1600" b="1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Visualization </a:t>
            </a:r>
            <a:r>
              <a:rPr sz="1600" b="1" spc="-345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Data</a:t>
            </a:r>
            <a:r>
              <a:rPr sz="1600" b="1" spc="-10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Analysis</a:t>
            </a:r>
            <a:endParaRPr sz="1600">
              <a:latin typeface="Calibri"/>
              <a:cs typeface="Calibri"/>
            </a:endParaRPr>
          </a:p>
          <a:p>
            <a:pPr marL="12700" marR="12065">
              <a:lnSpc>
                <a:spcPct val="110000"/>
              </a:lnSpc>
              <a:spcBef>
                <a:spcPts val="590"/>
              </a:spcBef>
            </a:pPr>
            <a:r>
              <a:rPr sz="1200" spc="-5" dirty="0">
                <a:latin typeface="Calibri"/>
                <a:cs typeface="Calibri"/>
              </a:rPr>
              <a:t>Firstly, the type </a:t>
            </a:r>
            <a:r>
              <a:rPr sz="1200" spc="5" dirty="0">
                <a:latin typeface="Calibri"/>
                <a:cs typeface="Calibri"/>
              </a:rPr>
              <a:t>of </a:t>
            </a:r>
            <a:r>
              <a:rPr sz="1200" spc="-5" dirty="0">
                <a:latin typeface="Calibri"/>
                <a:cs typeface="Calibri"/>
              </a:rPr>
              <a:t>the file </a:t>
            </a:r>
            <a:r>
              <a:rPr sz="1200" dirty="0">
                <a:latin typeface="Calibri"/>
                <a:cs typeface="Calibri"/>
              </a:rPr>
              <a:t>was </a:t>
            </a:r>
            <a:r>
              <a:rPr sz="1200" spc="-5" dirty="0">
                <a:latin typeface="Calibri"/>
                <a:cs typeface="Calibri"/>
              </a:rPr>
              <a:t>changed </a:t>
            </a:r>
            <a:r>
              <a:rPr sz="1200" dirty="0">
                <a:latin typeface="Calibri"/>
                <a:cs typeface="Calibri"/>
              </a:rPr>
              <a:t>to </a:t>
            </a:r>
            <a:r>
              <a:rPr sz="1200" spc="-5" dirty="0">
                <a:latin typeface="Calibri"/>
                <a:cs typeface="Calibri"/>
              </a:rPr>
              <a:t>xlsx </a:t>
            </a:r>
            <a:r>
              <a:rPr sz="1200" dirty="0">
                <a:latin typeface="Calibri"/>
                <a:cs typeface="Calibri"/>
              </a:rPr>
              <a:t>due to </a:t>
            </a:r>
            <a:r>
              <a:rPr sz="1200" spc="-5" dirty="0">
                <a:latin typeface="Calibri"/>
                <a:cs typeface="Calibri"/>
              </a:rPr>
              <a:t>the fact that the </a:t>
            </a:r>
            <a:r>
              <a:rPr sz="1200" dirty="0">
                <a:latin typeface="Calibri"/>
                <a:cs typeface="Calibri"/>
              </a:rPr>
              <a:t>CSV </a:t>
            </a:r>
            <a:r>
              <a:rPr sz="1200" spc="-5" dirty="0">
                <a:latin typeface="Calibri"/>
                <a:cs typeface="Calibri"/>
              </a:rPr>
              <a:t>file couldn't be 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read.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After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then,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proper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names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were </a:t>
            </a:r>
            <a:r>
              <a:rPr sz="1200" dirty="0">
                <a:latin typeface="Calibri"/>
                <a:cs typeface="Calibri"/>
              </a:rPr>
              <a:t>given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the</a:t>
            </a:r>
            <a:r>
              <a:rPr sz="1200" spc="4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column</a:t>
            </a:r>
            <a:r>
              <a:rPr sz="1200" spc="1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in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order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10" dirty="0">
                <a:latin typeface="Calibri"/>
                <a:cs typeface="Calibri"/>
              </a:rPr>
              <a:t>to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be</a:t>
            </a:r>
            <a:r>
              <a:rPr sz="1200" spc="2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used</a:t>
            </a:r>
            <a:r>
              <a:rPr sz="1200" spc="-10" dirty="0">
                <a:latin typeface="Calibri"/>
                <a:cs typeface="Calibri"/>
              </a:rPr>
              <a:t> in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the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analysis.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86764" y="6847458"/>
            <a:ext cx="293306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Calibri"/>
                <a:cs typeface="Calibri"/>
              </a:rPr>
              <a:t>There</a:t>
            </a:r>
            <a:r>
              <a:rPr sz="1200" b="1" spc="-15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are</a:t>
            </a:r>
            <a:r>
              <a:rPr sz="1200" b="1" spc="-15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5</a:t>
            </a:r>
            <a:r>
              <a:rPr sz="1200" b="1" spc="-20" dirty="0">
                <a:latin typeface="Calibri"/>
                <a:cs typeface="Calibri"/>
              </a:rPr>
              <a:t> </a:t>
            </a:r>
            <a:r>
              <a:rPr sz="1200" b="1" spc="-5" dirty="0">
                <a:latin typeface="Calibri"/>
                <a:cs typeface="Calibri"/>
              </a:rPr>
              <a:t>numeric </a:t>
            </a:r>
            <a:r>
              <a:rPr sz="1200" b="1" dirty="0">
                <a:latin typeface="Calibri"/>
                <a:cs typeface="Calibri"/>
              </a:rPr>
              <a:t>and</a:t>
            </a:r>
            <a:r>
              <a:rPr sz="1200" b="1" spc="-5" dirty="0">
                <a:latin typeface="Calibri"/>
                <a:cs typeface="Calibri"/>
              </a:rPr>
              <a:t> 10</a:t>
            </a:r>
            <a:r>
              <a:rPr sz="1200" b="1" spc="-20" dirty="0">
                <a:latin typeface="Calibri"/>
                <a:cs typeface="Calibri"/>
              </a:rPr>
              <a:t> </a:t>
            </a:r>
            <a:r>
              <a:rPr sz="1200" b="1" spc="-5" dirty="0">
                <a:latin typeface="Calibri"/>
                <a:cs typeface="Calibri"/>
              </a:rPr>
              <a:t>categoric</a:t>
            </a:r>
            <a:r>
              <a:rPr sz="1200" b="1" spc="-10" dirty="0">
                <a:latin typeface="Calibri"/>
                <a:cs typeface="Calibri"/>
              </a:rPr>
              <a:t> </a:t>
            </a:r>
            <a:r>
              <a:rPr sz="1200" b="1" spc="-5" dirty="0">
                <a:latin typeface="Calibri"/>
                <a:cs typeface="Calibri"/>
              </a:rPr>
              <a:t>columns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9794" y="4557902"/>
            <a:ext cx="6286652" cy="207147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99794" y="7166164"/>
            <a:ext cx="3514725" cy="227630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6764" y="880617"/>
            <a:ext cx="24218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Calibri"/>
                <a:cs typeface="Calibri"/>
              </a:rPr>
              <a:t>Checking</a:t>
            </a:r>
            <a:r>
              <a:rPr sz="1200" b="1" spc="-15" dirty="0">
                <a:latin typeface="Calibri"/>
                <a:cs typeface="Calibri"/>
              </a:rPr>
              <a:t> </a:t>
            </a:r>
            <a:r>
              <a:rPr sz="1200" b="1" spc="-5" dirty="0">
                <a:latin typeface="Calibri"/>
                <a:cs typeface="Calibri"/>
              </a:rPr>
              <a:t>if</a:t>
            </a:r>
            <a:r>
              <a:rPr sz="1200" b="1" spc="-10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any</a:t>
            </a:r>
            <a:r>
              <a:rPr sz="1200" b="1" spc="-10" dirty="0">
                <a:latin typeface="Calibri"/>
                <a:cs typeface="Calibri"/>
              </a:rPr>
              <a:t> </a:t>
            </a:r>
            <a:r>
              <a:rPr sz="1200" b="1" spc="-5" dirty="0">
                <a:latin typeface="Calibri"/>
                <a:cs typeface="Calibri"/>
              </a:rPr>
              <a:t>cell</a:t>
            </a:r>
            <a:r>
              <a:rPr sz="1200" b="1" spc="-20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has</a:t>
            </a:r>
            <a:r>
              <a:rPr sz="1200" b="1" spc="-15" dirty="0">
                <a:latin typeface="Calibri"/>
                <a:cs typeface="Calibri"/>
              </a:rPr>
              <a:t> </a:t>
            </a:r>
            <a:r>
              <a:rPr sz="1200" b="1" spc="-5" dirty="0">
                <a:latin typeface="Calibri"/>
                <a:cs typeface="Calibri"/>
              </a:rPr>
              <a:t>missing</a:t>
            </a:r>
            <a:r>
              <a:rPr sz="1200" b="1" spc="-15" dirty="0">
                <a:latin typeface="Calibri"/>
                <a:cs typeface="Calibri"/>
              </a:rPr>
              <a:t> </a:t>
            </a:r>
            <a:r>
              <a:rPr sz="1200" b="1" spc="-5" dirty="0">
                <a:latin typeface="Calibri"/>
                <a:cs typeface="Calibri"/>
              </a:rPr>
              <a:t>values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86764" y="4252721"/>
            <a:ext cx="20421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Calibri"/>
                <a:cs typeface="Calibri"/>
              </a:rPr>
              <a:t>Unique</a:t>
            </a:r>
            <a:r>
              <a:rPr sz="1200" b="1" spc="-10" dirty="0">
                <a:latin typeface="Calibri"/>
                <a:cs typeface="Calibri"/>
              </a:rPr>
              <a:t> </a:t>
            </a:r>
            <a:r>
              <a:rPr sz="1200" b="1" spc="-5" dirty="0">
                <a:latin typeface="Calibri"/>
                <a:cs typeface="Calibri"/>
              </a:rPr>
              <a:t>values</a:t>
            </a:r>
            <a:r>
              <a:rPr sz="1200" b="1" spc="-10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for</a:t>
            </a:r>
            <a:r>
              <a:rPr sz="1200" b="1" spc="-5" dirty="0">
                <a:latin typeface="Calibri"/>
                <a:cs typeface="Calibri"/>
              </a:rPr>
              <a:t> each columns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9794" y="1202181"/>
            <a:ext cx="2238375" cy="287655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83648" y="4639462"/>
            <a:ext cx="5593013" cy="338761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6764" y="877569"/>
            <a:ext cx="5580380" cy="580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spc="-5" dirty="0">
                <a:latin typeface="Calibri"/>
                <a:cs typeface="Calibri"/>
              </a:rPr>
              <a:t>Data</a:t>
            </a:r>
            <a:r>
              <a:rPr sz="1600" b="1" spc="-20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Visualization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1200" b="1" spc="-5" dirty="0">
                <a:latin typeface="Calibri"/>
                <a:cs typeface="Calibri"/>
              </a:rPr>
              <a:t>Age:</a:t>
            </a:r>
            <a:r>
              <a:rPr sz="1200" b="1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1.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graph(under</a:t>
            </a:r>
            <a:r>
              <a:rPr sz="1200" spc="1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50k)</a:t>
            </a:r>
            <a:r>
              <a:rPr sz="1200" spc="1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is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skewed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while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2.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graph(more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than</a:t>
            </a:r>
            <a:r>
              <a:rPr sz="1200" spc="1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50k)</a:t>
            </a:r>
            <a:r>
              <a:rPr sz="1200" spc="1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is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normally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distributed.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86764" y="5234431"/>
            <a:ext cx="5701030" cy="62293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9200"/>
              </a:lnSpc>
              <a:spcBef>
                <a:spcPts val="85"/>
              </a:spcBef>
            </a:pPr>
            <a:r>
              <a:rPr sz="1200" b="1" spc="-5" dirty="0">
                <a:latin typeface="Calibri"/>
                <a:cs typeface="Calibri"/>
              </a:rPr>
              <a:t>Workclass:</a:t>
            </a:r>
            <a:r>
              <a:rPr sz="1200" b="1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Graph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shows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that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most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of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the</a:t>
            </a:r>
            <a:r>
              <a:rPr sz="1200" spc="2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people</a:t>
            </a:r>
            <a:r>
              <a:rPr sz="1200" spc="2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are</a:t>
            </a:r>
            <a:r>
              <a:rPr sz="1200" dirty="0">
                <a:latin typeface="Calibri"/>
                <a:cs typeface="Calibri"/>
              </a:rPr>
              <a:t> engaged</a:t>
            </a:r>
            <a:r>
              <a:rPr sz="1200" spc="-10" dirty="0">
                <a:latin typeface="Calibri"/>
                <a:cs typeface="Calibri"/>
              </a:rPr>
              <a:t> in </a:t>
            </a:r>
            <a:r>
              <a:rPr sz="1200" spc="-5" dirty="0">
                <a:latin typeface="Calibri"/>
                <a:cs typeface="Calibri"/>
              </a:rPr>
              <a:t>private occupation.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In 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addition,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it</a:t>
            </a:r>
            <a:r>
              <a:rPr sz="1200" spc="2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is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seen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that</a:t>
            </a:r>
            <a:r>
              <a:rPr sz="1200" spc="1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there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are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more</a:t>
            </a:r>
            <a:r>
              <a:rPr sz="1200" dirty="0">
                <a:latin typeface="Calibri"/>
                <a:cs typeface="Calibri"/>
              </a:rPr>
              <a:t> male </a:t>
            </a:r>
            <a:r>
              <a:rPr sz="1200" spc="-5" dirty="0">
                <a:latin typeface="Calibri"/>
                <a:cs typeface="Calibri"/>
              </a:rPr>
              <a:t>workers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than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female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workers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in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all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the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working </a:t>
            </a:r>
            <a:r>
              <a:rPr sz="1200" spc="-254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categories.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7078" y="1572767"/>
            <a:ext cx="5237018" cy="320606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75918" y="6016580"/>
            <a:ext cx="5327748" cy="324331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6764" y="862329"/>
            <a:ext cx="5737225" cy="427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0000"/>
              </a:lnSpc>
              <a:spcBef>
                <a:spcPts val="100"/>
              </a:spcBef>
            </a:pPr>
            <a:r>
              <a:rPr sz="1200" b="1" spc="-5" dirty="0">
                <a:latin typeface="Calibri"/>
                <a:cs typeface="Calibri"/>
              </a:rPr>
              <a:t>Education Level:</a:t>
            </a:r>
            <a:r>
              <a:rPr sz="1200" b="1" spc="1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The</a:t>
            </a:r>
            <a:r>
              <a:rPr sz="1200" spc="2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graph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is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representing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the </a:t>
            </a:r>
            <a:r>
              <a:rPr sz="1200" dirty="0">
                <a:latin typeface="Calibri"/>
                <a:cs typeface="Calibri"/>
              </a:rPr>
              <a:t>number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of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people</a:t>
            </a:r>
            <a:r>
              <a:rPr sz="1200" dirty="0">
                <a:latin typeface="Calibri"/>
                <a:cs typeface="Calibri"/>
              </a:rPr>
              <a:t> based</a:t>
            </a:r>
            <a:r>
              <a:rPr sz="1200" spc="1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upon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education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and </a:t>
            </a:r>
            <a:r>
              <a:rPr sz="1200" spc="-254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sex.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86764" y="3658362"/>
            <a:ext cx="563118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8300"/>
              </a:lnSpc>
              <a:spcBef>
                <a:spcPts val="100"/>
              </a:spcBef>
            </a:pPr>
            <a:r>
              <a:rPr sz="1200" b="1" spc="-5" dirty="0">
                <a:latin typeface="Calibri"/>
                <a:cs typeface="Calibri"/>
              </a:rPr>
              <a:t>Marital-Status:</a:t>
            </a:r>
            <a:r>
              <a:rPr sz="1200" b="1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The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graph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is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representing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the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number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of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people</a:t>
            </a:r>
            <a:r>
              <a:rPr sz="1200" dirty="0">
                <a:latin typeface="Calibri"/>
                <a:cs typeface="Calibri"/>
              </a:rPr>
              <a:t> based</a:t>
            </a:r>
            <a:r>
              <a:rPr sz="1200" spc="1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upon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marital-status </a:t>
            </a:r>
            <a:r>
              <a:rPr sz="1200" spc="-254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and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sex.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4163" y="1512909"/>
            <a:ext cx="5577658" cy="205223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74311" y="4275113"/>
            <a:ext cx="5588758" cy="231038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6764" y="862329"/>
            <a:ext cx="5417185" cy="427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0000"/>
              </a:lnSpc>
              <a:spcBef>
                <a:spcPts val="100"/>
              </a:spcBef>
            </a:pPr>
            <a:r>
              <a:rPr sz="1200" b="1" spc="-5" dirty="0">
                <a:latin typeface="Calibri"/>
                <a:cs typeface="Calibri"/>
              </a:rPr>
              <a:t>Occupation:</a:t>
            </a:r>
            <a:r>
              <a:rPr sz="1200" b="1" spc="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The</a:t>
            </a:r>
            <a:r>
              <a:rPr sz="1200" spc="-5" dirty="0">
                <a:latin typeface="Calibri"/>
                <a:cs typeface="Calibri"/>
              </a:rPr>
              <a:t> graph</a:t>
            </a:r>
            <a:r>
              <a:rPr sz="1200" spc="-10" dirty="0">
                <a:latin typeface="Calibri"/>
                <a:cs typeface="Calibri"/>
              </a:rPr>
              <a:t> is</a:t>
            </a:r>
            <a:r>
              <a:rPr sz="1200" spc="2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representing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the</a:t>
            </a:r>
            <a:r>
              <a:rPr sz="1200" spc="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number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of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people </a:t>
            </a:r>
            <a:r>
              <a:rPr sz="1200" dirty="0">
                <a:latin typeface="Calibri"/>
                <a:cs typeface="Calibri"/>
              </a:rPr>
              <a:t>based</a:t>
            </a:r>
            <a:r>
              <a:rPr sz="1200" spc="1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upon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job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types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and </a:t>
            </a:r>
            <a:r>
              <a:rPr sz="1200" spc="-254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income.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86764" y="4618735"/>
            <a:ext cx="565467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8300"/>
              </a:lnSpc>
              <a:spcBef>
                <a:spcPts val="100"/>
              </a:spcBef>
            </a:pPr>
            <a:r>
              <a:rPr sz="1200" b="1" spc="-5" dirty="0">
                <a:latin typeface="Calibri"/>
                <a:cs typeface="Calibri"/>
              </a:rPr>
              <a:t>Relationship:</a:t>
            </a:r>
            <a:r>
              <a:rPr sz="1200" b="1" spc="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The</a:t>
            </a:r>
            <a:r>
              <a:rPr sz="1200" dirty="0">
                <a:latin typeface="Calibri"/>
                <a:cs typeface="Calibri"/>
              </a:rPr>
              <a:t> graph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is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representing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the</a:t>
            </a:r>
            <a:r>
              <a:rPr sz="1200" spc="1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number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of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people </a:t>
            </a:r>
            <a:r>
              <a:rPr sz="1200" dirty="0">
                <a:latin typeface="Calibri"/>
                <a:cs typeface="Calibri"/>
              </a:rPr>
              <a:t>based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upon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relationship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5" dirty="0">
                <a:latin typeface="Calibri"/>
                <a:cs typeface="Calibri"/>
              </a:rPr>
              <a:t>and </a:t>
            </a:r>
            <a:r>
              <a:rPr sz="1200" spc="-254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income.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9794" y="1315708"/>
            <a:ext cx="5760720" cy="260022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85519" y="5154167"/>
            <a:ext cx="4648200" cy="442097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6764" y="880617"/>
            <a:ext cx="36334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Calibri"/>
                <a:cs typeface="Calibri"/>
              </a:rPr>
              <a:t>Race: </a:t>
            </a:r>
            <a:r>
              <a:rPr sz="1200" spc="-5" dirty="0">
                <a:latin typeface="Calibri"/>
                <a:cs typeface="Calibri"/>
              </a:rPr>
              <a:t>Most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of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the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people </a:t>
            </a:r>
            <a:r>
              <a:rPr sz="1200" dirty="0">
                <a:latin typeface="Calibri"/>
                <a:cs typeface="Calibri"/>
              </a:rPr>
              <a:t>are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white </a:t>
            </a:r>
            <a:r>
              <a:rPr sz="1200" spc="5" dirty="0">
                <a:latin typeface="Calibri"/>
                <a:cs typeface="Calibri"/>
              </a:rPr>
              <a:t>and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followed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by Black.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86764" y="4374641"/>
            <a:ext cx="46253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Calibri"/>
                <a:cs typeface="Calibri"/>
              </a:rPr>
              <a:t>Native</a:t>
            </a:r>
            <a:r>
              <a:rPr sz="1200" b="1" spc="-15" dirty="0">
                <a:latin typeface="Calibri"/>
                <a:cs typeface="Calibri"/>
              </a:rPr>
              <a:t> </a:t>
            </a:r>
            <a:r>
              <a:rPr sz="1200" b="1" spc="-5" dirty="0">
                <a:latin typeface="Calibri"/>
                <a:cs typeface="Calibri"/>
              </a:rPr>
              <a:t>country:</a:t>
            </a:r>
            <a:r>
              <a:rPr sz="1200" b="1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People are mostly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from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the</a:t>
            </a:r>
            <a:r>
              <a:rPr sz="1200" spc="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USA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spc="10" dirty="0">
                <a:latin typeface="Calibri"/>
                <a:cs typeface="Calibri"/>
              </a:rPr>
              <a:t>as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it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is</a:t>
            </a:r>
            <a:r>
              <a:rPr sz="1200" dirty="0">
                <a:latin typeface="Calibri"/>
                <a:cs typeface="Calibri"/>
              </a:rPr>
              <a:t> seen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on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the graph.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0804" y="1100581"/>
            <a:ext cx="4272390" cy="249509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99794" y="4702392"/>
            <a:ext cx="5760720" cy="445176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6764" y="862329"/>
            <a:ext cx="5249545" cy="427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0000"/>
              </a:lnSpc>
              <a:spcBef>
                <a:spcPts val="100"/>
              </a:spcBef>
            </a:pPr>
            <a:r>
              <a:rPr sz="1200" b="1" dirty="0">
                <a:latin typeface="Calibri"/>
                <a:cs typeface="Calibri"/>
              </a:rPr>
              <a:t>Hours</a:t>
            </a:r>
            <a:r>
              <a:rPr sz="1200" b="1" spc="-10" dirty="0">
                <a:latin typeface="Calibri"/>
                <a:cs typeface="Calibri"/>
              </a:rPr>
              <a:t> </a:t>
            </a:r>
            <a:r>
              <a:rPr sz="1200" b="1" spc="-5" dirty="0">
                <a:latin typeface="Calibri"/>
                <a:cs typeface="Calibri"/>
              </a:rPr>
              <a:t>per</a:t>
            </a:r>
            <a:r>
              <a:rPr sz="1200" b="1" dirty="0">
                <a:latin typeface="Calibri"/>
                <a:cs typeface="Calibri"/>
              </a:rPr>
              <a:t> </a:t>
            </a:r>
            <a:r>
              <a:rPr sz="1200" b="1" spc="-5" dirty="0">
                <a:latin typeface="Calibri"/>
                <a:cs typeface="Calibri"/>
              </a:rPr>
              <a:t>week:</a:t>
            </a:r>
            <a:r>
              <a:rPr sz="1200" b="1" spc="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There</a:t>
            </a:r>
            <a:r>
              <a:rPr sz="1200" spc="2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is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no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definite relationship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between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age </a:t>
            </a:r>
            <a:r>
              <a:rPr sz="1200" spc="-5" dirty="0">
                <a:latin typeface="Calibri"/>
                <a:cs typeface="Calibri"/>
              </a:rPr>
              <a:t>and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hours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they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work. </a:t>
            </a:r>
            <a:r>
              <a:rPr sz="1200" spc="-254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However,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it</a:t>
            </a:r>
            <a:r>
              <a:rPr sz="1200" spc="2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is</a:t>
            </a:r>
            <a:r>
              <a:rPr sz="1200" dirty="0">
                <a:latin typeface="Calibri"/>
                <a:cs typeface="Calibri"/>
              </a:rPr>
              <a:t> seen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that male tends</a:t>
            </a:r>
            <a:r>
              <a:rPr sz="1200" dirty="0">
                <a:latin typeface="Calibri"/>
                <a:cs typeface="Calibri"/>
              </a:rPr>
              <a:t> to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work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more</a:t>
            </a:r>
            <a:r>
              <a:rPr sz="1200" spc="1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hours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5" dirty="0">
                <a:latin typeface="Calibri"/>
                <a:cs typeface="Calibri"/>
              </a:rPr>
              <a:t>per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week.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86764" y="3896105"/>
            <a:ext cx="5429885" cy="427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0000"/>
              </a:lnSpc>
              <a:spcBef>
                <a:spcPts val="100"/>
              </a:spcBef>
            </a:pPr>
            <a:r>
              <a:rPr sz="1200" b="1" spc="-5" dirty="0">
                <a:latin typeface="Calibri"/>
                <a:cs typeface="Calibri"/>
              </a:rPr>
              <a:t>Income</a:t>
            </a:r>
            <a:r>
              <a:rPr sz="1200" b="1" spc="-15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:</a:t>
            </a:r>
            <a:r>
              <a:rPr sz="1200" b="1" spc="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The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majority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of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people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have</a:t>
            </a:r>
            <a:r>
              <a:rPr sz="1200" dirty="0">
                <a:latin typeface="Calibri"/>
                <a:cs typeface="Calibri"/>
              </a:rPr>
              <a:t> an</a:t>
            </a:r>
            <a:r>
              <a:rPr sz="1200" spc="1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income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5" dirty="0">
                <a:latin typeface="Calibri"/>
                <a:cs typeface="Calibri"/>
              </a:rPr>
              <a:t>of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less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than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50k.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The</a:t>
            </a:r>
            <a:r>
              <a:rPr sz="1200" spc="-5" dirty="0">
                <a:latin typeface="Calibri"/>
                <a:cs typeface="Calibri"/>
              </a:rPr>
              <a:t> graph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shows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that </a:t>
            </a:r>
            <a:r>
              <a:rPr sz="1200" spc="-254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males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make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more</a:t>
            </a:r>
            <a:r>
              <a:rPr sz="1200" spc="-5" dirty="0">
                <a:latin typeface="Calibri"/>
                <a:cs typeface="Calibri"/>
              </a:rPr>
              <a:t> money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than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females</a:t>
            </a:r>
            <a:r>
              <a:rPr sz="1200" spc="5" dirty="0">
                <a:latin typeface="Calibri"/>
                <a:cs typeface="Calibri"/>
              </a:rPr>
              <a:t> in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both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5" dirty="0">
                <a:latin typeface="Calibri"/>
                <a:cs typeface="Calibri"/>
              </a:rPr>
              <a:t>the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income</a:t>
            </a:r>
            <a:r>
              <a:rPr sz="1200" spc="1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categories.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52194" y="1377568"/>
            <a:ext cx="4343400" cy="24384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44766" y="4502098"/>
            <a:ext cx="5585227" cy="293413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</TotalTime>
  <Words>1826</Words>
  <Application>Microsoft Office PowerPoint</Application>
  <PresentationFormat>Custom</PresentationFormat>
  <Paragraphs>94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Arial MT</vt:lpstr>
      <vt:lpstr>Calibri</vt:lpstr>
      <vt:lpstr>Symbol</vt:lpstr>
      <vt:lpstr>Office Theme</vt:lpstr>
      <vt:lpstr>YapıKredi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YapıKredi</dc:title>
  <dc:creator>Nurullah Sirca</dc:creator>
  <cp:lastModifiedBy>Nurullah Sirca</cp:lastModifiedBy>
  <cp:revision>3</cp:revision>
  <dcterms:created xsi:type="dcterms:W3CDTF">2021-07-27T09:47:29Z</dcterms:created>
  <dcterms:modified xsi:type="dcterms:W3CDTF">2021-07-27T10:00:04Z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2021-07-27T00:00:00Z</vt:filetime>
  </property>
  <property fmtid="{D5CDD505-2E9C-101B-9397-08002B2CF9AE}" pid="3" name="Creator">
    <vt:lpwstr>Microsoft® Word 2016</vt:lpwstr>
  </property>
  <property fmtid="{D5CDD505-2E9C-101B-9397-08002B2CF9AE}" pid="4" name="LastSaved">
    <vt:filetime>2021-07-27T00:00:00Z</vt:filetime>
  </property>
</Properties>
</file>