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64" r:id="rId3"/>
    <p:sldId id="266" r:id="rId4"/>
    <p:sldId id="265" r:id="rId5"/>
    <p:sldId id="267" r:id="rId6"/>
    <p:sldId id="270" r:id="rId7"/>
    <p:sldId id="271" r:id="rId8"/>
    <p:sldId id="268" r:id="rId9"/>
    <p:sldId id="272" r:id="rId10"/>
    <p:sldId id="269" r:id="rId11"/>
    <p:sldId id="274" r:id="rId12"/>
    <p:sldId id="275" r:id="rId13"/>
    <p:sldId id="273" r:id="rId14"/>
    <p:sldId id="276" r:id="rId15"/>
    <p:sldId id="277" r:id="rId16"/>
    <p:sldId id="279" r:id="rId17"/>
    <p:sldId id="278" r:id="rId18"/>
    <p:sldId id="280" r:id="rId19"/>
    <p:sldId id="281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类，用来表达文件系统上的一个文件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03" y="1851670"/>
            <a:ext cx="2962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r>
              <a:rPr lang="en-US" altLang="zh-CN" dirty="0" smtClean="0"/>
              <a:t>VS</a:t>
            </a:r>
            <a:r>
              <a:rPr lang="zh-CN" altLang="en-US" dirty="0" smtClean="0"/>
              <a:t>字符？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63638"/>
            <a:ext cx="81369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个字节是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，可以表达普通的数字，字母和标点符号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zh-CN" altLang="en-US" dirty="0" smtClean="0"/>
              <a:t>个字符是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类型），除了字节的范畴外，还可以表达中文，日文。。火星文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字节的英文为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，字符的英文为</a:t>
            </a:r>
            <a:r>
              <a:rPr lang="en-US" altLang="zh-CN" dirty="0" smtClean="0"/>
              <a:t>Character</a:t>
            </a:r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用来读写文件的类分为两套体系结构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字</a:t>
            </a:r>
            <a:r>
              <a:rPr lang="zh-CN" altLang="en-US" dirty="0" smtClean="0"/>
              <a:t>节输入输出流和字符输入输出流。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字节输入输出流：用来读取全英文文件，或者二进制文件（如图片，声音），二进制文件也可以用记事本打开，只是全部乱码，因为二进制文件中包含了很多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之间的实际上不存在的字符。二进制本来就是给图片编辑软件，声音处理软件来读取的，不是给人看的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字符输入输出</a:t>
            </a:r>
            <a:r>
              <a:rPr lang="zh-CN" altLang="en-US" dirty="0" smtClean="0"/>
              <a:t>流：即可以读取全英文文件，只要给人看的，都可以用他来输入输出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5646"/>
            <a:ext cx="681494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例子：字节输</a:t>
            </a:r>
            <a:r>
              <a:rPr lang="zh-CN" altLang="en-US" dirty="0"/>
              <a:t>入流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5606"/>
            <a:ext cx="75608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test;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java.io.File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java.io.FileInputStream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java.io.IOException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TestClass</a:t>
            </a:r>
            <a:r>
              <a:rPr lang="en-US" b="1" dirty="0"/>
              <a:t> {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{</a:t>
            </a:r>
          </a:p>
          <a:p>
            <a:r>
              <a:rPr lang="en-US" dirty="0" err="1"/>
              <a:t>FileInputStream</a:t>
            </a:r>
            <a:r>
              <a:rPr lang="en-US" dirty="0"/>
              <a:t> in = </a:t>
            </a:r>
            <a:r>
              <a:rPr lang="en-US" b="1" dirty="0"/>
              <a:t>new </a:t>
            </a:r>
            <a:r>
              <a:rPr lang="en-US" b="1" dirty="0" err="1"/>
              <a:t>FileInputStream</a:t>
            </a:r>
            <a:r>
              <a:rPr lang="en-US" b="1" dirty="0"/>
              <a:t>(new File("test.txt"));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read = -1;</a:t>
            </a:r>
          </a:p>
          <a:p>
            <a:r>
              <a:rPr lang="en-US" b="1" dirty="0"/>
              <a:t>while((read = </a:t>
            </a:r>
            <a:r>
              <a:rPr lang="en-US" b="1" dirty="0" err="1"/>
              <a:t>in.read</a:t>
            </a:r>
            <a:r>
              <a:rPr lang="en-US" b="1" dirty="0"/>
              <a:t>()) != - 1){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(read </a:t>
            </a:r>
            <a:r>
              <a:rPr lang="en-US" i="1" dirty="0"/>
              <a:t>+ " </a:t>
            </a:r>
            <a:r>
              <a:rPr lang="en-US" i="1" dirty="0" smtClean="0"/>
              <a:t>");  </a:t>
            </a:r>
            <a:endParaRPr lang="en-US" i="1" dirty="0"/>
          </a:p>
          <a:p>
            <a:r>
              <a:rPr lang="en-US" dirty="0" smtClean="0"/>
              <a:t>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((</a:t>
            </a:r>
            <a:r>
              <a:rPr lang="en-US" b="1" i="1" dirty="0"/>
              <a:t>char)read + " ");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in.close</a:t>
            </a:r>
            <a:r>
              <a:rPr lang="en-US" dirty="0"/>
              <a:t>();</a:t>
            </a:r>
          </a:p>
          <a:p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177966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文件内容为：</a:t>
            </a:r>
            <a:endParaRPr lang="en-US" altLang="zh-CN" dirty="0" smtClean="0"/>
          </a:p>
          <a:p>
            <a:r>
              <a:rPr lang="en-US" dirty="0"/>
              <a:t>1aA</a:t>
            </a:r>
            <a:r>
              <a:rPr lang="ja-JP" altLang="en-US" dirty="0"/>
              <a:t>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果用字符流来读呢？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7614"/>
            <a:ext cx="69127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</a:t>
            </a:r>
            <a:r>
              <a:rPr lang="zh-CN" altLang="en-US" dirty="0" smtClean="0"/>
              <a:t>么修改？将前一张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改成</a:t>
            </a:r>
            <a:r>
              <a:rPr lang="en-US" altLang="zh-CN" dirty="0" err="1" smtClean="0"/>
              <a:t>FileReader</a:t>
            </a:r>
            <a:r>
              <a:rPr lang="zh-CN" altLang="en-US" dirty="0" smtClean="0"/>
              <a:t>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际工作流程：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忆一下编码解码的过程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字节流不编码也不解码，把</a:t>
            </a:r>
            <a:r>
              <a:rPr lang="ja-JP" altLang="en-US" dirty="0" smtClean="0"/>
              <a:t>ありのまま</a:t>
            </a:r>
            <a:r>
              <a:rPr lang="zh-CN" altLang="en-US" dirty="0" smtClean="0"/>
              <a:t>的内容全盘托出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字符流就像一个爱打扮的人，再把自己展现给大家看前，把自己打扮成人能理解的样子。</a:t>
            </a:r>
            <a:endParaRPr lang="en-US" altLang="zh-CN" dirty="0" smtClean="0"/>
          </a:p>
          <a:p>
            <a:r>
              <a:rPr lang="zh-CN" altLang="en-US" dirty="0" smtClean="0"/>
              <a:t>其实字符流内部还是使用字节流读取的（包装），只是他发现是英文时，直接输出，而发现是汉字时，会取两个字节，拼成一个汉字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怎么判断是汉字还是英文字母？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看前一张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的‘</a:t>
            </a:r>
            <a:r>
              <a:rPr lang="ja-JP" altLang="en-US" dirty="0" smtClean="0"/>
              <a:t>あ’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个字节，我们说过非英文字符一般是两个字节，还有一个字节就是用来告诉解码器，这是一个非英文字符，请取两个字节来解码我。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字符字节流结构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9622"/>
            <a:ext cx="8335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缓冲输入输出流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75606"/>
            <a:ext cx="3767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包装的概念：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dirty="0" smtClean="0"/>
              <a:t>Class Person{</a:t>
            </a:r>
          </a:p>
          <a:p>
            <a:r>
              <a:rPr lang="en-US" dirty="0"/>
              <a:t> </a:t>
            </a:r>
            <a:r>
              <a:rPr lang="en-US" dirty="0" smtClean="0"/>
              <a:t>  protected </a:t>
            </a:r>
            <a:r>
              <a:rPr lang="en-US" altLang="zh-CN" dirty="0" smtClean="0"/>
              <a:t>String </a:t>
            </a:r>
            <a:r>
              <a:rPr lang="en-US" dirty="0" smtClean="0"/>
              <a:t>speak(){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“我是小明</a:t>
            </a:r>
            <a:r>
              <a:rPr lang="en-US" altLang="zh-CN" dirty="0" smtClean="0"/>
              <a:t>”;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Class </a:t>
            </a:r>
            <a:r>
              <a:rPr lang="en-US" altLang="zh-CN" dirty="0" err="1" smtClean="0"/>
              <a:t>Xenophilla</a:t>
            </a:r>
            <a:r>
              <a:rPr lang="en-US" altLang="zh-CN" dirty="0" smtClean="0"/>
              <a:t> extends Person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protected </a:t>
            </a:r>
            <a:r>
              <a:rPr lang="en-US" altLang="zh-CN" dirty="0"/>
              <a:t>String </a:t>
            </a:r>
            <a:r>
              <a:rPr lang="en-US" dirty="0"/>
              <a:t>speak(){</a:t>
            </a:r>
          </a:p>
          <a:p>
            <a:r>
              <a:rPr lang="en-US" dirty="0"/>
              <a:t>      </a:t>
            </a:r>
            <a:r>
              <a:rPr lang="en-US" altLang="zh-CN" dirty="0"/>
              <a:t>return </a:t>
            </a:r>
            <a:r>
              <a:rPr lang="en-US" altLang="zh-CN" dirty="0" err="1" smtClean="0"/>
              <a:t>super.speak</a:t>
            </a:r>
            <a:r>
              <a:rPr lang="en-US" altLang="zh-CN" dirty="0" smtClean="0"/>
              <a:t>() + </a:t>
            </a:r>
            <a:r>
              <a:rPr lang="zh-CN" altLang="en-US" dirty="0" smtClean="0"/>
              <a:t>“ </a:t>
            </a:r>
            <a:r>
              <a:rPr lang="en-US" altLang="zh-CN" dirty="0" smtClean="0"/>
              <a:t>Hello everybody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287491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同理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字符输入输出流包装了字节输入输出流。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时，无论哪种输入输出流都提供了对应的缓冲流。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为什么要缓冲流？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运用缓冲流之后对象的结构是怎样的？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的这种设计模式有什么专属名称？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Decorator</a:t>
            </a:r>
            <a:r>
              <a:rPr lang="zh-CN" altLang="en-US" dirty="0" smtClean="0"/>
              <a:t>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274" y="1347614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为简单起见，我</a:t>
            </a:r>
            <a:r>
              <a:rPr lang="zh-CN" altLang="en-US" dirty="0"/>
              <a:t>们的课程侧重字符输入输出</a:t>
            </a:r>
            <a:r>
              <a:rPr lang="zh-CN" altLang="en-US" dirty="0" smtClean="0"/>
              <a:t>流，等深刻理解之后，同学可以自行再去研究字节输入输出流（节约空间，可以存储二进制文件）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1.</a:t>
            </a:r>
            <a:r>
              <a:rPr lang="zh-CN" altLang="en-US" dirty="0"/>
              <a:t>创</a:t>
            </a:r>
            <a:r>
              <a:rPr lang="zh-CN" altLang="en-US" dirty="0" smtClean="0"/>
              <a:t>建三个学生信息，学生信息包括姓名和对此人的介绍</a:t>
            </a:r>
            <a:endParaRPr lang="en-US" altLang="zh-CN" dirty="0" smtClean="0"/>
          </a:p>
          <a:p>
            <a:r>
              <a:rPr lang="zh-CN" altLang="en-US" dirty="0" smtClean="0"/>
              <a:t>小小刚：爸爸很有钱的富二代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凤：在美白富美艺术家</a:t>
            </a:r>
            <a:endParaRPr lang="en-US" altLang="zh-CN" dirty="0" smtClean="0"/>
          </a:p>
          <a:p>
            <a:r>
              <a:rPr lang="zh-CN" altLang="en-US" dirty="0"/>
              <a:t>小星</a:t>
            </a:r>
            <a:r>
              <a:rPr lang="zh-CN" altLang="en-US" dirty="0" smtClean="0"/>
              <a:t>星：专职龙套，有兴趣请拨打</a:t>
            </a:r>
            <a:r>
              <a:rPr lang="en-US" altLang="zh-CN" dirty="0" smtClean="0"/>
              <a:t>010010010</a:t>
            </a:r>
          </a:p>
          <a:p>
            <a:endParaRPr lang="en-US" altLang="zh-CN" dirty="0"/>
          </a:p>
          <a:p>
            <a:r>
              <a:rPr lang="zh-CN" altLang="en-US" dirty="0"/>
              <a:t>存</a:t>
            </a:r>
            <a:r>
              <a:rPr lang="zh-CN" altLang="en-US" dirty="0" smtClean="0"/>
              <a:t>储到</a:t>
            </a:r>
            <a:r>
              <a:rPr lang="en-US" altLang="zh-CN" dirty="0" smtClean="0"/>
              <a:t>person.txt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然后将信息从</a:t>
            </a:r>
            <a:r>
              <a:rPr lang="en-US" altLang="zh-CN" dirty="0" smtClean="0"/>
              <a:t>person.txt</a:t>
            </a:r>
            <a:r>
              <a:rPr lang="zh-CN" altLang="en-US" dirty="0" smtClean="0"/>
              <a:t>中读出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中将用到</a:t>
            </a:r>
            <a:endParaRPr lang="en-US" altLang="zh-CN" dirty="0" smtClean="0"/>
          </a:p>
          <a:p>
            <a:r>
              <a:rPr lang="en-US" altLang="zh-CN" dirty="0" err="1" smtClean="0"/>
              <a:t>FileReader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FileWriter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BufferedReader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BufferedWriter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图形界面的编辑器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58684"/>
            <a:ext cx="4176464" cy="39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7654"/>
            <a:ext cx="66247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b="1" dirty="0"/>
              <a:t>package test;</a:t>
            </a:r>
          </a:p>
          <a:p>
            <a:endParaRPr lang="en-US" sz="100" dirty="0"/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java.awt.BorderLayout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java.awt.Dimension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java.awt.event.ActionEvent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java.awt.event.ActionListener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java.awt.event.KeyAdapter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java.awt.event.KeyEvent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java.io.BufferedReader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java.io.BufferedWriter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java.io.File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java.io.FileReader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java.io.FileWriter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java.io.IOException</a:t>
            </a:r>
            <a:r>
              <a:rPr lang="en-US" sz="100" b="1" dirty="0"/>
              <a:t>;</a:t>
            </a:r>
          </a:p>
          <a:p>
            <a:endParaRPr lang="en-US" sz="100" dirty="0"/>
          </a:p>
          <a:p>
            <a:r>
              <a:rPr lang="en-US" sz="100" b="1" dirty="0"/>
              <a:t>import </a:t>
            </a:r>
            <a:r>
              <a:rPr lang="en-US" sz="100" b="1" dirty="0" err="1"/>
              <a:t>javax.swing.JButton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javax.swing.JFrame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javax.swing.JOptionPane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javax.swing.JPanel</a:t>
            </a:r>
            <a:r>
              <a:rPr lang="en-US" sz="100" b="1" dirty="0"/>
              <a:t>;</a:t>
            </a:r>
          </a:p>
          <a:p>
            <a:r>
              <a:rPr lang="en-US" sz="100" b="1" dirty="0"/>
              <a:t>import </a:t>
            </a:r>
            <a:r>
              <a:rPr lang="en-US" sz="100" b="1" dirty="0" err="1"/>
              <a:t>javax.swing.JTextArea</a:t>
            </a:r>
            <a:r>
              <a:rPr lang="en-US" sz="100" b="1" dirty="0"/>
              <a:t>;</a:t>
            </a:r>
          </a:p>
          <a:p>
            <a:endParaRPr lang="en-US" sz="100" dirty="0"/>
          </a:p>
          <a:p>
            <a:r>
              <a:rPr lang="en-US" sz="100" b="1" dirty="0"/>
              <a:t>public class Editor {</a:t>
            </a:r>
          </a:p>
          <a:p>
            <a:r>
              <a:rPr lang="en-US" sz="100" b="1" dirty="0"/>
              <a:t>public static void main(String[] </a:t>
            </a:r>
            <a:r>
              <a:rPr lang="en-US" sz="100" b="1" dirty="0" err="1"/>
              <a:t>args</a:t>
            </a:r>
            <a:r>
              <a:rPr lang="en-US" sz="100" b="1" dirty="0"/>
              <a:t>) throws </a:t>
            </a:r>
            <a:r>
              <a:rPr lang="en-US" sz="100" b="1" dirty="0" err="1"/>
              <a:t>IOException</a:t>
            </a:r>
            <a:r>
              <a:rPr lang="en-US" sz="100" b="1" dirty="0"/>
              <a:t> {</a:t>
            </a:r>
          </a:p>
          <a:p>
            <a:r>
              <a:rPr lang="en-US" sz="100" dirty="0" err="1"/>
              <a:t>JFrame</a:t>
            </a:r>
            <a:r>
              <a:rPr lang="en-US" sz="100" dirty="0"/>
              <a:t> frame = </a:t>
            </a:r>
            <a:r>
              <a:rPr lang="en-US" sz="100" b="1" dirty="0"/>
              <a:t>new </a:t>
            </a:r>
            <a:r>
              <a:rPr lang="en-US" sz="100" b="1" dirty="0" err="1"/>
              <a:t>JFrame</a:t>
            </a:r>
            <a:r>
              <a:rPr lang="en-US" sz="100" b="1" dirty="0"/>
              <a:t>("Editor");</a:t>
            </a:r>
          </a:p>
          <a:p>
            <a:endParaRPr lang="en-US" sz="100" dirty="0"/>
          </a:p>
          <a:p>
            <a:r>
              <a:rPr lang="en-US" sz="100" dirty="0" err="1"/>
              <a:t>frame.setDefaultCloseOperation</a:t>
            </a:r>
            <a:r>
              <a:rPr lang="en-US" sz="100" dirty="0"/>
              <a:t>(</a:t>
            </a:r>
            <a:r>
              <a:rPr lang="en-US" sz="100" dirty="0" err="1"/>
              <a:t>JFrame.</a:t>
            </a:r>
            <a:r>
              <a:rPr lang="en-US" sz="100" i="1" dirty="0" err="1"/>
              <a:t>EXIT_ON_CLOSE</a:t>
            </a:r>
            <a:r>
              <a:rPr lang="en-US" sz="100" i="1" dirty="0"/>
              <a:t>);</a:t>
            </a:r>
          </a:p>
          <a:p>
            <a:endParaRPr lang="en-US" sz="100" dirty="0"/>
          </a:p>
          <a:p>
            <a:r>
              <a:rPr lang="en-US" sz="100" b="1" dirty="0"/>
              <a:t>final </a:t>
            </a:r>
            <a:r>
              <a:rPr lang="en-US" sz="100" b="1" dirty="0" err="1"/>
              <a:t>JTextArea</a:t>
            </a:r>
            <a:r>
              <a:rPr lang="en-US" sz="100" b="1" dirty="0"/>
              <a:t> area = new </a:t>
            </a:r>
            <a:r>
              <a:rPr lang="en-US" sz="100" b="1" dirty="0" err="1"/>
              <a:t>JTextArea</a:t>
            </a:r>
            <a:r>
              <a:rPr lang="en-US" sz="100" b="1" dirty="0"/>
              <a:t>(30, 100);</a:t>
            </a:r>
          </a:p>
          <a:p>
            <a:r>
              <a:rPr lang="en-US" sz="100" dirty="0" err="1"/>
              <a:t>area.addKeyListener</a:t>
            </a:r>
            <a:r>
              <a:rPr lang="en-US" sz="100" dirty="0"/>
              <a:t>(</a:t>
            </a:r>
            <a:r>
              <a:rPr lang="en-US" sz="100" b="1" dirty="0"/>
              <a:t>new </a:t>
            </a:r>
            <a:r>
              <a:rPr lang="en-US" sz="100" b="1" dirty="0" err="1"/>
              <a:t>KeyAdapter</a:t>
            </a:r>
            <a:r>
              <a:rPr lang="en-US" sz="100" b="1" dirty="0"/>
              <a:t>() {</a:t>
            </a:r>
          </a:p>
          <a:p>
            <a:r>
              <a:rPr lang="en-US" sz="100" dirty="0"/>
              <a:t>@Override</a:t>
            </a:r>
          </a:p>
          <a:p>
            <a:r>
              <a:rPr lang="en-US" sz="100" b="1" dirty="0"/>
              <a:t>public void </a:t>
            </a:r>
            <a:r>
              <a:rPr lang="en-US" sz="100" b="1" dirty="0" err="1"/>
              <a:t>keyPressed</a:t>
            </a:r>
            <a:r>
              <a:rPr lang="en-US" sz="100" b="1" dirty="0"/>
              <a:t>(</a:t>
            </a:r>
            <a:r>
              <a:rPr lang="en-US" sz="100" b="1" dirty="0" err="1"/>
              <a:t>KeyEvent</a:t>
            </a:r>
            <a:r>
              <a:rPr lang="en-US" sz="100" b="1" dirty="0"/>
              <a:t> e) {</a:t>
            </a:r>
          </a:p>
          <a:p>
            <a:r>
              <a:rPr lang="en-US" sz="100" b="1" dirty="0"/>
              <a:t>if (</a:t>
            </a:r>
            <a:r>
              <a:rPr lang="en-US" sz="100" b="1" dirty="0" err="1"/>
              <a:t>e.getKeyCode</a:t>
            </a:r>
            <a:r>
              <a:rPr lang="en-US" sz="100" b="1" dirty="0"/>
              <a:t>() == </a:t>
            </a:r>
            <a:r>
              <a:rPr lang="en-US" sz="100" b="1" dirty="0" err="1"/>
              <a:t>KeyEvent.</a:t>
            </a:r>
            <a:r>
              <a:rPr lang="en-US" sz="100" b="1" i="1" dirty="0" err="1"/>
              <a:t>VK_S</a:t>
            </a:r>
            <a:endParaRPr lang="en-US" sz="100" b="1" i="1" dirty="0"/>
          </a:p>
          <a:p>
            <a:r>
              <a:rPr lang="en-US" sz="100" dirty="0"/>
              <a:t>&amp;&amp; (</a:t>
            </a:r>
            <a:r>
              <a:rPr lang="en-US" sz="100" dirty="0" err="1"/>
              <a:t>e.getModifiers</a:t>
            </a:r>
            <a:r>
              <a:rPr lang="en-US" sz="100" dirty="0"/>
              <a:t>() &amp; </a:t>
            </a:r>
            <a:r>
              <a:rPr lang="en-US" sz="100" dirty="0" err="1"/>
              <a:t>KeyEvent.</a:t>
            </a:r>
            <a:r>
              <a:rPr lang="en-US" sz="100" i="1" dirty="0" err="1"/>
              <a:t>CTRL_MASK</a:t>
            </a:r>
            <a:r>
              <a:rPr lang="en-US" sz="100" i="1" dirty="0"/>
              <a:t>) != 0) {</a:t>
            </a:r>
          </a:p>
          <a:p>
            <a:r>
              <a:rPr lang="en-US" sz="100" b="1" dirty="0"/>
              <a:t>try {</a:t>
            </a:r>
          </a:p>
          <a:p>
            <a:r>
              <a:rPr lang="en-US" sz="100" i="1" dirty="0"/>
              <a:t>save(area);</a:t>
            </a:r>
          </a:p>
          <a:p>
            <a:r>
              <a:rPr lang="en-US" sz="100" dirty="0"/>
              <a:t>} </a:t>
            </a:r>
            <a:r>
              <a:rPr lang="en-US" sz="100" b="1" dirty="0"/>
              <a:t>catch (</a:t>
            </a:r>
            <a:r>
              <a:rPr lang="en-US" sz="100" b="1" dirty="0" err="1"/>
              <a:t>IOException</a:t>
            </a:r>
            <a:r>
              <a:rPr lang="en-US" sz="100" b="1" dirty="0"/>
              <a:t> e1) {</a:t>
            </a:r>
          </a:p>
          <a:p>
            <a:r>
              <a:rPr lang="en-US" sz="100" dirty="0"/>
              <a:t>e1.printStackTrace();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});</a:t>
            </a:r>
          </a:p>
          <a:p>
            <a:r>
              <a:rPr lang="en-US" sz="100" dirty="0" err="1"/>
              <a:t>frame.add</a:t>
            </a:r>
            <a:r>
              <a:rPr lang="en-US" sz="100" dirty="0"/>
              <a:t>(area, </a:t>
            </a:r>
            <a:r>
              <a:rPr lang="en-US" sz="100" dirty="0" err="1"/>
              <a:t>BorderLayout.</a:t>
            </a:r>
            <a:r>
              <a:rPr lang="en-US" sz="100" i="1" dirty="0" err="1"/>
              <a:t>NORTH</a:t>
            </a:r>
            <a:r>
              <a:rPr lang="en-US" sz="100" i="1" dirty="0"/>
              <a:t>);</a:t>
            </a:r>
          </a:p>
          <a:p>
            <a:endParaRPr lang="en-US" sz="100" dirty="0"/>
          </a:p>
          <a:p>
            <a:r>
              <a:rPr lang="en-US" sz="100" dirty="0" err="1"/>
              <a:t>JPanel</a:t>
            </a:r>
            <a:r>
              <a:rPr lang="en-US" sz="100" dirty="0"/>
              <a:t> </a:t>
            </a:r>
            <a:r>
              <a:rPr lang="en-US" sz="100" dirty="0" err="1"/>
              <a:t>downPanel</a:t>
            </a:r>
            <a:r>
              <a:rPr lang="en-US" sz="100" dirty="0"/>
              <a:t> = </a:t>
            </a:r>
            <a:r>
              <a:rPr lang="en-US" sz="100" b="1" dirty="0"/>
              <a:t>new </a:t>
            </a:r>
            <a:r>
              <a:rPr lang="en-US" sz="100" b="1" dirty="0" err="1"/>
              <a:t>JPanel</a:t>
            </a:r>
            <a:r>
              <a:rPr lang="en-US" sz="100" b="1" dirty="0"/>
              <a:t>();</a:t>
            </a:r>
          </a:p>
          <a:p>
            <a:endParaRPr lang="en-US" sz="100" dirty="0"/>
          </a:p>
          <a:p>
            <a:r>
              <a:rPr lang="en-US" sz="100" dirty="0" err="1"/>
              <a:t>JButton</a:t>
            </a:r>
            <a:r>
              <a:rPr lang="en-US" sz="100" dirty="0"/>
              <a:t> button = </a:t>
            </a:r>
            <a:r>
              <a:rPr lang="en-US" sz="100" b="1" dirty="0"/>
              <a:t>new </a:t>
            </a:r>
            <a:r>
              <a:rPr lang="en-US" sz="100" b="1" dirty="0" err="1"/>
              <a:t>JButton</a:t>
            </a:r>
            <a:r>
              <a:rPr lang="en-US" sz="100" b="1" dirty="0"/>
              <a:t>("Save") {</a:t>
            </a:r>
          </a:p>
          <a:p>
            <a:r>
              <a:rPr lang="en-US" sz="100" b="1" dirty="0"/>
              <a:t>private static final long </a:t>
            </a:r>
            <a:r>
              <a:rPr lang="en-US" sz="100" b="1" i="1" dirty="0" err="1"/>
              <a:t>serialVersionUID</a:t>
            </a:r>
            <a:r>
              <a:rPr lang="en-US" sz="100" b="1" i="1" dirty="0"/>
              <a:t> = 1L;</a:t>
            </a:r>
          </a:p>
          <a:p>
            <a:endParaRPr lang="en-US" sz="100" dirty="0"/>
          </a:p>
          <a:p>
            <a:r>
              <a:rPr lang="en-US" sz="100" b="1" dirty="0"/>
              <a:t>public Dimension </a:t>
            </a:r>
            <a:r>
              <a:rPr lang="en-US" sz="100" b="1" dirty="0" err="1"/>
              <a:t>getPreferredSize</a:t>
            </a:r>
            <a:r>
              <a:rPr lang="en-US" sz="100" b="1" dirty="0"/>
              <a:t>() {</a:t>
            </a:r>
          </a:p>
          <a:p>
            <a:r>
              <a:rPr lang="en-US" sz="100" b="1" dirty="0"/>
              <a:t>return new Dimension(100, </a:t>
            </a:r>
            <a:r>
              <a:rPr lang="en-US" sz="100" b="1" dirty="0" err="1"/>
              <a:t>super.getPreferredSize</a:t>
            </a:r>
            <a:r>
              <a:rPr lang="en-US" sz="100" b="1" dirty="0"/>
              <a:t>().height);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};</a:t>
            </a:r>
          </a:p>
          <a:p>
            <a:endParaRPr lang="en-US" sz="100" dirty="0"/>
          </a:p>
          <a:p>
            <a:r>
              <a:rPr lang="en-US" sz="100" dirty="0" err="1"/>
              <a:t>button.addActionListener</a:t>
            </a:r>
            <a:r>
              <a:rPr lang="en-US" sz="100" dirty="0"/>
              <a:t>(</a:t>
            </a:r>
            <a:r>
              <a:rPr lang="en-US" sz="100" b="1" dirty="0"/>
              <a:t>new </a:t>
            </a:r>
            <a:r>
              <a:rPr lang="en-US" sz="100" b="1" dirty="0" err="1"/>
              <a:t>ActionListener</a:t>
            </a:r>
            <a:r>
              <a:rPr lang="en-US" sz="100" b="1" dirty="0"/>
              <a:t>() {</a:t>
            </a:r>
          </a:p>
          <a:p>
            <a:endParaRPr lang="en-US" sz="100" dirty="0"/>
          </a:p>
          <a:p>
            <a:r>
              <a:rPr lang="en-US" sz="100" dirty="0"/>
              <a:t>@Override</a:t>
            </a:r>
          </a:p>
          <a:p>
            <a:r>
              <a:rPr lang="en-US" sz="100" b="1" dirty="0"/>
              <a:t>public void </a:t>
            </a:r>
            <a:r>
              <a:rPr lang="en-US" sz="100" b="1" dirty="0" err="1"/>
              <a:t>actionPerformed</a:t>
            </a:r>
            <a:r>
              <a:rPr lang="en-US" sz="100" b="1" dirty="0"/>
              <a:t>(</a:t>
            </a:r>
            <a:r>
              <a:rPr lang="en-US" sz="100" b="1" dirty="0" err="1"/>
              <a:t>ActionEvent</a:t>
            </a:r>
            <a:r>
              <a:rPr lang="en-US" sz="100" b="1" dirty="0"/>
              <a:t> e) {</a:t>
            </a:r>
          </a:p>
          <a:p>
            <a:r>
              <a:rPr lang="en-US" sz="100" b="1" dirty="0"/>
              <a:t>try {</a:t>
            </a:r>
          </a:p>
          <a:p>
            <a:r>
              <a:rPr lang="en-US" sz="100" i="1" dirty="0"/>
              <a:t>save(area);</a:t>
            </a:r>
          </a:p>
          <a:p>
            <a:r>
              <a:rPr lang="en-US" sz="100" dirty="0"/>
              <a:t>} </a:t>
            </a:r>
            <a:r>
              <a:rPr lang="en-US" sz="100" b="1" dirty="0"/>
              <a:t>catch (</a:t>
            </a:r>
            <a:r>
              <a:rPr lang="en-US" sz="100" b="1" dirty="0" err="1"/>
              <a:t>IOException</a:t>
            </a:r>
            <a:r>
              <a:rPr lang="en-US" sz="100" b="1" dirty="0"/>
              <a:t> e1) {</a:t>
            </a:r>
          </a:p>
          <a:p>
            <a:r>
              <a:rPr lang="en-US" sz="100" dirty="0"/>
              <a:t>e1.printStackTrace();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});</a:t>
            </a:r>
          </a:p>
          <a:p>
            <a:endParaRPr lang="en-US" sz="100" dirty="0"/>
          </a:p>
          <a:p>
            <a:r>
              <a:rPr lang="en-US" sz="100" dirty="0" err="1"/>
              <a:t>downPanel.add</a:t>
            </a:r>
            <a:r>
              <a:rPr lang="en-US" sz="100" dirty="0"/>
              <a:t>(button);</a:t>
            </a:r>
          </a:p>
          <a:p>
            <a:r>
              <a:rPr lang="en-US" sz="100" dirty="0" err="1"/>
              <a:t>frame.add</a:t>
            </a:r>
            <a:r>
              <a:rPr lang="en-US" sz="100" dirty="0"/>
              <a:t>(</a:t>
            </a:r>
            <a:r>
              <a:rPr lang="en-US" sz="100" dirty="0" err="1"/>
              <a:t>downPanel</a:t>
            </a:r>
            <a:r>
              <a:rPr lang="en-US" sz="100" dirty="0"/>
              <a:t>, </a:t>
            </a:r>
            <a:r>
              <a:rPr lang="en-US" sz="100" dirty="0" err="1"/>
              <a:t>BorderLayout.</a:t>
            </a:r>
            <a:r>
              <a:rPr lang="en-US" sz="100" i="1" dirty="0" err="1"/>
              <a:t>SOUTH</a:t>
            </a:r>
            <a:r>
              <a:rPr lang="en-US" sz="100" i="1" dirty="0"/>
              <a:t>);</a:t>
            </a:r>
          </a:p>
          <a:p>
            <a:endParaRPr lang="en-US" sz="100" dirty="0"/>
          </a:p>
          <a:p>
            <a:r>
              <a:rPr lang="en-US" sz="100" dirty="0" err="1"/>
              <a:t>frame.pack</a:t>
            </a:r>
            <a:r>
              <a:rPr lang="en-US" sz="100" dirty="0"/>
              <a:t>();</a:t>
            </a:r>
          </a:p>
          <a:p>
            <a:r>
              <a:rPr lang="en-US" sz="100" dirty="0" err="1"/>
              <a:t>frame.setLocationRelativeTo</a:t>
            </a:r>
            <a:r>
              <a:rPr lang="en-US" sz="100" dirty="0"/>
              <a:t>(</a:t>
            </a:r>
            <a:r>
              <a:rPr lang="en-US" sz="100" b="1" dirty="0"/>
              <a:t>null);</a:t>
            </a:r>
          </a:p>
          <a:p>
            <a:r>
              <a:rPr lang="en-US" sz="100" dirty="0" err="1"/>
              <a:t>frame.setVisible</a:t>
            </a:r>
            <a:r>
              <a:rPr lang="en-US" sz="100" dirty="0"/>
              <a:t>(</a:t>
            </a:r>
            <a:r>
              <a:rPr lang="en-US" sz="100" b="1" dirty="0"/>
              <a:t>true);</a:t>
            </a:r>
          </a:p>
          <a:p>
            <a:r>
              <a:rPr lang="en-US" sz="100" dirty="0"/>
              <a:t>String text = </a:t>
            </a:r>
            <a:r>
              <a:rPr lang="en-US" sz="100" i="1" dirty="0" err="1"/>
              <a:t>readFile</a:t>
            </a:r>
            <a:r>
              <a:rPr lang="en-US" sz="100" i="1" dirty="0"/>
              <a:t>(</a:t>
            </a:r>
            <a:r>
              <a:rPr lang="en-US" sz="100" i="1" dirty="0" err="1"/>
              <a:t>getFile</a:t>
            </a:r>
            <a:r>
              <a:rPr lang="en-US" sz="100" i="1" dirty="0"/>
              <a:t>());</a:t>
            </a:r>
          </a:p>
          <a:p>
            <a:r>
              <a:rPr lang="en-US" sz="100" dirty="0" err="1"/>
              <a:t>area.setText</a:t>
            </a:r>
            <a:r>
              <a:rPr lang="en-US" sz="100" dirty="0"/>
              <a:t>(text);</a:t>
            </a:r>
          </a:p>
          <a:p>
            <a:r>
              <a:rPr lang="en-US" sz="100" dirty="0"/>
              <a:t>}</a:t>
            </a:r>
          </a:p>
          <a:p>
            <a:endParaRPr lang="en-US" sz="100" dirty="0"/>
          </a:p>
          <a:p>
            <a:r>
              <a:rPr lang="en-US" sz="100" b="1" dirty="0"/>
              <a:t>private static void save(</a:t>
            </a:r>
            <a:r>
              <a:rPr lang="en-US" sz="100" b="1" dirty="0" err="1"/>
              <a:t>JTextArea</a:t>
            </a:r>
            <a:r>
              <a:rPr lang="en-US" sz="100" b="1" dirty="0"/>
              <a:t> area) throws </a:t>
            </a:r>
            <a:r>
              <a:rPr lang="en-US" sz="100" b="1" dirty="0" err="1"/>
              <a:t>IOException</a:t>
            </a:r>
            <a:r>
              <a:rPr lang="en-US" sz="100" b="1" dirty="0"/>
              <a:t> {</a:t>
            </a:r>
          </a:p>
          <a:p>
            <a:r>
              <a:rPr lang="en-US" sz="100" i="1" dirty="0" err="1"/>
              <a:t>writeFile</a:t>
            </a:r>
            <a:r>
              <a:rPr lang="en-US" sz="100" i="1" dirty="0"/>
              <a:t>(</a:t>
            </a:r>
            <a:r>
              <a:rPr lang="en-US" sz="100" i="1" dirty="0" err="1"/>
              <a:t>getFile</a:t>
            </a:r>
            <a:r>
              <a:rPr lang="en-US" sz="100" i="1" dirty="0"/>
              <a:t>(), </a:t>
            </a:r>
            <a:r>
              <a:rPr lang="en-US" sz="100" i="1" dirty="0" err="1"/>
              <a:t>area.getText</a:t>
            </a:r>
            <a:r>
              <a:rPr lang="en-US" sz="100" i="1" dirty="0"/>
              <a:t>());</a:t>
            </a:r>
          </a:p>
          <a:p>
            <a:r>
              <a:rPr lang="en-US" sz="100" dirty="0" err="1"/>
              <a:t>JOptionPane.</a:t>
            </a:r>
            <a:r>
              <a:rPr lang="en-US" sz="100" i="1" dirty="0" err="1"/>
              <a:t>showMessageDialog</a:t>
            </a:r>
            <a:r>
              <a:rPr lang="en-US" sz="100" i="1" dirty="0"/>
              <a:t>(</a:t>
            </a:r>
            <a:r>
              <a:rPr lang="en-US" sz="100" b="1" i="1" dirty="0"/>
              <a:t>null, "Saved!!");</a:t>
            </a:r>
          </a:p>
          <a:p>
            <a:r>
              <a:rPr lang="en-US" sz="100" dirty="0"/>
              <a:t>}</a:t>
            </a:r>
          </a:p>
          <a:p>
            <a:endParaRPr lang="en-US" sz="100" dirty="0"/>
          </a:p>
          <a:p>
            <a:r>
              <a:rPr lang="en-US" sz="100" b="1" dirty="0"/>
              <a:t>private static File </a:t>
            </a:r>
            <a:r>
              <a:rPr lang="en-US" sz="100" b="1" dirty="0" err="1"/>
              <a:t>getFile</a:t>
            </a:r>
            <a:r>
              <a:rPr lang="en-US" sz="100" b="1" dirty="0"/>
              <a:t>() throws </a:t>
            </a:r>
            <a:r>
              <a:rPr lang="en-US" sz="100" b="1" dirty="0" err="1"/>
              <a:t>IOException</a:t>
            </a:r>
            <a:r>
              <a:rPr lang="en-US" sz="100" b="1" dirty="0"/>
              <a:t> {</a:t>
            </a:r>
          </a:p>
          <a:p>
            <a:r>
              <a:rPr lang="en-US" sz="100" dirty="0"/>
              <a:t>File f = </a:t>
            </a:r>
            <a:r>
              <a:rPr lang="en-US" sz="100" b="1" dirty="0"/>
              <a:t>new File("diary.txt");</a:t>
            </a:r>
          </a:p>
          <a:p>
            <a:r>
              <a:rPr lang="en-US" sz="100" b="1" dirty="0"/>
              <a:t>if (!</a:t>
            </a:r>
            <a:r>
              <a:rPr lang="en-US" sz="100" b="1" dirty="0" err="1"/>
              <a:t>f.exists</a:t>
            </a:r>
            <a:r>
              <a:rPr lang="en-US" sz="100" b="1" dirty="0"/>
              <a:t>()) {</a:t>
            </a:r>
          </a:p>
          <a:p>
            <a:r>
              <a:rPr lang="en-US" sz="100" dirty="0" err="1"/>
              <a:t>f.createNewFile</a:t>
            </a:r>
            <a:r>
              <a:rPr lang="en-US" sz="100" dirty="0"/>
              <a:t>();</a:t>
            </a:r>
          </a:p>
          <a:p>
            <a:r>
              <a:rPr lang="en-US" sz="100" dirty="0"/>
              <a:t>}</a:t>
            </a:r>
          </a:p>
          <a:p>
            <a:r>
              <a:rPr lang="en-US" sz="100" b="1" dirty="0"/>
              <a:t>return f;</a:t>
            </a:r>
          </a:p>
          <a:p>
            <a:r>
              <a:rPr lang="en-US" sz="100" dirty="0"/>
              <a:t>}</a:t>
            </a:r>
          </a:p>
          <a:p>
            <a:endParaRPr lang="en-US" sz="100" dirty="0"/>
          </a:p>
          <a:p>
            <a:r>
              <a:rPr lang="en-US" sz="100" b="1" dirty="0"/>
              <a:t>private static String </a:t>
            </a:r>
            <a:r>
              <a:rPr lang="en-US" sz="100" b="1" dirty="0" err="1"/>
              <a:t>readFile</a:t>
            </a:r>
            <a:r>
              <a:rPr lang="en-US" sz="100" b="1" dirty="0"/>
              <a:t>(File f) throws </a:t>
            </a:r>
            <a:r>
              <a:rPr lang="en-US" sz="100" b="1" dirty="0" err="1"/>
              <a:t>IOException</a:t>
            </a:r>
            <a:r>
              <a:rPr lang="en-US" sz="100" b="1" dirty="0"/>
              <a:t> {</a:t>
            </a:r>
          </a:p>
          <a:p>
            <a:r>
              <a:rPr lang="en-US" sz="100" dirty="0" err="1"/>
              <a:t>BufferedReader</a:t>
            </a:r>
            <a:r>
              <a:rPr lang="en-US" sz="100" dirty="0"/>
              <a:t> reader = </a:t>
            </a:r>
            <a:r>
              <a:rPr lang="en-US" sz="100" b="1" dirty="0"/>
              <a:t>null;</a:t>
            </a:r>
          </a:p>
          <a:p>
            <a:r>
              <a:rPr lang="en-US" sz="100" dirty="0"/>
              <a:t>String ret = "";</a:t>
            </a:r>
          </a:p>
          <a:p>
            <a:r>
              <a:rPr lang="en-US" sz="100" b="1" dirty="0"/>
              <a:t>try {</a:t>
            </a:r>
          </a:p>
          <a:p>
            <a:r>
              <a:rPr lang="en-US" sz="100" dirty="0"/>
              <a:t>reader = </a:t>
            </a:r>
            <a:r>
              <a:rPr lang="en-US" sz="100" b="1" dirty="0"/>
              <a:t>new </a:t>
            </a:r>
            <a:r>
              <a:rPr lang="en-US" sz="100" b="1" dirty="0" err="1"/>
              <a:t>BufferedReader</a:t>
            </a:r>
            <a:r>
              <a:rPr lang="en-US" sz="100" b="1" dirty="0"/>
              <a:t>(new </a:t>
            </a:r>
            <a:r>
              <a:rPr lang="en-US" sz="100" b="1" dirty="0" err="1"/>
              <a:t>FileReader</a:t>
            </a:r>
            <a:r>
              <a:rPr lang="en-US" sz="100" b="1" dirty="0"/>
              <a:t>(</a:t>
            </a:r>
            <a:r>
              <a:rPr lang="en-US" sz="100" b="1" i="1" dirty="0" err="1"/>
              <a:t>getFile</a:t>
            </a:r>
            <a:r>
              <a:rPr lang="en-US" sz="100" b="1" i="1" dirty="0"/>
              <a:t>()));</a:t>
            </a:r>
          </a:p>
          <a:p>
            <a:r>
              <a:rPr lang="en-US" sz="100" dirty="0"/>
              <a:t>String line = </a:t>
            </a:r>
            <a:r>
              <a:rPr lang="en-US" sz="100" b="1" dirty="0"/>
              <a:t>null;</a:t>
            </a:r>
          </a:p>
          <a:p>
            <a:r>
              <a:rPr lang="en-US" sz="100" b="1" dirty="0"/>
              <a:t>while ((line = </a:t>
            </a:r>
            <a:r>
              <a:rPr lang="en-US" sz="100" b="1" dirty="0" err="1"/>
              <a:t>reader.readLine</a:t>
            </a:r>
            <a:r>
              <a:rPr lang="en-US" sz="100" b="1" dirty="0"/>
              <a:t>()) != null) {</a:t>
            </a:r>
          </a:p>
          <a:p>
            <a:r>
              <a:rPr lang="en-US" sz="100" dirty="0"/>
              <a:t>ret += line + "\n";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 </a:t>
            </a:r>
            <a:r>
              <a:rPr lang="en-US" sz="100" b="1" dirty="0"/>
              <a:t>finally {</a:t>
            </a:r>
          </a:p>
          <a:p>
            <a:r>
              <a:rPr lang="en-US" sz="100" b="1" dirty="0"/>
              <a:t>if (reader != null)</a:t>
            </a:r>
          </a:p>
          <a:p>
            <a:r>
              <a:rPr lang="en-US" sz="100" dirty="0" err="1"/>
              <a:t>reader.close</a:t>
            </a:r>
            <a:r>
              <a:rPr lang="en-US" sz="100" dirty="0"/>
              <a:t>();</a:t>
            </a:r>
          </a:p>
          <a:p>
            <a:r>
              <a:rPr lang="en-US" sz="100" dirty="0"/>
              <a:t>}</a:t>
            </a:r>
          </a:p>
          <a:p>
            <a:r>
              <a:rPr lang="en-US" sz="100" b="1" dirty="0"/>
              <a:t>return ret;</a:t>
            </a:r>
          </a:p>
          <a:p>
            <a:r>
              <a:rPr lang="en-US" sz="100" dirty="0"/>
              <a:t>}</a:t>
            </a:r>
          </a:p>
          <a:p>
            <a:endParaRPr lang="en-US" sz="100" dirty="0"/>
          </a:p>
          <a:p>
            <a:r>
              <a:rPr lang="en-US" sz="100" b="1" dirty="0"/>
              <a:t>private static void </a:t>
            </a:r>
            <a:r>
              <a:rPr lang="en-US" sz="100" b="1" dirty="0" err="1"/>
              <a:t>writeFile</a:t>
            </a:r>
            <a:r>
              <a:rPr lang="en-US" sz="100" b="1" dirty="0"/>
              <a:t>(File f, String </a:t>
            </a:r>
            <a:r>
              <a:rPr lang="en-US" sz="100" b="1" dirty="0" err="1"/>
              <a:t>str</a:t>
            </a:r>
            <a:r>
              <a:rPr lang="en-US" sz="100" b="1" dirty="0"/>
              <a:t>) throws </a:t>
            </a:r>
            <a:r>
              <a:rPr lang="en-US" sz="100" b="1" dirty="0" err="1"/>
              <a:t>IOException</a:t>
            </a:r>
            <a:r>
              <a:rPr lang="en-US" sz="100" b="1" dirty="0"/>
              <a:t> {</a:t>
            </a:r>
          </a:p>
          <a:p>
            <a:r>
              <a:rPr lang="en-US" sz="100" dirty="0" err="1"/>
              <a:t>BufferedWriter</a:t>
            </a:r>
            <a:r>
              <a:rPr lang="en-US" sz="100" dirty="0"/>
              <a:t> b = </a:t>
            </a:r>
            <a:r>
              <a:rPr lang="en-US" sz="100" b="1" dirty="0"/>
              <a:t>null;</a:t>
            </a:r>
          </a:p>
          <a:p>
            <a:r>
              <a:rPr lang="en-US" sz="100" b="1" dirty="0"/>
              <a:t>try {</a:t>
            </a:r>
          </a:p>
          <a:p>
            <a:r>
              <a:rPr lang="en-US" sz="100" dirty="0" err="1"/>
              <a:t>FileWriter</a:t>
            </a:r>
            <a:r>
              <a:rPr lang="en-US" sz="100" dirty="0"/>
              <a:t> writer = </a:t>
            </a:r>
            <a:r>
              <a:rPr lang="en-US" sz="100" b="1" dirty="0"/>
              <a:t>new </a:t>
            </a:r>
            <a:r>
              <a:rPr lang="en-US" sz="100" b="1" dirty="0" err="1"/>
              <a:t>FileWriter</a:t>
            </a:r>
            <a:r>
              <a:rPr lang="en-US" sz="100" b="1" dirty="0"/>
              <a:t>(f);</a:t>
            </a:r>
          </a:p>
          <a:p>
            <a:r>
              <a:rPr lang="en-US" sz="100" dirty="0"/>
              <a:t>b = </a:t>
            </a:r>
            <a:r>
              <a:rPr lang="en-US" sz="100" b="1" dirty="0"/>
              <a:t>new </a:t>
            </a:r>
            <a:r>
              <a:rPr lang="en-US" sz="100" b="1" dirty="0" err="1"/>
              <a:t>BufferedWriter</a:t>
            </a:r>
            <a:r>
              <a:rPr lang="en-US" sz="100" b="1" dirty="0"/>
              <a:t>(writer);</a:t>
            </a:r>
          </a:p>
          <a:p>
            <a:r>
              <a:rPr lang="en-US" sz="100" dirty="0" err="1"/>
              <a:t>b.write</a:t>
            </a:r>
            <a:r>
              <a:rPr lang="en-US" sz="100" dirty="0"/>
              <a:t>(</a:t>
            </a:r>
            <a:r>
              <a:rPr lang="en-US" sz="100" dirty="0" err="1"/>
              <a:t>str</a:t>
            </a:r>
            <a:r>
              <a:rPr lang="en-US" sz="100" dirty="0"/>
              <a:t>);</a:t>
            </a:r>
          </a:p>
          <a:p>
            <a:r>
              <a:rPr lang="en-US" sz="100" dirty="0" err="1"/>
              <a:t>b.flush</a:t>
            </a:r>
            <a:r>
              <a:rPr lang="en-US" sz="100" dirty="0"/>
              <a:t>();</a:t>
            </a:r>
          </a:p>
          <a:p>
            <a:r>
              <a:rPr lang="en-US" sz="100" dirty="0"/>
              <a:t>} </a:t>
            </a:r>
            <a:r>
              <a:rPr lang="en-US" sz="100" b="1" dirty="0"/>
              <a:t>finally {</a:t>
            </a:r>
          </a:p>
          <a:p>
            <a:r>
              <a:rPr lang="en-US" sz="100" b="1" dirty="0"/>
              <a:t>if (b != null)</a:t>
            </a:r>
          </a:p>
          <a:p>
            <a:r>
              <a:rPr lang="en-US" sz="100" dirty="0" err="1"/>
              <a:t>b.close</a:t>
            </a:r>
            <a:r>
              <a:rPr lang="en-US" sz="100" dirty="0"/>
              <a:t>();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</a:t>
            </a:r>
          </a:p>
          <a:p>
            <a:r>
              <a:rPr lang="en-US" sz="100" dirty="0"/>
              <a:t>}</a:t>
            </a:r>
          </a:p>
          <a:p>
            <a:endParaRPr lang="en-US" sz="100" dirty="0"/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6893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二进制计算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9622"/>
            <a:ext cx="6624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bit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的区别，发音很像！切记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特和字节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altLang="zh-CN" dirty="0" smtClean="0"/>
              <a:t>byte = 8bits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个字节是八个</a:t>
            </a:r>
            <a:r>
              <a:rPr lang="en-US" altLang="zh-CN" dirty="0" smtClean="0"/>
              <a:t>bit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二进制计算（二进制到十进制）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0 = 0</a:t>
            </a:r>
            <a:endParaRPr lang="en-US" altLang="zh-CN" dirty="0"/>
          </a:p>
          <a:p>
            <a:r>
              <a:rPr lang="en-US" altLang="zh-CN" dirty="0" smtClean="0"/>
              <a:t>1 = 1</a:t>
            </a:r>
          </a:p>
          <a:p>
            <a:r>
              <a:rPr lang="en-US" altLang="zh-CN" dirty="0" smtClean="0"/>
              <a:t>2 = 10</a:t>
            </a:r>
          </a:p>
          <a:p>
            <a:r>
              <a:rPr lang="en-US" altLang="zh-CN" dirty="0" smtClean="0"/>
              <a:t>4 = 110</a:t>
            </a:r>
          </a:p>
          <a:p>
            <a:r>
              <a:rPr lang="en-US" altLang="zh-CN" dirty="0" smtClean="0"/>
              <a:t>7 = 111</a:t>
            </a:r>
          </a:p>
          <a:p>
            <a:r>
              <a:rPr lang="en-US" altLang="zh-CN" dirty="0" smtClean="0"/>
              <a:t>10 = 1010</a:t>
            </a:r>
          </a:p>
          <a:p>
            <a:r>
              <a:rPr lang="en-US" altLang="zh-CN" dirty="0" smtClean="0"/>
              <a:t>15 = 1111</a:t>
            </a:r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二进制计算（十进制到二进制），除法算法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常用数字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22" y="1707654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altLang="zh-CN" dirty="0" smtClean="0"/>
              <a:t>= 0</a:t>
            </a:r>
          </a:p>
          <a:p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altLang="zh-CN" dirty="0" smtClean="0"/>
              <a:t>= 1</a:t>
            </a:r>
          </a:p>
          <a:p>
            <a:r>
              <a:rPr lang="en-US" dirty="0" smtClean="0"/>
              <a:t>10 </a:t>
            </a:r>
            <a:r>
              <a:rPr lang="en-US" altLang="zh-CN" dirty="0" smtClean="0"/>
              <a:t>= 2</a:t>
            </a:r>
          </a:p>
          <a:p>
            <a:r>
              <a:rPr lang="en-US" dirty="0" smtClean="0"/>
              <a:t>100 </a:t>
            </a:r>
            <a:r>
              <a:rPr lang="en-US" altLang="zh-CN" dirty="0" smtClean="0"/>
              <a:t>= 4</a:t>
            </a:r>
          </a:p>
          <a:p>
            <a:r>
              <a:rPr lang="en-US" dirty="0" smtClean="0"/>
              <a:t>1000 </a:t>
            </a:r>
            <a:r>
              <a:rPr lang="en-US" altLang="zh-CN" dirty="0" smtClean="0"/>
              <a:t>= 8</a:t>
            </a:r>
          </a:p>
          <a:p>
            <a:r>
              <a:rPr lang="en-US" dirty="0" smtClean="0"/>
              <a:t>10000 </a:t>
            </a:r>
            <a:r>
              <a:rPr lang="en-US" altLang="zh-CN" dirty="0" smtClean="0"/>
              <a:t>= 16</a:t>
            </a:r>
          </a:p>
          <a:p>
            <a:r>
              <a:rPr lang="en-US" dirty="0" smtClean="0"/>
              <a:t>100000  </a:t>
            </a:r>
            <a:r>
              <a:rPr lang="en-US" altLang="zh-CN" dirty="0" smtClean="0"/>
              <a:t>= 32</a:t>
            </a:r>
          </a:p>
          <a:p>
            <a:r>
              <a:rPr lang="en-US" dirty="0" smtClean="0"/>
              <a:t>1000000 </a:t>
            </a:r>
            <a:r>
              <a:rPr lang="en-US" altLang="zh-CN" dirty="0" smtClean="0"/>
              <a:t>= 64</a:t>
            </a:r>
          </a:p>
          <a:p>
            <a:r>
              <a:rPr lang="en-US" dirty="0" smtClean="0"/>
              <a:t>10000000 </a:t>
            </a:r>
            <a:r>
              <a:rPr lang="en-US" altLang="zh-CN" dirty="0" smtClean="0"/>
              <a:t>= 128</a:t>
            </a:r>
          </a:p>
          <a:p>
            <a:r>
              <a:rPr lang="en-US" dirty="0" smtClean="0"/>
              <a:t>2 ^ 8 = 256 , 2^9 = 512 ,2^ 10 = 1024 ,2^ 11 = 2048 ,2 ^ 12 = 4096 </a:t>
            </a:r>
          </a:p>
          <a:p>
            <a:r>
              <a:rPr lang="en-US" dirty="0" smtClean="0"/>
              <a:t>2 ^ 13 = 8192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63638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比特和字节的英语拼写分别为什么？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zh-CN" altLang="en-US" dirty="0" smtClean="0"/>
              <a:t>个字节是多少个比特</a:t>
            </a:r>
            <a:r>
              <a:rPr lang="en-US" altLang="zh-CN" dirty="0" smtClean="0"/>
              <a:t>?</a:t>
            </a:r>
          </a:p>
          <a:p>
            <a:endParaRPr lang="en-US" dirty="0"/>
          </a:p>
          <a:p>
            <a:r>
              <a:rPr lang="zh-CN" altLang="en-US" dirty="0" smtClean="0"/>
              <a:t>将下面的数字转换成十进制数字</a:t>
            </a:r>
            <a:endParaRPr lang="en-US" altLang="zh-CN" dirty="0" smtClean="0"/>
          </a:p>
          <a:p>
            <a:r>
              <a:rPr lang="en-US" dirty="0" smtClean="0"/>
              <a:t>10110011    1000010   111111</a:t>
            </a:r>
          </a:p>
          <a:p>
            <a:endParaRPr lang="en-US" dirty="0" smtClean="0"/>
          </a:p>
          <a:p>
            <a:r>
              <a:rPr lang="zh-CN" altLang="en-US" dirty="0"/>
              <a:t>将下</a:t>
            </a:r>
            <a:r>
              <a:rPr lang="zh-CN" altLang="en-US" dirty="0" smtClean="0"/>
              <a:t>面数字转换成二进制</a:t>
            </a:r>
            <a:endParaRPr lang="en-US" altLang="zh-CN" dirty="0" smtClean="0"/>
          </a:p>
          <a:p>
            <a:r>
              <a:rPr lang="en-US" dirty="0" smtClean="0"/>
              <a:t>11 126  315 63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进制计算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19622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法本质和</a:t>
            </a:r>
            <a:r>
              <a:rPr lang="zh-CN" altLang="en-US" dirty="0"/>
              <a:t>二进</a:t>
            </a:r>
            <a:r>
              <a:rPr lang="zh-CN" altLang="en-US" dirty="0" smtClean="0"/>
              <a:t>制，十进制一模一样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99360"/>
              </p:ext>
            </p:extLst>
          </p:nvPr>
        </p:nvGraphicFramePr>
        <p:xfrm>
          <a:off x="539552" y="1839878"/>
          <a:ext cx="6768755" cy="675640"/>
        </p:xfrm>
        <a:graphic>
          <a:graphicData uri="http://schemas.openxmlformats.org/drawingml/2006/table">
            <a:tbl>
              <a:tblPr firstRow="1" bandRow="1"/>
              <a:tblGrid>
                <a:gridCol w="966965"/>
                <a:gridCol w="966965"/>
                <a:gridCol w="966965"/>
                <a:gridCol w="966965"/>
                <a:gridCol w="966965"/>
                <a:gridCol w="966965"/>
                <a:gridCol w="966965"/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/>
                        <a:t>0-9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zh-CN" altLang="en-US" dirty="0" smtClean="0"/>
                        <a:t>或小写</a:t>
                      </a:r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859782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子</a:t>
            </a:r>
            <a:endParaRPr lang="en-US" altLang="zh-CN" dirty="0" smtClean="0"/>
          </a:p>
          <a:p>
            <a:r>
              <a:rPr lang="en-US" dirty="0" smtClean="0"/>
              <a:t>31 </a:t>
            </a:r>
            <a:r>
              <a:rPr lang="en-US" altLang="zh-CN" dirty="0" smtClean="0"/>
              <a:t>= 0X1F  126 = 0x7E </a:t>
            </a:r>
          </a:p>
          <a:p>
            <a:endParaRPr lang="en-US" altLang="zh-CN" dirty="0"/>
          </a:p>
          <a:p>
            <a:r>
              <a:rPr lang="zh-CN" altLang="en-US" dirty="0"/>
              <a:t>二进</a:t>
            </a:r>
            <a:r>
              <a:rPr lang="zh-CN" altLang="en-US" dirty="0" smtClean="0"/>
              <a:t>制转换成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r>
              <a:rPr lang="en-US" altLang="zh-CN" dirty="0" smtClean="0"/>
              <a:t>1001000 =》 01001000 = 》 0x48 = &gt; 72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数据类型再回顾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419622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yte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字</a:t>
            </a:r>
            <a:r>
              <a:rPr lang="zh-CN" altLang="en-US" dirty="0" smtClean="0"/>
              <a:t>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）， 可以保存 </a:t>
            </a:r>
            <a:r>
              <a:rPr lang="en-US" altLang="zh-CN" dirty="0" smtClean="0"/>
              <a:t>-2 ^ 7 ~ 2 ^ 7 – 1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-128~ 127</a:t>
            </a:r>
          </a:p>
          <a:p>
            <a:endParaRPr lang="en-US" dirty="0"/>
          </a:p>
          <a:p>
            <a:r>
              <a:rPr lang="en-US" altLang="zh-CN" dirty="0" smtClean="0"/>
              <a:t>Short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-</a:t>
            </a:r>
            <a:r>
              <a:rPr lang="en-US" dirty="0" smtClean="0"/>
              <a:t>32768 </a:t>
            </a:r>
            <a:r>
              <a:rPr lang="en-US" altLang="zh-CN" dirty="0" smtClean="0"/>
              <a:t>~ 32767</a:t>
            </a:r>
          </a:p>
          <a:p>
            <a:endParaRPr lang="en-US" dirty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0 ~ 32768 </a:t>
            </a:r>
            <a:r>
              <a:rPr lang="zh-CN" altLang="en-US" dirty="0" smtClean="0"/>
              <a:t>* </a:t>
            </a:r>
            <a:r>
              <a:rPr lang="en-US" altLang="zh-CN" dirty="0" smtClean="0"/>
              <a:t>2 </a:t>
            </a:r>
            <a:r>
              <a:rPr lang="zh-CN" altLang="en-US" dirty="0" smtClean="0"/>
              <a:t>（</a:t>
            </a:r>
            <a:r>
              <a:rPr lang="zh-CN" altLang="en-US" dirty="0"/>
              <a:t>又</a:t>
            </a:r>
            <a:r>
              <a:rPr lang="zh-CN" altLang="en-US" dirty="0" smtClean="0"/>
              <a:t>称为无符号类型，</a:t>
            </a:r>
            <a:r>
              <a:rPr lang="en-US" altLang="zh-CN" dirty="0" smtClean="0"/>
              <a:t>unsigned</a:t>
            </a:r>
            <a:r>
              <a:rPr lang="zh-CN" altLang="en-US" dirty="0"/>
              <a:t> </a:t>
            </a:r>
            <a:r>
              <a:rPr lang="en-US" altLang="zh-CN" dirty="0" smtClean="0"/>
              <a:t>short)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 </a:t>
            </a:r>
            <a:r>
              <a:rPr lang="en-US" altLang="zh-CN" dirty="0" smtClean="0"/>
              <a:t>– 2 ^ 31 ~ 2 ^ 31 – 1</a:t>
            </a:r>
          </a:p>
          <a:p>
            <a:endParaRPr lang="en-US" altLang="zh-CN" dirty="0"/>
          </a:p>
          <a:p>
            <a:r>
              <a:rPr lang="en-US" altLang="zh-CN" dirty="0" smtClean="0"/>
              <a:t>Long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 </a:t>
            </a:r>
            <a:r>
              <a:rPr lang="en-US" altLang="zh-CN" dirty="0" smtClean="0"/>
              <a:t>-2 ^ 63 ~ 2 ^ 63</a:t>
            </a:r>
          </a:p>
          <a:p>
            <a:endParaRPr lang="en-US" altLang="zh-CN" dirty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值太大怎么办？ 有兴趣请参考</a:t>
            </a:r>
            <a:r>
              <a:rPr lang="en-US" altLang="zh-CN" dirty="0" err="1" smtClean="0"/>
              <a:t>java.math.BigDecimal</a:t>
            </a:r>
            <a:r>
              <a:rPr lang="zh-CN" altLang="en-US" dirty="0"/>
              <a:t>类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类型用法再回顾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207" y="1044529"/>
            <a:ext cx="80752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char a = ‘A’;</a:t>
            </a:r>
            <a:r>
              <a:rPr lang="zh-CN" altLang="en-US" dirty="0" smtClean="0"/>
              <a:t>字符类型的左侧是数值类型时， 会被自动转化成</a:t>
            </a:r>
            <a:r>
              <a:rPr lang="en-US" altLang="zh-CN" dirty="0" smtClean="0"/>
              <a:t>char a = 65;</a:t>
            </a:r>
          </a:p>
          <a:p>
            <a:r>
              <a:rPr lang="en-US" altLang="zh-CN" dirty="0" err="1" smtClean="0"/>
              <a:t>Sysout</a:t>
            </a:r>
            <a:r>
              <a:rPr lang="en-US" altLang="zh-CN" dirty="0" smtClean="0"/>
              <a:t>(a);//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下面的例子可以看出</a:t>
            </a:r>
            <a:r>
              <a:rPr lang="en-US" altLang="zh-CN" dirty="0" smtClean="0"/>
              <a:t>char</a:t>
            </a:r>
            <a:r>
              <a:rPr lang="zh-CN" altLang="en-US" dirty="0"/>
              <a:t>类</a:t>
            </a:r>
            <a:r>
              <a:rPr lang="zh-CN" altLang="en-US" dirty="0" smtClean="0"/>
              <a:t>型和其他数值类型唯一的不同处。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yte a = ‘A’;</a:t>
            </a:r>
          </a:p>
          <a:p>
            <a:r>
              <a:rPr lang="en-US" altLang="zh-CN" dirty="0" err="1" smtClean="0"/>
              <a:t>Sysout</a:t>
            </a:r>
            <a:r>
              <a:rPr lang="en-US" altLang="zh-CN" dirty="0" smtClean="0"/>
              <a:t>(a);//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65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‘A’;</a:t>
            </a:r>
          </a:p>
          <a:p>
            <a:r>
              <a:rPr lang="en-US" altLang="zh-CN" dirty="0" err="1" smtClean="0"/>
              <a:t>Sysout</a:t>
            </a:r>
            <a:r>
              <a:rPr lang="en-US" altLang="zh-CN" dirty="0" smtClean="0"/>
              <a:t>(a);//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65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那么我想打印出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怎么办</a:t>
            </a:r>
            <a:r>
              <a:rPr lang="en-US" altLang="zh-CN" dirty="0" smtClean="0"/>
              <a:t>?</a:t>
            </a:r>
          </a:p>
          <a:p>
            <a:r>
              <a:rPr lang="en-US" dirty="0" err="1" smtClean="0"/>
              <a:t>Sysout</a:t>
            </a:r>
            <a:r>
              <a:rPr lang="en-US" dirty="0" smtClean="0"/>
              <a:t>((char)</a:t>
            </a:r>
            <a:r>
              <a:rPr lang="en-US" altLang="zh-CN" dirty="0" smtClean="0"/>
              <a:t>a</a:t>
            </a:r>
            <a:r>
              <a:rPr lang="en-US" dirty="0" smtClean="0"/>
              <a:t>);//</a:t>
            </a:r>
          </a:p>
          <a:p>
            <a:endParaRPr lang="en-US" dirty="0"/>
          </a:p>
          <a:p>
            <a:r>
              <a:rPr lang="zh-CN" altLang="en-US" dirty="0" smtClean="0"/>
              <a:t>编码：从‘</a:t>
            </a:r>
            <a:r>
              <a:rPr lang="en-US" altLang="zh-CN" dirty="0" smtClean="0"/>
              <a:t>A’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65</a:t>
            </a:r>
            <a:r>
              <a:rPr lang="zh-CN" altLang="en-US" dirty="0" smtClean="0"/>
              <a:t>称为编码，即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是人肉眼识别的，为了让计算机懂，编成了让计算机能懂的</a:t>
            </a:r>
            <a:r>
              <a:rPr lang="en-US" altLang="zh-CN" dirty="0" smtClean="0"/>
              <a:t>65</a:t>
            </a:r>
          </a:p>
          <a:p>
            <a:r>
              <a:rPr lang="zh-CN" altLang="en-US" dirty="0"/>
              <a:t>解</a:t>
            </a:r>
            <a:r>
              <a:rPr lang="zh-CN" altLang="en-US" dirty="0" smtClean="0"/>
              <a:t>码：从计算机能理解的</a:t>
            </a:r>
            <a:r>
              <a:rPr lang="en-US" altLang="zh-CN" dirty="0" smtClean="0"/>
              <a:t>65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的过程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zh-CN" altLang="en-US" dirty="0" smtClean="0"/>
              <a:t>码 范围</a:t>
            </a:r>
            <a:r>
              <a:rPr lang="en-US" altLang="zh-CN" dirty="0" smtClean="0"/>
              <a:t>0-255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2558"/>
            <a:ext cx="5948139" cy="4020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0232" y="1491630"/>
            <a:ext cx="1368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A=65=0x41</a:t>
            </a:r>
          </a:p>
          <a:p>
            <a:endParaRPr lang="en-US" dirty="0" smtClean="0"/>
          </a:p>
          <a:p>
            <a:r>
              <a:rPr lang="en-US" dirty="0" smtClean="0"/>
              <a:t>Z=65 + 25 = 90 = 0x56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= 97 = 0x61</a:t>
            </a:r>
          </a:p>
          <a:p>
            <a:r>
              <a:rPr lang="en-US" dirty="0" smtClean="0"/>
              <a:t>z = 97 + 25 = 122 = 0x7A</a:t>
            </a:r>
          </a:p>
          <a:p>
            <a:endParaRPr lang="en-US" dirty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r>
              <a:rPr lang="en-US" altLang="zh-CN" dirty="0" smtClean="0"/>
              <a:t>1 = 49 = 0x31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scii</a:t>
            </a:r>
            <a:r>
              <a:rPr lang="zh-CN" altLang="en-US" dirty="0" smtClean="0"/>
              <a:t>表只能表示英文，中文怎么办？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03598"/>
            <a:ext cx="74888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ASCII</a:t>
            </a:r>
            <a:r>
              <a:rPr lang="zh-CN" altLang="en-US" sz="1200" dirty="0" smtClean="0"/>
              <a:t>表实则范围为</a:t>
            </a:r>
            <a:r>
              <a:rPr lang="en-US" altLang="zh-CN" sz="1200" dirty="0" smtClean="0"/>
              <a:t>0-127</a:t>
            </a:r>
            <a:r>
              <a:rPr lang="zh-CN" altLang="en-US" sz="1200" dirty="0" smtClean="0"/>
              <a:t>，即</a:t>
            </a:r>
            <a:r>
              <a:rPr lang="en-US" altLang="zh-CN" sz="1200" dirty="0" smtClean="0"/>
              <a:t>byte</a:t>
            </a:r>
            <a:r>
              <a:rPr lang="zh-CN" altLang="en-US" sz="1200" dirty="0" smtClean="0"/>
              <a:t>类型的正数部分，</a:t>
            </a:r>
            <a:endParaRPr lang="en-US" altLang="zh-CN" sz="1200" dirty="0" smtClean="0"/>
          </a:p>
          <a:p>
            <a:r>
              <a:rPr lang="zh-CN" altLang="en-US" sz="1200" dirty="0"/>
              <a:t>因</a:t>
            </a:r>
            <a:r>
              <a:rPr lang="zh-CN" altLang="en-US" sz="1200" dirty="0" smtClean="0"/>
              <a:t>此英文字母和数字，普通的标点符号完全用</a:t>
            </a:r>
            <a:r>
              <a:rPr lang="en-US" altLang="zh-CN" sz="1200" dirty="0" smtClean="0"/>
              <a:t>byte</a:t>
            </a:r>
            <a:r>
              <a:rPr lang="zh-CN" altLang="en-US" sz="1200" dirty="0" smtClean="0"/>
              <a:t>就可以了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en-US" sz="1200" dirty="0" smtClean="0"/>
              <a:t>byte a = </a:t>
            </a:r>
            <a:r>
              <a:rPr lang="zh-CN" altLang="en-US" sz="1200" dirty="0" smtClean="0"/>
              <a:t>‘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’；</a:t>
            </a:r>
            <a:endParaRPr lang="en-US" altLang="zh-CN" sz="1200" dirty="0"/>
          </a:p>
          <a:p>
            <a:r>
              <a:rPr lang="en-US" sz="1200" dirty="0" smtClean="0"/>
              <a:t>byte b = ‘b’</a:t>
            </a:r>
          </a:p>
          <a:p>
            <a:r>
              <a:rPr lang="en-US" sz="1200" dirty="0"/>
              <a:t>b</a:t>
            </a:r>
            <a:r>
              <a:rPr lang="en-US" sz="1200" dirty="0" smtClean="0"/>
              <a:t>yte one = ‘1’</a:t>
            </a:r>
          </a:p>
          <a:p>
            <a:r>
              <a:rPr lang="en-US" sz="1200" dirty="0"/>
              <a:t>b</a:t>
            </a:r>
            <a:r>
              <a:rPr lang="en-US" sz="1200" dirty="0" smtClean="0"/>
              <a:t>yte one = 1;//</a:t>
            </a:r>
            <a:r>
              <a:rPr lang="zh-CN" altLang="en-US" sz="1200" dirty="0" smtClean="0"/>
              <a:t>注意区别！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zh-CN" altLang="en-US" sz="1200" dirty="0" smtClean="0"/>
              <a:t>但中文汉字量巨大，必须用</a:t>
            </a:r>
            <a:r>
              <a:rPr lang="en-US" altLang="zh-CN" sz="1200" dirty="0" smtClean="0"/>
              <a:t>char</a:t>
            </a:r>
            <a:r>
              <a:rPr lang="zh-CN" altLang="en-US" sz="1200" dirty="0" smtClean="0"/>
              <a:t>类型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ascii</a:t>
            </a:r>
            <a:r>
              <a:rPr lang="zh-CN" altLang="en-US" sz="1200" dirty="0" smtClean="0"/>
              <a:t>对应的为</a:t>
            </a:r>
            <a:r>
              <a:rPr lang="en-US" altLang="zh-CN" sz="1200" dirty="0" smtClean="0"/>
              <a:t>UTF-8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Char</a:t>
            </a:r>
            <a:r>
              <a:rPr lang="zh-CN" altLang="en-US" sz="1200" dirty="0" smtClean="0"/>
              <a:t>是两个字节，可以存储</a:t>
            </a:r>
            <a:r>
              <a:rPr lang="en-US" altLang="zh-CN" sz="1200" dirty="0" smtClean="0"/>
              <a:t>65536</a:t>
            </a:r>
            <a:r>
              <a:rPr lang="zh-CN" altLang="en-US" sz="1200" dirty="0" smtClean="0"/>
              <a:t>个字符。</a:t>
            </a:r>
            <a:endParaRPr lang="en-US" altLang="zh-CN" sz="1200" dirty="0" smtClean="0"/>
          </a:p>
          <a:p>
            <a:r>
              <a:rPr lang="en-US" altLang="zh-CN" sz="1200" dirty="0"/>
              <a:t>c</a:t>
            </a:r>
            <a:r>
              <a:rPr lang="en-US" altLang="zh-CN" sz="1200" dirty="0" smtClean="0"/>
              <a:t>har a  = ‘</a:t>
            </a:r>
            <a:r>
              <a:rPr lang="zh-CN" altLang="en-US" sz="1200" dirty="0" smtClean="0"/>
              <a:t>我</a:t>
            </a:r>
            <a:r>
              <a:rPr lang="en-US" altLang="zh-CN" sz="1200" dirty="0" smtClean="0"/>
              <a:t>’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sz="1200" dirty="0" err="1" smtClean="0"/>
              <a:t>Sysout</a:t>
            </a:r>
            <a:r>
              <a:rPr lang="en-US" sz="1200" dirty="0" smtClean="0"/>
              <a:t>(a), </a:t>
            </a:r>
            <a:r>
              <a:rPr lang="en-US" sz="1200" dirty="0" err="1" smtClean="0"/>
              <a:t>Sysout</a:t>
            </a:r>
            <a:r>
              <a:rPr lang="en-US" sz="1200" dirty="0" smtClean="0"/>
              <a:t>((</a:t>
            </a:r>
            <a:r>
              <a:rPr lang="en-US" sz="1200" dirty="0" err="1" smtClean="0"/>
              <a:t>int</a:t>
            </a:r>
            <a:r>
              <a:rPr lang="en-US" sz="1200" dirty="0" smtClean="0"/>
              <a:t>)a);</a:t>
            </a:r>
          </a:p>
          <a:p>
            <a:r>
              <a:rPr lang="zh-CN" altLang="en-US" sz="1200" dirty="0"/>
              <a:t>编码：从</a:t>
            </a:r>
            <a:r>
              <a:rPr lang="zh-CN" altLang="en-US" sz="1200" dirty="0" smtClean="0"/>
              <a:t>‘我</a:t>
            </a:r>
            <a:r>
              <a:rPr lang="en-US" altLang="zh-CN" sz="1200" dirty="0" smtClean="0"/>
              <a:t>’</a:t>
            </a:r>
            <a:r>
              <a:rPr lang="zh-CN" altLang="en-US" sz="1200" dirty="0"/>
              <a:t>转化</a:t>
            </a:r>
            <a:r>
              <a:rPr lang="zh-CN" altLang="en-US" sz="1200" dirty="0" smtClean="0"/>
              <a:t>成</a:t>
            </a:r>
            <a:r>
              <a:rPr lang="en-US" altLang="zh-CN" sz="1200" dirty="0" smtClean="0"/>
              <a:t>25105</a:t>
            </a:r>
            <a:r>
              <a:rPr lang="zh-CN" altLang="en-US" sz="1200" dirty="0" smtClean="0"/>
              <a:t>称</a:t>
            </a:r>
            <a:r>
              <a:rPr lang="zh-CN" altLang="en-US" sz="1200" dirty="0"/>
              <a:t>为编码，即</a:t>
            </a:r>
            <a:r>
              <a:rPr lang="en-US" altLang="zh-CN" sz="1200" dirty="0"/>
              <a:t>A</a:t>
            </a:r>
            <a:r>
              <a:rPr lang="zh-CN" altLang="en-US" sz="1200" dirty="0"/>
              <a:t>是人肉眼识别的，为了让计算机懂，编成了让计算机能懂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25105</a:t>
            </a:r>
            <a:endParaRPr lang="en-US" altLang="zh-CN" sz="1200" dirty="0"/>
          </a:p>
          <a:p>
            <a:r>
              <a:rPr lang="zh-CN" altLang="en-US" sz="1200" dirty="0"/>
              <a:t>解码：从计算机能理解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25105</a:t>
            </a:r>
            <a:r>
              <a:rPr lang="zh-CN" altLang="en-US" sz="1200" dirty="0" smtClean="0"/>
              <a:t>转</a:t>
            </a:r>
            <a:r>
              <a:rPr lang="zh-CN" altLang="en-US" sz="1200" dirty="0"/>
              <a:t>化</a:t>
            </a:r>
            <a:r>
              <a:rPr lang="zh-CN" altLang="en-US" sz="1200" dirty="0" smtClean="0"/>
              <a:t>成‘我’的</a:t>
            </a:r>
            <a:r>
              <a:rPr lang="zh-CN" altLang="en-US" sz="1200" dirty="0"/>
              <a:t>过</a:t>
            </a:r>
            <a:r>
              <a:rPr lang="zh-CN" altLang="en-US" sz="1200" dirty="0" smtClean="0"/>
              <a:t>程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zh-CN" altLang="en-US" sz="1200" dirty="0"/>
              <a:t>因为</a:t>
            </a:r>
            <a:r>
              <a:rPr lang="en-US" altLang="zh-CN" sz="1200" dirty="0"/>
              <a:t>char</a:t>
            </a:r>
            <a:r>
              <a:rPr lang="zh-CN" altLang="en-US" sz="1200" dirty="0"/>
              <a:t>能容纳世界各国语言，因此为了方便起见，</a:t>
            </a:r>
            <a:r>
              <a:rPr lang="en-US" altLang="zh-CN" sz="1200" dirty="0" err="1"/>
              <a:t>Sysout</a:t>
            </a:r>
            <a:r>
              <a:rPr lang="zh-CN" altLang="en-US" sz="1200" dirty="0"/>
              <a:t>的时候</a:t>
            </a:r>
            <a:r>
              <a:rPr lang="en-US" altLang="zh-CN" sz="1200" dirty="0"/>
              <a:t>char</a:t>
            </a:r>
            <a:r>
              <a:rPr lang="zh-CN" altLang="en-US" sz="1200" dirty="0"/>
              <a:t>类型的输出值是其实际表达的字母，而不是数字。</a:t>
            </a:r>
            <a:endParaRPr lang="en-US" altLang="zh-CN" sz="1200" dirty="0"/>
          </a:p>
          <a:p>
            <a:r>
              <a:rPr lang="zh-CN" altLang="en-US" sz="1200" dirty="0"/>
              <a:t>而其他数据类型输出的是该字母实际对应的编码。</a:t>
            </a:r>
            <a:endParaRPr lang="en-US" altLang="zh-CN" sz="1200" dirty="0"/>
          </a:p>
          <a:p>
            <a:r>
              <a:rPr lang="zh-CN" altLang="en-US" sz="1200" dirty="0"/>
              <a:t>但是</a:t>
            </a:r>
            <a:r>
              <a:rPr lang="en-US" altLang="zh-CN" sz="1200" dirty="0"/>
              <a:t>char</a:t>
            </a:r>
            <a:r>
              <a:rPr lang="zh-CN" altLang="en-US" sz="1200" dirty="0"/>
              <a:t>实质上存的还是字母的编码。</a:t>
            </a:r>
            <a:endParaRPr lang="en-US" altLang="zh-CN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4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2260</Words>
  <Application>Microsoft Office PowerPoint</Application>
  <PresentationFormat>On-screen Show (16:9)</PresentationFormat>
  <Paragraphs>354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SimSun</vt:lpstr>
      <vt:lpstr>Arial</vt:lpstr>
      <vt:lpstr>biz</vt:lpstr>
      <vt:lpstr>Java 第13讲  </vt:lpstr>
      <vt:lpstr>二进制计算</vt:lpstr>
      <vt:lpstr>常用数字</vt:lpstr>
      <vt:lpstr>练习</vt:lpstr>
      <vt:lpstr>16进制计算</vt:lpstr>
      <vt:lpstr>Java数据类型再回顾</vt:lpstr>
      <vt:lpstr>字符类型用法再回顾</vt:lpstr>
      <vt:lpstr>ASCII码 范围0-255</vt:lpstr>
      <vt:lpstr>ascii表只能表示英文，中文怎么办？</vt:lpstr>
      <vt:lpstr>Java I/O介绍</vt:lpstr>
      <vt:lpstr>字节VS字符？</vt:lpstr>
      <vt:lpstr>输入输出流</vt:lpstr>
      <vt:lpstr>例子：字节输入流</vt:lpstr>
      <vt:lpstr>如果用字符流来读呢？</vt:lpstr>
      <vt:lpstr>Java字符字节流结构</vt:lpstr>
      <vt:lpstr>缓冲输入输出流</vt:lpstr>
      <vt:lpstr>例子</vt:lpstr>
      <vt:lpstr>图形界面的编辑器</vt:lpstr>
      <vt:lpstr>代码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Qiu, Cheng | Jeremy | TRVDD</cp:lastModifiedBy>
  <cp:revision>334</cp:revision>
  <dcterms:modified xsi:type="dcterms:W3CDTF">2014-10-18T07:02:38Z</dcterms:modified>
</cp:coreProperties>
</file>