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72" r:id="rId3"/>
    <p:sldId id="279" r:id="rId4"/>
    <p:sldId id="280" r:id="rId5"/>
    <p:sldId id="273" r:id="rId6"/>
    <p:sldId id="274" r:id="rId7"/>
    <p:sldId id="275" r:id="rId8"/>
    <p:sldId id="276" r:id="rId9"/>
    <p:sldId id="277" r:id="rId10"/>
    <p:sldId id="278" r:id="rId11"/>
    <p:sldId id="282" r:id="rId12"/>
    <p:sldId id="283" r:id="rId13"/>
    <p:sldId id="284" r:id="rId14"/>
    <p:sldId id="285" r:id="rId15"/>
    <p:sldId id="289" r:id="rId16"/>
    <p:sldId id="286" r:id="rId17"/>
    <p:sldId id="287" r:id="rId18"/>
    <p:sldId id="288" r:id="rId19"/>
    <p:sldId id="290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56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多对多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491630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Insert into friend values(1,2);</a:t>
            </a:r>
          </a:p>
          <a:p>
            <a:endParaRPr lang="en-US" altLang="zh-CN" dirty="0"/>
          </a:p>
          <a:p>
            <a:r>
              <a:rPr lang="zh-CN" altLang="en-US" dirty="0" smtClean="0"/>
              <a:t>多对多和一对多一样，非常的常见，多用就能熟练了</a:t>
            </a:r>
            <a:r>
              <a:rPr lang="en-US" altLang="zh-C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5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491630"/>
            <a:ext cx="78488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常用元素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&lt;html&gt; &lt;head&gt; &lt;</a:t>
            </a:r>
            <a:r>
              <a:rPr lang="en-US" dirty="0" err="1" smtClean="0"/>
              <a:t>titile</a:t>
            </a:r>
            <a:r>
              <a:rPr lang="en-US" dirty="0" smtClean="0"/>
              <a:t>&gt; &lt;body&gt;</a:t>
            </a:r>
          </a:p>
          <a:p>
            <a:endParaRPr lang="en-US" dirty="0"/>
          </a:p>
          <a:p>
            <a:r>
              <a:rPr lang="en-US" dirty="0" smtClean="0"/>
              <a:t>&lt;p&gt; &lt;h1&gt;~&lt;h6&gt;</a:t>
            </a:r>
          </a:p>
          <a:p>
            <a:endParaRPr lang="en-US" dirty="0"/>
          </a:p>
          <a:p>
            <a:r>
              <a:rPr lang="en-US" dirty="0" smtClean="0"/>
              <a:t>&lt;a&gt; (</a:t>
            </a:r>
            <a:r>
              <a:rPr lang="en-US" altLang="zh-CN" dirty="0" smtClean="0"/>
              <a:t>hyperlink</a:t>
            </a:r>
            <a:r>
              <a:rPr lang="zh-CN" altLang="en-US" dirty="0" smtClean="0"/>
              <a:t>，就是所谓的链接）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&lt;form&gt;</a:t>
            </a:r>
            <a:r>
              <a:rPr lang="zh-CN" altLang="en-US" dirty="0" smtClean="0"/>
              <a:t>元素，填写注册登录时的元素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&lt;span&gt; &lt;div&gt;</a:t>
            </a:r>
          </a:p>
          <a:p>
            <a:endParaRPr lang="en-US" dirty="0"/>
          </a:p>
          <a:p>
            <a:r>
              <a:rPr lang="en-US" dirty="0" smtClean="0"/>
              <a:t>&lt;table&gt; &lt;</a:t>
            </a:r>
            <a:r>
              <a:rPr lang="en-US" dirty="0" err="1" smtClean="0"/>
              <a:t>tr</a:t>
            </a:r>
            <a:r>
              <a:rPr lang="en-US" dirty="0" smtClean="0"/>
              <a:t>&gt;&lt;td&gt; &lt;</a:t>
            </a:r>
            <a:r>
              <a:rPr lang="en-US" dirty="0" err="1" smtClean="0"/>
              <a:t>th</a:t>
            </a:r>
            <a:r>
              <a:rPr lang="en-US" dirty="0"/>
              <a:t>&gt;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563638"/>
            <a:ext cx="65527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简单的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网页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1.</a:t>
            </a:r>
            <a:r>
              <a:rPr lang="zh-CN" altLang="en-US" dirty="0" smtClean="0"/>
              <a:t>打开任意文本编辑器（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有代码提示）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注意一定要有</a:t>
            </a:r>
            <a:endParaRPr lang="en-US" altLang="zh-CN" dirty="0" smtClean="0"/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&lt;/body&gt;</a:t>
            </a:r>
          </a:p>
          <a:p>
            <a:r>
              <a:rPr lang="en-US" altLang="zh-CN" dirty="0" smtClean="0"/>
              <a:t>&lt;/html&gt;</a:t>
            </a:r>
          </a:p>
          <a:p>
            <a:endParaRPr lang="en-US" altLang="zh-CN" dirty="0"/>
          </a:p>
          <a:p>
            <a:r>
              <a:rPr lang="en-US" altLang="zh-CN" dirty="0" smtClean="0"/>
              <a:t>3.&lt;head&gt;</a:t>
            </a:r>
            <a:r>
              <a:rPr lang="zh-CN" altLang="en-US" dirty="0" smtClean="0"/>
              <a:t>元素可有可无，但基本上必须有，用来定义标题和元信息（如编码）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尝试使用</a:t>
            </a:r>
            <a:r>
              <a:rPr lang="en-US" altLang="zh-CN" dirty="0" smtClean="0"/>
              <a:t>&lt;h1&gt;,&lt;div&gt;,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&lt;span&gt;</a:t>
            </a:r>
            <a:r>
              <a:rPr lang="zh-CN" altLang="en-US" dirty="0" smtClean="0"/>
              <a:t>元素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665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重要概念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7584" y="1419622"/>
            <a:ext cx="547260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当使用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代码提示的时候，可以看到很多元素都有很多属性</a:t>
            </a:r>
            <a:endParaRPr lang="en-US" altLang="zh-CN" dirty="0" smtClean="0"/>
          </a:p>
          <a:p>
            <a:r>
              <a:rPr lang="zh-CN" altLang="en-US" dirty="0" smtClean="0"/>
              <a:t>绝大多数属性是不会被用到的，因此不用去背但需要记住常用属性</a:t>
            </a:r>
            <a:endParaRPr lang="en-US" altLang="zh-CN" dirty="0" smtClean="0"/>
          </a:p>
          <a:p>
            <a:r>
              <a:rPr lang="en-US" dirty="0">
                <a:hlinkClick r:id="rId2"/>
              </a:rPr>
              <a:t>http://www.w3school.com.cn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行内元素（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）和块元素（非常重要）</a:t>
            </a:r>
            <a:endParaRPr lang="en-US" altLang="zh-CN" dirty="0" smtClean="0"/>
          </a:p>
          <a:p>
            <a:r>
              <a:rPr lang="zh-CN" altLang="en-US" dirty="0" smtClean="0"/>
              <a:t>行内元素之间不换行</a:t>
            </a:r>
            <a:endParaRPr lang="en-US" altLang="zh-CN" dirty="0" smtClean="0"/>
          </a:p>
          <a:p>
            <a:r>
              <a:rPr lang="en-US" altLang="zh-CN" dirty="0" smtClean="0"/>
              <a:t>&lt;span&gt;aa&lt;/span&gt;&lt;span&gt;bb&lt;/span&gt;</a:t>
            </a:r>
          </a:p>
          <a:p>
            <a:r>
              <a:rPr lang="zh-CN" altLang="en-US" dirty="0" smtClean="0"/>
              <a:t>行内元素的高度和宽度根据其内部包含的文字决定，手动设定也无效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块元素元素之间会换行</a:t>
            </a:r>
            <a:endParaRPr lang="en-US" altLang="zh-CN" dirty="0"/>
          </a:p>
          <a:p>
            <a:r>
              <a:rPr lang="en-US" altLang="zh-CN" dirty="0" smtClean="0"/>
              <a:t>&lt;div&gt;</a:t>
            </a:r>
            <a:r>
              <a:rPr lang="en-US" altLang="zh-CN" dirty="0" err="1" smtClean="0"/>
              <a:t>divdivdiv</a:t>
            </a:r>
            <a:r>
              <a:rPr lang="en-US" altLang="zh-CN" dirty="0" smtClean="0"/>
              <a:t>&lt;/div&gt;&lt;p&gt;</a:t>
            </a:r>
            <a:r>
              <a:rPr lang="en-US" altLang="zh-CN" dirty="0" err="1" smtClean="0"/>
              <a:t>pppp</a:t>
            </a:r>
            <a:r>
              <a:rPr lang="en-US" altLang="zh-CN" dirty="0" smtClean="0"/>
              <a:t>&lt;/p&gt;&lt;h1&gt;h1h1h1&lt;/h1&gt;</a:t>
            </a:r>
          </a:p>
          <a:p>
            <a:r>
              <a:rPr lang="zh-CN" altLang="en-US" dirty="0"/>
              <a:t>块</a:t>
            </a:r>
            <a:r>
              <a:rPr lang="zh-CN" altLang="en-US" dirty="0" smtClean="0"/>
              <a:t>元素的宽度和高度都可以随意设定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如果不设定的话，高度为子元素所占据的高度，宽度为父元素的</a:t>
            </a:r>
            <a:r>
              <a:rPr lang="en-US" altLang="zh-CN" dirty="0" smtClean="0"/>
              <a:t>100%</a:t>
            </a:r>
          </a:p>
          <a:p>
            <a:r>
              <a:rPr lang="zh-CN" altLang="en-US" dirty="0" smtClean="0"/>
              <a:t>常见行内元素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span,a</a:t>
            </a:r>
            <a:endParaRPr lang="en-US" altLang="zh-CN" dirty="0" smtClean="0"/>
          </a:p>
          <a:p>
            <a:r>
              <a:rPr lang="zh-CN" altLang="en-US" dirty="0" smtClean="0"/>
              <a:t>常见块元素：</a:t>
            </a:r>
            <a:r>
              <a:rPr lang="en-US" altLang="zh-CN" dirty="0" smtClean="0"/>
              <a:t>div,p,h1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4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275606"/>
            <a:ext cx="80648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cascade style sheet</a:t>
            </a:r>
          </a:p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用来润</a:t>
            </a:r>
            <a:r>
              <a:rPr lang="zh-CN" altLang="en-US" dirty="0"/>
              <a:t>色</a:t>
            </a:r>
            <a:r>
              <a:rPr lang="zh-CN" altLang="en-US" dirty="0" smtClean="0"/>
              <a:t>元素的外观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概念，子元素和父元素</a:t>
            </a:r>
            <a:endParaRPr lang="en-US" altLang="zh-CN" dirty="0" smtClean="0"/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&lt;div&gt;&lt;/div&gt;</a:t>
            </a:r>
          </a:p>
          <a:p>
            <a:r>
              <a:rPr lang="en-US" altLang="zh-CN" dirty="0" smtClean="0"/>
              <a:t>&lt;/body&gt;</a:t>
            </a:r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的父元素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名称的由来</a:t>
            </a:r>
            <a:endParaRPr lang="en-US" altLang="zh-CN" dirty="0" smtClean="0"/>
          </a:p>
          <a:p>
            <a:r>
              <a:rPr lang="zh-CN" altLang="en-US" dirty="0" smtClean="0"/>
              <a:t>层叠式样式表，为何那么叫？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子元素可以继承父元素的属性（和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很像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这样子元素就不用重复定义属性了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子元素可以擦除父元素的属性（和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，重写很像）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更严密的规则会覆盖较为宽松的规则（后续介绍）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如果两个规则完全相同的话，那么出现在后面的规则会覆盖前面的规则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2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zh-CN" altLang="en-US" dirty="0" smtClean="0"/>
              <a:t>规则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2588" y="1468006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简单规则</a:t>
            </a:r>
            <a:endParaRPr lang="en-US" altLang="zh-CN" sz="2800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/>
              <a:t>代表</a:t>
            </a:r>
            <a:r>
              <a:rPr lang="en-US" altLang="zh-CN" dirty="0"/>
              <a:t>id</a:t>
            </a:r>
            <a:r>
              <a:rPr lang="zh-CN" altLang="en-US" dirty="0"/>
              <a:t>，一个</a:t>
            </a:r>
            <a:r>
              <a:rPr lang="en-US" altLang="zh-CN" dirty="0"/>
              <a:t>html</a:t>
            </a:r>
            <a:r>
              <a:rPr lang="zh-CN" altLang="en-US" dirty="0"/>
              <a:t>文件中同一</a:t>
            </a:r>
            <a:r>
              <a:rPr lang="en-US" altLang="zh-CN" dirty="0"/>
              <a:t>id</a:t>
            </a:r>
            <a:r>
              <a:rPr lang="zh-CN" altLang="en-US" dirty="0"/>
              <a:t>元素只能有一个</a:t>
            </a:r>
            <a:r>
              <a:rPr lang="en-US" altLang="zh-CN" dirty="0"/>
              <a:t>,</a:t>
            </a:r>
            <a:r>
              <a:rPr lang="zh-CN" altLang="en-US" dirty="0"/>
              <a:t>如 </a:t>
            </a:r>
            <a:r>
              <a:rPr lang="en-US" altLang="zh-CN" dirty="0"/>
              <a:t>&lt;div id=“aa”&gt;</a:t>
            </a:r>
          </a:p>
          <a:p>
            <a:endParaRPr lang="en-US" altLang="zh-CN" dirty="0"/>
          </a:p>
          <a:p>
            <a:r>
              <a:rPr lang="en-US" altLang="zh-CN" dirty="0"/>
              <a:t>.class</a:t>
            </a:r>
            <a:r>
              <a:rPr lang="zh-CN" altLang="en-US" dirty="0"/>
              <a:t>代表类，即一类元素，一个</a:t>
            </a:r>
            <a:r>
              <a:rPr lang="en-US" altLang="zh-CN" dirty="0"/>
              <a:t>html</a:t>
            </a:r>
            <a:r>
              <a:rPr lang="zh-CN" altLang="en-US" dirty="0"/>
              <a:t>中可以有任意多个元素拥有相同的类，并且一个元素可以有多个类，并且即可拥有</a:t>
            </a:r>
            <a:r>
              <a:rPr lang="en-US" altLang="zh-CN" dirty="0"/>
              <a:t>id</a:t>
            </a:r>
            <a:r>
              <a:rPr lang="zh-CN" altLang="en-US" dirty="0"/>
              <a:t>又有</a:t>
            </a:r>
            <a:r>
              <a:rPr lang="en-US" altLang="zh-CN" dirty="0"/>
              <a:t>class</a:t>
            </a:r>
            <a:r>
              <a:rPr lang="zh-CN" altLang="en-US" dirty="0"/>
              <a:t>，如</a:t>
            </a:r>
            <a:r>
              <a:rPr lang="en-US" altLang="zh-CN" dirty="0"/>
              <a:t>&lt;div class=“</a:t>
            </a:r>
            <a:r>
              <a:rPr lang="en-US" altLang="zh-CN" dirty="0" err="1"/>
              <a:t>classA</a:t>
            </a:r>
            <a:r>
              <a:rPr lang="en-US" altLang="zh-CN" dirty="0"/>
              <a:t> </a:t>
            </a:r>
            <a:r>
              <a:rPr lang="en-US" altLang="zh-CN" dirty="0" err="1"/>
              <a:t>classB</a:t>
            </a:r>
            <a:r>
              <a:rPr lang="en-US" altLang="zh-CN" dirty="0"/>
              <a:t>” id=“aa”&gt; </a:t>
            </a:r>
          </a:p>
          <a:p>
            <a:endParaRPr lang="en-US" altLang="zh-CN" dirty="0"/>
          </a:p>
          <a:p>
            <a:r>
              <a:rPr lang="zh-CN" altLang="en-US" dirty="0"/>
              <a:t>元素名，即为代表该元素的所有实例定义样式</a:t>
            </a:r>
            <a:endParaRPr lang="en-US" altLang="zh-CN" dirty="0"/>
          </a:p>
          <a:p>
            <a:endParaRPr lang="en-US" dirty="0" smtClean="0"/>
          </a:p>
          <a:p>
            <a:r>
              <a:rPr lang="zh-CN" altLang="en-US" dirty="0" smtClean="0"/>
              <a:t>伪规则（高级话题，项目中讲）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867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简单的例子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707654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font-size:100px;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.test{</a:t>
            </a:r>
          </a:p>
          <a:p>
            <a:r>
              <a:rPr lang="en-US" dirty="0"/>
              <a:t> </a:t>
            </a:r>
            <a:r>
              <a:rPr lang="en-US" dirty="0" smtClean="0"/>
              <a:t>  color:200px;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altLang="zh-CN" dirty="0" smtClean="0"/>
              <a:t>#my{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border:1px solid border;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87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复合规则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563638"/>
            <a:ext cx="65527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span.aa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color:blue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div .aa{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color:yellow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body div span{</a:t>
            </a:r>
          </a:p>
          <a:p>
            <a:r>
              <a:rPr lang="en-US" dirty="0"/>
              <a:t> </a:t>
            </a:r>
            <a:r>
              <a:rPr lang="en-US" dirty="0" smtClean="0"/>
              <a:t>  border:1px dashed </a:t>
            </a:r>
            <a:r>
              <a:rPr lang="en-US" dirty="0" err="1" smtClean="0"/>
              <a:t>marron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zh-CN" altLang="en-US" dirty="0" smtClean="0"/>
              <a:t>注意上图中的空格！！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规则权重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203598"/>
            <a:ext cx="6696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那么，当一个元素能够被两个规则所定义时，该如何取舍？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en-US" sz="1000" dirty="0"/>
              <a:t>&lt;style type=</a:t>
            </a:r>
            <a:r>
              <a:rPr lang="en-US" sz="1000" i="1" dirty="0"/>
              <a:t>"text/</a:t>
            </a:r>
            <a:r>
              <a:rPr lang="en-US" sz="1000" i="1" dirty="0" err="1"/>
              <a:t>css</a:t>
            </a:r>
            <a:r>
              <a:rPr lang="en-US" sz="1000" i="1" dirty="0"/>
              <a:t>"&gt;</a:t>
            </a:r>
          </a:p>
          <a:p>
            <a:r>
              <a:rPr lang="en-US" sz="1000" i="1" dirty="0"/>
              <a:t>.hotdog </a:t>
            </a:r>
            <a:r>
              <a:rPr lang="en-US" sz="1000" b="1" i="1" dirty="0" err="1"/>
              <a:t>p.mustard</a:t>
            </a:r>
            <a:r>
              <a:rPr lang="en-US" sz="1000" b="1" i="1" dirty="0"/>
              <a:t> {</a:t>
            </a:r>
          </a:p>
          <a:p>
            <a:r>
              <a:rPr lang="en-US" sz="1000" dirty="0"/>
              <a:t>background: </a:t>
            </a:r>
            <a:r>
              <a:rPr lang="en-US" sz="1000" i="1" dirty="0"/>
              <a:t>yellow;</a:t>
            </a:r>
          </a:p>
          <a:p>
            <a:r>
              <a:rPr lang="en-US" sz="1000" dirty="0"/>
              <a:t>font-size: </a:t>
            </a:r>
            <a:r>
              <a:rPr lang="en-US" sz="1000" i="1" dirty="0"/>
              <a:t>36px</a:t>
            </a:r>
          </a:p>
          <a:p>
            <a:r>
              <a:rPr lang="en-US" sz="1000" dirty="0" smtClean="0"/>
              <a:t>}</a:t>
            </a:r>
            <a:endParaRPr lang="en-US" sz="1000" dirty="0"/>
          </a:p>
          <a:p>
            <a:r>
              <a:rPr lang="en-US" sz="1000" i="1" dirty="0"/>
              <a:t>.hotdog </a:t>
            </a:r>
            <a:r>
              <a:rPr lang="en-US" sz="1000" b="1" i="1" dirty="0"/>
              <a:t>p{</a:t>
            </a:r>
          </a:p>
          <a:p>
            <a:r>
              <a:rPr lang="en-US" sz="1000" dirty="0"/>
              <a:t>background: </a:t>
            </a:r>
            <a:r>
              <a:rPr lang="en-US" sz="1000" i="1" dirty="0"/>
              <a:t>brown;</a:t>
            </a:r>
          </a:p>
          <a:p>
            <a:r>
              <a:rPr lang="en-US" sz="1000" dirty="0"/>
              <a:t>color: </a:t>
            </a:r>
            <a:r>
              <a:rPr lang="en-US" sz="1000" i="1" dirty="0"/>
              <a:t>blue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 smtClean="0"/>
              <a:t>&lt;</a:t>
            </a:r>
            <a:r>
              <a:rPr lang="en-US" sz="1000" dirty="0"/>
              <a:t>div class=</a:t>
            </a:r>
            <a:r>
              <a:rPr lang="en-US" sz="1000" i="1" dirty="0"/>
              <a:t>"hotdog"&gt;</a:t>
            </a:r>
          </a:p>
          <a:p>
            <a:r>
              <a:rPr lang="en-US" sz="1000" dirty="0"/>
              <a:t>&lt;p class=</a:t>
            </a:r>
            <a:r>
              <a:rPr lang="en-US" sz="1000" i="1" dirty="0"/>
              <a:t>"mustard"&gt;I am mustard&lt;/p&gt;</a:t>
            </a:r>
          </a:p>
          <a:p>
            <a:r>
              <a:rPr lang="en-US" sz="1000" dirty="0"/>
              <a:t>&lt;p class=</a:t>
            </a:r>
            <a:r>
              <a:rPr lang="en-US" sz="1000" i="1" dirty="0"/>
              <a:t>"other"&gt;I am not mustard&lt;/p&gt;</a:t>
            </a:r>
          </a:p>
          <a:p>
            <a:r>
              <a:rPr lang="en-US" sz="1000" dirty="0"/>
              <a:t>&lt;/div</a:t>
            </a:r>
            <a:r>
              <a:rPr lang="en-US" sz="1000" dirty="0" smtClean="0"/>
              <a:t>&gt;</a:t>
            </a:r>
          </a:p>
          <a:p>
            <a:endParaRPr lang="en-US" altLang="zh-CN" sz="1000" dirty="0" smtClean="0"/>
          </a:p>
          <a:p>
            <a:r>
              <a:rPr lang="zh-CN" altLang="en-US" dirty="0" smtClean="0"/>
              <a:t>第一个元素权值</a:t>
            </a:r>
            <a:r>
              <a:rPr lang="en-US" altLang="zh-CN" dirty="0" smtClean="0"/>
              <a:t>0-2-1</a:t>
            </a:r>
            <a:r>
              <a:rPr lang="zh-CN" altLang="en-US" dirty="0" smtClean="0"/>
              <a:t>，第二个为</a:t>
            </a:r>
            <a:r>
              <a:rPr lang="en-US" altLang="zh-CN" dirty="0" smtClean="0"/>
              <a:t>0-1-1,</a:t>
            </a:r>
          </a:p>
          <a:p>
            <a:r>
              <a:rPr lang="zh-CN" altLang="en-US" dirty="0" smtClean="0"/>
              <a:t>虽然</a:t>
            </a:r>
            <a:r>
              <a:rPr lang="en-US" altLang="zh-CN" dirty="0" smtClean="0"/>
              <a:t>.hotdog p</a:t>
            </a:r>
            <a:r>
              <a:rPr lang="zh-CN" altLang="en-US" dirty="0" smtClean="0"/>
              <a:t>出现在后面，理应覆盖前者，但是权重不如他，那么第一个元素的背景色就是黄色。</a:t>
            </a:r>
            <a:endParaRPr lang="en-US" altLang="zh-CN" dirty="0"/>
          </a:p>
          <a:p>
            <a:r>
              <a:rPr lang="en-US" altLang="zh-CN" dirty="0" smtClean="0"/>
              <a:t>Font-size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元素彼此之间没有冲突，那么第一个元素这两个属性都能享有，而第二个元素只有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371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下节课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19622"/>
            <a:ext cx="5904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来生成网页（</a:t>
            </a:r>
            <a:r>
              <a:rPr lang="en-US" altLang="zh-CN" dirty="0" err="1" smtClean="0"/>
              <a:t>servlet&amp;jsp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altLang="zh-CN" dirty="0" smtClean="0"/>
              <a:t>.Css</a:t>
            </a:r>
            <a:r>
              <a:rPr lang="zh-CN" altLang="en-US" dirty="0" smtClean="0"/>
              <a:t>续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项目介绍（图书管理系统）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7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回顾：图形界面创建一个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表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91630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人的属性：</a:t>
            </a:r>
            <a:endParaRPr lang="en-US" altLang="zh-CN" dirty="0" smtClean="0"/>
          </a:p>
          <a:p>
            <a:r>
              <a:rPr lang="en-US" altLang="zh-CN" dirty="0" smtClean="0"/>
              <a:t>Name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年龄 整数型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体重 浮点型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出生年月 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型 默认</a:t>
            </a:r>
            <a:r>
              <a:rPr lang="en-US" altLang="zh-CN" dirty="0" smtClean="0"/>
              <a:t>1990-01-01 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43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代码来连接</a:t>
            </a:r>
            <a:r>
              <a:rPr lang="zh-CN" altLang="en-US" dirty="0"/>
              <a:t>数据库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7614"/>
            <a:ext cx="440116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91630"/>
            <a:ext cx="8568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altLang="zh-CN" dirty="0" smtClean="0"/>
              <a:t>.Class.forName(“</a:t>
            </a:r>
            <a:r>
              <a:rPr lang="en-US" altLang="zh-CN" dirty="0" err="1" smtClean="0"/>
              <a:t>com.mysql.jdbc.driver</a:t>
            </a:r>
            <a:r>
              <a:rPr lang="en-US" altLang="zh-CN" dirty="0" smtClean="0"/>
              <a:t>”);</a:t>
            </a:r>
          </a:p>
          <a:p>
            <a:endParaRPr lang="en-US" dirty="0" smtClean="0"/>
          </a:p>
          <a:p>
            <a:r>
              <a:rPr lang="en-US" dirty="0" smtClean="0"/>
              <a:t>2.Connection conn = </a:t>
            </a:r>
            <a:r>
              <a:rPr lang="en-US" dirty="0" err="1" smtClean="0"/>
              <a:t>DriverManage.getConnection</a:t>
            </a:r>
            <a:r>
              <a:rPr lang="en-US" dirty="0" smtClean="0"/>
              <a:t>(“</a:t>
            </a:r>
            <a:r>
              <a:rPr lang="en-US" dirty="0" err="1" smtClean="0"/>
              <a:t>jdbc:mysql</a:t>
            </a:r>
            <a:r>
              <a:rPr lang="en-US" dirty="0" smtClean="0"/>
              <a:t>://localhost/lesson”,</a:t>
            </a:r>
            <a:r>
              <a:rPr lang="en-US" dirty="0" err="1" smtClean="0"/>
              <a:t>userName,password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PreparedStatement</a:t>
            </a:r>
            <a:endParaRPr lang="en-US" altLang="zh-CN" dirty="0" smtClean="0"/>
          </a:p>
          <a:p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en-US" dirty="0" err="1" smtClean="0"/>
              <a:t>pstmt</a:t>
            </a:r>
            <a:r>
              <a:rPr lang="en-US" dirty="0" smtClean="0"/>
              <a:t> = </a:t>
            </a:r>
            <a:r>
              <a:rPr lang="en-US" dirty="0" err="1" smtClean="0"/>
              <a:t>conn.createPrepare</a:t>
            </a:r>
            <a:r>
              <a:rPr lang="en-US" altLang="zh-CN" dirty="0" err="1" smtClean="0"/>
              <a:t>dStatement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4.ResultSet </a:t>
            </a:r>
            <a:r>
              <a:rPr lang="en-US" dirty="0" err="1" smtClean="0"/>
              <a:t>rst</a:t>
            </a:r>
            <a:r>
              <a:rPr lang="en-US" dirty="0" smtClean="0"/>
              <a:t> = </a:t>
            </a:r>
            <a:r>
              <a:rPr lang="en-US" dirty="0" err="1" smtClean="0"/>
              <a:t>pstmt.executeQuery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5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一对多关系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275606"/>
            <a:ext cx="64087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创建一张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表，记录一个人从出生到现在的</a:t>
            </a:r>
            <a:r>
              <a:rPr lang="zh-CN" altLang="en-US" dirty="0"/>
              <a:t>住</a:t>
            </a:r>
            <a:r>
              <a:rPr lang="zh-CN" altLang="en-US" dirty="0" smtClean="0"/>
              <a:t>址</a:t>
            </a:r>
            <a:endParaRPr lang="en-US" altLang="zh-CN" dirty="0" smtClean="0"/>
          </a:p>
          <a:p>
            <a:r>
              <a:rPr lang="zh-CN" altLang="en-US" dirty="0" smtClean="0"/>
              <a:t>由于一个人可以多次搬家，而一个家只属于一个人（不考虑房子以后会给别人住），因此人和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的关系是一对多的关系。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*一对多和一对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交换使用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那么把人和他的住址绑定起来我们该怎么办？</a:t>
            </a:r>
            <a:endParaRPr lang="en-US" altLang="zh-CN" dirty="0" smtClean="0"/>
          </a:p>
          <a:p>
            <a:r>
              <a:rPr lang="zh-CN" altLang="en-US" dirty="0" smtClean="0"/>
              <a:t>两种方案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将地址作为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表的域，假设一个人一生最多搬十次家，那么添加</a:t>
            </a:r>
            <a:r>
              <a:rPr lang="en-US" altLang="zh-CN" dirty="0" smtClean="0"/>
              <a:t>address1~address10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添加一个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域，然后地址和地址之间用逗号分割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的优缺点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*数据冗余，难以维护等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012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一对多关系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1635646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正确做法：</a:t>
            </a:r>
            <a:endParaRPr lang="en-US" altLang="zh-CN" dirty="0" smtClean="0"/>
          </a:p>
          <a:p>
            <a:r>
              <a:rPr lang="zh-CN" altLang="en-US" dirty="0" smtClean="0"/>
              <a:t>如果以后遇到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如下面的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图所示，画上箭头的那一方是</a:t>
            </a:r>
            <a:r>
              <a:rPr lang="en-US" altLang="zh-CN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数据库中需要为“</a:t>
            </a:r>
            <a:r>
              <a:rPr lang="en-US" altLang="zh-CN" dirty="0" smtClean="0"/>
              <a:t>N”</a:t>
            </a:r>
            <a:r>
              <a:rPr lang="zh-CN" altLang="en-US" dirty="0" smtClean="0"/>
              <a:t>的那方新建一张表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Address</a:t>
            </a:r>
            <a:r>
              <a:rPr lang="zh-CN" altLang="en-US" dirty="0" smtClean="0"/>
              <a:t>表：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，所有表都有的属性</a:t>
            </a:r>
            <a:endParaRPr lang="en-US" altLang="zh-CN" dirty="0" smtClean="0"/>
          </a:p>
          <a:p>
            <a:r>
              <a:rPr lang="en-US" altLang="zh-CN" dirty="0" smtClean="0"/>
              <a:t>City</a:t>
            </a:r>
            <a:r>
              <a:rPr lang="zh-CN" altLang="en-US" dirty="0" smtClean="0"/>
              <a:t>：城市</a:t>
            </a:r>
            <a:endParaRPr lang="en-US" altLang="zh-CN" dirty="0" smtClean="0"/>
          </a:p>
          <a:p>
            <a:r>
              <a:rPr lang="en-US" altLang="zh-CN" dirty="0" smtClean="0"/>
              <a:t>Detail</a:t>
            </a:r>
            <a:r>
              <a:rPr lang="zh-CN" altLang="en-US" dirty="0" smtClean="0"/>
              <a:t>：详细地址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person_id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</a:rPr>
              <a:t>指向他的主人                      该属性称为外键（</a:t>
            </a:r>
            <a:r>
              <a:rPr lang="en-US" altLang="zh-CN" b="1" dirty="0" smtClean="0">
                <a:solidFill>
                  <a:srgbClr val="FF0000"/>
                </a:solidFill>
              </a:rPr>
              <a:t>Foreign Key</a:t>
            </a:r>
            <a:r>
              <a:rPr lang="zh-CN" altLang="en-US" b="1" dirty="0" smtClean="0">
                <a:solidFill>
                  <a:srgbClr val="FF0000"/>
                </a:solidFill>
              </a:rPr>
              <a:t>）引用，这种模式以后会非常常见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242773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932040" y="239173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地址</a:t>
            </a:r>
            <a:endParaRPr lang="en-US" dirty="0"/>
          </a:p>
        </p:txBody>
      </p:sp>
      <p:sp>
        <p:nvSpPr>
          <p:cNvPr id="9" name="フローチャート : 判断 8"/>
          <p:cNvSpPr/>
          <p:nvPr/>
        </p:nvSpPr>
        <p:spPr>
          <a:xfrm>
            <a:off x="2843808" y="2499742"/>
            <a:ext cx="1152128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住过</a:t>
            </a:r>
            <a:endParaRPr 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267744" y="267976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9" idx="3"/>
            <a:endCxn id="8" idx="1"/>
          </p:cNvCxnSpPr>
          <p:nvPr/>
        </p:nvCxnSpPr>
        <p:spPr>
          <a:xfrm>
            <a:off x="3995936" y="267976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2555776" y="458797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4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插入语句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419622"/>
            <a:ext cx="67687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</a:t>
            </a:r>
            <a:r>
              <a:rPr lang="en-US" dirty="0"/>
              <a:t>INTO `</a:t>
            </a:r>
            <a:r>
              <a:rPr lang="en-US" dirty="0" err="1"/>
              <a:t>lesson`.`address</a:t>
            </a:r>
            <a:r>
              <a:rPr lang="en-US" dirty="0"/>
              <a:t>` (`city`, `detail`, `</a:t>
            </a:r>
            <a:r>
              <a:rPr lang="en-US" dirty="0" err="1"/>
              <a:t>person_id</a:t>
            </a:r>
            <a:r>
              <a:rPr lang="en-US" dirty="0"/>
              <a:t>`) VALUES ('</a:t>
            </a:r>
            <a:r>
              <a:rPr lang="en-US" dirty="0" err="1"/>
              <a:t>beijing</a:t>
            </a:r>
            <a:r>
              <a:rPr lang="en-US" dirty="0"/>
              <a:t>', '</a:t>
            </a:r>
            <a:r>
              <a:rPr lang="en-US" dirty="0" err="1"/>
              <a:t>chaoyang</a:t>
            </a:r>
            <a:r>
              <a:rPr lang="en-US" dirty="0"/>
              <a:t>', '1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/>
              <a:t>INSERT INTO `</a:t>
            </a:r>
            <a:r>
              <a:rPr lang="en-US" dirty="0" err="1"/>
              <a:t>lesson`.`address</a:t>
            </a:r>
            <a:r>
              <a:rPr lang="en-US" dirty="0"/>
              <a:t>` (`city`, `detail`, `</a:t>
            </a:r>
            <a:r>
              <a:rPr lang="en-US" dirty="0" err="1"/>
              <a:t>person_id</a:t>
            </a:r>
            <a:r>
              <a:rPr lang="en-US" dirty="0"/>
              <a:t>`) VALUES ('</a:t>
            </a:r>
            <a:r>
              <a:rPr lang="en-US" dirty="0" err="1"/>
              <a:t>beijing</a:t>
            </a:r>
            <a:r>
              <a:rPr lang="en-US" dirty="0"/>
              <a:t>', '</a:t>
            </a:r>
            <a:r>
              <a:rPr lang="en-US" dirty="0" err="1"/>
              <a:t>chaoyang</a:t>
            </a:r>
            <a:r>
              <a:rPr lang="en-US" dirty="0"/>
              <a:t>', </a:t>
            </a:r>
            <a:r>
              <a:rPr lang="en-US" dirty="0" smtClean="0"/>
              <a:t>‘2');</a:t>
            </a:r>
          </a:p>
          <a:p>
            <a:endParaRPr lang="en-US" dirty="0" smtClean="0"/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语句连接两张表</a:t>
            </a:r>
            <a:endParaRPr lang="en-US" altLang="zh-CN" dirty="0" smtClean="0"/>
          </a:p>
          <a:p>
            <a:r>
              <a:rPr lang="en-US" dirty="0"/>
              <a:t>select * from </a:t>
            </a:r>
            <a:r>
              <a:rPr lang="en-US" dirty="0" err="1" smtClean="0"/>
              <a:t>person,address</a:t>
            </a:r>
            <a:r>
              <a:rPr lang="en-US" dirty="0" smtClean="0"/>
              <a:t>;//</a:t>
            </a:r>
            <a:r>
              <a:rPr lang="zh-CN" altLang="en-US" dirty="0" smtClean="0"/>
              <a:t>笛卡尔积，会把不相关的数据都组合在一起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一定要加上这个限定条件</a:t>
            </a:r>
            <a:endParaRPr lang="en-US" altLang="zh-CN" dirty="0" smtClean="0"/>
          </a:p>
          <a:p>
            <a:r>
              <a:rPr lang="en-US" dirty="0"/>
              <a:t>select * from </a:t>
            </a:r>
            <a:r>
              <a:rPr lang="en-US" dirty="0" err="1"/>
              <a:t>person,address</a:t>
            </a:r>
            <a:r>
              <a:rPr lang="en-US" dirty="0"/>
              <a:t> where person.id = </a:t>
            </a:r>
            <a:r>
              <a:rPr lang="en-US" dirty="0" err="1"/>
              <a:t>address.person_id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730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需要考虑的问题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6016" y="1203598"/>
            <a:ext cx="8604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外键绝大多数情况下引用另一张表的主键</a:t>
            </a:r>
            <a:endParaRPr lang="en-US" altLang="zh-CN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2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由于主键原则上是不允许改变的（就和身份证不能改变一样），因此外键的值不会改变</a:t>
            </a:r>
            <a:endParaRPr lang="en-US" altLang="zh-CN" sz="1200" dirty="0" smtClean="0"/>
          </a:p>
          <a:p>
            <a:endParaRPr lang="en-US" sz="1200" dirty="0"/>
          </a:p>
          <a:p>
            <a:r>
              <a:rPr lang="en-US" sz="1200" dirty="0" smtClean="0"/>
              <a:t>3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当外键所引用的宿主被删除时，我们可以有以下操作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Restrict:</a:t>
            </a:r>
            <a:r>
              <a:rPr lang="zh-CN" altLang="en-US" sz="1200" dirty="0" smtClean="0"/>
              <a:t>不允许该宿主对象被删除，假设宿主对象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，这时候就必须把</a:t>
            </a:r>
            <a:r>
              <a:rPr lang="en-US" altLang="zh-CN" sz="1200" dirty="0" smtClean="0"/>
              <a:t>address</a:t>
            </a:r>
            <a:r>
              <a:rPr lang="zh-CN" altLang="en-US" sz="1200" dirty="0" smtClean="0"/>
              <a:t>表中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的对象手动全部删除，才能够删除该宿主对象</a:t>
            </a:r>
            <a:endParaRPr lang="en-US" altLang="zh-CN" sz="1200" dirty="0" smtClean="0"/>
          </a:p>
          <a:p>
            <a:r>
              <a:rPr lang="en-US" altLang="zh-CN" sz="1200" dirty="0" smtClean="0"/>
              <a:t>CASCADE</a:t>
            </a:r>
            <a:r>
              <a:rPr lang="zh-CN" altLang="en-US" sz="1200" dirty="0" smtClean="0"/>
              <a:t>：当宿主对象被删除时，如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，则</a:t>
            </a:r>
            <a:r>
              <a:rPr lang="en-US" altLang="zh-CN" sz="1200" dirty="0" smtClean="0"/>
              <a:t>address</a:t>
            </a:r>
            <a:r>
              <a:rPr lang="zh-CN" altLang="en-US" sz="1200" dirty="0" smtClean="0"/>
              <a:t>表中</a:t>
            </a:r>
            <a:r>
              <a:rPr lang="en-US" altLang="zh-CN" sz="1200" dirty="0" err="1" smtClean="0"/>
              <a:t>person_id</a:t>
            </a:r>
            <a:r>
              <a:rPr lang="en-US" altLang="zh-CN" sz="1200" dirty="0" smtClean="0"/>
              <a:t>=1</a:t>
            </a:r>
            <a:r>
              <a:rPr lang="zh-CN" altLang="en-US" sz="1200" dirty="0" smtClean="0"/>
              <a:t>的所有记录都被删除，这也是最符合道理的。</a:t>
            </a:r>
            <a:endParaRPr lang="en-US" altLang="zh-CN" sz="1200" dirty="0" smtClean="0"/>
          </a:p>
          <a:p>
            <a:r>
              <a:rPr lang="en-US" altLang="zh-CN" sz="1200" dirty="0" smtClean="0"/>
              <a:t>SET NULL</a:t>
            </a:r>
            <a:r>
              <a:rPr lang="zh-CN" altLang="en-US" sz="1200" dirty="0" smtClean="0"/>
              <a:t>：</a:t>
            </a:r>
            <a:r>
              <a:rPr lang="zh-CN" altLang="en-US" sz="1200" dirty="0"/>
              <a:t>当宿主对象被删除时，如</a:t>
            </a:r>
            <a:r>
              <a:rPr lang="en-US" altLang="zh-CN" sz="1200" dirty="0"/>
              <a:t>id</a:t>
            </a:r>
            <a:r>
              <a:rPr lang="zh-CN" altLang="en-US" sz="1200" dirty="0"/>
              <a:t>为</a:t>
            </a:r>
            <a:r>
              <a:rPr lang="en-US" altLang="zh-CN" sz="1200" dirty="0"/>
              <a:t>1</a:t>
            </a:r>
            <a:r>
              <a:rPr lang="zh-CN" altLang="en-US" sz="1200" dirty="0"/>
              <a:t>，则</a:t>
            </a:r>
            <a:r>
              <a:rPr lang="en-US" altLang="zh-CN" sz="1200" dirty="0"/>
              <a:t>address</a:t>
            </a:r>
            <a:r>
              <a:rPr lang="zh-CN" altLang="en-US" sz="1200" dirty="0"/>
              <a:t>表中</a:t>
            </a:r>
            <a:r>
              <a:rPr lang="en-US" altLang="zh-CN" sz="1200" dirty="0" err="1"/>
              <a:t>person_id</a:t>
            </a:r>
            <a:r>
              <a:rPr lang="en-US" altLang="zh-CN" sz="1200" dirty="0"/>
              <a:t>=1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所有记录的</a:t>
            </a:r>
            <a:r>
              <a:rPr lang="en-US" altLang="zh-CN" sz="1200" dirty="0" err="1" smtClean="0"/>
              <a:t>person_id</a:t>
            </a:r>
            <a:r>
              <a:rPr lang="zh-CN" altLang="en-US" sz="1200" dirty="0" smtClean="0"/>
              <a:t>被设为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，不太合理，没有</a:t>
            </a:r>
            <a:r>
              <a:rPr lang="en-US" altLang="zh-CN" sz="1200" dirty="0" err="1" smtClean="0"/>
              <a:t>person_id</a:t>
            </a:r>
            <a:r>
              <a:rPr lang="zh-CN" altLang="en-US" sz="1200" dirty="0" smtClean="0"/>
              <a:t>的话该地址就是垃圾地址了</a:t>
            </a:r>
            <a:endParaRPr lang="en-US" altLang="zh-CN" sz="1200" dirty="0" smtClean="0"/>
          </a:p>
          <a:p>
            <a:r>
              <a:rPr lang="en-US" altLang="zh-CN" sz="1200" dirty="0" smtClean="0"/>
              <a:t>NO ACTION</a:t>
            </a:r>
            <a:r>
              <a:rPr lang="zh-CN" altLang="en-US" sz="1200" dirty="0" smtClean="0"/>
              <a:t>：啥都不干，这是</a:t>
            </a:r>
            <a:r>
              <a:rPr lang="en-US" altLang="zh-CN" sz="1200" dirty="0" err="1" smtClean="0"/>
              <a:t>person_id</a:t>
            </a:r>
            <a:r>
              <a:rPr lang="zh-CN" altLang="en-US" sz="1200" dirty="0" smtClean="0"/>
              <a:t>属性仍然为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，但是</a:t>
            </a:r>
            <a:r>
              <a:rPr lang="en-US" altLang="zh-CN" sz="1200" dirty="0" smtClean="0"/>
              <a:t>id=1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person</a:t>
            </a:r>
            <a:r>
              <a:rPr lang="zh-CN" altLang="en-US" sz="1200" dirty="0" smtClean="0"/>
              <a:t>已经被删除了，也不合理。</a:t>
            </a:r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6" y="2170936"/>
            <a:ext cx="207674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多对多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419622"/>
            <a:ext cx="66967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friend</a:t>
            </a:r>
            <a:r>
              <a:rPr lang="zh-CN" altLang="en-US" dirty="0" smtClean="0"/>
              <a:t>表，表示人与人之间的朋友关系，一个人有多个朋友，反之亦然，所以这属于多对多关系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当然，如果一个人没有朋友，或者只有一个朋友也是被允许的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 smtClean="0"/>
              <a:t>Friend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该表不需要自己的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（有也可以）</a:t>
            </a:r>
            <a:endParaRPr lang="en-US" altLang="zh-CN" dirty="0" smtClean="0"/>
          </a:p>
          <a:p>
            <a:r>
              <a:rPr lang="zh-CN" altLang="en-US" dirty="0" smtClean="0"/>
              <a:t>该表有两个域，</a:t>
            </a:r>
            <a:endParaRPr lang="en-US" altLang="zh-CN" dirty="0" smtClean="0"/>
          </a:p>
          <a:p>
            <a:r>
              <a:rPr lang="en-US" altLang="zh-CN" dirty="0" smtClean="0"/>
              <a:t>Person1_id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person2_id, </a:t>
            </a:r>
            <a:r>
              <a:rPr lang="zh-CN" altLang="en-US" dirty="0" smtClean="0"/>
              <a:t>然后这两个域联合起来形成主键，称为联合主键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16536" y="217570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893000" y="213970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  <a:endParaRPr lang="en-US" dirty="0"/>
          </a:p>
        </p:txBody>
      </p:sp>
      <p:sp>
        <p:nvSpPr>
          <p:cNvPr id="6" name="フローチャート : 判断 5"/>
          <p:cNvSpPr/>
          <p:nvPr/>
        </p:nvSpPr>
        <p:spPr>
          <a:xfrm>
            <a:off x="2804768" y="2139702"/>
            <a:ext cx="1152128" cy="540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是朋友</a:t>
            </a:r>
            <a:endParaRPr lang="en-US" dirty="0"/>
          </a:p>
        </p:txBody>
      </p:sp>
      <p:cxnSp>
        <p:nvCxnSpPr>
          <p:cNvPr id="7" name="直線コネクタ 6"/>
          <p:cNvCxnSpPr>
            <a:stCxn id="6" idx="3"/>
            <a:endCxn id="5" idx="1"/>
          </p:cNvCxnSpPr>
          <p:nvPr/>
        </p:nvCxnSpPr>
        <p:spPr>
          <a:xfrm>
            <a:off x="3956896" y="2409732"/>
            <a:ext cx="936104" cy="1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033640" y="242773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19785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987</Words>
  <Application>Microsoft Office PowerPoint</Application>
  <PresentationFormat>画面に合わせる (16:9)</PresentationFormat>
  <Paragraphs>237</Paragraphs>
  <Slides>19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biz</vt:lpstr>
      <vt:lpstr>Java 第15讲  </vt:lpstr>
      <vt:lpstr>回顾：图形界面创建一个Person表</vt:lpstr>
      <vt:lpstr>用Java代码来连接数据库</vt:lpstr>
      <vt:lpstr>步骤</vt:lpstr>
      <vt:lpstr>一对多关系</vt:lpstr>
      <vt:lpstr>一对多关系</vt:lpstr>
      <vt:lpstr>插入语句</vt:lpstr>
      <vt:lpstr>需要考虑的问题</vt:lpstr>
      <vt:lpstr>多对多</vt:lpstr>
      <vt:lpstr>多对多</vt:lpstr>
      <vt:lpstr>HTML</vt:lpstr>
      <vt:lpstr>例子</vt:lpstr>
      <vt:lpstr>HTML重要概念</vt:lpstr>
      <vt:lpstr>css</vt:lpstr>
      <vt:lpstr>Css规则</vt:lpstr>
      <vt:lpstr>简单的例子</vt:lpstr>
      <vt:lpstr>复合规则</vt:lpstr>
      <vt:lpstr>规则权重</vt:lpstr>
      <vt:lpstr>下节课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469</cp:revision>
  <dcterms:modified xsi:type="dcterms:W3CDTF">2014-11-08T06:28:57Z</dcterms:modified>
</cp:coreProperties>
</file>