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19" r:id="rId2"/>
    <p:sldId id="420" r:id="rId3"/>
    <p:sldId id="421" r:id="rId4"/>
    <p:sldId id="422" r:id="rId5"/>
    <p:sldId id="423" r:id="rId6"/>
    <p:sldId id="424" r:id="rId7"/>
    <p:sldId id="426" r:id="rId8"/>
    <p:sldId id="425" r:id="rId9"/>
    <p:sldId id="427" r:id="rId10"/>
    <p:sldId id="428" r:id="rId11"/>
    <p:sldId id="429" r:id="rId12"/>
    <p:sldId id="431" r:id="rId13"/>
    <p:sldId id="43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5D9"/>
    <a:srgbClr val="C00000"/>
    <a:srgbClr val="FF0000"/>
    <a:srgbClr val="83CBEB"/>
    <a:srgbClr val="FDF3ED"/>
    <a:srgbClr val="A33B39"/>
    <a:srgbClr val="DC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9" autoAdjust="0"/>
    <p:restoredTop sz="94660"/>
  </p:normalViewPr>
  <p:slideViewPr>
    <p:cSldViewPr snapToGrid="0">
      <p:cViewPr varScale="1">
        <p:scale>
          <a:sx n="52" d="100"/>
          <a:sy n="52" d="100"/>
        </p:scale>
        <p:origin x="6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70DDB-16A4-4415-81B8-ED3EA59B23F7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AE2C7-1219-4195-AC86-3ED2266D3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0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AE2C7-1219-4195-AC86-3ED2266D3EC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83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55078-2945-89D1-840B-092684B3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F2DFEC-9679-4EC5-7A8B-BCE282731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BB229-D8C0-99EF-DCF8-A0B951BD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A5D-EF16-413A-8528-1524173FE13F}" type="datetime1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5EB0C-08E0-2DF2-9A3B-AD4DBD43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F1B8C-455D-726F-0CF8-5387D212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50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48DE9-D04F-DC79-B6AB-ACA5033A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BD1FA1-CC02-809A-16DA-08D3349F3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F8D7F-2457-7139-B016-500340DF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E19E-329A-47BF-91B7-050A64F96865}" type="datetime1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8FEEC-FC44-C0CC-AF87-25857BDF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6416A-5936-05E6-CCCA-ED7E3619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41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3F291C-7309-822F-505F-F2F299EAE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72CE69-4C34-19A0-CB3D-7B986C2E3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CFCB2-93FD-DC34-C447-CC417E3A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787-FB65-4F6C-8344-10A38C67C761}" type="datetime1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1C44E-1BD9-F8DA-4EBB-848DE867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59E8D-8B0B-CBE2-5476-C468C964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21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C10E5-6267-EC32-C0CA-04501F19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D4DB0-0E9A-22A8-EB55-BB6DE9065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8BD89-09A9-7F43-2BF4-CF8F35D5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8DF1-C10F-4E18-A539-1EC296D870AE}" type="datetime1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18811-E7DB-61C6-C2A9-7A36A53C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40826-FDEB-C783-EF1B-35FD0A7D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0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A0FDE-CD92-8DB0-7A42-7F1453FD2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2F9A06-5403-B4B2-EC71-9BF983D4B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FD61B-3C0A-BA0F-6A2C-96EABD43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702D-6878-481D-83EE-43107903428C}" type="datetime1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B193F-8318-EF3F-5F29-B40B7FE8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E88222-ED70-9FF6-2C8E-E9A33098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3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6D96C-AB70-79C1-3B0B-2697E59E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582A4-9DE9-7A93-895C-555812198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626855-10B2-7803-CFDB-CC99ED570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EB159-BC18-05C2-264F-83A725E8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24A8-E0AD-40DA-A9C9-5492CCBCD59C}" type="datetime1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9BEF13-E0EF-2C87-BC9F-8242A2BD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3671E1-1AD2-5A32-0B64-C819878E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56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EF877-3176-7B7D-793E-A1A261A0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E6871-804D-1BED-C7F1-DACD91A3D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07F778-D84F-2C9C-0531-539F9BE73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FADAF-049B-8EBD-2F42-F1C4B778D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0AE746-EF50-1F45-5CD5-6BDF731DC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5A38E6-ACCB-05F3-BD45-B0376D5D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B1DB-2DBF-4FC1-95AE-82AAB33A4852}" type="datetime1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4549E3-5455-4D77-E0D1-9EF65D7E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770F9D-E51F-1352-47DC-4F1F4436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5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60437-9786-4ADF-9E0F-14BEBF4A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77AC1B-BB3C-32D3-35B3-1417CC0F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0C70-8CCE-45B2-942E-B29DE8C8144D}" type="datetime1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0F3485-DF35-7BDE-EE16-A7FE0D30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899CB6-6382-F1E2-9A95-E7E9DA3A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5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F50FB4-8055-1F80-0403-C32C092B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99ED-0B10-4E07-819B-F55E50ED798C}" type="datetime1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AABA05-C27A-4310-0623-56FC50C5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440542-A017-3EBC-D42E-2DEDE278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86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7B51C-7823-CF6F-31A1-4DDDDCD8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54A42-80D7-0BB4-10BD-E326D1997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2931EF-D891-5D12-469B-900B5EB1E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0E23B0-FD61-62E0-69D3-B219B9BA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1DB7-4729-40E1-AFEA-ED8B12D94C7C}" type="datetime1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8142D-93FF-B57D-277D-07792ECE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3DCB0-6DBD-7780-2604-C9375305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2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A9859-675E-AC2A-E0EA-8901B03AB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814782-2971-565C-9C59-F47100A24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C28F5C-AF93-7D1E-70E6-5C7EFAB75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02073-FDD9-2963-5B32-8E141518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9B8A-7085-46D0-9495-95573BCEFC8E}" type="datetime1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4F0FA-D04C-9FA0-9604-825D526A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6126CB-72BA-EB9B-7292-392C1B32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0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85873B-0C29-5B2D-13E6-494CE062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B93288-F94C-5CA6-E74E-8F03822FA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CA50B-8D3F-14B5-3BCC-50525B6DD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852498-9BB5-4980-B564-F9944D4C1665}" type="datetime1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19B0B-8CA8-EC03-89C5-24047C809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BB5C7-ACD7-F3BA-39E2-F7CA2FAC2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38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554F7D7-E8AF-39B1-20D0-16F03870B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47660"/>
            <a:ext cx="9144000" cy="1035838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DEFENSIVE UNLEARNING WITH ADVERSARIAL TRAINING FOR ROBUST CONCEPT ERASURE IN DIFFUSION MODELS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620817-6777-2FBF-947F-A867E227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28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Experiment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A33B39"/>
                </a:solidFill>
              </a:rPr>
              <a:t>AdvUnlearn</a:t>
            </a:r>
            <a:endParaRPr lang="ko-KR" altLang="en-US" dirty="0">
              <a:solidFill>
                <a:srgbClr val="A33B39"/>
              </a:solidFill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787C8E3-76B4-A858-2D76-21A1B4C9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0C316-7BCC-0201-CFA2-B305FDD30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6847" y="129602"/>
            <a:ext cx="1028634" cy="10979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고찰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B5917D-BACB-7087-2FB4-8E138C61F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42" y="1759036"/>
            <a:ext cx="7459116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06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Experiment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A33B39"/>
                </a:solidFill>
              </a:rPr>
              <a:t>AdvUnlearn</a:t>
            </a:r>
            <a:endParaRPr lang="ko-KR" altLang="en-US" dirty="0">
              <a:solidFill>
                <a:srgbClr val="A33B39"/>
              </a:solidFill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787C8E3-76B4-A858-2D76-21A1B4C9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0C316-7BCC-0201-CFA2-B305FDD30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6847" y="129602"/>
            <a:ext cx="1028634" cy="10979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고찰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C54C9D-F413-00C0-7578-42DD652CF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918" y="1844354"/>
            <a:ext cx="9184143" cy="293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67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Experiment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A33B39"/>
                </a:solidFill>
              </a:rPr>
              <a:t>AdvUnlearn</a:t>
            </a:r>
            <a:endParaRPr lang="ko-KR" altLang="en-US" dirty="0">
              <a:solidFill>
                <a:srgbClr val="A33B39"/>
              </a:solidFill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787C8E3-76B4-A858-2D76-21A1B4C9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0C316-7BCC-0201-CFA2-B305FDD30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6847" y="129602"/>
            <a:ext cx="1028634" cy="10979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고찰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128729-6B37-D572-6195-6A11113D4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87" y="2313356"/>
            <a:ext cx="10138913" cy="238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27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ko-KR" altLang="en-US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고찰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AdvUnlearn</a:t>
            </a:r>
            <a:endParaRPr lang="ko-KR" altLang="en-US" dirty="0">
              <a:solidFill>
                <a:srgbClr val="A33B39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1BAC32B-6394-F667-E9FA-B7049A41F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0651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Prompts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이용해 타겟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좀 더 넓은 범위에서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unlearning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해서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향상시켰지만 멋있는 방법은 아닌 거 같다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Retain prompt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는 필수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01CA2D-745D-8EE6-E38A-8A37DCCC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87D621-897F-F6D2-48E0-DBC7C78D4921}"/>
              </a:ext>
            </a:extLst>
          </p:cNvPr>
          <p:cNvSpPr txBox="1">
            <a:spLocks/>
          </p:cNvSpPr>
          <p:nvPr/>
        </p:nvSpPr>
        <p:spPr>
          <a:xfrm>
            <a:off x="11106847" y="129602"/>
            <a:ext cx="1028634" cy="1097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ko-KR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고찰</a:t>
            </a:r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2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4F9026D-2A00-DE37-D735-CFD3B504A78F}"/>
              </a:ext>
            </a:extLst>
          </p:cNvPr>
          <p:cNvSpPr txBox="1"/>
          <p:nvPr/>
        </p:nvSpPr>
        <p:spPr>
          <a:xfrm>
            <a:off x="3122763" y="460299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A33B39"/>
                </a:solidFill>
                <a:highlight>
                  <a:srgbClr val="FFFFFF"/>
                </a:highlight>
                <a:latin typeface="Times New Roman" panose="02020603050405020304" pitchFamily="18" charset="0"/>
              </a:rPr>
              <a:t> </a:t>
            </a:r>
            <a:r>
              <a:rPr lang="en-US" altLang="ko-KR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2024.05 / </a:t>
            </a:r>
            <a:r>
              <a:rPr lang="en-US" altLang="ko-KR" dirty="0">
                <a:highlight>
                  <a:srgbClr val="FFFFFF"/>
                </a:highlight>
                <a:latin typeface="Times New Roman" panose="02020603050405020304" pitchFamily="18" charset="0"/>
              </a:rPr>
              <a:t>CVPR </a:t>
            </a:r>
            <a:r>
              <a:rPr lang="en-US" altLang="ko-KR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2024</a:t>
            </a:r>
          </a:p>
          <a:p>
            <a:pPr algn="ctr"/>
            <a:endParaRPr lang="en-US" altLang="ko-KR" dirty="0">
              <a:highlight>
                <a:srgbClr val="FFFFFF"/>
              </a:highlight>
              <a:latin typeface="Times New Roman" panose="020206030504050203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1BD8BD-084E-2877-0CFA-9DC19CD0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20DDE8-558C-6285-4684-2C963D78F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584" y="571056"/>
            <a:ext cx="7048831" cy="292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1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883" y="2386525"/>
            <a:ext cx="2392346" cy="43206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고찰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531AE7-BE10-C0E5-0ACF-8F578FC329B0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AdvUnlearn</a:t>
            </a:r>
            <a:endParaRPr lang="ko-KR" altLang="en-US" dirty="0">
              <a:solidFill>
                <a:srgbClr val="A33B39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0BD554-915D-4E4F-0F6B-9E93F116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0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Introduction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4887B-F1DC-3A85-BAD2-35622190F7AF}"/>
              </a:ext>
            </a:extLst>
          </p:cNvPr>
          <p:cNvSpPr txBox="1"/>
          <p:nvPr/>
        </p:nvSpPr>
        <p:spPr>
          <a:xfrm>
            <a:off x="2293529" y="5911476"/>
            <a:ext cx="70575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SOTA</a:t>
            </a:r>
            <a:r>
              <a:rPr lang="ko-KR" altLang="en-US" sz="1400" b="1" dirty="0"/>
              <a:t>달성 주장</a:t>
            </a:r>
            <a:endParaRPr lang="en-US" altLang="ko-KR" sz="140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0B7D623-BD32-D7D1-5963-E509F43C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9CA4A94-D7DC-EB3D-531B-B2B3F585D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6847" y="129602"/>
            <a:ext cx="1028634" cy="10979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고찰</a:t>
            </a:r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C8781-BC36-C212-0816-781AC736C0EE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AdvUnlearn</a:t>
            </a:r>
            <a:endParaRPr lang="ko-KR" altLang="en-US" dirty="0">
              <a:solidFill>
                <a:srgbClr val="A33B39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5DDBDF-AE5F-F1BD-E9BF-C32DCFED2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962" y="1404510"/>
            <a:ext cx="4572892" cy="414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72224"/>
            <a:ext cx="10968487" cy="432065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 total loss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Training 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추가한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AdvUnlean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Diffusion Model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보다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encoder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</a:t>
            </a:r>
            <a:r>
              <a:rPr lang="ko-K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적용하는게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좋음을 입증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경우 다양한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checkpoint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별로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 and play 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가능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Summary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A33B3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AdvUnlean</a:t>
            </a:r>
            <a:endParaRPr lang="ko-KR" altLang="en-US" dirty="0">
              <a:solidFill>
                <a:srgbClr val="A33B3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3C3D8A-061A-552E-F14D-EFD6B0C2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871B646-FECF-E87C-AD00-BC328EF9CEE0}"/>
              </a:ext>
            </a:extLst>
          </p:cNvPr>
          <p:cNvSpPr txBox="1">
            <a:spLocks/>
          </p:cNvSpPr>
          <p:nvPr/>
        </p:nvSpPr>
        <p:spPr>
          <a:xfrm>
            <a:off x="11106847" y="129602"/>
            <a:ext cx="1028634" cy="1097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고찰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A5E7AA-EE49-631E-983D-2DD86DBE0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221" y="3310170"/>
            <a:ext cx="2238687" cy="40010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7BA2880-D210-38AC-58B2-42F68A2E5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46" y="3359833"/>
            <a:ext cx="6131259" cy="44698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B8ED1B-B809-2FAC-72CD-7D0979A4689B}"/>
              </a:ext>
            </a:extLst>
          </p:cNvPr>
          <p:cNvSpPr/>
          <p:nvPr/>
        </p:nvSpPr>
        <p:spPr>
          <a:xfrm>
            <a:off x="2033448" y="3313825"/>
            <a:ext cx="1215847" cy="479922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8828CF-4486-F048-A60A-F01C29CCDFF1}"/>
              </a:ext>
            </a:extLst>
          </p:cNvPr>
          <p:cNvSpPr/>
          <p:nvPr/>
        </p:nvSpPr>
        <p:spPr>
          <a:xfrm>
            <a:off x="3432978" y="3308775"/>
            <a:ext cx="3617692" cy="479922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558F09-4C00-D0D9-DFAD-B1ECDD8DFC79}"/>
              </a:ext>
            </a:extLst>
          </p:cNvPr>
          <p:cNvSpPr txBox="1"/>
          <p:nvPr/>
        </p:nvSpPr>
        <p:spPr>
          <a:xfrm>
            <a:off x="1740311" y="3901998"/>
            <a:ext cx="1802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 KR"/>
                <a:cs typeface="times" panose="02020603050405020304" pitchFamily="18" charset="0"/>
              </a:rPr>
              <a:t>Erase</a:t>
            </a:r>
            <a:r>
              <a:rPr lang="ko-KR" alt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 KR"/>
                <a:cs typeface="times" panose="02020603050405020304" pitchFamily="18" charset="0"/>
              </a:rPr>
              <a:t>로스의 타겟 </a:t>
            </a:r>
            <a:r>
              <a:rPr lang="en-US" altLang="ko-KR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 KR"/>
                <a:cs typeface="times" panose="02020603050405020304" pitchFamily="18" charset="0"/>
              </a:rPr>
              <a:t>c</a:t>
            </a:r>
            <a:r>
              <a:rPr lang="ko-KR" alt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 KR"/>
                <a:cs typeface="times" panose="02020603050405020304" pitchFamily="18" charset="0"/>
              </a:rPr>
              <a:t>와 비슷한 </a:t>
            </a:r>
            <a:r>
              <a:rPr lang="en-US" altLang="ko-KR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 KR"/>
                <a:cs typeface="times" panose="02020603050405020304" pitchFamily="18" charset="0"/>
              </a:rPr>
              <a:t>C*</a:t>
            </a:r>
            <a:r>
              <a:rPr lang="ko-KR" alt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 KR"/>
                <a:cs typeface="times" panose="02020603050405020304" pitchFamily="18" charset="0"/>
              </a:rPr>
              <a:t>들을 </a:t>
            </a:r>
            <a:r>
              <a:rPr lang="en-US" altLang="ko-KR" sz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Noto Sans KR"/>
                <a:cs typeface="times" panose="02020603050405020304" pitchFamily="18" charset="0"/>
              </a:rPr>
              <a:t>AdvATK</a:t>
            </a:r>
            <a:r>
              <a:rPr lang="ko-KR" alt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 KR"/>
                <a:cs typeface="times" panose="02020603050405020304" pitchFamily="18" charset="0"/>
              </a:rPr>
              <a:t>으로 구해서 전부 </a:t>
            </a:r>
            <a:r>
              <a:rPr lang="en-US" altLang="ko-KR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 KR"/>
                <a:cs typeface="times" panose="02020603050405020304" pitchFamily="18" charset="0"/>
              </a:rPr>
              <a:t>erase</a:t>
            </a:r>
            <a:endParaRPr lang="ko-KR" altLang="en-US" sz="1200" dirty="0">
              <a:solidFill>
                <a:schemeClr val="tx2">
                  <a:lumMod val="75000"/>
                  <a:lumOff val="25000"/>
                </a:schemeClr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FB042B-690F-83F1-49EE-122B7ED0CDA7}"/>
              </a:ext>
            </a:extLst>
          </p:cNvPr>
          <p:cNvSpPr txBox="1"/>
          <p:nvPr/>
        </p:nvSpPr>
        <p:spPr>
          <a:xfrm>
            <a:off x="4215454" y="4074929"/>
            <a:ext cx="20064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 KR"/>
                <a:cs typeface="times" panose="02020603050405020304" pitchFamily="18" charset="0"/>
              </a:rPr>
              <a:t>Retain </a:t>
            </a:r>
            <a:r>
              <a:rPr lang="ko-KR" alt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 KR"/>
                <a:cs typeface="times" panose="02020603050405020304" pitchFamily="18" charset="0"/>
              </a:rPr>
              <a:t>컨셉들은 </a:t>
            </a:r>
            <a:r>
              <a:rPr lang="en-US" altLang="ko-KR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 KR"/>
                <a:cs typeface="times" panose="02020603050405020304" pitchFamily="18" charset="0"/>
              </a:rPr>
              <a:t>anchoring</a:t>
            </a:r>
            <a:endParaRPr lang="ko-KR" altLang="en-US" sz="1200" dirty="0">
              <a:solidFill>
                <a:schemeClr val="tx2">
                  <a:lumMod val="75000"/>
                  <a:lumOff val="25000"/>
                </a:schemeClr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0FD6C1-ACDB-42BB-CD82-410FDCC62D24}"/>
              </a:ext>
            </a:extLst>
          </p:cNvPr>
          <p:cNvSpPr txBox="1"/>
          <p:nvPr/>
        </p:nvSpPr>
        <p:spPr>
          <a:xfrm>
            <a:off x="2979000" y="2912275"/>
            <a:ext cx="20064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err="1">
                <a:solidFill>
                  <a:srgbClr val="FF0000"/>
                </a:solidFill>
                <a:latin typeface="Noto Sans KR"/>
                <a:cs typeface="times" panose="02020603050405020304" pitchFamily="18" charset="0"/>
              </a:rPr>
              <a:t>AdvUnlean</a:t>
            </a:r>
            <a:endParaRPr lang="ko-KR" altLang="en-US" sz="12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161F8E-251C-0EF1-0AB2-354645E3CD43}"/>
              </a:ext>
            </a:extLst>
          </p:cNvPr>
          <p:cNvSpPr txBox="1"/>
          <p:nvPr/>
        </p:nvSpPr>
        <p:spPr>
          <a:xfrm>
            <a:off x="8485343" y="2892579"/>
            <a:ext cx="20064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Noto Sans KR"/>
                <a:cs typeface="times" panose="02020603050405020304" pitchFamily="18" charset="0"/>
              </a:rPr>
              <a:t>SPM</a:t>
            </a:r>
            <a:endParaRPr lang="ko-KR" altLang="en-US" sz="12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72E4F0-069E-7C36-86E3-9CCEC9C6EA2E}"/>
              </a:ext>
            </a:extLst>
          </p:cNvPr>
          <p:cNvSpPr/>
          <p:nvPr/>
        </p:nvSpPr>
        <p:spPr>
          <a:xfrm>
            <a:off x="8880641" y="3308775"/>
            <a:ext cx="568160" cy="479922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5AD6D9-C03E-DFA6-4BB0-3A4CE0D01F0F}"/>
              </a:ext>
            </a:extLst>
          </p:cNvPr>
          <p:cNvSpPr/>
          <p:nvPr/>
        </p:nvSpPr>
        <p:spPr>
          <a:xfrm>
            <a:off x="9676140" y="3308775"/>
            <a:ext cx="744569" cy="479922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9BACA74-AA11-B93A-A594-1A1CC7AE1655}"/>
              </a:ext>
            </a:extLst>
          </p:cNvPr>
          <p:cNvCxnSpPr/>
          <p:nvPr/>
        </p:nvCxnSpPr>
        <p:spPr>
          <a:xfrm>
            <a:off x="7522234" y="3527252"/>
            <a:ext cx="483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198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3650"/>
            <a:ext cx="10968487" cy="43206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AdvUnlearn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Method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A33B3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AdvUnlearn</a:t>
            </a:r>
            <a:endParaRPr lang="ko-KR" altLang="en-US" dirty="0">
              <a:solidFill>
                <a:srgbClr val="A33B3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6E66E-9220-B3BB-D12B-145CD1D66E82}"/>
              </a:ext>
            </a:extLst>
          </p:cNvPr>
          <p:cNvSpPr txBox="1"/>
          <p:nvPr/>
        </p:nvSpPr>
        <p:spPr>
          <a:xfrm>
            <a:off x="838200" y="2742324"/>
            <a:ext cx="10307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1. G</a:t>
            </a:r>
            <a:r>
              <a:rPr lang="en-US" altLang="ko-KR" dirty="0"/>
              <a:t>eneration of Adversarial Prompts</a:t>
            </a:r>
            <a:endParaRPr lang="en-US" altLang="ko-KR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8113BB-BE2B-839F-1B0C-2D7DD0AC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A2EB68-13C0-7285-365B-67DF5605551E}"/>
              </a:ext>
            </a:extLst>
          </p:cNvPr>
          <p:cNvSpPr txBox="1"/>
          <p:nvPr/>
        </p:nvSpPr>
        <p:spPr>
          <a:xfrm>
            <a:off x="838200" y="4385620"/>
            <a:ext cx="10307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2. Generation of Retain </a:t>
            </a: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P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rompts</a:t>
            </a:r>
            <a:endParaRPr lang="en-US" altLang="ko-KR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CAB9243-626F-BCC2-C08B-1E588966B53D}"/>
              </a:ext>
            </a:extLst>
          </p:cNvPr>
          <p:cNvSpPr txBox="1">
            <a:spLocks/>
          </p:cNvSpPr>
          <p:nvPr/>
        </p:nvSpPr>
        <p:spPr>
          <a:xfrm>
            <a:off x="11106847" y="129602"/>
            <a:ext cx="1028634" cy="1097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고찰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B8FA8B1-EC2C-616E-FD8C-E77D94819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767" y="3229114"/>
            <a:ext cx="3877838" cy="60566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D0485C-0817-534D-F2E0-5B2061D8AFB5}"/>
              </a:ext>
            </a:extLst>
          </p:cNvPr>
          <p:cNvSpPr/>
          <p:nvPr/>
        </p:nvSpPr>
        <p:spPr>
          <a:xfrm>
            <a:off x="4534481" y="3306793"/>
            <a:ext cx="1126451" cy="471687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4A7DF6-5389-FA35-35E1-32A6DFED18FA}"/>
              </a:ext>
            </a:extLst>
          </p:cNvPr>
          <p:cNvSpPr txBox="1"/>
          <p:nvPr/>
        </p:nvSpPr>
        <p:spPr>
          <a:xfrm>
            <a:off x="4584444" y="3913054"/>
            <a:ext cx="5903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 KR"/>
                <a:cs typeface="times" panose="02020603050405020304" pitchFamily="18" charset="0"/>
              </a:rPr>
              <a:t>원본 모델과</a:t>
            </a:r>
            <a:endParaRPr lang="en-US" altLang="ko-KR" sz="1200" dirty="0">
              <a:solidFill>
                <a:schemeClr val="tx2">
                  <a:lumMod val="75000"/>
                  <a:lumOff val="25000"/>
                </a:schemeClr>
              </a:solidFill>
              <a:latin typeface="Noto Sans KR"/>
              <a:cs typeface="times" panose="02020603050405020304" pitchFamily="18" charset="0"/>
            </a:endParaRPr>
          </a:p>
          <a:p>
            <a:r>
              <a:rPr lang="ko-KR" alt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 KR"/>
                <a:cs typeface="times" panose="02020603050405020304" pitchFamily="18" charset="0"/>
              </a:rPr>
              <a:t>원본 타겟 </a:t>
            </a:r>
            <a:r>
              <a:rPr lang="en-US" altLang="ko-KR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 KR"/>
                <a:cs typeface="times" panose="02020603050405020304" pitchFamily="18" charset="0"/>
              </a:rPr>
              <a:t>c</a:t>
            </a:r>
            <a:endParaRPr lang="ko-KR" altLang="en-US" sz="1200" dirty="0">
              <a:solidFill>
                <a:schemeClr val="tx2">
                  <a:lumMod val="75000"/>
                  <a:lumOff val="25000"/>
                </a:schemeClr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A3FF23-ED57-5F81-931C-4985CC0E2964}"/>
              </a:ext>
            </a:extLst>
          </p:cNvPr>
          <p:cNvSpPr/>
          <p:nvPr/>
        </p:nvSpPr>
        <p:spPr>
          <a:xfrm>
            <a:off x="3366412" y="3306041"/>
            <a:ext cx="950673" cy="471687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8C9C0F-08A7-7CF1-DCE5-4DD0580A75BA}"/>
              </a:ext>
            </a:extLst>
          </p:cNvPr>
          <p:cNvSpPr txBox="1"/>
          <p:nvPr/>
        </p:nvSpPr>
        <p:spPr>
          <a:xfrm>
            <a:off x="3306110" y="3931867"/>
            <a:ext cx="5903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 KR"/>
                <a:cs typeface="times" panose="02020603050405020304" pitchFamily="18" charset="0"/>
              </a:rPr>
              <a:t>Erased</a:t>
            </a:r>
            <a:r>
              <a:rPr lang="ko-KR" alt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 KR"/>
                <a:cs typeface="times" panose="02020603050405020304" pitchFamily="18" charset="0"/>
              </a:rPr>
              <a:t> 모델과</a:t>
            </a:r>
            <a:endParaRPr lang="en-US" altLang="ko-KR" sz="1200" dirty="0">
              <a:solidFill>
                <a:schemeClr val="tx2">
                  <a:lumMod val="75000"/>
                  <a:lumOff val="25000"/>
                </a:schemeClr>
              </a:solidFill>
              <a:latin typeface="Noto Sans KR"/>
              <a:cs typeface="times" panose="02020603050405020304" pitchFamily="18" charset="0"/>
            </a:endParaRPr>
          </a:p>
          <a:p>
            <a:r>
              <a:rPr lang="en-US" altLang="ko-KR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 KR"/>
                <a:cs typeface="times" panose="02020603050405020304" pitchFamily="18" charset="0"/>
              </a:rPr>
              <a:t>Adv prompt c’</a:t>
            </a:r>
            <a:endParaRPr lang="ko-KR" altLang="en-US" sz="1200" dirty="0">
              <a:solidFill>
                <a:schemeClr val="tx2">
                  <a:lumMod val="75000"/>
                  <a:lumOff val="25000"/>
                </a:schemeClr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B9CAA2-C888-EDA2-CF7B-302401609DE7}"/>
              </a:ext>
            </a:extLst>
          </p:cNvPr>
          <p:cNvSpPr/>
          <p:nvPr/>
        </p:nvSpPr>
        <p:spPr>
          <a:xfrm>
            <a:off x="523332" y="5312587"/>
            <a:ext cx="1425463" cy="9949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ImageNet,</a:t>
            </a:r>
          </a:p>
          <a:p>
            <a:pPr algn="ctr"/>
            <a:r>
              <a:rPr lang="en-US" altLang="ko-KR" dirty="0"/>
              <a:t>COCO, …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3E319D8-CCBA-229B-4268-AE633CBD120B}"/>
              </a:ext>
            </a:extLst>
          </p:cNvPr>
          <p:cNvCxnSpPr>
            <a:cxnSpLocks/>
          </p:cNvCxnSpPr>
          <p:nvPr/>
        </p:nvCxnSpPr>
        <p:spPr>
          <a:xfrm>
            <a:off x="2163283" y="5831983"/>
            <a:ext cx="4821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9C055CE-DDB8-4B68-09D6-69FCC788E6F4}"/>
              </a:ext>
            </a:extLst>
          </p:cNvPr>
          <p:cNvSpPr txBox="1"/>
          <p:nvPr/>
        </p:nvSpPr>
        <p:spPr>
          <a:xfrm>
            <a:off x="2645434" y="5356223"/>
            <a:ext cx="30786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[OBJECT CLASS]</a:t>
            </a:r>
          </a:p>
          <a:p>
            <a:pPr algn="ctr"/>
            <a:r>
              <a:rPr lang="en-US" altLang="ko-KR" dirty="0"/>
              <a:t>a photo of apple</a:t>
            </a:r>
          </a:p>
          <a:p>
            <a:pPr algn="ctr"/>
            <a:r>
              <a:rPr lang="en-US" altLang="ko-KR" dirty="0"/>
              <a:t>a photo of pineapple… .csv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24DEA51-3974-C14F-5FE3-A39C9880DDDE}"/>
              </a:ext>
            </a:extLst>
          </p:cNvPr>
          <p:cNvCxnSpPr>
            <a:cxnSpLocks/>
          </p:cNvCxnSpPr>
          <p:nvPr/>
        </p:nvCxnSpPr>
        <p:spPr>
          <a:xfrm>
            <a:off x="5771938" y="5831983"/>
            <a:ext cx="5218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챗GPT - 위키백과, 우리 모두의 백과사전">
            <a:extLst>
              <a:ext uri="{FF2B5EF4-FFF2-40B4-BE49-F238E27FC236}">
                <a16:creationId xmlns:a16="http://schemas.microsoft.com/office/drawing/2014/main" id="{6AB935AC-4347-6878-9251-360A1AD9E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831" y="5110944"/>
            <a:ext cx="563226" cy="56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23B134B-5865-35C2-E328-93158B7D5EAD}"/>
              </a:ext>
            </a:extLst>
          </p:cNvPr>
          <p:cNvSpPr txBox="1"/>
          <p:nvPr/>
        </p:nvSpPr>
        <p:spPr>
          <a:xfrm>
            <a:off x="6347699" y="5842048"/>
            <a:ext cx="24975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Judge relevant to target or not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4F2CF26-2364-834E-0086-F1EC4508ED68}"/>
              </a:ext>
            </a:extLst>
          </p:cNvPr>
          <p:cNvCxnSpPr>
            <a:cxnSpLocks/>
          </p:cNvCxnSpPr>
          <p:nvPr/>
        </p:nvCxnSpPr>
        <p:spPr>
          <a:xfrm>
            <a:off x="8966587" y="5792535"/>
            <a:ext cx="5218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A4F53-2115-AA37-4066-96754EB7B792}"/>
              </a:ext>
            </a:extLst>
          </p:cNvPr>
          <p:cNvSpPr txBox="1"/>
          <p:nvPr/>
        </p:nvSpPr>
        <p:spPr>
          <a:xfrm>
            <a:off x="9237235" y="5614141"/>
            <a:ext cx="3078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Retain prompts.csv</a:t>
            </a:r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DCC39B7-F378-DC62-0232-54B1A6EAA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642" y="3309909"/>
            <a:ext cx="3038899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9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3650"/>
            <a:ext cx="10968487" cy="43206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AdvUnlearn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Method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A33B3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AdvUnlearn</a:t>
            </a:r>
            <a:endParaRPr lang="ko-KR" altLang="en-US" dirty="0">
              <a:solidFill>
                <a:srgbClr val="A33B3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8113BB-BE2B-839F-1B0C-2D7DD0AC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A2EB68-13C0-7285-365B-67DF5605551E}"/>
              </a:ext>
            </a:extLst>
          </p:cNvPr>
          <p:cNvSpPr txBox="1"/>
          <p:nvPr/>
        </p:nvSpPr>
        <p:spPr>
          <a:xfrm>
            <a:off x="838200" y="2700594"/>
            <a:ext cx="10307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Noto Sans KR"/>
              </a:rPr>
              <a:t>3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.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Noto Sans KR"/>
              </a:rPr>
              <a:t>AdvUnlearn</a:t>
            </a:r>
            <a:endParaRPr lang="en-US" altLang="ko-KR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CAB9243-626F-BCC2-C08B-1E588966B53D}"/>
              </a:ext>
            </a:extLst>
          </p:cNvPr>
          <p:cNvSpPr txBox="1">
            <a:spLocks/>
          </p:cNvSpPr>
          <p:nvPr/>
        </p:nvSpPr>
        <p:spPr>
          <a:xfrm>
            <a:off x="11106847" y="129602"/>
            <a:ext cx="1028634" cy="1097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고찰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5D65B90-AD6E-CDD1-7D68-D0B303A0E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502" y="3615195"/>
            <a:ext cx="6131259" cy="446983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E82213F8-3045-5870-A8AC-FE352F54ACF4}"/>
              </a:ext>
            </a:extLst>
          </p:cNvPr>
          <p:cNvSpPr/>
          <p:nvPr/>
        </p:nvSpPr>
        <p:spPr>
          <a:xfrm>
            <a:off x="4116804" y="3569187"/>
            <a:ext cx="1215847" cy="479922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E7A02A-0BE6-B81B-1B50-74943F452EA8}"/>
              </a:ext>
            </a:extLst>
          </p:cNvPr>
          <p:cNvSpPr/>
          <p:nvPr/>
        </p:nvSpPr>
        <p:spPr>
          <a:xfrm>
            <a:off x="5516334" y="3564137"/>
            <a:ext cx="3617692" cy="479922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6DE9AC-F98A-492D-7A53-7D978F554496}"/>
              </a:ext>
            </a:extLst>
          </p:cNvPr>
          <p:cNvSpPr txBox="1"/>
          <p:nvPr/>
        </p:nvSpPr>
        <p:spPr>
          <a:xfrm>
            <a:off x="3755402" y="4279346"/>
            <a:ext cx="18021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 KR"/>
                <a:cs typeface="times" panose="02020603050405020304" pitchFamily="18" charset="0"/>
              </a:rPr>
              <a:t>Adv prompts c* erase loss</a:t>
            </a:r>
            <a:endParaRPr lang="ko-KR" altLang="en-US" sz="1200" dirty="0">
              <a:solidFill>
                <a:schemeClr val="tx2">
                  <a:lumMod val="75000"/>
                  <a:lumOff val="25000"/>
                </a:schemeClr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77CE73-05D2-A029-9193-512C6CA08BB4}"/>
              </a:ext>
            </a:extLst>
          </p:cNvPr>
          <p:cNvSpPr txBox="1"/>
          <p:nvPr/>
        </p:nvSpPr>
        <p:spPr>
          <a:xfrm>
            <a:off x="6176325" y="4261271"/>
            <a:ext cx="260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 KR"/>
                <a:cs typeface="times" panose="02020603050405020304" pitchFamily="18" charset="0"/>
              </a:rPr>
              <a:t>Retain prompts c~</a:t>
            </a:r>
            <a:r>
              <a:rPr lang="ko-KR" alt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 KR"/>
                <a:cs typeface="times" panose="02020603050405020304" pitchFamily="18" charset="0"/>
              </a:rPr>
              <a:t> </a:t>
            </a:r>
            <a:r>
              <a:rPr lang="en-US" altLang="ko-KR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Noto Sans KR"/>
                <a:cs typeface="times" panose="02020603050405020304" pitchFamily="18" charset="0"/>
              </a:rPr>
              <a:t>anchoring loss</a:t>
            </a:r>
            <a:endParaRPr lang="ko-KR" altLang="en-US" sz="1200" dirty="0">
              <a:solidFill>
                <a:schemeClr val="tx2">
                  <a:lumMod val="75000"/>
                  <a:lumOff val="25000"/>
                </a:schemeClr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52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3650"/>
            <a:ext cx="10968487" cy="43206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AdvUnlearn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Method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A33B3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AdvUnlearn</a:t>
            </a:r>
            <a:endParaRPr lang="ko-KR" altLang="en-US" dirty="0">
              <a:solidFill>
                <a:srgbClr val="A33B3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6E66E-9220-B3BB-D12B-145CD1D66E82}"/>
              </a:ext>
            </a:extLst>
          </p:cNvPr>
          <p:cNvSpPr txBox="1"/>
          <p:nvPr/>
        </p:nvSpPr>
        <p:spPr>
          <a:xfrm>
            <a:off x="838200" y="2742324"/>
            <a:ext cx="10307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Noto Sans KR"/>
              </a:rPr>
              <a:t>4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. Text encoder or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Noto Sans KR"/>
              </a:rPr>
              <a:t>UNet</a:t>
            </a:r>
            <a:endParaRPr lang="en-US" altLang="ko-KR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8113BB-BE2B-839F-1B0C-2D7DD0AC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CAB9243-626F-BCC2-C08B-1E588966B53D}"/>
              </a:ext>
            </a:extLst>
          </p:cNvPr>
          <p:cNvSpPr txBox="1">
            <a:spLocks/>
          </p:cNvSpPr>
          <p:nvPr/>
        </p:nvSpPr>
        <p:spPr>
          <a:xfrm>
            <a:off x="11106847" y="129602"/>
            <a:ext cx="1028634" cy="1097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고찰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0B1ED5-B504-2060-5A49-13F466574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208" y="3410891"/>
            <a:ext cx="4925112" cy="199100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486CF76-547C-F633-9331-0A1828572593}"/>
              </a:ext>
            </a:extLst>
          </p:cNvPr>
          <p:cNvSpPr/>
          <p:nvPr/>
        </p:nvSpPr>
        <p:spPr>
          <a:xfrm>
            <a:off x="3665461" y="4830792"/>
            <a:ext cx="4454871" cy="491283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503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3650"/>
            <a:ext cx="10968487" cy="43206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Fast Adversarial Training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Method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A33B3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AdvUnlearn</a:t>
            </a:r>
            <a:endParaRPr lang="ko-KR" altLang="en-US" dirty="0">
              <a:solidFill>
                <a:srgbClr val="A33B3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6E66E-9220-B3BB-D12B-145CD1D66E82}"/>
              </a:ext>
            </a:extLst>
          </p:cNvPr>
          <p:cNvSpPr txBox="1"/>
          <p:nvPr/>
        </p:nvSpPr>
        <p:spPr>
          <a:xfrm>
            <a:off x="838200" y="2742324"/>
            <a:ext cx="10307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1. c’</a:t>
            </a:r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을 </a:t>
            </a:r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fast gradient sign method (FGSM)</a:t>
            </a:r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로 구하면 성능은 살짝 감소하는 대신 학습이 빨라진다</a:t>
            </a:r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 (c’ = c + </a:t>
            </a:r>
            <a:r>
              <a:rPr lang="el-GR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δ</a:t>
            </a:r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)</a:t>
            </a:r>
            <a:endParaRPr lang="en-US" altLang="ko-KR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8113BB-BE2B-839F-1B0C-2D7DD0AC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CAB9243-626F-BCC2-C08B-1E588966B53D}"/>
              </a:ext>
            </a:extLst>
          </p:cNvPr>
          <p:cNvSpPr txBox="1">
            <a:spLocks/>
          </p:cNvSpPr>
          <p:nvPr/>
        </p:nvSpPr>
        <p:spPr>
          <a:xfrm>
            <a:off x="11106847" y="129602"/>
            <a:ext cx="1028634" cy="1097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고찰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9057EC6-204F-ABE2-BABF-C2A87AEAA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67"/>
          <a:stretch/>
        </p:blipFill>
        <p:spPr>
          <a:xfrm>
            <a:off x="1520003" y="5181604"/>
            <a:ext cx="4620270" cy="5245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C150CE6-E65F-F4D1-C2B1-49D28B4EE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285" y="4011544"/>
            <a:ext cx="3335603" cy="46384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D196FE9-90DB-CEBB-B0C5-61797F23D307}"/>
              </a:ext>
            </a:extLst>
          </p:cNvPr>
          <p:cNvCxnSpPr>
            <a:cxnSpLocks/>
          </p:cNvCxnSpPr>
          <p:nvPr/>
        </p:nvCxnSpPr>
        <p:spPr>
          <a:xfrm>
            <a:off x="3789853" y="4532899"/>
            <a:ext cx="0" cy="504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EC2B5D83-A458-40BE-D8F0-6A1C6215D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082" y="3831986"/>
            <a:ext cx="4185770" cy="186725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1ADF3A-7D7D-571D-3225-F5D1AFDD2F9B}"/>
              </a:ext>
            </a:extLst>
          </p:cNvPr>
          <p:cNvSpPr/>
          <p:nvPr/>
        </p:nvSpPr>
        <p:spPr>
          <a:xfrm>
            <a:off x="6841174" y="5428895"/>
            <a:ext cx="3844078" cy="222280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6937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6093</TotalTime>
  <Words>432</Words>
  <Application>Microsoft Office PowerPoint</Application>
  <PresentationFormat>와이드스크린</PresentationFormat>
  <Paragraphs>135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Noto Sans KR</vt:lpstr>
      <vt:lpstr>맑은 고딕</vt:lpstr>
      <vt:lpstr>Arial</vt:lpstr>
      <vt:lpstr>times</vt:lpstr>
      <vt:lpstr>Times New Roman</vt:lpstr>
      <vt:lpstr>Office 테마</vt:lpstr>
      <vt:lpstr>DEFENSIVE UNLEARNING WITH ADVERSARIAL TRAINING FOR ROBUST CONCEPT ERASURE IN DIFFUSION MODELS</vt:lpstr>
      <vt:lpstr>PowerPoint 프레젠테이션</vt:lpstr>
      <vt:lpstr>Overview</vt:lpstr>
      <vt:lpstr>0. Introduction</vt:lpstr>
      <vt:lpstr>1. Summary</vt:lpstr>
      <vt:lpstr>2. Method</vt:lpstr>
      <vt:lpstr>2. Method</vt:lpstr>
      <vt:lpstr>2. Method</vt:lpstr>
      <vt:lpstr>2. Method</vt:lpstr>
      <vt:lpstr>3. Experiment</vt:lpstr>
      <vt:lpstr>3. Experiment</vt:lpstr>
      <vt:lpstr>3. Experiment</vt:lpstr>
      <vt:lpstr>4. 고찰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균 영</dc:creator>
  <cp:lastModifiedBy>균 영</cp:lastModifiedBy>
  <cp:revision>21</cp:revision>
  <dcterms:created xsi:type="dcterms:W3CDTF">2024-06-21T00:24:20Z</dcterms:created>
  <dcterms:modified xsi:type="dcterms:W3CDTF">2024-08-06T09:14:39Z</dcterms:modified>
</cp:coreProperties>
</file>