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1" r:id="rId3"/>
    <p:sldId id="278" r:id="rId4"/>
    <p:sldId id="257" r:id="rId5"/>
    <p:sldId id="261" r:id="rId6"/>
    <p:sldId id="259" r:id="rId7"/>
    <p:sldId id="260" r:id="rId8"/>
    <p:sldId id="279" r:id="rId9"/>
    <p:sldId id="280" r:id="rId10"/>
    <p:sldId id="281" r:id="rId11"/>
    <p:sldId id="288" r:id="rId12"/>
    <p:sldId id="265" r:id="rId13"/>
    <p:sldId id="291" r:id="rId14"/>
    <p:sldId id="284" r:id="rId15"/>
    <p:sldId id="285" r:id="rId16"/>
    <p:sldId id="286" r:id="rId17"/>
    <p:sldId id="287" r:id="rId18"/>
    <p:sldId id="289" r:id="rId19"/>
    <p:sldId id="290" r:id="rId20"/>
    <p:sldId id="293" r:id="rId21"/>
    <p:sldId id="294" r:id="rId22"/>
    <p:sldId id="297" r:id="rId23"/>
    <p:sldId id="296" r:id="rId24"/>
    <p:sldId id="295" r:id="rId25"/>
    <p:sldId id="298" r:id="rId26"/>
    <p:sldId id="299" r:id="rId27"/>
    <p:sldId id="300" r:id="rId28"/>
    <p:sldId id="302" r:id="rId29"/>
    <p:sldId id="303" r:id="rId30"/>
    <p:sldId id="304" r:id="rId31"/>
    <p:sldId id="305" r:id="rId32"/>
    <p:sldId id="274" r:id="rId33"/>
    <p:sldId id="29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47" d="100"/>
          <a:sy n="47" d="100"/>
        </p:scale>
        <p:origin x="86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160C138E-F63F-4752-AF05-8EE08ED1E1DB}"/>
    <pc:docChg chg="undo redo custSel modSld">
      <pc:chgData name="균 영" userId="c3005608dac53a9a" providerId="LiveId" clId="{160C138E-F63F-4752-AF05-8EE08ED1E1DB}" dt="2024-05-17T06:45:25.349" v="357" actId="255"/>
      <pc:docMkLst>
        <pc:docMk/>
      </pc:docMkLst>
      <pc:sldChg chg="modSp mod">
        <pc:chgData name="균 영" userId="c3005608dac53a9a" providerId="LiveId" clId="{160C138E-F63F-4752-AF05-8EE08ED1E1DB}" dt="2024-05-17T05:18:28.963" v="272" actId="20577"/>
        <pc:sldMkLst>
          <pc:docMk/>
          <pc:sldMk cId="880811802" sldId="257"/>
        </pc:sldMkLst>
        <pc:spChg chg="mod">
          <ac:chgData name="균 영" userId="c3005608dac53a9a" providerId="LiveId" clId="{160C138E-F63F-4752-AF05-8EE08ED1E1DB}" dt="2024-05-17T05:18:28.963" v="272" actId="20577"/>
          <ac:spMkLst>
            <pc:docMk/>
            <pc:sldMk cId="880811802" sldId="257"/>
            <ac:spMk id="4" creationId="{1F8FD344-2E76-DDAE-FB98-710759C4004C}"/>
          </ac:spMkLst>
        </pc:spChg>
      </pc:sldChg>
      <pc:sldChg chg="modSp mod">
        <pc:chgData name="균 영" userId="c3005608dac53a9a" providerId="LiveId" clId="{160C138E-F63F-4752-AF05-8EE08ED1E1DB}" dt="2024-05-17T05:08:15.860" v="269" actId="5793"/>
        <pc:sldMkLst>
          <pc:docMk/>
          <pc:sldMk cId="4135247381" sldId="274"/>
        </pc:sldMkLst>
        <pc:spChg chg="mod">
          <ac:chgData name="균 영" userId="c3005608dac53a9a" providerId="LiveId" clId="{160C138E-F63F-4752-AF05-8EE08ED1E1DB}" dt="2024-05-17T05:08:15.860" v="269" actId="5793"/>
          <ac:spMkLst>
            <pc:docMk/>
            <pc:sldMk cId="4135247381" sldId="274"/>
            <ac:spMk id="3" creationId="{035E5A48-C0E2-9685-2440-C5184E15F4E2}"/>
          </ac:spMkLst>
        </pc:spChg>
      </pc:sldChg>
      <pc:sldChg chg="modSp mod">
        <pc:chgData name="균 영" userId="c3005608dac53a9a" providerId="LiveId" clId="{160C138E-F63F-4752-AF05-8EE08ED1E1DB}" dt="2024-05-17T03:57:11.775" v="16"/>
        <pc:sldMkLst>
          <pc:docMk/>
          <pc:sldMk cId="638509023" sldId="284"/>
        </pc:sldMkLst>
        <pc:spChg chg="mod">
          <ac:chgData name="균 영" userId="c3005608dac53a9a" providerId="LiveId" clId="{160C138E-F63F-4752-AF05-8EE08ED1E1DB}" dt="2024-05-17T03:57:11.775" v="16"/>
          <ac:spMkLst>
            <pc:docMk/>
            <pc:sldMk cId="638509023" sldId="284"/>
            <ac:spMk id="4" creationId="{1F8FD344-2E76-DDAE-FB98-710759C4004C}"/>
          </ac:spMkLst>
        </pc:spChg>
      </pc:sldChg>
      <pc:sldChg chg="modSp mod">
        <pc:chgData name="균 영" userId="c3005608dac53a9a" providerId="LiveId" clId="{160C138E-F63F-4752-AF05-8EE08ED1E1DB}" dt="2024-05-17T04:02:46.489" v="20" actId="20577"/>
        <pc:sldMkLst>
          <pc:docMk/>
          <pc:sldMk cId="3322772314" sldId="289"/>
        </pc:sldMkLst>
        <pc:spChg chg="mod">
          <ac:chgData name="균 영" userId="c3005608dac53a9a" providerId="LiveId" clId="{160C138E-F63F-4752-AF05-8EE08ED1E1DB}" dt="2024-05-17T04:02:46.489" v="20" actId="20577"/>
          <ac:spMkLst>
            <pc:docMk/>
            <pc:sldMk cId="3322772314" sldId="289"/>
            <ac:spMk id="13" creationId="{35B7F92A-E847-AA88-5290-C0051CE8322E}"/>
          </ac:spMkLst>
        </pc:spChg>
      </pc:sldChg>
      <pc:sldChg chg="modSp mod">
        <pc:chgData name="균 영" userId="c3005608dac53a9a" providerId="LiveId" clId="{160C138E-F63F-4752-AF05-8EE08ED1E1DB}" dt="2024-05-17T06:45:25.349" v="357" actId="255"/>
        <pc:sldMkLst>
          <pc:docMk/>
          <pc:sldMk cId="2879172061" sldId="292"/>
        </pc:sldMkLst>
        <pc:spChg chg="mod">
          <ac:chgData name="균 영" userId="c3005608dac53a9a" providerId="LiveId" clId="{160C138E-F63F-4752-AF05-8EE08ED1E1DB}" dt="2024-05-17T06:45:25.349" v="357" actId="255"/>
          <ac:spMkLst>
            <pc:docMk/>
            <pc:sldMk cId="2879172061" sldId="292"/>
            <ac:spMk id="3" creationId="{035E5A48-C0E2-9685-2440-C5184E15F4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FFADD-604A-415C-AD66-CC858CABA4C9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252A8-6008-4755-B56D-103D7DF50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D6304-3F21-2DFC-3C96-3BCF733E6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0D3A-B4E5-DB8E-97F7-568DB38F1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F6691-0ECB-9AA2-C1B9-5450317F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C446C-BB37-A935-AFB1-D90A2B3C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1E744-0080-D58D-6F53-17E1A3C9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78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59A95-2326-38FF-2463-9170DF4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B01BE-277B-64BA-73EE-3C46E3EB4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46211-7849-B621-FAAC-7165C629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2FF00-23AC-F522-10FB-C87DC3A5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75187-978F-A5D1-484F-BECEC35E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F124D2-5D79-80E8-88E9-9840F435F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8558E7-AA90-BCB2-62EB-4558AB25C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C901D-BAE3-657C-F9A8-435FEA3A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38FF4-590E-F7BA-F940-BE18E56C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A97F5-A546-AFF0-9261-C0F288AE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24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40E58-B2EA-7477-DCFB-5C46B14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E4700-2AD5-3383-5CBE-00ED2278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455FA-BE5B-6B4A-2C2D-2803544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23203-C9A2-755C-928C-F0400FFF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87F91-3B61-AA1D-F314-35437A25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27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779CD-259C-A4B8-192C-CFF263DD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93DF3-1731-3CAC-7AB4-A4660C220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EA4EE-D3CB-B541-C067-26BD6098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8189B-D058-A63B-0156-5BEDED05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0F46A-6099-4816-314F-4870CB07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04AB3-31DA-3688-6496-D78E76F5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B0E63-FEDD-DCD3-9950-1B3B6D959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28989-9F8F-9461-2738-6DC3BF7F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FA033-28CC-6C85-8FAC-91FBB80C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E3F919-2253-B9EC-F800-95C90FD3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F603B5-ADFF-4F8E-4932-A25A59CF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87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804F0-713B-2D22-B4AC-A7BCFEAC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3E018-A62C-6AF1-40B8-E98B54B3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2E8EE0-892B-68F5-5486-215DD6279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AA6655-E288-6596-4A98-FB1B3CDC9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F9FE3A-7A1C-9A76-8C29-CC25CD5C8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4F1AD6-CD5A-5F40-F06B-9A403A2F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43577C-4030-E96E-D9E8-098C616C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180BB5-7183-5C21-6302-DE1859B7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5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24D0D-4A3F-0891-363C-14F5E496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5A9B9F-757A-1DFF-77E9-513DE7E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FC4A00-A539-9F59-43EB-1FE27B52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3F751-1A04-8CBF-1A11-A542B254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8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991583-58C0-8E2E-8121-C140229B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648BE-F342-5A7F-9A19-9517120B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2F547-EE19-19FD-0C99-F0E4BCC6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68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19B5C-041D-36D9-F19D-5BD60264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13938-4C83-FE02-308E-0693011E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FDF090-5542-4C6B-2D0A-E25FA241C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BE72C-2917-D707-5DE3-22FDD3F5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7BB32-597D-B706-5DF8-1C1E2284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94F463-A9AB-84DC-3A36-9976942A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89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E3C6-C5AE-2CC5-B1BD-4AE3A749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92B6CC-CCA0-2AF6-2361-7633DF8F0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A52E7-8BB6-4EA3-6CE9-A020CFACF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33138-29D0-A121-4522-72CB1164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5785E-6990-D5D2-71EE-8078B4BB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60CA5-937D-E207-D608-56876C22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98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01F6DA-4DDA-7DBB-2C83-1AC78E45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1ED47-8906-88D3-5094-F08C0ADB3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3933C-1984-9D7D-F033-58289FDB5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299BA-992B-4E71-864D-AD1A12F8490B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53E00-ACF8-EFC5-D9D2-02EE9955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AE23D-ED77-9747-299C-7CE8542A9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E146C-51C2-4E23-91F8-3E67E6F9C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2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if-loops/selective-synaptic-dampen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RUIYUN-ML/ERM-KT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402.11846.pdf" TargetMode="External"/><Relationship Id="rId3" Type="http://schemas.openxmlformats.org/officeDocument/2006/relationships/hyperlink" Target="https://arxiv.org/abs/2401.11760" TargetMode="External"/><Relationship Id="rId7" Type="http://schemas.openxmlformats.org/officeDocument/2006/relationships/hyperlink" Target="https://openaccess.thecvf.com/content/WACV2024/html/Hoang_Learn_To_Unlearn_for_Deep_Neural_Networks_Minimizing_Unlearning_Interference_WACV_2024_paper.html" TargetMode="External"/><Relationship Id="rId2" Type="http://schemas.openxmlformats.org/officeDocument/2006/relationships/hyperlink" Target="https://arxiv.org/abs/2308.0809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review.net/forum?id=VLFhbOCz5D" TargetMode="External"/><Relationship Id="rId5" Type="http://schemas.openxmlformats.org/officeDocument/2006/relationships/hyperlink" Target="https://arxiv.org/abs/2311.11995" TargetMode="External"/><Relationship Id="rId10" Type="http://schemas.openxmlformats.org/officeDocument/2006/relationships/hyperlink" Target="https://openreview.net/forum?id=SIZWiya7FE" TargetMode="External"/><Relationship Id="rId4" Type="http://schemas.openxmlformats.org/officeDocument/2006/relationships/hyperlink" Target="https://arxiv.org/abs/2311.16136" TargetMode="External"/><Relationship Id="rId9" Type="http://schemas.openxmlformats.org/officeDocument/2006/relationships/hyperlink" Target="https://openreview.net/forum?id=BE5aK0ETb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QC-ML/UNS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8558-E32E-837B-3136-4DBF7DE01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UNSC, SSD, ERM-KTP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null space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98049-17E3-867E-EAAF-75DE65605722}"/>
              </a:ext>
            </a:extLst>
          </p:cNvPr>
          <p:cNvSpPr txBox="1"/>
          <p:nvPr/>
        </p:nvSpPr>
        <p:spPr>
          <a:xfrm>
            <a:off x="958970" y="1772674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projection matrix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869327-CD15-F1A6-9D58-10FFA0F5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377521"/>
            <a:ext cx="2372056" cy="6192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22B9D3-7015-5C31-4029-1C623A90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70" y="4678076"/>
            <a:ext cx="2838846" cy="676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E95D11-01F2-4FBB-13BD-9371D1C43D87}"/>
              </a:ext>
            </a:extLst>
          </p:cNvPr>
          <p:cNvSpPr txBox="1"/>
          <p:nvPr/>
        </p:nvSpPr>
        <p:spPr>
          <a:xfrm>
            <a:off x="921967" y="4208198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87375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pseudo-labeling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283752-06A0-562C-1BA2-6CCB1F40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41" y="2256752"/>
            <a:ext cx="2762636" cy="619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240FD-5AB2-2BCD-A7D4-662C7E2BF807}"/>
              </a:ext>
            </a:extLst>
          </p:cNvPr>
          <p:cNvSpPr txBox="1"/>
          <p:nvPr/>
        </p:nvSpPr>
        <p:spPr>
          <a:xfrm>
            <a:off x="1157756" y="3173028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제일 유사한 </a:t>
            </a:r>
            <a:r>
              <a:rPr lang="en-US" altLang="ko-KR" dirty="0"/>
              <a:t>class</a:t>
            </a:r>
            <a:r>
              <a:rPr lang="ko-KR" altLang="en-US" dirty="0"/>
              <a:t>로 </a:t>
            </a:r>
            <a:r>
              <a:rPr lang="en-US" altLang="ko-KR" dirty="0"/>
              <a:t>labeling</a:t>
            </a:r>
          </a:p>
        </p:txBody>
      </p:sp>
    </p:spTree>
    <p:extLst>
      <p:ext uri="{BB962C8B-B14F-4D97-AF65-F5344CB8AC3E}">
        <p14:creationId xmlns:p14="http://schemas.microsoft.com/office/powerpoint/2010/main" val="33558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C1E86F-DE5D-8B9B-FA01-6E021654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45" y="2204491"/>
            <a:ext cx="8896709" cy="27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9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8558-E32E-837B-3136-4DBF7DE01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SSD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577DA-D556-5D79-1BBD-225349875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2023, AAAI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4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F8FD344-2E76-DDAE-FB98-710759C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26" y="3875187"/>
            <a:ext cx="10637948" cy="2717276"/>
          </a:xfrm>
        </p:spPr>
        <p:txBody>
          <a:bodyPr/>
          <a:lstStyle/>
          <a:p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오픈 소스 </a:t>
            </a:r>
            <a:r>
              <a:rPr lang="en-US" altLang="ko-KR" sz="1600" dirty="0">
                <a:hlinkClick r:id="rId2"/>
              </a:rPr>
              <a:t>GitHub - if-loops/selective-synaptic-dampening: Fast Machine Unlearning Without Retraining Through Selective Synaptic Dampening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Synaptic Dampening (SSD)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EB4328-B344-2CD9-4F1B-A45BA04C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79" y="1038367"/>
            <a:ext cx="7937242" cy="18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09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Hessian and the Fisher information matrix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Synaptic Dampening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위 두 방식을 활용하여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1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C8FE70-CC6D-91B0-8F71-2C6E93DA7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07" y="2018384"/>
            <a:ext cx="8683024" cy="37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51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Hessian and the Fisher information matrix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262DA0-0582-081F-576E-0B89C90D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28" y="2528411"/>
            <a:ext cx="5839640" cy="1686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B1FEAD-E8DA-0825-AEE3-EEB0FEFB1414}"/>
              </a:ext>
            </a:extLst>
          </p:cNvPr>
          <p:cNvSpPr txBox="1"/>
          <p:nvPr/>
        </p:nvSpPr>
        <p:spPr>
          <a:xfrm>
            <a:off x="3669103" y="51661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p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(</a:t>
            </a:r>
            <a:r>
              <a:rPr lang="en-US" altLang="ko-KR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D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∣</a:t>
            </a:r>
            <a:r>
              <a:rPr lang="en-US" altLang="ko-KR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θ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)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데이터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𝐷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와 파라미터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𝜃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확률 분포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𝜃𝐷∗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데이터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𝐷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최적화된 파라미터</a:t>
            </a:r>
          </a:p>
        </p:txBody>
      </p:sp>
    </p:spTree>
    <p:extLst>
      <p:ext uri="{BB962C8B-B14F-4D97-AF65-F5344CB8AC3E}">
        <p14:creationId xmlns:p14="http://schemas.microsoft.com/office/powerpoint/2010/main" val="90645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Synaptic Dampening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DF6B14-E16F-DE79-EC0E-2C3734850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41" y="2162653"/>
            <a:ext cx="4503909" cy="8508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62882F-DF85-BC5E-EC4F-5C6EC48D6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41" y="3664236"/>
            <a:ext cx="4377780" cy="7754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16B7BB-E1DA-E18F-75C5-34B86A794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641" y="5090470"/>
            <a:ext cx="4007317" cy="1178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8A5034-D6A6-1CE1-A275-585AC2EFF42C}"/>
              </a:ext>
            </a:extLst>
          </p:cNvPr>
          <p:cNvSpPr txBox="1"/>
          <p:nvPr/>
        </p:nvSpPr>
        <p:spPr>
          <a:xfrm>
            <a:off x="1140503" y="1742004"/>
            <a:ext cx="7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9EF03-4896-DE70-20D8-9B2340338C0F}"/>
              </a:ext>
            </a:extLst>
          </p:cNvPr>
          <p:cNvSpPr txBox="1"/>
          <p:nvPr/>
        </p:nvSpPr>
        <p:spPr>
          <a:xfrm>
            <a:off x="1140503" y="3294904"/>
            <a:ext cx="10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7F92A-E847-AA88-5290-C0051CE8322E}"/>
              </a:ext>
            </a:extLst>
          </p:cNvPr>
          <p:cNvSpPr txBox="1"/>
          <p:nvPr/>
        </p:nvSpPr>
        <p:spPr>
          <a:xfrm>
            <a:off x="1140503" y="490580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dampening</a:t>
            </a:r>
          </a:p>
        </p:txBody>
      </p:sp>
    </p:spTree>
    <p:extLst>
      <p:ext uri="{BB962C8B-B14F-4D97-AF65-F5344CB8AC3E}">
        <p14:creationId xmlns:p14="http://schemas.microsoft.com/office/powerpoint/2010/main" val="3322772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E3CF63-826A-6BF4-1059-2354FF10E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19" y="2357887"/>
            <a:ext cx="3354995" cy="33058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492141-F7F6-57DC-598F-4C1D0568D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053" y="1646955"/>
            <a:ext cx="3757069" cy="35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681"/>
            <a:ext cx="10515600" cy="4320651"/>
          </a:xfrm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최신 연구 위주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위주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오픈 소스 위주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72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8558-E32E-837B-3136-4DBF7DE01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ERM-KTP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577DA-D556-5D79-1BBD-225349875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2023, CVPR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39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F8FD344-2E76-DDAE-FB98-710759C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26" y="3875187"/>
            <a:ext cx="10637948" cy="2717276"/>
          </a:xfrm>
        </p:spPr>
        <p:txBody>
          <a:bodyPr/>
          <a:lstStyle/>
          <a:p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오픈 소스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ko-KR" sz="1400" dirty="0">
                <a:hlinkClick r:id="rId2"/>
              </a:rPr>
              <a:t>https://github.com/RUIYUN-ML/ERM-KTP</a:t>
            </a:r>
            <a:endParaRPr lang="da-DK" altLang="ko-KR" sz="1400" dirty="0"/>
          </a:p>
          <a:p>
            <a:endParaRPr lang="da-DK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entanglement-reduced mask (ERM)</a:t>
            </a:r>
          </a:p>
          <a:p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transfer and prohibition (KTP)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C890F7-1C76-BCB1-9CFB-15220ED44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81" y="829972"/>
            <a:ext cx="8591909" cy="21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 structure that reduces the knowledge entanglement among classes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KTP method to transfer the knowledge of the remaining set from the original model to the unlearned model and, meanwhile, prohibit the knowledge of the unlearning set.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위 두 방식을 활용하여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07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C28533-B3A6-C2B1-24AE-BEA54A5E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73" y="1690688"/>
            <a:ext cx="607779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13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EDDD91-878B-2CB7-1FEE-33FA5008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51" y="2281665"/>
            <a:ext cx="1228896" cy="304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A8C42-0935-8BDE-4D12-435A460B0837}"/>
              </a:ext>
            </a:extLst>
          </p:cNvPr>
          <p:cNvSpPr txBox="1"/>
          <p:nvPr/>
        </p:nvSpPr>
        <p:spPr>
          <a:xfrm>
            <a:off x="1140503" y="1742004"/>
            <a:ext cx="460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Learnable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</a:t>
            </a:r>
            <a:r>
              <a:rPr lang="en-US" altLang="ko-KR" dirty="0"/>
              <a:t>G, c = class, k = channel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68987C-EE4A-5ECE-BB6F-0342D121A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22" b="18323"/>
          <a:stretch/>
        </p:blipFill>
        <p:spPr>
          <a:xfrm>
            <a:off x="958819" y="4454403"/>
            <a:ext cx="5093586" cy="599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DAEE14-DD7A-C247-FD65-138AEC45C0C0}"/>
              </a:ext>
            </a:extLst>
          </p:cNvPr>
          <p:cNvSpPr txBox="1"/>
          <p:nvPr/>
        </p:nvSpPr>
        <p:spPr>
          <a:xfrm>
            <a:off x="1045613" y="4033755"/>
            <a:ext cx="12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L0 = naive</a:t>
            </a:r>
          </a:p>
        </p:txBody>
      </p:sp>
    </p:spTree>
    <p:extLst>
      <p:ext uri="{BB962C8B-B14F-4D97-AF65-F5344CB8AC3E}">
        <p14:creationId xmlns:p14="http://schemas.microsoft.com/office/powerpoint/2010/main" val="4001128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1E11040-BECC-C0DC-8D24-609D377C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44" y="2276502"/>
            <a:ext cx="4420217" cy="790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82D904-65A0-69BF-78D3-2C74AF6A544C}"/>
              </a:ext>
            </a:extLst>
          </p:cNvPr>
          <p:cNvSpPr txBox="1"/>
          <p:nvPr/>
        </p:nvSpPr>
        <p:spPr>
          <a:xfrm>
            <a:off x="3692106" y="9281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regulation term to encourage the sparsity of the matrix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A77F4-D5EE-759C-B226-E89F5C55DE5C}"/>
              </a:ext>
            </a:extLst>
          </p:cNvPr>
          <p:cNvSpPr txBox="1"/>
          <p:nvPr/>
        </p:nvSpPr>
        <p:spPr>
          <a:xfrm>
            <a:off x="1042737" y="1907170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L1 = Alpha</a:t>
            </a:r>
            <a:r>
              <a:rPr lang="ko-KR" altLang="en-US" dirty="0"/>
              <a:t>보다 작으면 </a:t>
            </a:r>
            <a:r>
              <a:rPr lang="en-US" altLang="ko-K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74121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A8C42-0935-8BDE-4D12-435A460B0837}"/>
              </a:ext>
            </a:extLst>
          </p:cNvPr>
          <p:cNvSpPr txBox="1"/>
          <p:nvPr/>
        </p:nvSpPr>
        <p:spPr>
          <a:xfrm>
            <a:off x="900545" y="2061314"/>
            <a:ext cx="917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L2 =</a:t>
            </a:r>
          </a:p>
          <a:p>
            <a:r>
              <a:rPr lang="en-US" altLang="ko-KR" dirty="0"/>
              <a:t>inner product regulation : to encourage each row of G to be orthogonal to the other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E54229-72E2-CFF8-C71C-5F0DC2651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902" y="3352789"/>
            <a:ext cx="3991532" cy="1390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82D904-65A0-69BF-78D3-2C74AF6A544C}"/>
              </a:ext>
            </a:extLst>
          </p:cNvPr>
          <p:cNvSpPr txBox="1"/>
          <p:nvPr/>
        </p:nvSpPr>
        <p:spPr>
          <a:xfrm>
            <a:off x="3692106" y="9281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regulation term to encourage the sparsity of the matrix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BE01F0-DFF5-CD5B-5FFF-1AD6D96BF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3429000"/>
            <a:ext cx="430590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94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2D904-65A0-69BF-78D3-2C74AF6A544C}"/>
              </a:ext>
            </a:extLst>
          </p:cNvPr>
          <p:cNvSpPr txBox="1"/>
          <p:nvPr/>
        </p:nvSpPr>
        <p:spPr>
          <a:xfrm>
            <a:off x="3692106" y="9281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regulation term to encourage the sparsity of the matrix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B45CC4-A76C-029D-2BF7-A9C96B020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2171525"/>
            <a:ext cx="5039428" cy="1257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ED552B-626B-650D-C4CA-6C70A2AA8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928" y="3567926"/>
            <a:ext cx="335326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67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KTP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FB37B4-B6A4-FFC6-E531-5D35A279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31" y="2121752"/>
            <a:ext cx="3029075" cy="1799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8D409E-22F0-480D-A3F3-E2ACBE2EECFD}"/>
              </a:ext>
            </a:extLst>
          </p:cNvPr>
          <p:cNvSpPr txBox="1"/>
          <p:nvPr/>
        </p:nvSpPr>
        <p:spPr>
          <a:xfrm>
            <a:off x="2803897" y="467438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/>
              <a:t>convolution layers (θ cv S and θ cv T ) knowledge transfer (CKT);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fully connected layers (θ f c S and θ f c T ) knowledge transfer (FKT); 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matrix G (GS and GT ) knowledge transfer (GKT).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892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KTP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D409E-22F0-480D-A3F3-E2ACBE2EECFD}"/>
              </a:ext>
            </a:extLst>
          </p:cNvPr>
          <p:cNvSpPr txBox="1"/>
          <p:nvPr/>
        </p:nvSpPr>
        <p:spPr>
          <a:xfrm>
            <a:off x="1406418" y="19426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Naïve in</a:t>
            </a:r>
            <a:r>
              <a:rPr lang="ko-KR" altLang="en-US" dirty="0"/>
              <a:t> </a:t>
            </a:r>
            <a:r>
              <a:rPr lang="en-US" altLang="ko-KR" dirty="0"/>
              <a:t>CKT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4CF305-B61B-0398-44D7-C79C0215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74" y="2688002"/>
            <a:ext cx="3475298" cy="1016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EE360-90C6-7DB4-1FC1-F49F0F4EDAB2}"/>
              </a:ext>
            </a:extLst>
          </p:cNvPr>
          <p:cNvSpPr txBox="1"/>
          <p:nvPr/>
        </p:nvSpPr>
        <p:spPr>
          <a:xfrm>
            <a:off x="5497902" y="29538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인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경우 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0 -&gt; prohibit knowledge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90425B-8E17-6E16-CE67-16F0012FC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74" y="5043349"/>
            <a:ext cx="5810242" cy="949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21FC90-F5D9-AAAD-87D2-050F7F25A07F}"/>
              </a:ext>
            </a:extLst>
          </p:cNvPr>
          <p:cNvSpPr txBox="1"/>
          <p:nvPr/>
        </p:nvSpPr>
        <p:spPr>
          <a:xfrm>
            <a:off x="7243314" y="52455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 = original, g = unlearned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8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8558-E32E-837B-3136-4DBF7DE01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UNSC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577DA-D556-5D79-1BBD-225349875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13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9F5B20-0CB8-52EA-7FE9-1D1C29208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22" y="1943818"/>
            <a:ext cx="6816043" cy="432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62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4B26E-DF91-D1AD-45A0-CC6D90EF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70" y="2013813"/>
            <a:ext cx="5720355" cy="29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89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06CA9-BB25-FF9B-4C51-D48909EE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E5A48-C0E2-9685-2440-C5184E15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기존 방식들을 섞어보기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보다 성능이 좋은 이유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증강 등 여러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47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06CA9-BB25-FF9B-4C51-D48909EE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E5A48-C0E2-9685-2440-C5184E15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  <a:hlinkClick r:id="rId2"/>
              </a:rPr>
              <a:t>Separate the Wheat from the Chaff: Model Deficiency Unlearning via Parameter-Efficient Module Operation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</a:rPr>
              <a:t>  = LLM</a:t>
            </a:r>
          </a:p>
          <a:p>
            <a:r>
              <a:rPr lang="en-US" altLang="ko-KR" sz="1600" b="0" i="0" u="sng" dirty="0">
                <a:effectLst/>
                <a:highlight>
                  <a:srgbClr val="F6F8FA"/>
                </a:highlight>
                <a:latin typeface="-apple-system"/>
                <a:hlinkClick r:id="rId3"/>
              </a:rPr>
              <a:t>Towards Effective and General Graph Unlearning via Mutual Evolution</a:t>
            </a:r>
            <a:r>
              <a:rPr lang="en-US" altLang="ko-KR" sz="1600" b="0" i="0" u="sng" dirty="0">
                <a:effectLst/>
                <a:highlight>
                  <a:srgbClr val="F6F8FA"/>
                </a:highlight>
                <a:latin typeface="-apple-system"/>
              </a:rPr>
              <a:t> = GNN</a:t>
            </a:r>
          </a:p>
          <a:p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  <a:hlinkClick r:id="rId4"/>
              </a:rPr>
              <a:t>ERASER: Machine Unlearning in </a:t>
            </a:r>
            <a:r>
              <a:rPr lang="en-US" altLang="ko-KR" sz="1600" b="0" i="0" u="sng" dirty="0" err="1">
                <a:effectLst/>
                <a:highlight>
                  <a:srgbClr val="FFFFFF"/>
                </a:highlight>
                <a:latin typeface="-apple-system"/>
                <a:hlinkClick r:id="rId4"/>
              </a:rPr>
              <a:t>MLaaS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  <a:hlinkClick r:id="rId4"/>
              </a:rPr>
              <a:t> via an Inference Serving-Aware Approach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</a:rPr>
              <a:t> = </a:t>
            </a:r>
            <a:r>
              <a:rPr lang="en-US" altLang="ko-KR" sz="1600" b="0" i="0" u="sng" dirty="0" err="1">
                <a:effectLst/>
                <a:highlight>
                  <a:srgbClr val="FFFFFF"/>
                </a:highlight>
                <a:latin typeface="-apple-system"/>
              </a:rPr>
              <a:t>MLaaS</a:t>
            </a:r>
            <a:endParaRPr lang="en-US" altLang="ko-KR" sz="1600" b="0" i="0" u="sng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600" b="0" i="0" u="sng" dirty="0">
                <a:effectLst/>
                <a:highlight>
                  <a:srgbClr val="F6F8FA"/>
                </a:highlight>
                <a:latin typeface="-apple-system"/>
                <a:hlinkClick r:id="rId5"/>
              </a:rPr>
              <a:t>Brainwash: A Poisoning Attack to Forget in Continual Learning</a:t>
            </a:r>
            <a:r>
              <a:rPr lang="en-US" altLang="ko-KR" sz="1600" u="sng" dirty="0">
                <a:highlight>
                  <a:srgbClr val="FFFFFF"/>
                </a:highlight>
                <a:latin typeface="-apple-system"/>
              </a:rPr>
              <a:t> = poisoning CL</a:t>
            </a:r>
          </a:p>
          <a:p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  <a:hlinkClick r:id="rId6"/>
              </a:rPr>
              <a:t>Tangent Transformers for </a:t>
            </a:r>
            <a:r>
              <a:rPr lang="en-US" altLang="ko-KR" sz="1600" b="0" i="0" u="sng" dirty="0" err="1">
                <a:effectLst/>
                <a:highlight>
                  <a:srgbClr val="FFFFFF"/>
                </a:highlight>
                <a:latin typeface="-apple-system"/>
                <a:hlinkClick r:id="rId6"/>
              </a:rPr>
              <a:t>Composition,Privacy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  <a:hlinkClick r:id="rId6"/>
              </a:rPr>
              <a:t> and Removal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</a:rPr>
              <a:t> = </a:t>
            </a:r>
            <a:r>
              <a:rPr lang="en-US" altLang="ko-KR" sz="1600" b="0" i="0" u="sng" dirty="0" err="1">
                <a:effectLst/>
                <a:highlight>
                  <a:srgbClr val="FFFFFF"/>
                </a:highlight>
                <a:latin typeface="-apple-system"/>
              </a:rPr>
              <a:t>transfoermer</a:t>
            </a:r>
            <a:r>
              <a:rPr lang="ko-KR" altLang="en-US" sz="1600" b="0" i="0" u="sng" dirty="0">
                <a:effectLst/>
                <a:highlight>
                  <a:srgbClr val="FFFFFF"/>
                </a:highlight>
                <a:latin typeface="-apple-system"/>
              </a:rPr>
              <a:t>선형화</a:t>
            </a:r>
            <a:endParaRPr lang="en-US" altLang="ko-KR" sz="1600" u="sng" dirty="0"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600" b="0" i="0" u="sng" dirty="0">
                <a:effectLst/>
                <a:highlight>
                  <a:srgbClr val="F6F8FA"/>
                </a:highlight>
                <a:latin typeface="-apple-system"/>
                <a:hlinkClick r:id="rId7"/>
              </a:rPr>
              <a:t>Learn To Unlearn for Deep Neural Networks: Minimizing Unlearning Interference With Gradient Projection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</a:rPr>
              <a:t> = SVD</a:t>
            </a:r>
          </a:p>
          <a:p>
            <a:r>
              <a:rPr lang="en-US" altLang="ko-KR" sz="1600" b="0" i="0" u="sng" dirty="0" err="1">
                <a:effectLst/>
                <a:highlight>
                  <a:srgbClr val="FFFFFF"/>
                </a:highlight>
                <a:latin typeface="-apple-system"/>
                <a:hlinkClick r:id="rId8"/>
              </a:rPr>
              <a:t>UnlearnCanvas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  <a:hlinkClick r:id="rId8"/>
              </a:rPr>
              <a:t>: A Stylized Image Dataset to Benchmark Machine Unlearning for Diffusion Models</a:t>
            </a:r>
            <a:r>
              <a:rPr lang="en-US" altLang="ko-KR" sz="1600" u="sng" dirty="0">
                <a:highlight>
                  <a:srgbClr val="FFFFFF"/>
                </a:highlight>
                <a:latin typeface="-apple-system"/>
              </a:rPr>
              <a:t> = unlearn dataset in diffusion</a:t>
            </a:r>
          </a:p>
          <a:p>
            <a:r>
              <a:rPr lang="en-US" altLang="ko-KR" sz="1600" b="0" i="0" u="sng" dirty="0">
                <a:effectLst/>
                <a:highlight>
                  <a:srgbClr val="F6F8FA"/>
                </a:highlight>
                <a:latin typeface="-apple-system"/>
                <a:hlinkClick r:id="rId9"/>
              </a:rPr>
              <a:t>A Unified and General Framework for Continual Learning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</a:rPr>
              <a:t> = </a:t>
            </a:r>
            <a:r>
              <a:rPr lang="en-US" altLang="ko-KR" sz="1600" u="sng" dirty="0">
                <a:highlight>
                  <a:srgbClr val="FFFFFF"/>
                </a:highlight>
                <a:latin typeface="-apple-system"/>
              </a:rPr>
              <a:t>fisher</a:t>
            </a:r>
            <a:r>
              <a:rPr lang="ko-KR" altLang="en-US" sz="1600" u="sng" dirty="0"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600" u="sng" dirty="0">
                <a:highlight>
                  <a:srgbClr val="FFFFFF"/>
                </a:highlight>
                <a:latin typeface="-apple-system"/>
              </a:rPr>
              <a:t>map</a:t>
            </a:r>
            <a:r>
              <a:rPr lang="ko-KR" altLang="en-US" sz="1600" u="sng" dirty="0"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600" u="sng" dirty="0">
                <a:highlight>
                  <a:srgbClr val="FFFFFF"/>
                </a:highlight>
                <a:latin typeface="-apple-system"/>
              </a:rPr>
              <a:t>in</a:t>
            </a:r>
            <a:r>
              <a:rPr lang="ko-KR" altLang="en-US" sz="1600" u="sng" dirty="0"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600" u="sng" dirty="0">
                <a:highlight>
                  <a:srgbClr val="FFFFFF"/>
                </a:highlight>
                <a:latin typeface="-apple-system"/>
              </a:rPr>
              <a:t>CL</a:t>
            </a:r>
            <a:endParaRPr lang="en-US" altLang="ko-KR" sz="1600" b="0" i="0" u="sng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  <a:hlinkClick r:id="rId10"/>
              </a:rPr>
              <a:t>Label-Agnostic Forgetting: A Supervision-Free Unlearning in Deep Models</a:t>
            </a:r>
            <a:r>
              <a:rPr lang="en-US" altLang="ko-KR" sz="1600" b="0" i="0" u="sng" dirty="0">
                <a:effectLst/>
                <a:highlight>
                  <a:srgbClr val="FFFFFF"/>
                </a:highlight>
                <a:latin typeface="-apple-system"/>
              </a:rPr>
              <a:t> = unsupervised condition</a:t>
            </a:r>
            <a:endParaRPr lang="en-US" altLang="ko-KR" sz="1600" u="sng" dirty="0">
              <a:highlight>
                <a:srgbClr val="FFFFFF"/>
              </a:highlight>
              <a:latin typeface="-apple-system"/>
            </a:endParaRPr>
          </a:p>
          <a:p>
            <a:endParaRPr lang="en-US" altLang="ko-KR" sz="1600" u="sng" dirty="0">
              <a:highlight>
                <a:srgbClr val="FFFFFF"/>
              </a:highlight>
              <a:latin typeface="-apple-system"/>
            </a:endParaRPr>
          </a:p>
          <a:p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7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E9F9DE-CE04-D868-B285-A58F948B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16" y="769558"/>
            <a:ext cx="8680168" cy="2278278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F8FD344-2E76-DDAE-FB98-710759C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26" y="3875187"/>
            <a:ext cx="10637948" cy="2717276"/>
          </a:xfrm>
        </p:spPr>
        <p:txBody>
          <a:bodyPr/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2024 4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월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일 게재 논문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오픈 소스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https://github.com/HQC-ML/UNSC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이후 연구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SOTA</a:t>
            </a:r>
          </a:p>
        </p:txBody>
      </p:sp>
    </p:spTree>
    <p:extLst>
      <p:ext uri="{BB962C8B-B14F-4D97-AF65-F5344CB8AC3E}">
        <p14:creationId xmlns:p14="http://schemas.microsoft.com/office/powerpoint/2010/main" val="88081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space unlearning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Pseudo-labeling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위 두 방식을 활용하여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unlearning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방지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최신 연구 동향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대한 정확성 유지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4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C32ECE-A4FF-A5FB-B704-FF9C8D2C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47" y="1552753"/>
            <a:ext cx="5941705" cy="44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definition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98049-17E3-867E-EAAF-75DE65605722}"/>
              </a:ext>
            </a:extLst>
          </p:cNvPr>
          <p:cNvSpPr txBox="1"/>
          <p:nvPr/>
        </p:nvSpPr>
        <p:spPr>
          <a:xfrm>
            <a:off x="903825" y="1761172"/>
            <a:ext cx="23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 space definition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6C0B1-93DB-F1EF-54AE-E0744E0E1ED2}"/>
              </a:ext>
            </a:extLst>
          </p:cNvPr>
          <p:cNvSpPr txBox="1"/>
          <p:nvPr/>
        </p:nvSpPr>
        <p:spPr>
          <a:xfrm>
            <a:off x="903825" y="397946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SVD(</a:t>
            </a:r>
            <a:r>
              <a:rPr lang="ko-KR" altLang="en-US" dirty="0" err="1"/>
              <a:t>특이값</a:t>
            </a:r>
            <a:r>
              <a:rPr lang="ko-KR" altLang="en-US" dirty="0"/>
              <a:t> 분해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55162B-6B11-9F77-78E3-4628507E2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62" y="2334531"/>
            <a:ext cx="4061604" cy="6866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6FEAD-77A1-ACF5-209C-0F487AEFF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25" y="4603950"/>
            <a:ext cx="2953162" cy="571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003BC-40D3-8A84-E65F-72B8C87B6450}"/>
              </a:ext>
            </a:extLst>
          </p:cNvPr>
          <p:cNvSpPr txBox="1"/>
          <p:nvPr/>
        </p:nvSpPr>
        <p:spPr>
          <a:xfrm>
            <a:off x="5461447" y="4705074"/>
            <a:ext cx="357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 = </a:t>
            </a:r>
            <a:r>
              <a:rPr lang="ko-KR" altLang="en-US" dirty="0"/>
              <a:t>클래스 </a:t>
            </a:r>
            <a:r>
              <a:rPr lang="en-US" altLang="ko-KR" dirty="0"/>
              <a:t>k, l</a:t>
            </a:r>
            <a:r>
              <a:rPr lang="ko-KR" altLang="en-US" dirty="0"/>
              <a:t>번째 레이어</a:t>
            </a:r>
            <a:r>
              <a:rPr lang="en-US" altLang="ko-KR" dirty="0"/>
              <a:t>, </a:t>
            </a:r>
            <a:r>
              <a:rPr lang="ko-KR" altLang="en-US" dirty="0" err="1"/>
              <a:t>피쳐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7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null space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98049-17E3-867E-EAAF-75DE65605722}"/>
              </a:ext>
            </a:extLst>
          </p:cNvPr>
          <p:cNvSpPr txBox="1"/>
          <p:nvPr/>
        </p:nvSpPr>
        <p:spPr>
          <a:xfrm>
            <a:off x="903825" y="1761172"/>
            <a:ext cx="116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Subspace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6AE38-3EE9-EDC2-3B48-C1AF1EA3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501" y="1761172"/>
            <a:ext cx="4512773" cy="24919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F4BD57-AB0A-93E5-0E40-BCB0B3A8F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2550"/>
            <a:ext cx="180047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6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null space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98049-17E3-867E-EAAF-75DE65605722}"/>
              </a:ext>
            </a:extLst>
          </p:cNvPr>
          <p:cNvSpPr txBox="1"/>
          <p:nvPr/>
        </p:nvSpPr>
        <p:spPr>
          <a:xfrm>
            <a:off x="903825" y="1761172"/>
            <a:ext cx="296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Subspace for other classes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978847-D0F4-49BF-8FD8-D78B6B9FF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58"/>
          <a:stretch/>
        </p:blipFill>
        <p:spPr>
          <a:xfrm>
            <a:off x="903825" y="2329131"/>
            <a:ext cx="2429214" cy="272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22A413-0C43-EE5C-BA9E-E2C40BE69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30" y="2875024"/>
            <a:ext cx="2543530" cy="628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FB0B04-9BD7-1431-8F07-A4B0CB2C5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25" y="4595855"/>
            <a:ext cx="3267531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8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560</Words>
  <Application>Microsoft Office PowerPoint</Application>
  <PresentationFormat>와이드스크린</PresentationFormat>
  <Paragraphs>106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-apple-system</vt:lpstr>
      <vt:lpstr>KaTeX_Main</vt:lpstr>
      <vt:lpstr>KaTeX_Math</vt:lpstr>
      <vt:lpstr>Söhne</vt:lpstr>
      <vt:lpstr>맑은 고딕</vt:lpstr>
      <vt:lpstr>Arial</vt:lpstr>
      <vt:lpstr>Times New Roman</vt:lpstr>
      <vt:lpstr>Office 테마</vt:lpstr>
      <vt:lpstr>UNSC, SSD, ERM-KTP</vt:lpstr>
      <vt:lpstr>PowerPoint 프레젠테이션</vt:lpstr>
      <vt:lpstr>1. UNSC</vt:lpstr>
      <vt:lpstr>PowerPoint 프레젠테이션</vt:lpstr>
      <vt:lpstr>Summary</vt:lpstr>
      <vt:lpstr>Summary</vt:lpstr>
      <vt:lpstr>Method – definition</vt:lpstr>
      <vt:lpstr>Method – null space </vt:lpstr>
      <vt:lpstr>Method – null space </vt:lpstr>
      <vt:lpstr>Method – null space </vt:lpstr>
      <vt:lpstr>Method – pseudo-labeling</vt:lpstr>
      <vt:lpstr>Experiment</vt:lpstr>
      <vt:lpstr>2. SSD</vt:lpstr>
      <vt:lpstr>PowerPoint 프레젠테이션</vt:lpstr>
      <vt:lpstr>Summary</vt:lpstr>
      <vt:lpstr>Summary</vt:lpstr>
      <vt:lpstr>Method – Hessian and the Fisher information matrix</vt:lpstr>
      <vt:lpstr>Method – Selective Synaptic Dampening </vt:lpstr>
      <vt:lpstr>Experiment</vt:lpstr>
      <vt:lpstr>3. ERM-KTP</vt:lpstr>
      <vt:lpstr>PowerPoint 프레젠테이션</vt:lpstr>
      <vt:lpstr>Summary</vt:lpstr>
      <vt:lpstr>Summary</vt:lpstr>
      <vt:lpstr>Method – ERM</vt:lpstr>
      <vt:lpstr>Method – ERM</vt:lpstr>
      <vt:lpstr>Method – ERM</vt:lpstr>
      <vt:lpstr>Method – ERM</vt:lpstr>
      <vt:lpstr>Method – KTP</vt:lpstr>
      <vt:lpstr>Method – KTP</vt:lpstr>
      <vt:lpstr>Experiment</vt:lpstr>
      <vt:lpstr>Experiment</vt:lpstr>
      <vt:lpstr>고찰</vt:lpstr>
      <vt:lpstr>부록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LLaVA(LLaVA-Plus)</dc:title>
  <dc:creator>균 영</dc:creator>
  <cp:lastModifiedBy>균 영</cp:lastModifiedBy>
  <cp:revision>12</cp:revision>
  <dcterms:created xsi:type="dcterms:W3CDTF">2024-04-29T18:28:40Z</dcterms:created>
  <dcterms:modified xsi:type="dcterms:W3CDTF">2024-05-17T06:45:26Z</dcterms:modified>
</cp:coreProperties>
</file>