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377" r:id="rId2"/>
    <p:sldId id="256" r:id="rId3"/>
    <p:sldId id="369" r:id="rId4"/>
    <p:sldId id="370" r:id="rId5"/>
    <p:sldId id="400" r:id="rId6"/>
    <p:sldId id="372" r:id="rId7"/>
    <p:sldId id="373" r:id="rId8"/>
    <p:sldId id="374" r:id="rId9"/>
    <p:sldId id="375" r:id="rId10"/>
    <p:sldId id="376" r:id="rId11"/>
    <p:sldId id="378" r:id="rId12"/>
    <p:sldId id="379" r:id="rId13"/>
    <p:sldId id="380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33B39"/>
    <a:srgbClr val="DC14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89" autoAdjust="0"/>
    <p:restoredTop sz="94660"/>
  </p:normalViewPr>
  <p:slideViewPr>
    <p:cSldViewPr snapToGrid="0">
      <p:cViewPr varScale="1">
        <p:scale>
          <a:sx n="83" d="100"/>
          <a:sy n="83" d="100"/>
        </p:scale>
        <p:origin x="219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균 영" userId="c3005608dac53a9a" providerId="LiveId" clId="{F0A538EB-0506-498D-A851-03B64DF239DB}"/>
    <pc:docChg chg="delSld">
      <pc:chgData name="균 영" userId="c3005608dac53a9a" providerId="LiveId" clId="{F0A538EB-0506-498D-A851-03B64DF239DB}" dt="2024-07-30T02:17:46.428" v="17" actId="47"/>
      <pc:docMkLst>
        <pc:docMk/>
      </pc:docMkLst>
      <pc:sldChg chg="del">
        <pc:chgData name="균 영" userId="c3005608dac53a9a" providerId="LiveId" clId="{F0A538EB-0506-498D-A851-03B64DF239DB}" dt="2024-07-30T02:17:33.357" v="0" actId="47"/>
        <pc:sldMkLst>
          <pc:docMk/>
          <pc:sldMk cId="4184761732" sldId="334"/>
        </pc:sldMkLst>
      </pc:sldChg>
      <pc:sldChg chg="del">
        <pc:chgData name="균 영" userId="c3005608dac53a9a" providerId="LiveId" clId="{F0A538EB-0506-498D-A851-03B64DF239DB}" dt="2024-07-30T02:17:40.851" v="3" actId="47"/>
        <pc:sldMkLst>
          <pc:docMk/>
          <pc:sldMk cId="224012483" sldId="382"/>
        </pc:sldMkLst>
      </pc:sldChg>
      <pc:sldChg chg="del">
        <pc:chgData name="균 영" userId="c3005608dac53a9a" providerId="LiveId" clId="{F0A538EB-0506-498D-A851-03B64DF239DB}" dt="2024-07-30T02:17:40.490" v="1" actId="47"/>
        <pc:sldMkLst>
          <pc:docMk/>
          <pc:sldMk cId="778032664" sldId="383"/>
        </pc:sldMkLst>
      </pc:sldChg>
      <pc:sldChg chg="del">
        <pc:chgData name="균 영" userId="c3005608dac53a9a" providerId="LiveId" clId="{F0A538EB-0506-498D-A851-03B64DF239DB}" dt="2024-07-30T02:17:40.682" v="2" actId="47"/>
        <pc:sldMkLst>
          <pc:docMk/>
          <pc:sldMk cId="2699280738" sldId="384"/>
        </pc:sldMkLst>
      </pc:sldChg>
      <pc:sldChg chg="del">
        <pc:chgData name="균 영" userId="c3005608dac53a9a" providerId="LiveId" clId="{F0A538EB-0506-498D-A851-03B64DF239DB}" dt="2024-07-30T02:17:41.243" v="5" actId="47"/>
        <pc:sldMkLst>
          <pc:docMk/>
          <pc:sldMk cId="1058630904" sldId="385"/>
        </pc:sldMkLst>
      </pc:sldChg>
      <pc:sldChg chg="del">
        <pc:chgData name="균 영" userId="c3005608dac53a9a" providerId="LiveId" clId="{F0A538EB-0506-498D-A851-03B64DF239DB}" dt="2024-07-30T02:17:41.029" v="4" actId="47"/>
        <pc:sldMkLst>
          <pc:docMk/>
          <pc:sldMk cId="2445982948" sldId="387"/>
        </pc:sldMkLst>
      </pc:sldChg>
      <pc:sldChg chg="del">
        <pc:chgData name="균 영" userId="c3005608dac53a9a" providerId="LiveId" clId="{F0A538EB-0506-498D-A851-03B64DF239DB}" dt="2024-07-30T02:17:41.574" v="6" actId="47"/>
        <pc:sldMkLst>
          <pc:docMk/>
          <pc:sldMk cId="2929818903" sldId="388"/>
        </pc:sldMkLst>
      </pc:sldChg>
      <pc:sldChg chg="del">
        <pc:chgData name="균 영" userId="c3005608dac53a9a" providerId="LiveId" clId="{F0A538EB-0506-498D-A851-03B64DF239DB}" dt="2024-07-30T02:17:41.853" v="7" actId="47"/>
        <pc:sldMkLst>
          <pc:docMk/>
          <pc:sldMk cId="3749135845" sldId="389"/>
        </pc:sldMkLst>
      </pc:sldChg>
      <pc:sldChg chg="del">
        <pc:chgData name="균 영" userId="c3005608dac53a9a" providerId="LiveId" clId="{F0A538EB-0506-498D-A851-03B64DF239DB}" dt="2024-07-30T02:17:42.433" v="9" actId="47"/>
        <pc:sldMkLst>
          <pc:docMk/>
          <pc:sldMk cId="967882032" sldId="390"/>
        </pc:sldMkLst>
      </pc:sldChg>
      <pc:sldChg chg="del">
        <pc:chgData name="균 영" userId="c3005608dac53a9a" providerId="LiveId" clId="{F0A538EB-0506-498D-A851-03B64DF239DB}" dt="2024-07-30T02:17:42.741" v="10" actId="47"/>
        <pc:sldMkLst>
          <pc:docMk/>
          <pc:sldMk cId="309205348" sldId="391"/>
        </pc:sldMkLst>
      </pc:sldChg>
      <pc:sldChg chg="del">
        <pc:chgData name="균 영" userId="c3005608dac53a9a" providerId="LiveId" clId="{F0A538EB-0506-498D-A851-03B64DF239DB}" dt="2024-07-30T02:17:43.309" v="11" actId="47"/>
        <pc:sldMkLst>
          <pc:docMk/>
          <pc:sldMk cId="1325470941" sldId="392"/>
        </pc:sldMkLst>
      </pc:sldChg>
      <pc:sldChg chg="del">
        <pc:chgData name="균 영" userId="c3005608dac53a9a" providerId="LiveId" clId="{F0A538EB-0506-498D-A851-03B64DF239DB}" dt="2024-07-30T02:17:44.708" v="14" actId="47"/>
        <pc:sldMkLst>
          <pc:docMk/>
          <pc:sldMk cId="4241337126" sldId="393"/>
        </pc:sldMkLst>
      </pc:sldChg>
      <pc:sldChg chg="del">
        <pc:chgData name="균 영" userId="c3005608dac53a9a" providerId="LiveId" clId="{F0A538EB-0506-498D-A851-03B64DF239DB}" dt="2024-07-30T02:17:44.304" v="13" actId="47"/>
        <pc:sldMkLst>
          <pc:docMk/>
          <pc:sldMk cId="1205185945" sldId="394"/>
        </pc:sldMkLst>
      </pc:sldChg>
      <pc:sldChg chg="del">
        <pc:chgData name="균 영" userId="c3005608dac53a9a" providerId="LiveId" clId="{F0A538EB-0506-498D-A851-03B64DF239DB}" dt="2024-07-30T02:17:45.352" v="15" actId="47"/>
        <pc:sldMkLst>
          <pc:docMk/>
          <pc:sldMk cId="626187271" sldId="395"/>
        </pc:sldMkLst>
      </pc:sldChg>
      <pc:sldChg chg="del">
        <pc:chgData name="균 영" userId="c3005608dac53a9a" providerId="LiveId" clId="{F0A538EB-0506-498D-A851-03B64DF239DB}" dt="2024-07-30T02:17:46.428" v="17" actId="47"/>
        <pc:sldMkLst>
          <pc:docMk/>
          <pc:sldMk cId="3819335846" sldId="397"/>
        </pc:sldMkLst>
      </pc:sldChg>
      <pc:sldChg chg="del">
        <pc:chgData name="균 영" userId="c3005608dac53a9a" providerId="LiveId" clId="{F0A538EB-0506-498D-A851-03B64DF239DB}" dt="2024-07-30T02:17:42.101" v="8" actId="47"/>
        <pc:sldMkLst>
          <pc:docMk/>
          <pc:sldMk cId="3947647346" sldId="398"/>
        </pc:sldMkLst>
      </pc:sldChg>
      <pc:sldChg chg="del">
        <pc:chgData name="균 영" userId="c3005608dac53a9a" providerId="LiveId" clId="{F0A538EB-0506-498D-A851-03B64DF239DB}" dt="2024-07-30T02:17:43.809" v="12" actId="47"/>
        <pc:sldMkLst>
          <pc:docMk/>
          <pc:sldMk cId="3406498648" sldId="399"/>
        </pc:sldMkLst>
      </pc:sldChg>
      <pc:sldChg chg="del">
        <pc:chgData name="균 영" userId="c3005608dac53a9a" providerId="LiveId" clId="{F0A538EB-0506-498D-A851-03B64DF239DB}" dt="2024-07-30T02:17:45.941" v="16" actId="47"/>
        <pc:sldMkLst>
          <pc:docMk/>
          <pc:sldMk cId="4075053513" sldId="40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F70DDB-16A4-4415-81B8-ED3EA59B23F7}" type="datetimeFigureOut">
              <a:rPr lang="ko-KR" altLang="en-US" smtClean="0"/>
              <a:t>2024-07-30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0AE2C7-1219-4195-AC86-3ED2266D3E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9053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A55078-2945-89D1-840B-092684B3A0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FF2DFEC-9679-4EC5-7A8B-BCE2827317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ABB229-D8C0-99EF-DCF8-A0B951BDA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32A5D-EF16-413A-8528-1524173FE13F}" type="datetime1">
              <a:rPr lang="ko-KR" altLang="en-US" smtClean="0"/>
              <a:t>2024-07-30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25EB0C-08E0-2DF2-9A3B-AD4DBD437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7F1B8C-455D-726F-0CF8-5387D2123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153A-77DF-4ABD-A042-8B9198E492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8502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E48DE9-D04F-DC79-B6AB-ACA5033A8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BBD1FA1-CC02-809A-16DA-08D3349F37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7F8D7F-2457-7139-B016-500340DF3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4E19E-329A-47BF-91B7-050A64F96865}" type="datetime1">
              <a:rPr lang="ko-KR" altLang="en-US" smtClean="0"/>
              <a:t>2024-07-30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38FEEC-FC44-C0CC-AF87-25857BDF1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36416A-5936-05E6-CCCA-ED7E36195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153A-77DF-4ABD-A042-8B9198E492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2418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73F291C-7309-822F-505F-F2F299EAE8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972CE69-4C34-19A0-CB3D-7B986C2E31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BCFCB2-93FD-DC34-C447-CC417E3AE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EE787-FB65-4F6C-8344-10A38C67C761}" type="datetime1">
              <a:rPr lang="ko-KR" altLang="en-US" smtClean="0"/>
              <a:t>2024-07-30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71C44E-1BD9-F8DA-4EBB-848DE8671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159E8D-8B0B-CBE2-5476-C468C9649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153A-77DF-4ABD-A042-8B9198E492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5210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3C10E5-6267-EC32-C0CA-04501F19C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AD4DB0-0E9A-22A8-EB55-BB6DE90654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18BD89-09A9-7F43-2BF4-CF8F35D54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28DF1-C10F-4E18-A539-1EC296D870AE}" type="datetime1">
              <a:rPr lang="ko-KR" altLang="en-US" smtClean="0"/>
              <a:t>2024-07-30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518811-E7DB-61C6-C2A9-7A36A53C1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C40826-FDEB-C783-EF1B-35FD0A7D8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153A-77DF-4ABD-A042-8B9198E492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0101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8A0FDE-CD92-8DB0-7A42-7F1453FD2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22F9A06-5403-B4B2-EC71-9BF983D4B6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4FD61B-3C0A-BA0F-6A2C-96EABD432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6702D-6878-481D-83EE-43107903428C}" type="datetime1">
              <a:rPr lang="ko-KR" altLang="en-US" smtClean="0"/>
              <a:t>2024-07-30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EB193F-8318-EF3F-5F29-B40B7FE85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E88222-ED70-9FF6-2C8E-E9A33098E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153A-77DF-4ABD-A042-8B9198E492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2733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C6D96C-AB70-79C1-3B0B-2697E59E9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7582A4-9DE9-7A93-895C-5558121982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A626855-10B2-7803-CFDB-CC99ED5708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DDEB159-BC18-05C2-264F-83A725E80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824A8-E0AD-40DA-A9C9-5492CCBCD59C}" type="datetime1">
              <a:rPr lang="ko-KR" altLang="en-US" smtClean="0"/>
              <a:t>2024-07-30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A9BEF13-E0EF-2C87-BC9F-8242A2BDB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23671E1-1AD2-5A32-0B64-C819878ED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153A-77DF-4ABD-A042-8B9198E492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1569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BEF877-3176-7B7D-793E-A1A261A02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D0E6871-804D-1BED-C7F1-DACD91A3D4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407F778-D84F-2C9C-0531-539F9BE732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D0FADAF-049B-8EBD-2F42-F1C4B778DC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E0AE746-EF50-1F45-5CD5-6BDF731DC7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35A38E6-ACCB-05F3-BD45-B0376D5DF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1B1DB-2DBF-4FC1-95AE-82AAB33A4852}" type="datetime1">
              <a:rPr lang="ko-KR" altLang="en-US" smtClean="0"/>
              <a:t>2024-07-30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74549E3-5455-4D77-E0D1-9EF65D7EC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2770F9D-E51F-1352-47DC-4F1F44364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153A-77DF-4ABD-A042-8B9198E492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1857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D60437-9786-4ADF-9E0F-14BEBF4AB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077AC1B-BB3C-32D3-35B3-1417CC0FF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80C70-8CCE-45B2-942E-B29DE8C8144D}" type="datetime1">
              <a:rPr lang="ko-KR" altLang="en-US" smtClean="0"/>
              <a:t>2024-07-30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60F3485-DF35-7BDE-EE16-A7FE0D305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6899CB6-6382-F1E2-9A95-E7E9DA3AE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153A-77DF-4ABD-A042-8B9198E492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1053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2F50FB4-8055-1F80-0403-C32C092B0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799ED-0B10-4E07-819B-F55E50ED798C}" type="datetime1">
              <a:rPr lang="ko-KR" altLang="en-US" smtClean="0"/>
              <a:t>2024-07-30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8AABA05-C27A-4310-0623-56FC50C55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6440542-A017-3EBC-D42E-2DEDE2787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153A-77DF-4ABD-A042-8B9198E492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2867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57B51C-7823-CF6F-31A1-4DDDDCD87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154A42-80D7-0BB4-10BD-E326D19973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72931EF-D891-5D12-469B-900B5EB1E8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0E23B0-FD61-62E0-69D3-B219B9BA3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31DB7-4729-40E1-AFEA-ED8B12D94C7C}" type="datetime1">
              <a:rPr lang="ko-KR" altLang="en-US" smtClean="0"/>
              <a:t>2024-07-30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1A8142D-93FF-B57D-277D-07792ECE6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DB3DCB0-6DBD-7780-2604-C93753050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153A-77DF-4ABD-A042-8B9198E492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8829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0A9859-675E-AC2A-E0EA-8901B03AB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C814782-2971-565C-9C59-F47100A24F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9C28F5C-AF93-7D1E-70E6-5C7EFAB757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F802073-FDD9-2963-5B32-8E141518F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D9B8A-7085-46D0-9495-95573BCEFC8E}" type="datetime1">
              <a:rPr lang="ko-KR" altLang="en-US" smtClean="0"/>
              <a:t>2024-07-30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494F0FA-D04C-9FA0-9604-825D526A7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76126CB-72BA-EB9B-7292-392C1B320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153A-77DF-4ABD-A042-8B9198E492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0406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D85873B-0C29-5B2D-13E6-494CE0624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5B93288-F94C-5CA6-E74E-8F03822FA1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9CA50B-8D3F-14B5-3BCC-50525B6DD3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8852498-9BB5-4980-B564-F9944D4C1665}" type="datetime1">
              <a:rPr lang="ko-KR" altLang="en-US" smtClean="0"/>
              <a:t>2024-07-30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F19B0B-8CA8-EC03-89C5-24047C809A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9BB5C7-ACD7-F3BA-39E2-F7CA2FAC25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48A153A-77DF-4ABD-A042-8B9198E492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9380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4554F7D7-E8AF-39B1-20D0-16F03870BA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1216" y="2548611"/>
            <a:ext cx="9144000" cy="1035838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sparsity can simplify machine unlearning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23504C1-78A2-D698-990D-FADC05A07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153A-77DF-4ABD-A042-8B9198E49268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55321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1C0875-7529-5553-285C-7321F94778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3651"/>
            <a:ext cx="10968487" cy="4320651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>
                <a:solidFill>
                  <a:srgbClr val="A33B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Sparsity-aware unlearning</a:t>
            </a:r>
          </a:p>
          <a:p>
            <a:pPr marL="0" indent="0">
              <a:buNone/>
            </a:pPr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FCE8F1B0-037E-00D2-0364-CAD8CE062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5271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600" dirty="0">
                <a:solidFill>
                  <a:srgbClr val="A33B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Method</a:t>
            </a:r>
            <a:endParaRPr lang="ko-KR" altLang="en-US" sz="3600" dirty="0">
              <a:solidFill>
                <a:srgbClr val="A33B3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E54863C-B52E-2CAB-B10D-70086F8EE2D1}"/>
              </a:ext>
            </a:extLst>
          </p:cNvPr>
          <p:cNvSpPr txBox="1"/>
          <p:nvPr/>
        </p:nvSpPr>
        <p:spPr>
          <a:xfrm>
            <a:off x="838200" y="865149"/>
            <a:ext cx="60949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A33B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ℓ1-sparse MU</a:t>
            </a:r>
            <a:endParaRPr lang="ko-KR" altLang="en-US" dirty="0">
              <a:solidFill>
                <a:srgbClr val="A33B39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31DCF7D-B314-57DB-C963-7A7893D8A2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074" b="4462"/>
          <a:stretch/>
        </p:blipFill>
        <p:spPr>
          <a:xfrm>
            <a:off x="4098201" y="4334779"/>
            <a:ext cx="3523257" cy="52786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2BF8D73-6627-E015-548E-CFBB53DA90C3}"/>
              </a:ext>
            </a:extLst>
          </p:cNvPr>
          <p:cNvSpPr txBox="1"/>
          <p:nvPr/>
        </p:nvSpPr>
        <p:spPr>
          <a:xfrm>
            <a:off x="838200" y="2683647"/>
            <a:ext cx="986286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 err="1">
                <a:latin typeface="times" panose="02020603050405020304" pitchFamily="18" charset="0"/>
                <a:cs typeface="times" panose="02020603050405020304" pitchFamily="18" charset="0"/>
              </a:rPr>
              <a:t>프루닝과</a:t>
            </a:r>
            <a:r>
              <a:rPr lang="ko-KR" altLang="en-US" b="1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ko-KR" altLang="en-US" b="1" dirty="0" err="1">
                <a:latin typeface="times" panose="02020603050405020304" pitchFamily="18" charset="0"/>
                <a:cs typeface="times" panose="02020603050405020304" pitchFamily="18" charset="0"/>
              </a:rPr>
              <a:t>언러닝을</a:t>
            </a:r>
            <a:r>
              <a:rPr lang="ko-KR" altLang="en-US" b="1" dirty="0">
                <a:latin typeface="times" panose="02020603050405020304" pitchFamily="18" charset="0"/>
                <a:cs typeface="times" panose="02020603050405020304" pitchFamily="18" charset="0"/>
              </a:rPr>
              <a:t> 동시에 할 수 있는 방법이 있을까</a:t>
            </a:r>
            <a:r>
              <a:rPr lang="en-US" altLang="ko-KR" b="1" dirty="0">
                <a:latin typeface="times" panose="02020603050405020304" pitchFamily="18" charset="0"/>
                <a:cs typeface="times" panose="02020603050405020304" pitchFamily="18" charset="0"/>
              </a:rPr>
              <a:t>:</a:t>
            </a:r>
          </a:p>
          <a:p>
            <a:endParaRPr lang="en-US" altLang="ko-KR" b="1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r>
              <a:rPr lang="ko-KR" altLang="en-US" dirty="0" err="1">
                <a:latin typeface="times" panose="02020603050405020304" pitchFamily="18" charset="0"/>
                <a:cs typeface="times" panose="02020603050405020304" pitchFamily="18" charset="0"/>
              </a:rPr>
              <a:t>언러닝</a:t>
            </a:r>
            <a:r>
              <a:rPr lang="ko-KR" altLang="en-US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ko-KR" altLang="en-US" dirty="0" err="1">
                <a:latin typeface="times" panose="02020603050405020304" pitchFamily="18" charset="0"/>
                <a:cs typeface="times" panose="02020603050405020304" pitchFamily="18" charset="0"/>
              </a:rPr>
              <a:t>로스에</a:t>
            </a:r>
            <a:r>
              <a:rPr lang="ko-KR" altLang="en-US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altLang="ko-KR" dirty="0">
                <a:latin typeface="times" panose="02020603050405020304" pitchFamily="18" charset="0"/>
                <a:cs typeface="times" panose="02020603050405020304" pitchFamily="18" charset="0"/>
              </a:rPr>
              <a:t>sparsity</a:t>
            </a:r>
            <a:r>
              <a:rPr lang="ko-KR" altLang="en-US" dirty="0">
                <a:latin typeface="times" panose="02020603050405020304" pitchFamily="18" charset="0"/>
                <a:cs typeface="times" panose="02020603050405020304" pitchFamily="18" charset="0"/>
              </a:rPr>
              <a:t>에 대한 </a:t>
            </a:r>
            <a:r>
              <a:rPr lang="ko-KR" altLang="en-US" dirty="0" err="1">
                <a:latin typeface="times" panose="02020603050405020304" pitchFamily="18" charset="0"/>
                <a:cs typeface="times" panose="02020603050405020304" pitchFamily="18" charset="0"/>
              </a:rPr>
              <a:t>패널티항을</a:t>
            </a:r>
            <a:r>
              <a:rPr lang="ko-KR" altLang="en-US" dirty="0">
                <a:latin typeface="times" panose="02020603050405020304" pitchFamily="18" charset="0"/>
                <a:cs typeface="times" panose="02020603050405020304" pitchFamily="18" charset="0"/>
              </a:rPr>
              <a:t> 도입해 </a:t>
            </a:r>
            <a:r>
              <a:rPr lang="ko-KR" altLang="en-US" dirty="0" err="1">
                <a:latin typeface="times" panose="02020603050405020304" pitchFamily="18" charset="0"/>
                <a:cs typeface="times" panose="02020603050405020304" pitchFamily="18" charset="0"/>
              </a:rPr>
              <a:t>언러닝과</a:t>
            </a:r>
            <a:r>
              <a:rPr lang="ko-KR" altLang="en-US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ko-KR" altLang="en-US" dirty="0" err="1">
                <a:latin typeface="times" panose="02020603050405020304" pitchFamily="18" charset="0"/>
                <a:cs typeface="times" panose="02020603050405020304" pitchFamily="18" charset="0"/>
              </a:rPr>
              <a:t>프루닝을</a:t>
            </a:r>
            <a:r>
              <a:rPr lang="ko-KR" altLang="en-US" dirty="0">
                <a:latin typeface="times" panose="02020603050405020304" pitchFamily="18" charset="0"/>
                <a:cs typeface="times" panose="02020603050405020304" pitchFamily="18" charset="0"/>
              </a:rPr>
              <a:t> 함께 수행</a:t>
            </a:r>
          </a:p>
          <a:p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5D916A1-8FB2-17F3-7549-CB7A5AC9A4F6}"/>
              </a:ext>
            </a:extLst>
          </p:cNvPr>
          <p:cNvSpPr txBox="1"/>
          <p:nvPr/>
        </p:nvSpPr>
        <p:spPr>
          <a:xfrm>
            <a:off x="674298" y="5848774"/>
            <a:ext cx="1103462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times" panose="02020603050405020304" pitchFamily="18" charset="0"/>
                <a:cs typeface="times" panose="02020603050405020304" pitchFamily="18" charset="0"/>
              </a:rPr>
              <a:t>(</a:t>
            </a:r>
            <a:r>
              <a:rPr lang="en-US" altLang="ko-KR" b="1" dirty="0">
                <a:latin typeface="times" panose="02020603050405020304" pitchFamily="18" charset="0"/>
                <a:cs typeface="times" panose="02020603050405020304" pitchFamily="18" charset="0"/>
              </a:rPr>
              <a:t>ℓ1​-norm term γ∥θ∥1​: </a:t>
            </a:r>
            <a:r>
              <a:rPr lang="en-US" altLang="ko-KR" dirty="0">
                <a:latin typeface="times" panose="02020603050405020304" pitchFamily="18" charset="0"/>
                <a:cs typeface="times" panose="02020603050405020304" pitchFamily="18" charset="0"/>
              </a:rPr>
              <a:t>ℓ1​-norm</a:t>
            </a:r>
            <a:r>
              <a:rPr lang="ko-KR" altLang="en-US" dirty="0">
                <a:latin typeface="times" panose="02020603050405020304" pitchFamily="18" charset="0"/>
                <a:cs typeface="times" panose="02020603050405020304" pitchFamily="18" charset="0"/>
              </a:rPr>
              <a:t>은 파라미터의 절대값의 합을 최소화하려고 하며</a:t>
            </a:r>
            <a:r>
              <a:rPr lang="en-US" altLang="ko-KR" dirty="0">
                <a:latin typeface="times" panose="02020603050405020304" pitchFamily="18" charset="0"/>
                <a:cs typeface="times" panose="02020603050405020304" pitchFamily="18" charset="0"/>
              </a:rPr>
              <a:t>, </a:t>
            </a:r>
            <a:r>
              <a:rPr lang="ko-KR" altLang="en-US" dirty="0">
                <a:latin typeface="times" panose="02020603050405020304" pitchFamily="18" charset="0"/>
                <a:cs typeface="times" panose="02020603050405020304" pitchFamily="18" charset="0"/>
              </a:rPr>
              <a:t>많은 파라미터를 </a:t>
            </a:r>
            <a:r>
              <a:rPr lang="en-US" altLang="ko-KR" dirty="0">
                <a:latin typeface="times" panose="02020603050405020304" pitchFamily="18" charset="0"/>
                <a:cs typeface="times" panose="02020603050405020304" pitchFamily="18" charset="0"/>
              </a:rPr>
              <a:t>0</a:t>
            </a:r>
            <a:r>
              <a:rPr lang="ko-KR" altLang="en-US" dirty="0">
                <a:latin typeface="times" panose="02020603050405020304" pitchFamily="18" charset="0"/>
                <a:cs typeface="times" panose="02020603050405020304" pitchFamily="18" charset="0"/>
              </a:rPr>
              <a:t>으로 만듦</a:t>
            </a:r>
            <a:r>
              <a:rPr lang="en-US" altLang="ko-KR" dirty="0">
                <a:latin typeface="times" panose="02020603050405020304" pitchFamily="18" charset="0"/>
                <a:cs typeface="times" panose="02020603050405020304" pitchFamily="18" charset="0"/>
              </a:rPr>
              <a:t>)</a:t>
            </a:r>
            <a:endParaRPr lang="ko-KR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endParaRPr lang="ko-KR" altLang="en-US" dirty="0"/>
          </a:p>
        </p:txBody>
      </p:sp>
      <p:sp>
        <p:nvSpPr>
          <p:cNvPr id="15" name="슬라이드 번호 개체 틀 14">
            <a:extLst>
              <a:ext uri="{FF2B5EF4-FFF2-40B4-BE49-F238E27FC236}">
                <a16:creationId xmlns:a16="http://schemas.microsoft.com/office/drawing/2014/main" id="{2414455A-07ED-34CC-CE8A-BDC047FEE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153A-77DF-4ABD-A042-8B9198E49268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03004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FCE8F1B0-037E-00D2-0364-CAD8CE062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5271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600" dirty="0">
                <a:solidFill>
                  <a:srgbClr val="A33B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Experiment</a:t>
            </a:r>
            <a:endParaRPr lang="ko-KR" altLang="en-US" sz="3600" dirty="0">
              <a:solidFill>
                <a:srgbClr val="A33B3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E54863C-B52E-2CAB-B10D-70086F8EE2D1}"/>
              </a:ext>
            </a:extLst>
          </p:cNvPr>
          <p:cNvSpPr txBox="1"/>
          <p:nvPr/>
        </p:nvSpPr>
        <p:spPr>
          <a:xfrm>
            <a:off x="838200" y="865149"/>
            <a:ext cx="60949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A33B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ℓ1-sparse MU</a:t>
            </a:r>
            <a:endParaRPr lang="ko-KR" altLang="en-US" dirty="0">
              <a:solidFill>
                <a:srgbClr val="A33B39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5D916A1-8FB2-17F3-7549-CB7A5AC9A4F6}"/>
              </a:ext>
            </a:extLst>
          </p:cNvPr>
          <p:cNvSpPr txBox="1"/>
          <p:nvPr/>
        </p:nvSpPr>
        <p:spPr>
          <a:xfrm>
            <a:off x="1294730" y="4760751"/>
            <a:ext cx="32018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times" panose="02020603050405020304" pitchFamily="18" charset="0"/>
                <a:cs typeface="times" panose="02020603050405020304" pitchFamily="18" charset="0"/>
              </a:rPr>
              <a:t>Retrain</a:t>
            </a:r>
            <a:r>
              <a:rPr lang="ko-KR" altLang="en-US" dirty="0">
                <a:latin typeface="times" panose="02020603050405020304" pitchFamily="18" charset="0"/>
                <a:cs typeface="times" panose="02020603050405020304" pitchFamily="18" charset="0"/>
              </a:rPr>
              <a:t>성능에 </a:t>
            </a:r>
            <a:r>
              <a:rPr lang="ko-KR" altLang="en-US" dirty="0" err="1">
                <a:latin typeface="times" panose="02020603050405020304" pitchFamily="18" charset="0"/>
                <a:cs typeface="times" panose="02020603050405020304" pitchFamily="18" charset="0"/>
              </a:rPr>
              <a:t>가까워짐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B41B7DB-E59B-F99D-93D0-DE7FC62DBD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800"/>
          <a:stretch/>
        </p:blipFill>
        <p:spPr>
          <a:xfrm>
            <a:off x="1294730" y="2099094"/>
            <a:ext cx="9602540" cy="2098617"/>
          </a:xfrm>
          <a:prstGeom prst="rect">
            <a:avLst/>
          </a:prstGeom>
        </p:spPr>
      </p:pic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B787C8E3-76B4-A858-2D76-21A1B4C90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153A-77DF-4ABD-A042-8B9198E49268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95851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FCE8F1B0-037E-00D2-0364-CAD8CE062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5271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600" dirty="0">
                <a:solidFill>
                  <a:srgbClr val="A33B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Limitation</a:t>
            </a:r>
            <a:endParaRPr lang="ko-KR" altLang="en-US" sz="3600" dirty="0">
              <a:solidFill>
                <a:srgbClr val="A33B3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E54863C-B52E-2CAB-B10D-70086F8EE2D1}"/>
              </a:ext>
            </a:extLst>
          </p:cNvPr>
          <p:cNvSpPr txBox="1"/>
          <p:nvPr/>
        </p:nvSpPr>
        <p:spPr>
          <a:xfrm>
            <a:off x="838200" y="865149"/>
            <a:ext cx="60949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A33B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ℓ1-sparse MU</a:t>
            </a:r>
            <a:endParaRPr lang="ko-KR" altLang="en-US" dirty="0">
              <a:solidFill>
                <a:srgbClr val="A33B39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73D6C6-DEB7-7653-58E8-21A0B32D30AF}"/>
              </a:ext>
            </a:extLst>
          </p:cNvPr>
          <p:cNvSpPr txBox="1"/>
          <p:nvPr/>
        </p:nvSpPr>
        <p:spPr>
          <a:xfrm>
            <a:off x="1219967" y="2967335"/>
            <a:ext cx="320183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latin typeface="times" panose="02020603050405020304" pitchFamily="18" charset="0"/>
                <a:cs typeface="times" panose="02020603050405020304" pitchFamily="18" charset="0"/>
              </a:rPr>
              <a:t>논문에서 언급된 한계점</a:t>
            </a:r>
            <a:r>
              <a:rPr lang="en-US" altLang="ko-KR" b="1" dirty="0">
                <a:latin typeface="times" panose="02020603050405020304" pitchFamily="18" charset="0"/>
                <a:cs typeface="times" panose="02020603050405020304" pitchFamily="18" charset="0"/>
              </a:rPr>
              <a:t>:</a:t>
            </a:r>
          </a:p>
          <a:p>
            <a:endParaRPr lang="en-US" altLang="ko-KR" b="1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r>
              <a:rPr lang="ko-KR" altLang="en-US" dirty="0">
                <a:latin typeface="times" panose="02020603050405020304" pitchFamily="18" charset="0"/>
                <a:cs typeface="times" panose="02020603050405020304" pitchFamily="18" charset="0"/>
              </a:rPr>
              <a:t>증명불가능</a:t>
            </a:r>
            <a:r>
              <a:rPr lang="en-US" altLang="ko-KR" dirty="0">
                <a:latin typeface="times" panose="02020603050405020304" pitchFamily="18" charset="0"/>
                <a:cs typeface="times" panose="02020603050405020304" pitchFamily="18" charset="0"/>
              </a:rPr>
              <a:t>, CV</a:t>
            </a:r>
            <a:r>
              <a:rPr lang="ko-KR" altLang="en-US" dirty="0">
                <a:latin typeface="times" panose="02020603050405020304" pitchFamily="18" charset="0"/>
                <a:cs typeface="times" panose="02020603050405020304" pitchFamily="18" charset="0"/>
              </a:rPr>
              <a:t>위주</a:t>
            </a:r>
            <a:r>
              <a:rPr lang="en-US" altLang="ko-KR" dirty="0">
                <a:latin typeface="times" panose="02020603050405020304" pitchFamily="18" charset="0"/>
                <a:cs typeface="times" panose="02020603050405020304" pitchFamily="18" charset="0"/>
              </a:rPr>
              <a:t>(NLP x)  </a:t>
            </a:r>
            <a:endParaRPr lang="ko-KR" altLang="en-US" dirty="0"/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740273EB-EAC8-598D-8F85-5789EB189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153A-77DF-4ABD-A042-8B9198E49268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02707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FCE8F1B0-037E-00D2-0364-CAD8CE062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5271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600" dirty="0">
                <a:solidFill>
                  <a:srgbClr val="A33B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ko-KR" altLang="en-US" sz="3600" dirty="0">
                <a:solidFill>
                  <a:srgbClr val="A33B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고찰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E54863C-B52E-2CAB-B10D-70086F8EE2D1}"/>
              </a:ext>
            </a:extLst>
          </p:cNvPr>
          <p:cNvSpPr txBox="1"/>
          <p:nvPr/>
        </p:nvSpPr>
        <p:spPr>
          <a:xfrm>
            <a:off x="838200" y="865149"/>
            <a:ext cx="60949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A33B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ℓ1-sparse MU</a:t>
            </a:r>
            <a:endParaRPr lang="ko-KR" altLang="en-US" dirty="0">
              <a:solidFill>
                <a:srgbClr val="A33B39"/>
              </a:solidFill>
            </a:endParaRP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41BAC32B-6394-F667-E9FA-B7049A41FA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20651"/>
          </a:xfrm>
        </p:spPr>
        <p:txBody>
          <a:bodyPr/>
          <a:lstStyle/>
          <a:p>
            <a:r>
              <a:rPr lang="en-US" altLang="ko-K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Diffusion model</a:t>
            </a:r>
            <a:r>
              <a:rPr lang="ko-KR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의 </a:t>
            </a:r>
            <a:r>
              <a:rPr lang="en-US" altLang="ko-K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sparsity?</a:t>
            </a:r>
          </a:p>
          <a:p>
            <a:endParaRPr lang="en-US" altLang="ko-K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Generative model</a:t>
            </a:r>
            <a:r>
              <a:rPr lang="ko-KR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에서 성능이 좋을지 의문</a:t>
            </a:r>
            <a:endParaRPr lang="en-US" altLang="ko-K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701CA2D-745D-8EE6-E38A-8A37DCCC8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153A-77DF-4ABD-A042-8B9198E49268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9313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0B697FB3-8183-78DD-CBCD-9105001CC4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4678" y="560566"/>
            <a:ext cx="6782644" cy="296630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4F9026D-2A00-DE37-D735-CFD3B504A78F}"/>
              </a:ext>
            </a:extLst>
          </p:cNvPr>
          <p:cNvSpPr txBox="1"/>
          <p:nvPr/>
        </p:nvSpPr>
        <p:spPr>
          <a:xfrm>
            <a:off x="4947547" y="4401713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>
                <a:effectLst/>
                <a:highlight>
                  <a:srgbClr val="FFFFFF"/>
                </a:highlight>
                <a:latin typeface="Times New Roman" panose="02020603050405020304" pitchFamily="18" charset="0"/>
              </a:rPr>
              <a:t>2023.04 / </a:t>
            </a:r>
            <a:r>
              <a:rPr lang="en-US" altLang="ko-KR" b="0" i="0" dirty="0" err="1">
                <a:effectLst/>
                <a:highlight>
                  <a:srgbClr val="FFFFFF"/>
                </a:highlight>
                <a:latin typeface="Times New Roman" panose="02020603050405020304" pitchFamily="18" charset="0"/>
              </a:rPr>
              <a:t>NeurIPS</a:t>
            </a:r>
            <a:endParaRPr lang="en-US" altLang="ko-KR" b="0" i="0" dirty="0">
              <a:effectLst/>
              <a:highlight>
                <a:srgbClr val="FFFFFF"/>
              </a:highlight>
              <a:latin typeface="Times New Roman" panose="02020603050405020304" pitchFamily="18" charset="0"/>
            </a:endParaRPr>
          </a:p>
          <a:p>
            <a:endParaRPr lang="ko-KR" altLang="en-US" dirty="0"/>
          </a:p>
        </p:txBody>
      </p:sp>
      <p:sp>
        <p:nvSpPr>
          <p:cNvPr id="13" name="슬라이드 번호 개체 틀 12">
            <a:extLst>
              <a:ext uri="{FF2B5EF4-FFF2-40B4-BE49-F238E27FC236}">
                <a16:creationId xmlns:a16="http://schemas.microsoft.com/office/drawing/2014/main" id="{1B50ABF9-5383-5F63-352E-4158C0D60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153A-77DF-4ABD-A042-8B9198E49268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1364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1C0875-7529-5553-285C-7321F94778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99827" y="2035699"/>
            <a:ext cx="2392346" cy="4320651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1" dirty="0">
                <a:solidFill>
                  <a:srgbClr val="A33B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 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A33B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Background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A33B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A33B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A33B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A33B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Limitation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A33B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고찰</a:t>
            </a:r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FCE8F1B0-037E-00D2-0364-CAD8CE062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5271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600" dirty="0">
                <a:solidFill>
                  <a:srgbClr val="A33B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  <a:endParaRPr lang="ko-KR" altLang="en-US" sz="3600" dirty="0">
              <a:solidFill>
                <a:srgbClr val="A33B3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531AE7-BE10-C0E5-0ACF-8F578FC329B0}"/>
              </a:ext>
            </a:extLst>
          </p:cNvPr>
          <p:cNvSpPr txBox="1"/>
          <p:nvPr/>
        </p:nvSpPr>
        <p:spPr>
          <a:xfrm>
            <a:off x="838200" y="865149"/>
            <a:ext cx="60949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A33B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ℓ1-sparse MU</a:t>
            </a:r>
            <a:endParaRPr lang="ko-KR" altLang="en-US" dirty="0">
              <a:solidFill>
                <a:srgbClr val="A33B39"/>
              </a:solidFill>
            </a:endParaRP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2EB0DA26-16F0-8737-6178-5A74EBFE5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153A-77DF-4ABD-A042-8B9198E49268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5222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FCE8F1B0-037E-00D2-0364-CAD8CE062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5271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600" dirty="0">
                <a:solidFill>
                  <a:srgbClr val="A33B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 Introduction</a:t>
            </a:r>
            <a:endParaRPr lang="ko-KR" altLang="en-US" sz="3600" dirty="0">
              <a:solidFill>
                <a:srgbClr val="A33B3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8A6AFEC-CA43-CC85-80DC-50075C7258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4367" y="1521618"/>
            <a:ext cx="8583120" cy="313643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EE55DAD-B9B4-A23F-6CCA-E322C4EA0785}"/>
              </a:ext>
            </a:extLst>
          </p:cNvPr>
          <p:cNvSpPr txBox="1"/>
          <p:nvPr/>
        </p:nvSpPr>
        <p:spPr>
          <a:xfrm>
            <a:off x="838200" y="865149"/>
            <a:ext cx="60949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A33B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ℓ1-sparse MU</a:t>
            </a:r>
            <a:endParaRPr lang="ko-KR" altLang="en-US" dirty="0">
              <a:solidFill>
                <a:srgbClr val="A33B39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95544E-69CE-93CF-EC14-0071255E359E}"/>
              </a:ext>
            </a:extLst>
          </p:cNvPr>
          <p:cNvSpPr txBox="1"/>
          <p:nvPr/>
        </p:nvSpPr>
        <p:spPr>
          <a:xfrm>
            <a:off x="2903129" y="5336382"/>
            <a:ext cx="705750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/>
              <a:t>From </a:t>
            </a:r>
            <a:r>
              <a:rPr lang="en-US" altLang="ko-KR" sz="1400" b="1" dirty="0" err="1"/>
              <a:t>SalUn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: </a:t>
            </a:r>
            <a:r>
              <a:rPr lang="en-US" altLang="ko-KR" sz="1400" dirty="0"/>
              <a:t>Diffusion Model</a:t>
            </a:r>
            <a:r>
              <a:rPr lang="ko-KR" altLang="en-US" sz="1400" dirty="0"/>
              <a:t>에 적용 가능하지만 다소 성능은 떨어지는 </a:t>
            </a:r>
            <a:r>
              <a:rPr lang="en-US" altLang="ko-KR" sz="1400" dirty="0"/>
              <a:t>Method</a:t>
            </a:r>
            <a:r>
              <a:rPr lang="ko-KR" altLang="en-US" sz="1400" dirty="0"/>
              <a:t> </a:t>
            </a:r>
            <a:endParaRPr lang="en-US" altLang="ko-KR" sz="1400" dirty="0"/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E6C81D22-C38F-EDFB-3D8F-973F0CDF2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153A-77DF-4ABD-A042-8B9198E49268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0008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FCE8F1B0-037E-00D2-0364-CAD8CE062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5271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600" dirty="0">
                <a:solidFill>
                  <a:srgbClr val="A33B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 Background</a:t>
            </a:r>
            <a:endParaRPr lang="ko-KR" altLang="en-US" sz="3600" dirty="0">
              <a:solidFill>
                <a:srgbClr val="A33B3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E55DAD-B9B4-A23F-6CCA-E322C4EA0785}"/>
              </a:ext>
            </a:extLst>
          </p:cNvPr>
          <p:cNvSpPr txBox="1"/>
          <p:nvPr/>
        </p:nvSpPr>
        <p:spPr>
          <a:xfrm>
            <a:off x="838200" y="865149"/>
            <a:ext cx="60949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A33B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ℓ1-sparse MU</a:t>
            </a:r>
            <a:endParaRPr lang="ko-KR" altLang="en-US" dirty="0">
              <a:solidFill>
                <a:srgbClr val="A33B39"/>
              </a:solidFill>
            </a:endParaRPr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E6C81D22-C38F-EDFB-3D8F-973F0CDF2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153A-77DF-4ABD-A042-8B9198E49268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D00A50-7258-0D1F-8177-738C705F2E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172224"/>
            <a:ext cx="10968487" cy="4320651"/>
          </a:xfrm>
        </p:spPr>
        <p:txBody>
          <a:bodyPr/>
          <a:lstStyle/>
          <a:p>
            <a:pPr marL="342900" indent="-342900">
              <a:buAutoNum type="arabicPeriod"/>
            </a:pPr>
            <a:r>
              <a:rPr lang="en-US" altLang="ko-K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Pruning</a:t>
            </a:r>
            <a:r>
              <a:rPr lang="ko-KR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이란</a:t>
            </a:r>
            <a:r>
              <a:rPr lang="en-US" altLang="ko-K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? : </a:t>
            </a:r>
            <a:r>
              <a:rPr lang="en-US" altLang="ko-K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r>
              <a:rPr lang="ko-KR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의 </a:t>
            </a:r>
            <a:r>
              <a:rPr lang="en-US" altLang="ko-K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weight</a:t>
            </a:r>
            <a:r>
              <a:rPr lang="ko-KR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들 중 중요도가 낮은 </a:t>
            </a:r>
            <a:r>
              <a:rPr lang="en-US" altLang="ko-K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weight</a:t>
            </a:r>
            <a:r>
              <a:rPr lang="ko-KR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의 연결을 제거하여 모델의 파라미터를 줄이는 방법</a:t>
            </a:r>
            <a:r>
              <a:rPr lang="en-US" altLang="ko-K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2900" indent="-342900">
              <a:buAutoNum type="arabicPeriod"/>
            </a:pPr>
            <a:endParaRPr lang="en-US" altLang="ko-K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endParaRPr lang="en-US" altLang="ko-K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endParaRPr lang="en-US" altLang="ko-K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endParaRPr lang="en-US" altLang="ko-K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endParaRPr lang="en-US" altLang="ko-K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US" altLang="ko-K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Sparsity(</a:t>
            </a:r>
            <a:r>
              <a:rPr lang="ko-KR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희소성</a:t>
            </a:r>
            <a:r>
              <a:rPr lang="en-US" altLang="ko-K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ko-KR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의 정의 </a:t>
            </a:r>
            <a:r>
              <a:rPr lang="en-US" altLang="ko-K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</a:t>
            </a:r>
            <a:r>
              <a:rPr lang="en-US" altLang="ko-K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Sparsity</a:t>
            </a:r>
            <a:r>
              <a:rPr lang="ko-KR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란 전체 네트워크에서 얼마나 많은 </a:t>
            </a:r>
            <a:r>
              <a:rPr lang="en-US" altLang="ko-K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weight</a:t>
            </a:r>
            <a:r>
              <a:rPr lang="ko-KR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가 정확하게 </a:t>
            </a:r>
            <a:r>
              <a:rPr lang="en-US" altLang="ko-K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ko-KR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인지를 나타내는 척도</a:t>
            </a:r>
            <a:endParaRPr lang="en-US" altLang="ko-K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endParaRPr lang="en-US" altLang="ko-KR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ko-KR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ko-K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ko-KR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전체 </a:t>
            </a:r>
            <a:r>
              <a:rPr lang="en-US" altLang="ko-K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weight </a:t>
            </a:r>
            <a:r>
              <a:rPr lang="ko-KR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개수 대비 </a:t>
            </a:r>
            <a:r>
              <a:rPr lang="en-US" altLang="ko-K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l0 norm</a:t>
            </a:r>
            <a:r>
              <a:rPr lang="ko-KR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의 값</a:t>
            </a:r>
            <a:r>
              <a:rPr lang="en-US" altLang="ko-K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</a:t>
            </a:r>
            <a:r>
              <a:rPr lang="ko-KR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이 아닌 값들의 개수</a:t>
            </a:r>
            <a:r>
              <a:rPr lang="en-US" altLang="ko-K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ko-KR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을 확인하면 </a:t>
            </a:r>
            <a:r>
              <a:rPr lang="en-US" altLang="ko-K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sparsity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F3A89D6-52D7-14C8-A0BB-2CD4F6A3E3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1961" y="2483479"/>
            <a:ext cx="2960477" cy="1891042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AAF380CE-F430-7953-442D-F43EA4C863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8755" y="5333783"/>
            <a:ext cx="3976142" cy="532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7419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1C0875-7529-5553-285C-7321F94778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172224"/>
            <a:ext cx="10968487" cy="4320651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1. 2</a:t>
            </a:r>
            <a:r>
              <a:rPr lang="ko-KR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가지 </a:t>
            </a:r>
            <a:r>
              <a:rPr lang="en-US" altLang="ko-K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contribution</a:t>
            </a:r>
          </a:p>
          <a:p>
            <a:pPr marL="457200" lvl="1" indent="0">
              <a:buNone/>
            </a:pP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prune first, then unlearn</a:t>
            </a:r>
            <a:r>
              <a:rPr lang="ko-KR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시 성능향상을 발견</a:t>
            </a: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ko-KR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일부 증명</a:t>
            </a:r>
            <a:endParaRPr lang="en-US" altLang="ko-K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pruning</a:t>
            </a:r>
            <a:r>
              <a:rPr lang="ko-KR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과 </a:t>
            </a: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unlearning</a:t>
            </a:r>
            <a:r>
              <a:rPr lang="ko-KR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을 동시에 가능하게 하는 </a:t>
            </a: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unlearning loss</a:t>
            </a:r>
            <a:r>
              <a:rPr lang="ko-KR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에 </a:t>
            </a: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regularization term</a:t>
            </a:r>
            <a:r>
              <a:rPr lang="ko-KR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을 추가한 </a:t>
            </a:r>
            <a:r>
              <a:rPr lang="en-US" altLang="ko-K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Sparsity-aware unlearning </a:t>
            </a:r>
            <a:r>
              <a:rPr lang="ko-KR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제안</a:t>
            </a:r>
            <a:endParaRPr lang="en-US" altLang="ko-K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ko-K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ko-K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ko-KR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기존 </a:t>
            </a:r>
            <a:r>
              <a:rPr lang="en-US" altLang="ko-K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FT, GA, FF, IU</a:t>
            </a:r>
            <a:r>
              <a:rPr lang="ko-KR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방법에 적용가능</a:t>
            </a:r>
            <a:endParaRPr lang="en-US" altLang="ko-K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FCE8F1B0-037E-00D2-0364-CAD8CE062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5271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600" dirty="0">
                <a:solidFill>
                  <a:srgbClr val="A33B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Summary</a:t>
            </a:r>
            <a:endParaRPr lang="ko-KR" altLang="en-US" sz="3600" dirty="0">
              <a:solidFill>
                <a:srgbClr val="A33B3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E54863C-B52E-2CAB-B10D-70086F8EE2D1}"/>
              </a:ext>
            </a:extLst>
          </p:cNvPr>
          <p:cNvSpPr txBox="1"/>
          <p:nvPr/>
        </p:nvSpPr>
        <p:spPr>
          <a:xfrm>
            <a:off x="838200" y="865149"/>
            <a:ext cx="60949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A33B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ℓ1-sparse MU</a:t>
            </a:r>
            <a:endParaRPr lang="ko-KR" altLang="en-US" dirty="0">
              <a:solidFill>
                <a:srgbClr val="A33B39"/>
              </a:solidFill>
            </a:endParaRP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02009EE3-99FA-79C8-BB35-E8998DF68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153A-77DF-4ABD-A042-8B9198E49268}" type="slidenum">
              <a:rPr lang="ko-KR" altLang="en-US" smtClean="0"/>
              <a:t>6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8FBD919-773E-2501-298B-F5788EBAF1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074" b="4462"/>
          <a:stretch/>
        </p:blipFill>
        <p:spPr>
          <a:xfrm>
            <a:off x="7878374" y="3151603"/>
            <a:ext cx="2922290" cy="437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4258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1C0875-7529-5553-285C-7321F94778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3651"/>
            <a:ext cx="10968487" cy="4320651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>
                <a:solidFill>
                  <a:srgbClr val="A33B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Why prune first, then unlearn</a:t>
            </a:r>
          </a:p>
          <a:p>
            <a:pPr marL="0" indent="0">
              <a:buNone/>
            </a:pPr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FCE8F1B0-037E-00D2-0364-CAD8CE062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5271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600" dirty="0">
                <a:solidFill>
                  <a:srgbClr val="A33B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Method</a:t>
            </a:r>
            <a:endParaRPr lang="ko-KR" altLang="en-US" sz="3600" dirty="0">
              <a:solidFill>
                <a:srgbClr val="A33B3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E54863C-B52E-2CAB-B10D-70086F8EE2D1}"/>
              </a:ext>
            </a:extLst>
          </p:cNvPr>
          <p:cNvSpPr txBox="1"/>
          <p:nvPr/>
        </p:nvSpPr>
        <p:spPr>
          <a:xfrm>
            <a:off x="838200" y="865149"/>
            <a:ext cx="60949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A33B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ℓ1-sparse MU</a:t>
            </a:r>
            <a:endParaRPr lang="ko-KR" altLang="en-US" dirty="0">
              <a:solidFill>
                <a:srgbClr val="A33B39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40417CA-2B9D-A385-F8DD-5262104F8B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295" y="2813777"/>
            <a:ext cx="3743847" cy="300079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3A6E66E-9220-B3BB-D12B-145CD1D66E82}"/>
              </a:ext>
            </a:extLst>
          </p:cNvPr>
          <p:cNvSpPr txBox="1"/>
          <p:nvPr/>
        </p:nvSpPr>
        <p:spPr>
          <a:xfrm>
            <a:off x="5302369" y="2967335"/>
            <a:ext cx="590333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 err="1">
                <a:latin typeface="times" panose="02020603050405020304" pitchFamily="18" charset="0"/>
                <a:cs typeface="times" panose="02020603050405020304" pitchFamily="18" charset="0"/>
              </a:rPr>
              <a:t>프루닝을</a:t>
            </a:r>
            <a:r>
              <a:rPr lang="ko-KR" altLang="en-US" b="1" dirty="0">
                <a:latin typeface="times" panose="02020603050405020304" pitchFamily="18" charset="0"/>
                <a:cs typeface="times" panose="02020603050405020304" pitchFamily="18" charset="0"/>
              </a:rPr>
              <a:t> 통한 모델 희소화</a:t>
            </a:r>
            <a:endParaRPr lang="en-US" altLang="ko-KR" b="1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r>
              <a:rPr lang="en-US" altLang="ko-KR" b="1" dirty="0">
                <a:latin typeface="times" panose="02020603050405020304" pitchFamily="18" charset="0"/>
                <a:cs typeface="times" panose="02020603050405020304" pitchFamily="18" charset="0"/>
              </a:rPr>
              <a:t>: </a:t>
            </a:r>
            <a:r>
              <a:rPr lang="en-US" altLang="ko-KR" dirty="0">
                <a:latin typeface="times" panose="02020603050405020304" pitchFamily="18" charset="0"/>
                <a:cs typeface="times" panose="02020603050405020304" pitchFamily="18" charset="0"/>
              </a:rPr>
              <a:t>pruning method(OMP)</a:t>
            </a:r>
            <a:r>
              <a:rPr lang="ko-KR" altLang="en-US" dirty="0">
                <a:latin typeface="times" panose="02020603050405020304" pitchFamily="18" charset="0"/>
                <a:cs typeface="times" panose="02020603050405020304" pitchFamily="18" charset="0"/>
              </a:rPr>
              <a:t>를 활용했을 때 모델의 희소성이 높아지고 이는 모델의 성능향상으로 이어짐 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D7332F9-54DB-0FD8-6704-17DF993AB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153A-77DF-4ABD-A042-8B9198E49268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94571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1C0875-7529-5553-285C-7321F94778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3651"/>
            <a:ext cx="10968487" cy="4320651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>
                <a:solidFill>
                  <a:srgbClr val="A33B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prune first, then unlearn</a:t>
            </a:r>
          </a:p>
          <a:p>
            <a:pPr marL="0" indent="0">
              <a:buNone/>
            </a:pPr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FCE8F1B0-037E-00D2-0364-CAD8CE062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5271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600" dirty="0">
                <a:solidFill>
                  <a:srgbClr val="A33B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Method</a:t>
            </a:r>
            <a:endParaRPr lang="ko-KR" altLang="en-US" sz="3600" dirty="0">
              <a:solidFill>
                <a:srgbClr val="A33B3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E54863C-B52E-2CAB-B10D-70086F8EE2D1}"/>
              </a:ext>
            </a:extLst>
          </p:cNvPr>
          <p:cNvSpPr txBox="1"/>
          <p:nvPr/>
        </p:nvSpPr>
        <p:spPr>
          <a:xfrm>
            <a:off x="838200" y="865149"/>
            <a:ext cx="60949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A33B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ℓ1-sparse MU</a:t>
            </a:r>
            <a:endParaRPr lang="ko-KR" altLang="en-US" dirty="0">
              <a:solidFill>
                <a:srgbClr val="A33B39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A6E66E-9220-B3BB-D12B-145CD1D66E82}"/>
              </a:ext>
            </a:extLst>
          </p:cNvPr>
          <p:cNvSpPr txBox="1"/>
          <p:nvPr/>
        </p:nvSpPr>
        <p:spPr>
          <a:xfrm>
            <a:off x="838200" y="2694808"/>
            <a:ext cx="10307128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latin typeface="times" panose="02020603050405020304" pitchFamily="18" charset="0"/>
                <a:cs typeface="times" panose="02020603050405020304" pitchFamily="18" charset="0"/>
              </a:rPr>
              <a:t>MU</a:t>
            </a:r>
            <a:r>
              <a:rPr lang="ko-KR" altLang="en-US" b="1" dirty="0">
                <a:latin typeface="times" panose="02020603050405020304" pitchFamily="18" charset="0"/>
                <a:cs typeface="times" panose="02020603050405020304" pitchFamily="18" charset="0"/>
              </a:rPr>
              <a:t>에서 모델 희소화</a:t>
            </a:r>
            <a:r>
              <a:rPr lang="en-US" altLang="ko-KR" b="1" dirty="0">
                <a:latin typeface="times" panose="02020603050405020304" pitchFamily="18" charset="0"/>
                <a:cs typeface="times" panose="02020603050405020304" pitchFamily="18" charset="0"/>
              </a:rPr>
              <a:t>(</a:t>
            </a:r>
            <a:r>
              <a:rPr lang="ko-KR" altLang="en-US" b="1" dirty="0" err="1">
                <a:latin typeface="times" panose="02020603050405020304" pitchFamily="18" charset="0"/>
                <a:cs typeface="times" panose="02020603050405020304" pitchFamily="18" charset="0"/>
              </a:rPr>
              <a:t>프루닝</a:t>
            </a:r>
            <a:r>
              <a:rPr lang="en-US" altLang="ko-KR" b="1" dirty="0">
                <a:latin typeface="times" panose="02020603050405020304" pitchFamily="18" charset="0"/>
                <a:cs typeface="times" panose="02020603050405020304" pitchFamily="18" charset="0"/>
              </a:rPr>
              <a:t>)</a:t>
            </a:r>
            <a:r>
              <a:rPr lang="ko-KR" altLang="en-US" b="1" dirty="0">
                <a:latin typeface="times" panose="02020603050405020304" pitchFamily="18" charset="0"/>
                <a:cs typeface="times" panose="02020603050405020304" pitchFamily="18" charset="0"/>
              </a:rPr>
              <a:t>의 이점</a:t>
            </a:r>
            <a:r>
              <a:rPr lang="en-US" altLang="ko-KR" b="1" dirty="0">
                <a:latin typeface="times" panose="02020603050405020304" pitchFamily="18" charset="0"/>
                <a:cs typeface="times" panose="02020603050405020304" pitchFamily="18" charset="0"/>
              </a:rPr>
              <a:t>:</a:t>
            </a:r>
          </a:p>
          <a:p>
            <a:endParaRPr lang="en-US" altLang="ko-KR" b="1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r>
              <a:rPr lang="ko-KR" altLang="en-US" dirty="0">
                <a:latin typeface="times" panose="02020603050405020304" pitchFamily="18" charset="0"/>
                <a:cs typeface="times" panose="02020603050405020304" pitchFamily="18" charset="0"/>
              </a:rPr>
              <a:t>모델 파라미터 </a:t>
            </a:r>
            <a:r>
              <a:rPr lang="en-US" altLang="ko-KR" b="1" dirty="0">
                <a:latin typeface="times" panose="02020603050405020304" pitchFamily="18" charset="0"/>
                <a:cs typeface="times" panose="02020603050405020304" pitchFamily="18" charset="0"/>
              </a:rPr>
              <a:t>θ</a:t>
            </a:r>
            <a:r>
              <a:rPr lang="ko-KR" altLang="en-US" dirty="0">
                <a:latin typeface="times" panose="02020603050405020304" pitchFamily="18" charset="0"/>
                <a:cs typeface="times" panose="02020603050405020304" pitchFamily="18" charset="0"/>
              </a:rPr>
              <a:t>와 같은 크기를 가지는 이진 마스크 </a:t>
            </a:r>
            <a:r>
              <a:rPr lang="en-US" altLang="ko-KR" b="1" dirty="0">
                <a:latin typeface="times" panose="02020603050405020304" pitchFamily="18" charset="0"/>
                <a:cs typeface="times" panose="02020603050405020304" pitchFamily="18" charset="0"/>
              </a:rPr>
              <a:t>m</a:t>
            </a:r>
          </a:p>
          <a:p>
            <a:endParaRPr lang="en-US" altLang="ko-KR" b="1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r>
              <a:rPr lang="en-US" altLang="ko-KR" b="1" dirty="0">
                <a:latin typeface="times" panose="02020603050405020304" pitchFamily="18" charset="0"/>
                <a:cs typeface="times" panose="02020603050405020304" pitchFamily="18" charset="0"/>
              </a:rPr>
              <a:t>mi=0</a:t>
            </a:r>
            <a:r>
              <a:rPr lang="ko-KR" altLang="en-US" dirty="0">
                <a:latin typeface="times" panose="02020603050405020304" pitchFamily="18" charset="0"/>
                <a:cs typeface="times" panose="02020603050405020304" pitchFamily="18" charset="0"/>
              </a:rPr>
              <a:t>은 파라미터 </a:t>
            </a:r>
            <a:r>
              <a:rPr lang="en-US" altLang="ko-KR" b="1" dirty="0" err="1">
                <a:latin typeface="times" panose="02020603050405020304" pitchFamily="18" charset="0"/>
                <a:cs typeface="times" panose="02020603050405020304" pitchFamily="18" charset="0"/>
              </a:rPr>
              <a:t>θi</a:t>
            </a:r>
            <a:r>
              <a:rPr lang="en-US" altLang="ko-KR" b="1" dirty="0">
                <a:latin typeface="times" panose="02020603050405020304" pitchFamily="18" charset="0"/>
                <a:cs typeface="times" panose="02020603050405020304" pitchFamily="18" charset="0"/>
              </a:rPr>
              <a:t>​</a:t>
            </a:r>
            <a:r>
              <a:rPr lang="ko-KR" altLang="en-US" dirty="0">
                <a:latin typeface="times" panose="02020603050405020304" pitchFamily="18" charset="0"/>
                <a:cs typeface="times" panose="02020603050405020304" pitchFamily="18" charset="0"/>
              </a:rPr>
              <a:t>가</a:t>
            </a:r>
            <a:r>
              <a:rPr lang="ko-KR" altLang="en-US" b="1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altLang="ko-KR" b="1" dirty="0">
                <a:latin typeface="times" panose="02020603050405020304" pitchFamily="18" charset="0"/>
                <a:cs typeface="times" panose="02020603050405020304" pitchFamily="18" charset="0"/>
              </a:rPr>
              <a:t>0</a:t>
            </a:r>
            <a:r>
              <a:rPr lang="ko-KR" altLang="en-US" dirty="0">
                <a:latin typeface="times" panose="02020603050405020304" pitchFamily="18" charset="0"/>
                <a:cs typeface="times" panose="02020603050405020304" pitchFamily="18" charset="0"/>
              </a:rPr>
              <a:t>으로 </a:t>
            </a:r>
            <a:r>
              <a:rPr lang="ko-KR" altLang="en-US" dirty="0" err="1">
                <a:latin typeface="times" panose="02020603050405020304" pitchFamily="18" charset="0"/>
                <a:cs typeface="times" panose="02020603050405020304" pitchFamily="18" charset="0"/>
              </a:rPr>
              <a:t>프루닝됨을</a:t>
            </a:r>
            <a:r>
              <a:rPr lang="ko-KR" altLang="en-US" dirty="0">
                <a:latin typeface="times" panose="02020603050405020304" pitchFamily="18" charset="0"/>
                <a:cs typeface="times" panose="02020603050405020304" pitchFamily="18" charset="0"/>
              </a:rPr>
              <a:t> 의미하고</a:t>
            </a:r>
            <a:r>
              <a:rPr lang="en-US" altLang="ko-KR" dirty="0">
                <a:latin typeface="times" panose="02020603050405020304" pitchFamily="18" charset="0"/>
                <a:cs typeface="times" panose="02020603050405020304" pitchFamily="18" charset="0"/>
              </a:rPr>
              <a:t>, </a:t>
            </a:r>
            <a:r>
              <a:rPr lang="en-US" altLang="ko-KR" b="1" dirty="0">
                <a:latin typeface="times" panose="02020603050405020304" pitchFamily="18" charset="0"/>
                <a:cs typeface="times" panose="02020603050405020304" pitchFamily="18" charset="0"/>
              </a:rPr>
              <a:t>mi=1</a:t>
            </a:r>
            <a:r>
              <a:rPr lang="ko-KR" altLang="en-US" dirty="0">
                <a:latin typeface="times" panose="02020603050405020304" pitchFamily="18" charset="0"/>
                <a:cs typeface="times" panose="02020603050405020304" pitchFamily="18" charset="0"/>
              </a:rPr>
              <a:t>은 </a:t>
            </a:r>
            <a:r>
              <a:rPr lang="ko-KR" altLang="en-US" dirty="0" err="1">
                <a:latin typeface="times" panose="02020603050405020304" pitchFamily="18" charset="0"/>
                <a:cs typeface="times" panose="02020603050405020304" pitchFamily="18" charset="0"/>
              </a:rPr>
              <a:t>프루닝</a:t>
            </a:r>
            <a:r>
              <a:rPr lang="ko-KR" altLang="en-US" dirty="0">
                <a:latin typeface="times" panose="02020603050405020304" pitchFamily="18" charset="0"/>
                <a:cs typeface="times" panose="02020603050405020304" pitchFamily="18" charset="0"/>
              </a:rPr>
              <a:t> 되지 않은</a:t>
            </a:r>
            <a:r>
              <a:rPr lang="ko-KR" altLang="en-US" b="1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altLang="ko-KR" b="1" dirty="0" err="1">
                <a:latin typeface="times" panose="02020603050405020304" pitchFamily="18" charset="0"/>
                <a:cs typeface="times" panose="02020603050405020304" pitchFamily="18" charset="0"/>
              </a:rPr>
              <a:t>θi</a:t>
            </a:r>
            <a:r>
              <a:rPr lang="en-US" altLang="ko-KR" b="1" dirty="0">
                <a:latin typeface="times" panose="02020603050405020304" pitchFamily="18" charset="0"/>
                <a:cs typeface="times" panose="02020603050405020304" pitchFamily="18" charset="0"/>
              </a:rPr>
              <a:t>​</a:t>
            </a:r>
            <a:r>
              <a:rPr lang="ko-KR" altLang="en-US" dirty="0">
                <a:latin typeface="times" panose="02020603050405020304" pitchFamily="18" charset="0"/>
                <a:cs typeface="times" panose="02020603050405020304" pitchFamily="18" charset="0"/>
              </a:rPr>
              <a:t>를 나타냄</a:t>
            </a:r>
            <a:endParaRPr lang="en-US" altLang="ko-KR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endParaRPr lang="en-US" altLang="ko-KR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r>
              <a:rPr lang="ko-KR" altLang="en-US" dirty="0">
                <a:latin typeface="times" panose="02020603050405020304" pitchFamily="18" charset="0"/>
                <a:cs typeface="times" panose="02020603050405020304" pitchFamily="18" charset="0"/>
              </a:rPr>
              <a:t>이 희소 패턴 </a:t>
            </a:r>
            <a:r>
              <a:rPr lang="en-US" altLang="ko-KR" b="1" dirty="0">
                <a:latin typeface="times" panose="02020603050405020304" pitchFamily="18" charset="0"/>
                <a:cs typeface="times" panose="02020603050405020304" pitchFamily="18" charset="0"/>
              </a:rPr>
              <a:t>m</a:t>
            </a:r>
            <a:r>
              <a:rPr lang="ko-KR" altLang="en-US" dirty="0">
                <a:latin typeface="times" panose="02020603050405020304" pitchFamily="18" charset="0"/>
                <a:cs typeface="times" panose="02020603050405020304" pitchFamily="18" charset="0"/>
              </a:rPr>
              <a:t>은</a:t>
            </a:r>
            <a:r>
              <a:rPr lang="ko-KR" altLang="en-US" b="1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altLang="ko-KR" b="1" dirty="0">
                <a:latin typeface="times" panose="02020603050405020304" pitchFamily="18" charset="0"/>
                <a:cs typeface="times" panose="02020603050405020304" pitchFamily="18" charset="0"/>
              </a:rPr>
              <a:t>OMP</a:t>
            </a:r>
            <a:r>
              <a:rPr lang="ko-KR" altLang="en-US" dirty="0">
                <a:latin typeface="times" panose="02020603050405020304" pitchFamily="18" charset="0"/>
                <a:cs typeface="times" panose="02020603050405020304" pitchFamily="18" charset="0"/>
              </a:rPr>
              <a:t>와 같은 </a:t>
            </a:r>
            <a:r>
              <a:rPr lang="ko-KR" altLang="en-US" dirty="0" err="1">
                <a:latin typeface="times" panose="02020603050405020304" pitchFamily="18" charset="0"/>
                <a:cs typeface="times" panose="02020603050405020304" pitchFamily="18" charset="0"/>
              </a:rPr>
              <a:t>프루닝</a:t>
            </a:r>
            <a:r>
              <a:rPr lang="ko-KR" altLang="en-US" dirty="0">
                <a:latin typeface="times" panose="02020603050405020304" pitchFamily="18" charset="0"/>
                <a:cs typeface="times" panose="02020603050405020304" pitchFamily="18" charset="0"/>
              </a:rPr>
              <a:t> 방법으로 얻을 수 있음</a:t>
            </a:r>
            <a:r>
              <a:rPr lang="en-US" altLang="ko-KR" dirty="0">
                <a:latin typeface="times" panose="02020603050405020304" pitchFamily="18" charset="0"/>
                <a:cs typeface="times" panose="02020603050405020304" pitchFamily="18" charset="0"/>
              </a:rPr>
              <a:t> (</a:t>
            </a:r>
            <a:r>
              <a:rPr lang="en-US" altLang="ko-KR" b="1" dirty="0">
                <a:latin typeface="times" panose="02020603050405020304" pitchFamily="18" charset="0"/>
                <a:cs typeface="times" panose="02020603050405020304" pitchFamily="18" charset="0"/>
              </a:rPr>
              <a:t>m</a:t>
            </a:r>
            <a:r>
              <a:rPr lang="ko-KR" altLang="en-US" dirty="0">
                <a:latin typeface="times" panose="02020603050405020304" pitchFamily="18" charset="0"/>
                <a:cs typeface="times" panose="02020603050405020304" pitchFamily="18" charset="0"/>
              </a:rPr>
              <a:t>이 주어지면</a:t>
            </a:r>
            <a:r>
              <a:rPr lang="en-US" altLang="ko-KR" dirty="0">
                <a:latin typeface="times" panose="02020603050405020304" pitchFamily="18" charset="0"/>
                <a:cs typeface="times" panose="02020603050405020304" pitchFamily="18" charset="0"/>
              </a:rPr>
              <a:t>, </a:t>
            </a:r>
            <a:r>
              <a:rPr lang="ko-KR" altLang="en-US" dirty="0">
                <a:latin typeface="times" panose="02020603050405020304" pitchFamily="18" charset="0"/>
                <a:cs typeface="times" panose="02020603050405020304" pitchFamily="18" charset="0"/>
              </a:rPr>
              <a:t>희소 모델은 </a:t>
            </a:r>
            <a:r>
              <a:rPr lang="en-US" altLang="ko-KR" b="1" dirty="0" err="1">
                <a:latin typeface="times" panose="02020603050405020304" pitchFamily="18" charset="0"/>
                <a:cs typeface="times" panose="02020603050405020304" pitchFamily="18" charset="0"/>
              </a:rPr>
              <a:t>m⊙θ</a:t>
            </a:r>
            <a:r>
              <a:rPr lang="en-US" altLang="ko-KR" b="1" dirty="0">
                <a:latin typeface="times" panose="02020603050405020304" pitchFamily="18" charset="0"/>
                <a:cs typeface="times" panose="02020603050405020304" pitchFamily="18" charset="0"/>
              </a:rPr>
              <a:t>)</a:t>
            </a:r>
          </a:p>
          <a:p>
            <a:endParaRPr lang="en-US" altLang="ko-KR" b="1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endParaRPr lang="en-US" altLang="ko-KR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r>
              <a:rPr lang="ko-KR" altLang="en-US" dirty="0">
                <a:latin typeface="times" panose="02020603050405020304" pitchFamily="18" charset="0"/>
                <a:cs typeface="times" panose="02020603050405020304" pitchFamily="18" charset="0"/>
              </a:rPr>
              <a:t>예시로 모델 희소 패턴 𝑚과 </a:t>
            </a:r>
            <a:r>
              <a:rPr lang="en-US" altLang="ko-KR" dirty="0">
                <a:latin typeface="times" panose="02020603050405020304" pitchFamily="18" charset="0"/>
                <a:cs typeface="times" panose="02020603050405020304" pitchFamily="18" charset="0"/>
              </a:rPr>
              <a:t>SGD </a:t>
            </a:r>
            <a:r>
              <a:rPr lang="ko-KR" altLang="en-US" dirty="0">
                <a:latin typeface="times" panose="02020603050405020304" pitchFamily="18" charset="0"/>
                <a:cs typeface="times" panose="02020603050405020304" pitchFamily="18" charset="0"/>
              </a:rPr>
              <a:t>기반 </a:t>
            </a:r>
            <a:r>
              <a:rPr lang="en-US" altLang="ko-KR" dirty="0">
                <a:latin typeface="times" panose="02020603050405020304" pitchFamily="18" charset="0"/>
                <a:cs typeface="times" panose="02020603050405020304" pitchFamily="18" charset="0"/>
              </a:rPr>
              <a:t>training</a:t>
            </a:r>
            <a:r>
              <a:rPr lang="ko-KR" altLang="en-US" dirty="0">
                <a:latin typeface="times" panose="02020603050405020304" pitchFamily="18" charset="0"/>
                <a:cs typeface="times" panose="02020603050405020304" pitchFamily="18" charset="0"/>
              </a:rPr>
              <a:t>이 주어졌을 때</a:t>
            </a:r>
            <a:r>
              <a:rPr lang="en-US" altLang="ko-KR" dirty="0">
                <a:latin typeface="times" panose="02020603050405020304" pitchFamily="18" charset="0"/>
                <a:cs typeface="times" panose="02020603050405020304" pitchFamily="18" charset="0"/>
              </a:rPr>
              <a:t>, GA</a:t>
            </a:r>
            <a:r>
              <a:rPr lang="ko-KR" altLang="en-US" dirty="0">
                <a:latin typeface="times" panose="02020603050405020304" pitchFamily="18" charset="0"/>
                <a:cs typeface="times" panose="02020603050405020304" pitchFamily="18" charset="0"/>
              </a:rPr>
              <a:t>의 </a:t>
            </a:r>
            <a:r>
              <a:rPr lang="ko-KR" altLang="en-US" dirty="0" err="1">
                <a:latin typeface="times" panose="02020603050405020304" pitchFamily="18" charset="0"/>
                <a:cs typeface="times" panose="02020603050405020304" pitchFamily="18" charset="0"/>
              </a:rPr>
              <a:t>언러닝</a:t>
            </a:r>
            <a:r>
              <a:rPr lang="ko-KR" altLang="en-US" dirty="0">
                <a:latin typeface="times" panose="02020603050405020304" pitchFamily="18" charset="0"/>
                <a:cs typeface="times" panose="02020603050405020304" pitchFamily="18" charset="0"/>
              </a:rPr>
              <a:t> 오차 𝑒</a:t>
            </a:r>
            <a:r>
              <a:rPr lang="en-US" altLang="ko-KR" dirty="0">
                <a:latin typeface="times" panose="02020603050405020304" pitchFamily="18" charset="0"/>
                <a:cs typeface="times" panose="02020603050405020304" pitchFamily="18" charset="0"/>
              </a:rPr>
              <a:t>(</a:t>
            </a:r>
            <a:r>
              <a:rPr lang="ko-KR" altLang="en-US" dirty="0">
                <a:latin typeface="times" panose="02020603050405020304" pitchFamily="18" charset="0"/>
                <a:cs typeface="times" panose="02020603050405020304" pitchFamily="18" charset="0"/>
              </a:rPr>
              <a:t>𝑚</a:t>
            </a:r>
            <a:r>
              <a:rPr lang="en-US" altLang="ko-KR" dirty="0">
                <a:latin typeface="times" panose="02020603050405020304" pitchFamily="18" charset="0"/>
                <a:cs typeface="times" panose="02020603050405020304" pitchFamily="18" charset="0"/>
              </a:rPr>
              <a:t>)</a:t>
            </a:r>
            <a:r>
              <a:rPr lang="ko-KR" altLang="en-US" dirty="0">
                <a:latin typeface="times" panose="02020603050405020304" pitchFamily="18" charset="0"/>
                <a:cs typeface="times" panose="02020603050405020304" pitchFamily="18" charset="0"/>
              </a:rPr>
              <a:t>는 다음과 같음</a:t>
            </a:r>
            <a:endParaRPr lang="en-US" altLang="ko-KR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45363E1-9F59-1E03-B5B7-1A1583F51A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5695" y="5763940"/>
            <a:ext cx="4086795" cy="523948"/>
          </a:xfrm>
          <a:prstGeom prst="rect">
            <a:avLst/>
          </a:prstGeom>
        </p:spPr>
      </p:pic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28113BB-BE2B-839F-1B0C-2D7DD0ACA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153A-77DF-4ABD-A042-8B9198E49268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32889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1C0875-7529-5553-285C-7321F94778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3651"/>
            <a:ext cx="10968487" cy="4320651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>
                <a:solidFill>
                  <a:srgbClr val="A33B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prune first, then unlearn</a:t>
            </a:r>
          </a:p>
          <a:p>
            <a:pPr marL="0" indent="0">
              <a:buNone/>
            </a:pPr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FCE8F1B0-037E-00D2-0364-CAD8CE062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5271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600" dirty="0">
                <a:solidFill>
                  <a:srgbClr val="A33B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Method</a:t>
            </a:r>
            <a:endParaRPr lang="ko-KR" altLang="en-US" sz="3600" dirty="0">
              <a:solidFill>
                <a:srgbClr val="A33B3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E54863C-B52E-2CAB-B10D-70086F8EE2D1}"/>
              </a:ext>
            </a:extLst>
          </p:cNvPr>
          <p:cNvSpPr txBox="1"/>
          <p:nvPr/>
        </p:nvSpPr>
        <p:spPr>
          <a:xfrm>
            <a:off x="838200" y="865149"/>
            <a:ext cx="60949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A33B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ℓ1-sparse MU</a:t>
            </a:r>
            <a:endParaRPr lang="ko-KR" altLang="en-US" dirty="0">
              <a:solidFill>
                <a:srgbClr val="A33B39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A6E66E-9220-B3BB-D12B-145CD1D66E82}"/>
              </a:ext>
            </a:extLst>
          </p:cNvPr>
          <p:cNvSpPr txBox="1"/>
          <p:nvPr/>
        </p:nvSpPr>
        <p:spPr>
          <a:xfrm>
            <a:off x="838200" y="2694808"/>
            <a:ext cx="1030712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latin typeface="times" panose="02020603050405020304" pitchFamily="18" charset="0"/>
                <a:cs typeface="times" panose="02020603050405020304" pitchFamily="18" charset="0"/>
              </a:rPr>
              <a:t>MU</a:t>
            </a:r>
            <a:r>
              <a:rPr lang="ko-KR" altLang="en-US" b="1" dirty="0">
                <a:latin typeface="times" panose="02020603050405020304" pitchFamily="18" charset="0"/>
                <a:cs typeface="times" panose="02020603050405020304" pitchFamily="18" charset="0"/>
              </a:rPr>
              <a:t>에서 모델 희소화</a:t>
            </a:r>
            <a:r>
              <a:rPr lang="en-US" altLang="ko-KR" b="1" dirty="0">
                <a:latin typeface="times" panose="02020603050405020304" pitchFamily="18" charset="0"/>
                <a:cs typeface="times" panose="02020603050405020304" pitchFamily="18" charset="0"/>
              </a:rPr>
              <a:t>(</a:t>
            </a:r>
            <a:r>
              <a:rPr lang="ko-KR" altLang="en-US" b="1" dirty="0" err="1">
                <a:latin typeface="times" panose="02020603050405020304" pitchFamily="18" charset="0"/>
                <a:cs typeface="times" panose="02020603050405020304" pitchFamily="18" charset="0"/>
              </a:rPr>
              <a:t>프루닝</a:t>
            </a:r>
            <a:r>
              <a:rPr lang="en-US" altLang="ko-KR" b="1" dirty="0">
                <a:latin typeface="times" panose="02020603050405020304" pitchFamily="18" charset="0"/>
                <a:cs typeface="times" panose="02020603050405020304" pitchFamily="18" charset="0"/>
              </a:rPr>
              <a:t>)</a:t>
            </a:r>
            <a:r>
              <a:rPr lang="ko-KR" altLang="en-US" b="1" dirty="0">
                <a:latin typeface="times" panose="02020603050405020304" pitchFamily="18" charset="0"/>
                <a:cs typeface="times" panose="02020603050405020304" pitchFamily="18" charset="0"/>
              </a:rPr>
              <a:t>의 이점</a:t>
            </a:r>
            <a:r>
              <a:rPr lang="en-US" altLang="ko-KR" b="1" dirty="0">
                <a:latin typeface="times" panose="02020603050405020304" pitchFamily="18" charset="0"/>
                <a:cs typeface="times" panose="02020603050405020304" pitchFamily="18" charset="0"/>
              </a:rPr>
              <a:t>:</a:t>
            </a:r>
          </a:p>
          <a:p>
            <a:endParaRPr lang="en-US" altLang="ko-KR" b="1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endParaRPr lang="en-US" altLang="ko-KR" b="1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endParaRPr lang="en-US" altLang="ko-KR" b="1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latin typeface="times" panose="02020603050405020304" pitchFamily="18" charset="0"/>
                <a:cs typeface="times" panose="02020603050405020304" pitchFamily="18" charset="0"/>
              </a:rPr>
              <a:t>모델 희소성 𝑚이 증가함</a:t>
            </a:r>
            <a:r>
              <a:rPr lang="en-US" altLang="ko-KR" dirty="0">
                <a:latin typeface="times" panose="02020603050405020304" pitchFamily="18" charset="0"/>
                <a:cs typeface="times" panose="02020603050405020304" pitchFamily="18" charset="0"/>
              </a:rPr>
              <a:t>(0</a:t>
            </a:r>
            <a:r>
              <a:rPr lang="ko-KR" altLang="en-US" dirty="0">
                <a:latin typeface="times" panose="02020603050405020304" pitchFamily="18" charset="0"/>
                <a:cs typeface="times" panose="02020603050405020304" pitchFamily="18" charset="0"/>
              </a:rPr>
              <a:t>이 </a:t>
            </a:r>
            <a:r>
              <a:rPr lang="ko-KR" altLang="en-US" dirty="0" err="1">
                <a:latin typeface="times" panose="02020603050405020304" pitchFamily="18" charset="0"/>
                <a:cs typeface="times" panose="02020603050405020304" pitchFamily="18" charset="0"/>
              </a:rPr>
              <a:t>많아짐</a:t>
            </a:r>
            <a:r>
              <a:rPr lang="en-US" altLang="ko-KR" dirty="0">
                <a:latin typeface="times" panose="02020603050405020304" pitchFamily="18" charset="0"/>
                <a:cs typeface="times" panose="02020603050405020304" pitchFamily="18" charset="0"/>
              </a:rPr>
              <a:t>)</a:t>
            </a:r>
            <a:r>
              <a:rPr lang="ko-KR" altLang="en-US" dirty="0">
                <a:latin typeface="times" panose="02020603050405020304" pitchFamily="18" charset="0"/>
                <a:cs typeface="times" panose="02020603050405020304" pitchFamily="18" charset="0"/>
              </a:rPr>
              <a:t>에 따라 </a:t>
            </a:r>
            <a:r>
              <a:rPr lang="ko-KR" altLang="en-US" dirty="0" err="1">
                <a:latin typeface="times" panose="02020603050405020304" pitchFamily="18" charset="0"/>
                <a:cs typeface="times" panose="02020603050405020304" pitchFamily="18" charset="0"/>
              </a:rPr>
              <a:t>언러닝</a:t>
            </a:r>
            <a:r>
              <a:rPr lang="ko-KR" altLang="en-US" dirty="0">
                <a:latin typeface="times" panose="02020603050405020304" pitchFamily="18" charset="0"/>
                <a:cs typeface="times" panose="02020603050405020304" pitchFamily="18" charset="0"/>
              </a:rPr>
              <a:t> 오차가 감소</a:t>
            </a:r>
            <a:endParaRPr lang="en-US" altLang="ko-KR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342900" indent="-342900">
              <a:buAutoNum type="arabicPeriod"/>
            </a:pPr>
            <a:endParaRPr lang="en-US" altLang="ko-KR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latin typeface="times" panose="02020603050405020304" pitchFamily="18" charset="0"/>
                <a:cs typeface="times" panose="02020603050405020304" pitchFamily="18" charset="0"/>
              </a:rPr>
              <a:t>너무 높으면 모델의 일반화 성능이 감소할 수 있음</a:t>
            </a:r>
            <a:endParaRPr lang="en-US" altLang="ko-KR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45363E1-9F59-1E03-B5B7-1A1583F51A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8366" y="3167026"/>
            <a:ext cx="4086795" cy="52394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062D92F-A602-71B5-9B59-C033104176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171" y="4705050"/>
            <a:ext cx="2829320" cy="21529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882E03E-F4A5-0E84-DA2F-5E26AB514A9D}"/>
              </a:ext>
            </a:extLst>
          </p:cNvPr>
          <p:cNvSpPr txBox="1"/>
          <p:nvPr/>
        </p:nvSpPr>
        <p:spPr>
          <a:xfrm>
            <a:off x="3564002" y="5556602"/>
            <a:ext cx="59033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times" panose="02020603050405020304" pitchFamily="18" charset="0"/>
                <a:cs typeface="times" panose="02020603050405020304" pitchFamily="18" charset="0"/>
              </a:rPr>
              <a:t>이는 다른 </a:t>
            </a:r>
            <a:r>
              <a:rPr lang="en-US" altLang="ko-KR" dirty="0">
                <a:latin typeface="times" panose="02020603050405020304" pitchFamily="18" charset="0"/>
                <a:cs typeface="times" panose="02020603050405020304" pitchFamily="18" charset="0"/>
              </a:rPr>
              <a:t>method</a:t>
            </a:r>
            <a:r>
              <a:rPr lang="ko-KR" altLang="en-US" dirty="0">
                <a:latin typeface="times" panose="02020603050405020304" pitchFamily="18" charset="0"/>
                <a:cs typeface="times" panose="02020603050405020304" pitchFamily="18" charset="0"/>
              </a:rPr>
              <a:t>에서도 적용됨 </a:t>
            </a:r>
            <a:r>
              <a:rPr lang="en-US" altLang="ko-KR" dirty="0">
                <a:latin typeface="times" panose="02020603050405020304" pitchFamily="18" charset="0"/>
                <a:cs typeface="times" panose="02020603050405020304" pitchFamily="18" charset="0"/>
              </a:rPr>
              <a:t>(</a:t>
            </a:r>
            <a:r>
              <a:rPr lang="ko-KR" altLang="en-US" dirty="0">
                <a:latin typeface="times" panose="02020603050405020304" pitchFamily="18" charset="0"/>
                <a:cs typeface="times" panose="02020603050405020304" pitchFamily="18" charset="0"/>
              </a:rPr>
              <a:t>증명</a:t>
            </a:r>
            <a:r>
              <a:rPr lang="en-US" altLang="ko-KR" dirty="0">
                <a:latin typeface="times" panose="02020603050405020304" pitchFamily="18" charset="0"/>
                <a:cs typeface="times" panose="02020603050405020304" pitchFamily="18" charset="0"/>
              </a:rPr>
              <a:t> x)</a:t>
            </a:r>
            <a:endParaRPr lang="ko-KR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D80301EE-15E4-BB03-8CC1-04B461650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153A-77DF-4ABD-A042-8B9198E49268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2328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4274</TotalTime>
  <Words>469</Words>
  <Application>Microsoft Office PowerPoint</Application>
  <PresentationFormat>와이드스크린</PresentationFormat>
  <Paragraphs>95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맑은 고딕</vt:lpstr>
      <vt:lpstr>Arial</vt:lpstr>
      <vt:lpstr>times</vt:lpstr>
      <vt:lpstr>Times New Roman</vt:lpstr>
      <vt:lpstr>Office 테마</vt:lpstr>
      <vt:lpstr>Model sparsity can simplify machine unlearning</vt:lpstr>
      <vt:lpstr>PowerPoint 프레젠테이션</vt:lpstr>
      <vt:lpstr>Overview</vt:lpstr>
      <vt:lpstr>0. Introduction</vt:lpstr>
      <vt:lpstr>0. Background</vt:lpstr>
      <vt:lpstr>1. Summary</vt:lpstr>
      <vt:lpstr>2. Method</vt:lpstr>
      <vt:lpstr>2. Method</vt:lpstr>
      <vt:lpstr>2. Method</vt:lpstr>
      <vt:lpstr>2. Method</vt:lpstr>
      <vt:lpstr>3. Experiment</vt:lpstr>
      <vt:lpstr>4. Limitation</vt:lpstr>
      <vt:lpstr>5. 고찰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균 영</dc:creator>
  <cp:lastModifiedBy>균 영</cp:lastModifiedBy>
  <cp:revision>10</cp:revision>
  <dcterms:created xsi:type="dcterms:W3CDTF">2024-06-21T00:24:20Z</dcterms:created>
  <dcterms:modified xsi:type="dcterms:W3CDTF">2024-07-30T02:17:51Z</dcterms:modified>
</cp:coreProperties>
</file>