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20"/>
  </p:notesMasterIdLst>
  <p:sldIdLst>
    <p:sldId id="256" r:id="rId3"/>
    <p:sldId id="257" r:id="rId4"/>
    <p:sldId id="272" r:id="rId5"/>
    <p:sldId id="269" r:id="rId6"/>
    <p:sldId id="273" r:id="rId7"/>
    <p:sldId id="274" r:id="rId8"/>
    <p:sldId id="271" r:id="rId9"/>
    <p:sldId id="270" r:id="rId10"/>
    <p:sldId id="275" r:id="rId11"/>
    <p:sldId id="264" r:id="rId12"/>
    <p:sldId id="261" r:id="rId13"/>
    <p:sldId id="259" r:id="rId14"/>
    <p:sldId id="258" r:id="rId15"/>
    <p:sldId id="260" r:id="rId16"/>
    <p:sldId id="267" r:id="rId17"/>
    <p:sldId id="266" r:id="rId18"/>
    <p:sldId id="268" r:id="rId19"/>
  </p:sldIdLst>
  <p:sldSz cx="12192000" cy="6858000"/>
  <p:notesSz cx="6858000" cy="9144000"/>
  <p:defaultTextStyle>
    <a:defPPr>
      <a:defRPr lang="en-O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8D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7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F5773-189F-433A-B723-D248828D6D1B}" type="datetimeFigureOut">
              <a:rPr lang="en-US" smtClean="0"/>
              <a:t>27-Jun-24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940E7-750E-4FA3-8944-CE5D63EC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1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25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0D8C9-6880-4E57-A8FF-A0921AED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3E7CF-4058-471A-9C10-AFCB02EB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B5F2-13A9-4CAD-8D0F-20FD094E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B348-CAB7-4ED9-8EE6-73FDC490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1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4AB5-2F29-47B2-9E7A-FDDF3AE1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0D8B-B00F-45CA-A533-14218C14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0B667-2086-4E82-8122-EF8EABC79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494A6-93D5-4FF2-AD0A-91BDFAD6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49D49-AEE6-47B6-906C-71C72F12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99BE2-326B-43C4-93DD-B7BD42FC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B348-CAB7-4ED9-8EE6-73FDC490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8CA4-CD7D-4DAD-A5B3-25FAB8EA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35911-4C4B-45F0-92B3-D80D2011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93A3A-2526-42F0-B67D-ECAE35CEE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C822B-0E57-4135-8DF0-6D8E4353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C387C-3B43-4B29-92E2-6393824F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23C13-6F06-4D1F-B7C2-7B87CEE2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B348-CAB7-4ED9-8EE6-73FDC490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1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C606-649C-4287-A7AE-29D09C1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BE603-0802-4524-83C9-70F3A9733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FF787-B5CE-4997-95F9-A74EBA19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9D2FF-CC48-4907-99C3-E305DBD7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8EF47-7E04-4D60-9AB5-41F7668D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B348-CAB7-4ED9-8EE6-73FDC490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2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DD342-7EE0-49B8-8D81-A5AAF4D00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24E3C-C93D-439E-89BE-87A2F186B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CCE8C-17AA-488B-A7CF-63DAF85B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3735E-CC04-4EAA-969A-453DA0D0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B4B0-6F79-479B-953C-88CCE40E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B348-CAB7-4ED9-8EE6-73FDC490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2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77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249024F-87E6-4240-9ED4-D06193CDCC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7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A95A-5D25-4A35-98A5-84A13153D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010B8-481B-49EE-A6BD-300F10D02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0CDE-70AF-48EC-B711-EC74FBB3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73AA-F9D7-42BD-ABDD-876B1276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698B-9E33-45CC-B52F-61264036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B348-CAB7-4ED9-8EE6-73FDC490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157C-3ED3-43B9-9532-6E7673D7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B4B7-08E7-4288-A284-74F5E1949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84BE-373B-4329-B158-C3AEF3AB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E2C5A-5C3C-4627-93FA-4B8544B9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5ADB4-7DA0-4C92-9B66-2DABB3E0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B348-CAB7-4ED9-8EE6-73FDC490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EA01-8E25-43EF-A2F0-B35A5BF8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D237D-5F2F-4153-9CA4-456401390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937B8-6606-4490-A958-23A54ECC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86BC-B710-4B7E-AF67-359CAECE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BC5E4-358D-4B8E-97EB-CB138DB5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B348-CAB7-4ED9-8EE6-73FDC490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0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B223-2501-4734-8B15-2567D585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A70B-3BFC-4074-9805-72495A380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88F57-31B4-4F79-89C2-C5971506C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A283-9BA2-4F0E-87DA-D166504B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57B4B-3452-4970-9C3B-064FCEA1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9D206-6BFC-44C0-A111-BD55E64A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B348-CAB7-4ED9-8EE6-73FDC490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5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B871-59B2-45E5-9247-6C3B110C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54451-1370-49B1-8AB9-92BC3802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75803-62D5-4BC3-852C-DC7862DCC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94B87-1B52-4568-82EE-541F5A078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68CDB-8FF6-472E-8808-9D611F73D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23B92-DAA7-42CC-AE9D-740CCE6D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ABDF2-29A7-458A-A8B2-0BEF025A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5E4AC-E0F1-49B3-9199-11BA0159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B348-CAB7-4ED9-8EE6-73FDC490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FA2C-B064-49DB-B073-B0FF810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DA88F-E91F-41D6-86E9-E8998D19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37BCA-FDEB-4195-86EE-DA4D51AF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D9DA9-8623-45ED-AF7E-7DF6480E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B348-CAB7-4ED9-8EE6-73FDC490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8AD1DB-1DAC-4620-8CBE-FD979C23CF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94049" y="81695"/>
            <a:ext cx="1544972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0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O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B5145-90E9-4B9D-A369-E5B0EE7C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9AD20-E95F-47CC-AFAF-31E357F62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4CB0-8984-438A-ABE3-DBE7A482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A2F51-D4A0-405A-A37C-0E4854E09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E2D9-9318-4F9A-A4D8-0B15BB9CC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1B348-CAB7-4ED9-8EE6-73FDC490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9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37B25E-5836-4AFF-8F8B-1D510A4B2F90}"/>
              </a:ext>
            </a:extLst>
          </p:cNvPr>
          <p:cNvSpPr txBox="1"/>
          <p:nvPr/>
        </p:nvSpPr>
        <p:spPr>
          <a:xfrm>
            <a:off x="4332304" y="2805343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SWIFT 2025 Changes</a:t>
            </a:r>
          </a:p>
        </p:txBody>
      </p:sp>
    </p:spTree>
    <p:extLst>
      <p:ext uri="{BB962C8B-B14F-4D97-AF65-F5344CB8AC3E}">
        <p14:creationId xmlns:p14="http://schemas.microsoft.com/office/powerpoint/2010/main" val="134701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A8C479-5922-444F-AD11-9AA4EC237EB0}"/>
              </a:ext>
            </a:extLst>
          </p:cNvPr>
          <p:cNvSpPr txBox="1">
            <a:spLocks/>
          </p:cNvSpPr>
          <p:nvPr/>
        </p:nvSpPr>
        <p:spPr>
          <a:xfrm>
            <a:off x="381738" y="231014"/>
            <a:ext cx="10005136" cy="1003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IMAL : Address screen </a:t>
            </a:r>
          </a:p>
          <a:p>
            <a:endParaRPr lang="en-US" sz="2000" b="1" dirty="0">
              <a:solidFill>
                <a:srgbClr val="00578D"/>
              </a:solidFill>
              <a:latin typeface="Century Gothic" panose="020B0502020202020204" pitchFamily="34" charset="0"/>
            </a:endParaRPr>
          </a:p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Existing							Required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DEFB00-A55B-4A67-9EB7-D720F3B89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77031"/>
              </p:ext>
            </p:extLst>
          </p:nvPr>
        </p:nvGraphicFramePr>
        <p:xfrm>
          <a:off x="127247" y="1499615"/>
          <a:ext cx="11381174" cy="5143981"/>
        </p:xfrm>
        <a:graphic>
          <a:graphicData uri="http://schemas.openxmlformats.org/drawingml/2006/table">
            <a:tbl>
              <a:tblPr bandCol="1">
                <a:tableStyleId>{F2DE63D5-997A-4646-A377-4702673A728D}</a:tableStyleId>
              </a:tblPr>
              <a:tblGrid>
                <a:gridCol w="5252621">
                  <a:extLst>
                    <a:ext uri="{9D8B030D-6E8A-4147-A177-3AD203B41FA5}">
                      <a16:colId xmlns:a16="http://schemas.microsoft.com/office/drawing/2014/main" val="3546547396"/>
                    </a:ext>
                  </a:extLst>
                </a:gridCol>
                <a:gridCol w="6128553">
                  <a:extLst>
                    <a:ext uri="{9D8B030D-6E8A-4147-A177-3AD203B41FA5}">
                      <a16:colId xmlns:a16="http://schemas.microsoft.com/office/drawing/2014/main" val="218436837"/>
                    </a:ext>
                  </a:extLst>
                </a:gridCol>
              </a:tblGrid>
              <a:tr h="514398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848868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ECF167-1B4F-46E4-A8BC-3D1BFF254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656"/>
          <a:stretch/>
        </p:blipFill>
        <p:spPr>
          <a:xfrm>
            <a:off x="224897" y="2537055"/>
            <a:ext cx="4870882" cy="2920237"/>
          </a:xfrm>
          <a:prstGeom prst="rect">
            <a:avLst/>
          </a:prstGeom>
        </p:spPr>
      </p:pic>
      <p:pic>
        <p:nvPicPr>
          <p:cNvPr id="8" name="Picture 3" descr="image002">
            <a:extLst>
              <a:ext uri="{FF2B5EF4-FFF2-40B4-BE49-F238E27FC236}">
                <a16:creationId xmlns:a16="http://schemas.microsoft.com/office/drawing/2014/main" id="{CA12C6E9-093C-487A-AA4B-CA1059E84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696" y="1939773"/>
            <a:ext cx="6305132" cy="429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7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A8C479-5922-444F-AD11-9AA4EC237EB0}"/>
              </a:ext>
            </a:extLst>
          </p:cNvPr>
          <p:cNvSpPr txBox="1">
            <a:spLocks/>
          </p:cNvSpPr>
          <p:nvPr/>
        </p:nvSpPr>
        <p:spPr>
          <a:xfrm>
            <a:off x="381738" y="231015"/>
            <a:ext cx="10005136" cy="7632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Annexure </a:t>
            </a:r>
          </a:p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EQ : Address screen </a:t>
            </a:r>
          </a:p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Existing							Required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DEFB00-A55B-4A67-9EB7-D720F3B89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32178"/>
              </p:ext>
            </p:extLst>
          </p:nvPr>
        </p:nvGraphicFramePr>
        <p:xfrm>
          <a:off x="381739" y="1136919"/>
          <a:ext cx="11381174" cy="5506678"/>
        </p:xfrm>
        <a:graphic>
          <a:graphicData uri="http://schemas.openxmlformats.org/drawingml/2006/table">
            <a:tbl>
              <a:tblPr bandCol="1">
                <a:tableStyleId>{F2DE63D5-997A-4646-A377-4702673A728D}</a:tableStyleId>
              </a:tblPr>
              <a:tblGrid>
                <a:gridCol w="5690587">
                  <a:extLst>
                    <a:ext uri="{9D8B030D-6E8A-4147-A177-3AD203B41FA5}">
                      <a16:colId xmlns:a16="http://schemas.microsoft.com/office/drawing/2014/main" val="3546547396"/>
                    </a:ext>
                  </a:extLst>
                </a:gridCol>
                <a:gridCol w="5690587">
                  <a:extLst>
                    <a:ext uri="{9D8B030D-6E8A-4147-A177-3AD203B41FA5}">
                      <a16:colId xmlns:a16="http://schemas.microsoft.com/office/drawing/2014/main" val="218436837"/>
                    </a:ext>
                  </a:extLst>
                </a:gridCol>
              </a:tblGrid>
              <a:tr h="550667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8868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848A86C-AEC9-422B-A6FE-7C03F930A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17" y="2489307"/>
            <a:ext cx="5349534" cy="14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EFCAAD-0442-45B4-82E1-901E8C2D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33" y="1306362"/>
            <a:ext cx="54673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7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A8C479-5922-444F-AD11-9AA4EC237EB0}"/>
              </a:ext>
            </a:extLst>
          </p:cNvPr>
          <p:cNvSpPr txBox="1">
            <a:spLocks/>
          </p:cNvSpPr>
          <p:nvPr/>
        </p:nvSpPr>
        <p:spPr>
          <a:xfrm>
            <a:off x="610341" y="448861"/>
            <a:ext cx="3520736" cy="504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IMPACT on ABO SYSTEM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93865-975D-4599-A6DA-D5C3964AC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78010"/>
              </p:ext>
            </p:extLst>
          </p:nvPr>
        </p:nvGraphicFramePr>
        <p:xfrm>
          <a:off x="585930" y="976911"/>
          <a:ext cx="11136497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05">
                  <a:extLst>
                    <a:ext uri="{9D8B030D-6E8A-4147-A177-3AD203B41FA5}">
                      <a16:colId xmlns:a16="http://schemas.microsoft.com/office/drawing/2014/main" val="2366520886"/>
                    </a:ext>
                  </a:extLst>
                </a:gridCol>
                <a:gridCol w="4348743">
                  <a:extLst>
                    <a:ext uri="{9D8B030D-6E8A-4147-A177-3AD203B41FA5}">
                      <a16:colId xmlns:a16="http://schemas.microsoft.com/office/drawing/2014/main" val="1806862272"/>
                    </a:ext>
                  </a:extLst>
                </a:gridCol>
                <a:gridCol w="4804649">
                  <a:extLst>
                    <a:ext uri="{9D8B030D-6E8A-4147-A177-3AD203B41FA5}">
                      <a16:colId xmlns:a16="http://schemas.microsoft.com/office/drawing/2014/main" val="1212714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What is needed?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What will be Achieved?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17315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Equation (EQ)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entury Gothic" panose="020B0502020202020204" pitchFamily="34" charset="0"/>
                        </a:rPr>
                        <a:t>Upgrade EQ version from EQ439 (2020) to E2024A (2024)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Capability of capturing structured Addresses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Must have for being compatibility to structured address module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568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Purchase Additional License to captured Structured Addresses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75059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FPM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Purchase license for translation to MX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Ingest MT message from EQ and generate required MX message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Ingest incoming MX message from SWIFT, convert to MT and push the same to EQ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9702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Trade Innovation (TI)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Purchase License to Module to cater to SR 2025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MX Swift message generation with structured address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Handling of incoming MX Transaction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129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Upgrade to latest version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54839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FCC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Purchase License to Module to cater to SR 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Being assessed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6700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Upgrade to latest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Compatibility to latest version of 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66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Fusion Teller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Upgrade to latest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To be compatible with latest EQ 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52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Digital hub module to be purchased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82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CARS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To be upgraded to latest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8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Channels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To be assessed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91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17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85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A8C479-5922-444F-AD11-9AA4EC237EB0}"/>
              </a:ext>
            </a:extLst>
          </p:cNvPr>
          <p:cNvSpPr txBox="1">
            <a:spLocks/>
          </p:cNvSpPr>
          <p:nvPr/>
        </p:nvSpPr>
        <p:spPr>
          <a:xfrm>
            <a:off x="610341" y="653048"/>
            <a:ext cx="3520736" cy="504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PROJECT WORK INVOLVED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8A8F81-2473-4D4F-9748-565DA9051253}"/>
              </a:ext>
            </a:extLst>
          </p:cNvPr>
          <p:cNvSpPr txBox="1">
            <a:spLocks/>
          </p:cNvSpPr>
          <p:nvPr/>
        </p:nvSpPr>
        <p:spPr>
          <a:xfrm>
            <a:off x="610341" y="1392663"/>
            <a:ext cx="6411896" cy="2717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entury Gothic" panose="020B0502020202020204" pitchFamily="34" charset="0"/>
              </a:rPr>
              <a:t>Assessment of new features in EQ latest version - WIP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Implementation vendor finalization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Cost finalization and approval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Charting full project charter and plan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Upgrade version implementation in UAT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Testing of all impacted Application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Production movement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Address Data Clean up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9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5F414E-A66D-4B7E-B0F0-D631A23ED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125306"/>
              </p:ext>
            </p:extLst>
          </p:nvPr>
        </p:nvGraphicFramePr>
        <p:xfrm>
          <a:off x="1011067" y="1484080"/>
          <a:ext cx="9875671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7231">
                  <a:extLst>
                    <a:ext uri="{9D8B030D-6E8A-4147-A177-3AD203B41FA5}">
                      <a16:colId xmlns:a16="http://schemas.microsoft.com/office/drawing/2014/main" val="4142207275"/>
                    </a:ext>
                  </a:extLst>
                </a:gridCol>
                <a:gridCol w="1645688">
                  <a:extLst>
                    <a:ext uri="{9D8B030D-6E8A-4147-A177-3AD203B41FA5}">
                      <a16:colId xmlns:a16="http://schemas.microsoft.com/office/drawing/2014/main" val="1287585334"/>
                    </a:ext>
                  </a:extLst>
                </a:gridCol>
                <a:gridCol w="1645688">
                  <a:extLst>
                    <a:ext uri="{9D8B030D-6E8A-4147-A177-3AD203B41FA5}">
                      <a16:colId xmlns:a16="http://schemas.microsoft.com/office/drawing/2014/main" val="859671361"/>
                    </a:ext>
                  </a:extLst>
                </a:gridCol>
                <a:gridCol w="1645688">
                  <a:extLst>
                    <a:ext uri="{9D8B030D-6E8A-4147-A177-3AD203B41FA5}">
                      <a16:colId xmlns:a16="http://schemas.microsoft.com/office/drawing/2014/main" val="206784726"/>
                    </a:ext>
                  </a:extLst>
                </a:gridCol>
                <a:gridCol w="1645688">
                  <a:extLst>
                    <a:ext uri="{9D8B030D-6E8A-4147-A177-3AD203B41FA5}">
                      <a16:colId xmlns:a16="http://schemas.microsoft.com/office/drawing/2014/main" val="4247037435"/>
                    </a:ext>
                  </a:extLst>
                </a:gridCol>
                <a:gridCol w="1645688">
                  <a:extLst>
                    <a:ext uri="{9D8B030D-6E8A-4147-A177-3AD203B41FA5}">
                      <a16:colId xmlns:a16="http://schemas.microsoft.com/office/drawing/2014/main" val="4273881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Vendor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Equation </a:t>
                      </a:r>
                      <a:endParaRPr lang="en-US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FPM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TiPlus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FCC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Fusion Teller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Finplement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Yes</a:t>
                      </a:r>
                      <a:endParaRPr lang="en-US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Yes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Yes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Yes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Yes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61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IBC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Yes</a:t>
                      </a:r>
                      <a:endParaRPr lang="en-US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Yes</a:t>
                      </a:r>
                      <a:endParaRPr lang="en-US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Yes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Yes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Yes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5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Wipro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No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Yes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entury Gothic" panose="020B0502020202020204" pitchFamily="34" charset="0"/>
                        </a:rPr>
                        <a:t>Yes</a:t>
                      </a:r>
                      <a:endParaRPr lang="en-US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6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</a:rPr>
                        <a:t>CBM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02984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EF34503-E58A-4B8F-9A68-2DBE1D27137A}"/>
              </a:ext>
            </a:extLst>
          </p:cNvPr>
          <p:cNvSpPr txBox="1">
            <a:spLocks/>
          </p:cNvSpPr>
          <p:nvPr/>
        </p:nvSpPr>
        <p:spPr>
          <a:xfrm>
            <a:off x="610341" y="653048"/>
            <a:ext cx="3520736" cy="50488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IMPLEMENTATION PARTNERS</a:t>
            </a:r>
          </a:p>
        </p:txBody>
      </p:sp>
    </p:spTree>
    <p:extLst>
      <p:ext uri="{BB962C8B-B14F-4D97-AF65-F5344CB8AC3E}">
        <p14:creationId xmlns:p14="http://schemas.microsoft.com/office/powerpoint/2010/main" val="40635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image001">
            <a:extLst>
              <a:ext uri="{FF2B5EF4-FFF2-40B4-BE49-F238E27FC236}">
                <a16:creationId xmlns:a16="http://schemas.microsoft.com/office/drawing/2014/main" id="{88848B7C-7312-4E4D-BE1B-C241D47E7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7" y="1221004"/>
            <a:ext cx="11057106" cy="521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793D902-DAC3-442C-B510-AE652BAC7F4C}"/>
              </a:ext>
            </a:extLst>
          </p:cNvPr>
          <p:cNvSpPr txBox="1">
            <a:spLocks/>
          </p:cNvSpPr>
          <p:nvPr/>
        </p:nvSpPr>
        <p:spPr>
          <a:xfrm>
            <a:off x="381738" y="231014"/>
            <a:ext cx="10005136" cy="10034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Annexure </a:t>
            </a:r>
          </a:p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IMAL : Address screen </a:t>
            </a:r>
          </a:p>
          <a:p>
            <a:endParaRPr lang="en-US" sz="2000" b="1" dirty="0">
              <a:solidFill>
                <a:srgbClr val="00578D"/>
              </a:solidFill>
              <a:latin typeface="Century Gothic" panose="020B0502020202020204" pitchFamily="34" charset="0"/>
            </a:endParaRPr>
          </a:p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Existing							Required</a:t>
            </a:r>
          </a:p>
        </p:txBody>
      </p:sp>
    </p:spTree>
    <p:extLst>
      <p:ext uri="{BB962C8B-B14F-4D97-AF65-F5344CB8AC3E}">
        <p14:creationId xmlns:p14="http://schemas.microsoft.com/office/powerpoint/2010/main" val="170279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image001">
            <a:extLst>
              <a:ext uri="{FF2B5EF4-FFF2-40B4-BE49-F238E27FC236}">
                <a16:creationId xmlns:a16="http://schemas.microsoft.com/office/drawing/2014/main" id="{ECADEBE5-F453-462A-A0E6-9FB1F1B92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185" y="539731"/>
            <a:ext cx="3763963" cy="61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87A4CF6-7932-484C-82A6-2969D97B095A}"/>
              </a:ext>
            </a:extLst>
          </p:cNvPr>
          <p:cNvSpPr txBox="1">
            <a:spLocks/>
          </p:cNvSpPr>
          <p:nvPr/>
        </p:nvSpPr>
        <p:spPr>
          <a:xfrm>
            <a:off x="373673" y="287288"/>
            <a:ext cx="3520736" cy="504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SWIFT FLOW</a:t>
            </a:r>
          </a:p>
        </p:txBody>
      </p:sp>
    </p:spTree>
    <p:extLst>
      <p:ext uri="{BB962C8B-B14F-4D97-AF65-F5344CB8AC3E}">
        <p14:creationId xmlns:p14="http://schemas.microsoft.com/office/powerpoint/2010/main" val="59018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A8C479-5922-444F-AD11-9AA4EC237EB0}"/>
              </a:ext>
            </a:extLst>
          </p:cNvPr>
          <p:cNvSpPr txBox="1">
            <a:spLocks/>
          </p:cNvSpPr>
          <p:nvPr/>
        </p:nvSpPr>
        <p:spPr>
          <a:xfrm>
            <a:off x="814527" y="844788"/>
            <a:ext cx="3520736" cy="504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SWIFT - What changes…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FF64CC-F731-41E9-AC24-A6C3579C4AA2}"/>
              </a:ext>
            </a:extLst>
          </p:cNvPr>
          <p:cNvSpPr txBox="1">
            <a:spLocks/>
          </p:cNvSpPr>
          <p:nvPr/>
        </p:nvSpPr>
        <p:spPr>
          <a:xfrm>
            <a:off x="838200" y="1400576"/>
            <a:ext cx="5056573" cy="729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entury Gothic" panose="020B0502020202020204" pitchFamily="34" charset="0"/>
              </a:rPr>
              <a:t>Format MT to MX transaction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Address in structured format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2365CD-0EDB-4575-8434-48862D1359F5}"/>
              </a:ext>
            </a:extLst>
          </p:cNvPr>
          <p:cNvSpPr txBox="1">
            <a:spLocks/>
          </p:cNvSpPr>
          <p:nvPr/>
        </p:nvSpPr>
        <p:spPr>
          <a:xfrm>
            <a:off x="752382" y="2284144"/>
            <a:ext cx="10515600" cy="5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Compliance Timelines….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75CF9E-1218-4386-BBE6-60A85C76D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57828"/>
              </p:ext>
            </p:extLst>
          </p:nvPr>
        </p:nvGraphicFramePr>
        <p:xfrm>
          <a:off x="924018" y="2901153"/>
          <a:ext cx="8127999" cy="1112520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3204099">
                  <a:extLst>
                    <a:ext uri="{9D8B030D-6E8A-4147-A177-3AD203B41FA5}">
                      <a16:colId xmlns:a16="http://schemas.microsoft.com/office/drawing/2014/main" val="773258628"/>
                    </a:ext>
                  </a:extLst>
                </a:gridCol>
                <a:gridCol w="2214567">
                  <a:extLst>
                    <a:ext uri="{9D8B030D-6E8A-4147-A177-3AD203B41FA5}">
                      <a16:colId xmlns:a16="http://schemas.microsoft.com/office/drawing/2014/main" val="7824345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542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MT to 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November 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05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Structures address adherence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November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November 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4557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63DA89D-EA19-4430-8051-80A70474FC13}"/>
              </a:ext>
            </a:extLst>
          </p:cNvPr>
          <p:cNvSpPr txBox="1">
            <a:spLocks/>
          </p:cNvSpPr>
          <p:nvPr/>
        </p:nvSpPr>
        <p:spPr>
          <a:xfrm>
            <a:off x="814527" y="4425142"/>
            <a:ext cx="10515600" cy="5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Processes Impacted :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80201F-58CD-41F8-AE42-9A1A2C6EE95E}"/>
              </a:ext>
            </a:extLst>
          </p:cNvPr>
          <p:cNvSpPr txBox="1">
            <a:spLocks/>
          </p:cNvSpPr>
          <p:nvPr/>
        </p:nvSpPr>
        <p:spPr>
          <a:xfrm>
            <a:off x="882590" y="5014752"/>
            <a:ext cx="5464944" cy="1306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entury Gothic" panose="020B0502020202020204" pitchFamily="34" charset="0"/>
              </a:rPr>
              <a:t>Cross border Payments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Cross border trade Transactions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SWIFT reconciliation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Customer On-boarding</a:t>
            </a:r>
          </a:p>
        </p:txBody>
      </p:sp>
    </p:spTree>
    <p:extLst>
      <p:ext uri="{BB962C8B-B14F-4D97-AF65-F5344CB8AC3E}">
        <p14:creationId xmlns:p14="http://schemas.microsoft.com/office/powerpoint/2010/main" val="205376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37B25E-5836-4AFF-8F8B-1D510A4B2F90}"/>
              </a:ext>
            </a:extLst>
          </p:cNvPr>
          <p:cNvSpPr txBox="1"/>
          <p:nvPr/>
        </p:nvSpPr>
        <p:spPr>
          <a:xfrm>
            <a:off x="4332304" y="2805343"/>
            <a:ext cx="3438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MT to MX Changes</a:t>
            </a:r>
          </a:p>
        </p:txBody>
      </p:sp>
    </p:spTree>
    <p:extLst>
      <p:ext uri="{BB962C8B-B14F-4D97-AF65-F5344CB8AC3E}">
        <p14:creationId xmlns:p14="http://schemas.microsoft.com/office/powerpoint/2010/main" val="400285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A8C479-5922-444F-AD11-9AA4EC237EB0}"/>
              </a:ext>
            </a:extLst>
          </p:cNvPr>
          <p:cNvSpPr txBox="1">
            <a:spLocks/>
          </p:cNvSpPr>
          <p:nvPr/>
        </p:nvSpPr>
        <p:spPr>
          <a:xfrm>
            <a:off x="610341" y="653048"/>
            <a:ext cx="3520736" cy="504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What is MX….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2AA9E1-67F1-4177-8A85-05DC351402AC}"/>
              </a:ext>
            </a:extLst>
          </p:cNvPr>
          <p:cNvSpPr/>
          <p:nvPr/>
        </p:nvSpPr>
        <p:spPr>
          <a:xfrm>
            <a:off x="941033" y="1423794"/>
            <a:ext cx="10800423" cy="4419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Message type (MT) messages are structured according to the specifications of the </a:t>
            </a:r>
            <a:r>
              <a:rPr lang="en-US" sz="14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ISO 15022</a:t>
            </a: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standard using the </a:t>
            </a:r>
            <a:r>
              <a:rPr lang="en-US" sz="14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 protocol</a:t>
            </a: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MX messages are structured according to the </a:t>
            </a:r>
            <a:r>
              <a:rPr lang="en-US" sz="14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ISO 20022</a:t>
            </a: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standard and use the </a:t>
            </a:r>
            <a:r>
              <a:rPr lang="en-US" sz="14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XML protocol</a:t>
            </a: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200" dirty="0"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125"/>
              </a:spcAft>
            </a:pPr>
            <a:r>
              <a:rPr lang="en-US" sz="16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125"/>
              </a:spcAft>
            </a:pPr>
            <a:r>
              <a:rPr lang="en-US" sz="16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Message structures</a:t>
            </a:r>
            <a:endParaRPr lang="en-US" sz="1200" dirty="0"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125"/>
              </a:spcAft>
            </a:pP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three-digit number follows MT messages:</a:t>
            </a:r>
            <a:endParaRPr lang="en-US" sz="1200" dirty="0"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first digit indicates the message category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second digit indicates the message group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third digit specifies the message type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125"/>
              </a:spcAft>
            </a:pP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MX message is composed of four parts:</a:t>
            </a:r>
            <a:endParaRPr lang="en-US" sz="1200" dirty="0"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Four alpha characters indicate the message type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Three alphanumeric characters identify the message number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Three numeric characters highlight the message variant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Two numeric characters indicate the version number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8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A8C479-5922-444F-AD11-9AA4EC237EB0}"/>
              </a:ext>
            </a:extLst>
          </p:cNvPr>
          <p:cNvSpPr txBox="1">
            <a:spLocks/>
          </p:cNvSpPr>
          <p:nvPr/>
        </p:nvSpPr>
        <p:spPr>
          <a:xfrm>
            <a:off x="610341" y="653048"/>
            <a:ext cx="3520736" cy="504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Why MX….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2AA9E1-67F1-4177-8A85-05DC351402AC}"/>
              </a:ext>
            </a:extLst>
          </p:cNvPr>
          <p:cNvSpPr/>
          <p:nvPr/>
        </p:nvSpPr>
        <p:spPr>
          <a:xfrm>
            <a:off x="870012" y="1503693"/>
            <a:ext cx="10800423" cy="4624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125"/>
              </a:spcAft>
            </a:pPr>
            <a:r>
              <a:rPr lang="en-US" sz="16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 Benefits</a:t>
            </a:r>
            <a:endParaRPr lang="en-US" sz="1200" dirty="0"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Richer Data:</a:t>
            </a: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MX messages can carry significantly more information than MT messages. It allows for more transparent communication and reduces the need for additional messages or clarification requests.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Efficiency:</a:t>
            </a: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The structured data format of MX messages makes them easier to process and automate, leading to faster transactions and reduced operational costs.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Enhanced Transparency: </a:t>
            </a: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increased data detail in MX messages provides better transparency for all parties involved in a transaction, reducing the risk of errors and fraud.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Global Standardization:</a:t>
            </a: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The ISO 20022 standard behind MX ensures consistency across regions and financial institutions, simplifying cross-border payments.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Flexibility:</a:t>
            </a: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The MX format allows for customization to accommodate specific needs and future changes in the financial industry.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Compliance: </a:t>
            </a: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richer data allows for easier compliance with regulatory requirements, particularly for complex transactions.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Analytics : </a:t>
            </a: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may help banks and other entities comply with sanctions and anti-money laundering requirements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84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A8C479-5922-444F-AD11-9AA4EC237EB0}"/>
              </a:ext>
            </a:extLst>
          </p:cNvPr>
          <p:cNvSpPr txBox="1">
            <a:spLocks/>
          </p:cNvSpPr>
          <p:nvPr/>
        </p:nvSpPr>
        <p:spPr>
          <a:xfrm>
            <a:off x="610341" y="679681"/>
            <a:ext cx="3520736" cy="504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Who is Impacted….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2AA9E1-67F1-4177-8A85-05DC351402AC}"/>
              </a:ext>
            </a:extLst>
          </p:cNvPr>
          <p:cNvSpPr/>
          <p:nvPr/>
        </p:nvSpPr>
        <p:spPr>
          <a:xfrm>
            <a:off x="870012" y="1503693"/>
            <a:ext cx="10800423" cy="3162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Financial Institutions (Banks, Credit Unions)</a:t>
            </a: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need to update their internal systems and processes to handle MX messages. It can involve significant investments in technology and training. 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Corporates and Businesses: </a:t>
            </a: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Businesses that make or receive international payments must adapt their systems to generate and receive MX messages. It may require collaboration with their banks for a smooth transition.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Fintech Companies: </a:t>
            </a: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Fintech companies involved in payment processing must adapt their systems to the new standard.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Payment Service Providers (PSPs):</a:t>
            </a: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PSPs, such as remittance companies, will need to adjust their infrastructure to handle MX messages. 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SWIFT Network:</a:t>
            </a:r>
            <a:r>
              <a:rPr lang="en-US" sz="1400" dirty="0">
                <a:solidFill>
                  <a:srgbClr val="33333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SWIFT, the global messaging platform for financial transactions, is a significant driver of the migration. By the deadline, it will update its infrastructure to handle MX messages exclusively.</a:t>
            </a:r>
            <a:endParaRPr lang="en-US" sz="1200" dirty="0">
              <a:solidFill>
                <a:srgbClr val="333333"/>
              </a:solidFill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6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7EE6E5-E2FE-4D0B-9D13-87063AEB0C6E}"/>
              </a:ext>
            </a:extLst>
          </p:cNvPr>
          <p:cNvSpPr txBox="1">
            <a:spLocks/>
          </p:cNvSpPr>
          <p:nvPr/>
        </p:nvSpPr>
        <p:spPr>
          <a:xfrm>
            <a:off x="793221" y="823186"/>
            <a:ext cx="3520736" cy="504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MT FORMAT - Sample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365239-2101-4BCC-9AFC-15CD5D9C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9" y="1502361"/>
            <a:ext cx="104965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6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BDC6B-1C82-4AFF-8CB9-F1BB730128B2}"/>
              </a:ext>
            </a:extLst>
          </p:cNvPr>
          <p:cNvSpPr/>
          <p:nvPr/>
        </p:nvSpPr>
        <p:spPr>
          <a:xfrm>
            <a:off x="978946" y="986081"/>
            <a:ext cx="1100507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breakfast_menu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&lt;food&gt;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&lt;name&gt;Belgian Waffles&lt;/name&gt;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&lt;price&gt;$5.95&lt;/price&gt;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&lt;description&gt;Two of our famous Belgian Waffles with plenty of real maple syrup&lt;/description&gt;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&lt;calories&gt;650&lt;/calories&gt;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&lt;/food&gt;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&lt;food&gt;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&lt;name&gt;Strawberry Belgian Waffles&lt;/name&gt;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&lt;price&gt;$7.95&lt;/price&gt;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&lt;description&gt;Light Belgian waffles covered with strawberries and whipped cream&lt;/description&gt;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&lt;calories&gt;900&lt;/calories&gt;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&lt;/food&gt;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&lt;food&gt;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&lt;name&gt;Berry-Berry Belgian Waffles&lt;/name&gt;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&lt;price&gt;$8.95&lt;/price&gt;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&lt;description&gt;Light Belgian waffles covered with an assortment of fresh berries and whipped cream&lt;/description&gt;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&lt;calories&gt;900&lt;/calories&gt;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&lt;/food&gt;</a:t>
            </a:r>
          </a:p>
          <a:p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&lt;food&gt;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&lt;</a:t>
            </a:r>
            <a:r>
              <a:rPr lang="en-US" sz="1600" dirty="0" err="1">
                <a:latin typeface="Century Gothic" panose="020B0502020202020204" pitchFamily="34" charset="0"/>
              </a:rPr>
              <a:t>breakfast_menu</a:t>
            </a:r>
            <a:r>
              <a:rPr lang="en-US" sz="1600" dirty="0">
                <a:latin typeface="Century Gothic" panose="020B0502020202020204" pitchFamily="34" charset="0"/>
              </a:rPr>
              <a:t>&gt;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7EE6E5-E2FE-4D0B-9D13-87063AEB0C6E}"/>
              </a:ext>
            </a:extLst>
          </p:cNvPr>
          <p:cNvSpPr txBox="1">
            <a:spLocks/>
          </p:cNvSpPr>
          <p:nvPr/>
        </p:nvSpPr>
        <p:spPr>
          <a:xfrm>
            <a:off x="793221" y="255015"/>
            <a:ext cx="3520736" cy="5048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578D"/>
                </a:solidFill>
                <a:latin typeface="Century Gothic" panose="020B0502020202020204" pitchFamily="34" charset="0"/>
              </a:rPr>
              <a:t>XML FORMAT Sample</a:t>
            </a:r>
          </a:p>
        </p:txBody>
      </p:sp>
    </p:spTree>
    <p:extLst>
      <p:ext uri="{BB962C8B-B14F-4D97-AF65-F5344CB8AC3E}">
        <p14:creationId xmlns:p14="http://schemas.microsoft.com/office/powerpoint/2010/main" val="273084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37B25E-5836-4AFF-8F8B-1D510A4B2F90}"/>
              </a:ext>
            </a:extLst>
          </p:cNvPr>
          <p:cNvSpPr txBox="1"/>
          <p:nvPr/>
        </p:nvSpPr>
        <p:spPr>
          <a:xfrm>
            <a:off x="4332304" y="2805343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Structured Address</a:t>
            </a:r>
          </a:p>
        </p:txBody>
      </p:sp>
    </p:spTree>
    <p:extLst>
      <p:ext uri="{BB962C8B-B14F-4D97-AF65-F5344CB8AC3E}">
        <p14:creationId xmlns:p14="http://schemas.microsoft.com/office/powerpoint/2010/main" val="140567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937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Symbol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Pmedia Balqees</dc:creator>
  <cp:lastModifiedBy>Varun Kathuria</cp:lastModifiedBy>
  <cp:revision>38</cp:revision>
  <dcterms:created xsi:type="dcterms:W3CDTF">2023-04-26T07:40:39Z</dcterms:created>
  <dcterms:modified xsi:type="dcterms:W3CDTF">2024-06-27T10:26:21Z</dcterms:modified>
</cp:coreProperties>
</file>